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0"/>
  </p:notesMasterIdLst>
  <p:sldIdLst>
    <p:sldId id="256" r:id="rId2"/>
    <p:sldId id="257" r:id="rId3"/>
    <p:sldId id="266" r:id="rId4"/>
    <p:sldId id="265" r:id="rId5"/>
    <p:sldId id="337" r:id="rId6"/>
    <p:sldId id="267" r:id="rId7"/>
    <p:sldId id="366" r:id="rId8"/>
    <p:sldId id="268" r:id="rId9"/>
    <p:sldId id="376" r:id="rId10"/>
    <p:sldId id="290" r:id="rId11"/>
    <p:sldId id="378" r:id="rId12"/>
    <p:sldId id="362" r:id="rId13"/>
    <p:sldId id="289" r:id="rId14"/>
    <p:sldId id="371" r:id="rId15"/>
    <p:sldId id="273" r:id="rId16"/>
    <p:sldId id="287" r:id="rId17"/>
    <p:sldId id="274" r:id="rId18"/>
    <p:sldId id="275" r:id="rId19"/>
    <p:sldId id="276" r:id="rId20"/>
    <p:sldId id="280" r:id="rId21"/>
    <p:sldId id="279" r:id="rId22"/>
    <p:sldId id="282" r:id="rId23"/>
    <p:sldId id="284" r:id="rId24"/>
    <p:sldId id="301" r:id="rId25"/>
    <p:sldId id="285" r:id="rId26"/>
    <p:sldId id="346" r:id="rId27"/>
    <p:sldId id="299" r:id="rId28"/>
    <p:sldId id="3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account" initials="M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DFF"/>
    <a:srgbClr val="0000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912C68-8782-3153-EF0D-DFDB68F96094}" v="4" dt="2024-07-01T22:47:02.044"/>
    <p1510:client id="{24DDC92B-F7A8-D4C6-9E0D-2026BF15401A}" v="59" dt="2024-07-01T22:55:18.895"/>
    <p1510:client id="{38B77530-F15C-0B8F-0648-22CAF013DB70}" v="125" dt="2024-07-01T22:39:56.476"/>
    <p1510:client id="{3F12AAC9-9DF0-345B-6046-2E92809DF3BE}" v="147" dt="2024-07-01T22:09:16.480"/>
    <p1510:client id="{454F35B1-C87B-0ECB-7244-6868D8927893}" v="17" dt="2024-07-01T21:24:46.400"/>
    <p1510:client id="{45AFFAB8-FD04-1BA8-8720-A451DA99ED2F}" v="367" dt="2024-07-01T21:55:19.162"/>
    <p1510:client id="{4BEDD3F6-67E7-212B-C866-6573CCA95938}" v="89" dt="2024-07-01T21:10:20.376"/>
    <p1510:client id="{4F46193F-7037-66C1-A797-3C2491E3FB2D}" v="51" dt="2024-07-01T22:03:35.461"/>
    <p1510:client id="{59CCD274-134E-7635-3FA9-C682F64F08F2}" v="379" dt="2024-07-01T17:59:47.988"/>
    <p1510:client id="{5C7AB4E6-2A0F-B048-9B1D-ACB045C0CF11}" v="923" dt="2024-07-01T17:18:09.992"/>
    <p1510:client id="{8CE75276-71EC-9E08-9B97-EC727F775D5E}" v="4" dt="2024-07-01T22:57:32.428"/>
    <p1510:client id="{9A36456A-4F7F-08D6-D3F6-6A3FE8480351}" v="3" dt="2024-07-01T17:44:51.816"/>
    <p1510:client id="{A38807F8-3BC1-1131-8DC7-73E67EA20719}" v="65" dt="2024-07-01T22:45:22.972"/>
    <p1510:client id="{A7AF038B-4097-90A9-E15C-E3405A4D0A3F}" v="31" dt="2024-07-01T17:43:27.762"/>
    <p1510:client id="{B678C973-6A42-5307-7EEA-C29F0B21AC65}" v="74" dt="2024-07-01T21:38:04.761"/>
    <p1510:client id="{BF1C3E2B-2973-83C7-434B-8EF69C564B18}" v="152" dt="2024-07-01T21:04:46.091"/>
    <p1510:client id="{D47DC7F6-5763-0528-8BC0-AAC05DBEBE85}" v="7" dt="2024-07-01T22:00:58.831"/>
    <p1510:client id="{DB120106-72AD-B3B3-7794-961CE6C391D7}" v="14" dt="2024-07-01T17:52:18.028"/>
    <p1510:client id="{EAA03002-CF57-701B-2E62-53B3144C50DD}" v="1" dt="2024-07-01T17:26:09.032"/>
    <p1510:client id="{FE881781-608F-F795-6561-52BE76461485}" v="11" dt="2024-07-01T23:06:39.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9"/>
    <p:restoredTop sz="94660"/>
  </p:normalViewPr>
  <p:slideViewPr>
    <p:cSldViewPr snapToGrid="0">
      <p:cViewPr varScale="1">
        <p:scale>
          <a:sx n="82" d="100"/>
          <a:sy n="82" d="100"/>
        </p:scale>
        <p:origin x="19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354758-F3D7-104D-920D-E1D534664C2B}" type="datetimeFigureOut">
              <a:rPr lang="en-US" smtClean="0"/>
              <a:t>7/1/24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D45EE-5B83-7345-A5A3-D76AAB645084}" type="slidenum">
              <a:rPr lang="en-US" smtClean="0"/>
              <a:t>‹#›</a:t>
            </a:fld>
            <a:endParaRPr lang="en-US"/>
          </a:p>
        </p:txBody>
      </p:sp>
    </p:spTree>
    <p:extLst>
      <p:ext uri="{BB962C8B-B14F-4D97-AF65-F5344CB8AC3E}">
        <p14:creationId xmlns:p14="http://schemas.microsoft.com/office/powerpoint/2010/main" val="420454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D45EE-5B83-7345-A5A3-D76AAB645084}" type="slidenum">
              <a:rPr lang="en-US" smtClean="0"/>
              <a:t>2</a:t>
            </a:fld>
            <a:endParaRPr lang="en-US"/>
          </a:p>
        </p:txBody>
      </p:sp>
    </p:spTree>
    <p:extLst>
      <p:ext uri="{BB962C8B-B14F-4D97-AF65-F5344CB8AC3E}">
        <p14:creationId xmlns:p14="http://schemas.microsoft.com/office/powerpoint/2010/main" val="814597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tLang="zh-CN"/>
              <a:t>h = 200 m~2 km, O3, </a:t>
            </a:r>
            <a:endParaRPr lang="en-US"/>
          </a:p>
          <a:p>
            <a:pPr marL="0" indent="0">
              <a:buNone/>
            </a:pPr>
            <a:r>
              <a:rPr lang="de-DE" altLang="zh-CN" err="1">
                <a:ea typeface="DengXian"/>
              </a:rPr>
              <a:t>Nelem</a:t>
            </a:r>
            <a:r>
              <a:rPr lang="de-DE" altLang="zh-CN">
                <a:ea typeface="DengXian"/>
              </a:rPr>
              <a:t> = 2443949</a:t>
            </a:r>
            <a:endParaRPr lang="de-DE">
              <a:ea typeface="DengXian"/>
            </a:endParaRPr>
          </a:p>
          <a:p>
            <a:pPr marL="0" indent="0">
              <a:spcBef>
                <a:spcPts val="1600"/>
              </a:spcBef>
              <a:buClr>
                <a:schemeClr val="dk1"/>
              </a:buClr>
              <a:buSzPts val="1100"/>
              <a:buNone/>
            </a:pPr>
            <a:r>
              <a:rPr lang="de-DE" altLang="zh-CN">
                <a:ea typeface="DengXian"/>
              </a:rPr>
              <a:t>CPU: Intel Xeon W-2223 @ 3.6 GHz</a:t>
            </a:r>
            <a:endParaRPr lang="de-DE">
              <a:ea typeface="DengXian"/>
            </a:endParaRPr>
          </a:p>
          <a:p>
            <a:pPr>
              <a:spcBef>
                <a:spcPts val="1600"/>
              </a:spcBef>
              <a:spcAft>
                <a:spcPts val="1600"/>
              </a:spcAft>
            </a:pPr>
            <a:r>
              <a:rPr lang="de-DE" altLang="zh-CN">
                <a:ea typeface="DengXian"/>
              </a:rPr>
              <a:t>GPU: Nvidia A100 40G </a:t>
            </a:r>
            <a:endParaRPr lang="de-DE"/>
          </a:p>
          <a:p>
            <a:endParaRPr lang="en-US"/>
          </a:p>
        </p:txBody>
      </p:sp>
      <p:sp>
        <p:nvSpPr>
          <p:cNvPr id="4" name="Slide Number Placeholder 3"/>
          <p:cNvSpPr>
            <a:spLocks noGrp="1"/>
          </p:cNvSpPr>
          <p:nvPr>
            <p:ph type="sldNum" sz="quarter" idx="10"/>
          </p:nvPr>
        </p:nvSpPr>
        <p:spPr/>
        <p:txBody>
          <a:bodyPr/>
          <a:lstStyle/>
          <a:p>
            <a:fld id="{EAED45EE-5B83-7345-A5A3-D76AAB645084}" type="slidenum">
              <a:rPr lang="en-US" smtClean="0"/>
              <a:t>13</a:t>
            </a:fld>
            <a:endParaRPr lang="en-US"/>
          </a:p>
        </p:txBody>
      </p:sp>
    </p:spTree>
    <p:extLst>
      <p:ext uri="{BB962C8B-B14F-4D97-AF65-F5344CB8AC3E}">
        <p14:creationId xmlns:p14="http://schemas.microsoft.com/office/powerpoint/2010/main" val="292888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3c654040b1_1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3c654040b1_1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a:solidFill>
                  <a:schemeClr val="dk2"/>
                </a:solidFill>
              </a:rPr>
              <a:t>h = 300 m~20 km, O3</a:t>
            </a:r>
            <a:endParaRPr lang="en-US" sz="1200"/>
          </a:p>
          <a:p>
            <a:pPr marL="0" lvl="0" indent="0" algn="l" rtl="0">
              <a:spcBef>
                <a:spcPts val="0"/>
              </a:spcBef>
              <a:spcAft>
                <a:spcPts val="0"/>
              </a:spcAft>
              <a:buNone/>
            </a:pPr>
            <a:endParaRPr/>
          </a:p>
        </p:txBody>
      </p:sp>
    </p:spTree>
    <p:extLst>
      <p:ext uri="{BB962C8B-B14F-4D97-AF65-F5344CB8AC3E}">
        <p14:creationId xmlns:p14="http://schemas.microsoft.com/office/powerpoint/2010/main" val="40294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D45EE-5B83-7345-A5A3-D76AAB645084}" type="slidenum">
              <a:rPr lang="en-US" smtClean="0"/>
              <a:t>15</a:t>
            </a:fld>
            <a:endParaRPr lang="en-US"/>
          </a:p>
        </p:txBody>
      </p:sp>
    </p:spTree>
    <p:extLst>
      <p:ext uri="{BB962C8B-B14F-4D97-AF65-F5344CB8AC3E}">
        <p14:creationId xmlns:p14="http://schemas.microsoft.com/office/powerpoint/2010/main" val="413102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D45EE-5B83-7345-A5A3-D76AAB645084}" type="slidenum">
              <a:rPr lang="en-US" smtClean="0"/>
              <a:t>18</a:t>
            </a:fld>
            <a:endParaRPr lang="en-US"/>
          </a:p>
        </p:txBody>
      </p:sp>
    </p:spTree>
    <p:extLst>
      <p:ext uri="{BB962C8B-B14F-4D97-AF65-F5344CB8AC3E}">
        <p14:creationId xmlns:p14="http://schemas.microsoft.com/office/powerpoint/2010/main" val="2065898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D45EE-5B83-7345-A5A3-D76AAB645084}" type="slidenum">
              <a:rPr lang="en-US" smtClean="0"/>
              <a:t>19</a:t>
            </a:fld>
            <a:endParaRPr lang="en-US"/>
          </a:p>
        </p:txBody>
      </p:sp>
    </p:spTree>
    <p:extLst>
      <p:ext uri="{BB962C8B-B14F-4D97-AF65-F5344CB8AC3E}">
        <p14:creationId xmlns:p14="http://schemas.microsoft.com/office/powerpoint/2010/main" val="2080934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AED45EE-5B83-7345-A5A3-D76AAB645084}" type="slidenum">
              <a:rPr lang="en-US" smtClean="0"/>
              <a:t>23</a:t>
            </a:fld>
            <a:endParaRPr lang="en-US"/>
          </a:p>
        </p:txBody>
      </p:sp>
    </p:spTree>
    <p:extLst>
      <p:ext uri="{BB962C8B-B14F-4D97-AF65-F5344CB8AC3E}">
        <p14:creationId xmlns:p14="http://schemas.microsoft.com/office/powerpoint/2010/main" val="1825081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a:t>未对几何做任何简化！包括所有几何细节！并考虑起伏地表</a:t>
            </a:r>
            <a:endParaRPr lang="en-US"/>
          </a:p>
        </p:txBody>
      </p:sp>
      <p:sp>
        <p:nvSpPr>
          <p:cNvPr id="4" name="Slide Number Placeholder 3"/>
          <p:cNvSpPr>
            <a:spLocks noGrp="1"/>
          </p:cNvSpPr>
          <p:nvPr>
            <p:ph type="sldNum" sz="quarter" idx="10"/>
          </p:nvPr>
        </p:nvSpPr>
        <p:spPr/>
        <p:txBody>
          <a:bodyPr/>
          <a:lstStyle/>
          <a:p>
            <a:fld id="{EAED45EE-5B83-7345-A5A3-D76AAB645084}" type="slidenum">
              <a:rPr lang="en-US" smtClean="0"/>
              <a:t>26</a:t>
            </a:fld>
            <a:endParaRPr lang="en-US"/>
          </a:p>
        </p:txBody>
      </p:sp>
    </p:spTree>
    <p:extLst>
      <p:ext uri="{BB962C8B-B14F-4D97-AF65-F5344CB8AC3E}">
        <p14:creationId xmlns:p14="http://schemas.microsoft.com/office/powerpoint/2010/main" val="3890886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ea typeface="DengXian"/>
              <a:cs typeface="Calibri"/>
            </a:endParaRPr>
          </a:p>
        </p:txBody>
      </p:sp>
      <p:sp>
        <p:nvSpPr>
          <p:cNvPr id="4" name="Slide Number Placeholder 3"/>
          <p:cNvSpPr>
            <a:spLocks noGrp="1"/>
          </p:cNvSpPr>
          <p:nvPr>
            <p:ph type="sldNum" sz="quarter" idx="10"/>
          </p:nvPr>
        </p:nvSpPr>
        <p:spPr/>
        <p:txBody>
          <a:bodyPr/>
          <a:lstStyle/>
          <a:p>
            <a:fld id="{EAED45EE-5B83-7345-A5A3-D76AAB645084}" type="slidenum">
              <a:rPr lang="en-US" smtClean="0"/>
              <a:t>27</a:t>
            </a:fld>
            <a:endParaRPr lang="en-US"/>
          </a:p>
        </p:txBody>
      </p:sp>
    </p:spTree>
    <p:extLst>
      <p:ext uri="{BB962C8B-B14F-4D97-AF65-F5344CB8AC3E}">
        <p14:creationId xmlns:p14="http://schemas.microsoft.com/office/powerpoint/2010/main" val="241629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a:latin typeface="DengXian" charset="-122"/>
              <a:ea typeface="DengXian" charset="-122"/>
              <a:cs typeface="DengXian" charset="-122"/>
            </a:endParaRPr>
          </a:p>
        </p:txBody>
      </p:sp>
      <p:sp>
        <p:nvSpPr>
          <p:cNvPr id="4" name="Slide Number Placeholder 3"/>
          <p:cNvSpPr>
            <a:spLocks noGrp="1"/>
          </p:cNvSpPr>
          <p:nvPr>
            <p:ph type="sldNum" sz="quarter" idx="10"/>
          </p:nvPr>
        </p:nvSpPr>
        <p:spPr/>
        <p:txBody>
          <a:bodyPr/>
          <a:lstStyle/>
          <a:p>
            <a:fld id="{EAED45EE-5B83-7345-A5A3-D76AAB645084}" type="slidenum">
              <a:rPr lang="en-US" smtClean="0"/>
              <a:t>3</a:t>
            </a:fld>
            <a:endParaRPr lang="en-US"/>
          </a:p>
        </p:txBody>
      </p:sp>
    </p:spTree>
    <p:extLst>
      <p:ext uri="{BB962C8B-B14F-4D97-AF65-F5344CB8AC3E}">
        <p14:creationId xmlns:p14="http://schemas.microsoft.com/office/powerpoint/2010/main" val="77366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EAED45EE-5B83-7345-A5A3-D76AAB645084}" type="slidenum">
              <a:rPr lang="en-US" smtClean="0"/>
              <a:t>4</a:t>
            </a:fld>
            <a:endParaRPr lang="en-US"/>
          </a:p>
        </p:txBody>
      </p:sp>
    </p:spTree>
    <p:extLst>
      <p:ext uri="{BB962C8B-B14F-4D97-AF65-F5344CB8AC3E}">
        <p14:creationId xmlns:p14="http://schemas.microsoft.com/office/powerpoint/2010/main" val="296346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t>Some of our attempts: Some methods can work to a certain extent, but have side effects (order reduction, etc.); the mixed flux method has no side effects and completely solves the problem.</a:t>
            </a:r>
            <a:endParaRPr lang="en-US" altLang="zh-CN"/>
          </a:p>
        </p:txBody>
      </p:sp>
      <p:sp>
        <p:nvSpPr>
          <p:cNvPr id="4" name="Slide Number Placeholder 3"/>
          <p:cNvSpPr>
            <a:spLocks noGrp="1"/>
          </p:cNvSpPr>
          <p:nvPr>
            <p:ph type="sldNum" sz="quarter" idx="10"/>
          </p:nvPr>
        </p:nvSpPr>
        <p:spPr/>
        <p:txBody>
          <a:bodyPr/>
          <a:lstStyle/>
          <a:p>
            <a:fld id="{EAED45EE-5B83-7345-A5A3-D76AAB645084}" type="slidenum">
              <a:rPr lang="en-US" smtClean="0"/>
              <a:t>5</a:t>
            </a:fld>
            <a:endParaRPr lang="en-US"/>
          </a:p>
        </p:txBody>
      </p:sp>
    </p:spTree>
    <p:extLst>
      <p:ext uri="{BB962C8B-B14F-4D97-AF65-F5344CB8AC3E}">
        <p14:creationId xmlns:p14="http://schemas.microsoft.com/office/powerpoint/2010/main" val="682955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ea typeface="DengXian"/>
              <a:cs typeface="Calibri"/>
            </a:endParaRPr>
          </a:p>
        </p:txBody>
      </p:sp>
      <p:sp>
        <p:nvSpPr>
          <p:cNvPr id="4" name="Slide Number Placeholder 3"/>
          <p:cNvSpPr>
            <a:spLocks noGrp="1"/>
          </p:cNvSpPr>
          <p:nvPr>
            <p:ph type="sldNum" sz="quarter" idx="10"/>
          </p:nvPr>
        </p:nvSpPr>
        <p:spPr/>
        <p:txBody>
          <a:bodyPr/>
          <a:lstStyle/>
          <a:p>
            <a:fld id="{EAED45EE-5B83-7345-A5A3-D76AAB645084}" type="slidenum">
              <a:rPr lang="en-US" smtClean="0"/>
              <a:t>6</a:t>
            </a:fld>
            <a:endParaRPr lang="en-US"/>
          </a:p>
        </p:txBody>
      </p:sp>
    </p:spTree>
    <p:extLst>
      <p:ext uri="{BB962C8B-B14F-4D97-AF65-F5344CB8AC3E}">
        <p14:creationId xmlns:p14="http://schemas.microsoft.com/office/powerpoint/2010/main" val="367265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ea typeface="DengXian"/>
              <a:cs typeface="Calibri"/>
            </a:endParaRPr>
          </a:p>
        </p:txBody>
      </p:sp>
      <p:sp>
        <p:nvSpPr>
          <p:cNvPr id="4" name="Slide Number Placeholder 3"/>
          <p:cNvSpPr>
            <a:spLocks noGrp="1"/>
          </p:cNvSpPr>
          <p:nvPr>
            <p:ph type="sldNum" sz="quarter" idx="10"/>
          </p:nvPr>
        </p:nvSpPr>
        <p:spPr/>
        <p:txBody>
          <a:bodyPr/>
          <a:lstStyle/>
          <a:p>
            <a:fld id="{EAED45EE-5B83-7345-A5A3-D76AAB645084}" type="slidenum">
              <a:rPr lang="en-US" smtClean="0"/>
              <a:t>7</a:t>
            </a:fld>
            <a:endParaRPr lang="en-US"/>
          </a:p>
        </p:txBody>
      </p:sp>
    </p:spTree>
    <p:extLst>
      <p:ext uri="{BB962C8B-B14F-4D97-AF65-F5344CB8AC3E}">
        <p14:creationId xmlns:p14="http://schemas.microsoft.com/office/powerpoint/2010/main" val="1811607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ea typeface="DengXian"/>
              <a:cs typeface="Calibri"/>
            </a:endParaRPr>
          </a:p>
        </p:txBody>
      </p:sp>
      <p:sp>
        <p:nvSpPr>
          <p:cNvPr id="4" name="Slide Number Placeholder 3"/>
          <p:cNvSpPr>
            <a:spLocks noGrp="1"/>
          </p:cNvSpPr>
          <p:nvPr>
            <p:ph type="sldNum" sz="quarter" idx="10"/>
          </p:nvPr>
        </p:nvSpPr>
        <p:spPr/>
        <p:txBody>
          <a:bodyPr/>
          <a:lstStyle/>
          <a:p>
            <a:fld id="{EAED45EE-5B83-7345-A5A3-D76AAB645084}" type="slidenum">
              <a:rPr lang="en-US" smtClean="0"/>
              <a:t>8</a:t>
            </a:fld>
            <a:endParaRPr lang="en-US"/>
          </a:p>
        </p:txBody>
      </p:sp>
    </p:spTree>
    <p:extLst>
      <p:ext uri="{BB962C8B-B14F-4D97-AF65-F5344CB8AC3E}">
        <p14:creationId xmlns:p14="http://schemas.microsoft.com/office/powerpoint/2010/main" val="2138976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ea typeface="DengXian"/>
              <a:cs typeface="Calibri"/>
            </a:endParaRPr>
          </a:p>
        </p:txBody>
      </p:sp>
      <p:sp>
        <p:nvSpPr>
          <p:cNvPr id="4" name="Slide Number Placeholder 3"/>
          <p:cNvSpPr>
            <a:spLocks noGrp="1"/>
          </p:cNvSpPr>
          <p:nvPr>
            <p:ph type="sldNum" sz="quarter" idx="10"/>
          </p:nvPr>
        </p:nvSpPr>
        <p:spPr/>
        <p:txBody>
          <a:bodyPr/>
          <a:lstStyle/>
          <a:p>
            <a:fld id="{EAED45EE-5B83-7345-A5A3-D76AAB645084}" type="slidenum">
              <a:rPr lang="en-US" smtClean="0"/>
              <a:t>10</a:t>
            </a:fld>
            <a:endParaRPr lang="en-US"/>
          </a:p>
        </p:txBody>
      </p:sp>
    </p:spTree>
    <p:extLst>
      <p:ext uri="{BB962C8B-B14F-4D97-AF65-F5344CB8AC3E}">
        <p14:creationId xmlns:p14="http://schemas.microsoft.com/office/powerpoint/2010/main" val="176928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t>The convergence test shows that there is no side effect of order reduction!</a:t>
            </a:r>
            <a:endParaRPr lang="en-US" altLang="zh-CN"/>
          </a:p>
        </p:txBody>
      </p:sp>
      <p:sp>
        <p:nvSpPr>
          <p:cNvPr id="4" name="Slide Number Placeholder 3"/>
          <p:cNvSpPr>
            <a:spLocks noGrp="1"/>
          </p:cNvSpPr>
          <p:nvPr>
            <p:ph type="sldNum" sz="quarter" idx="10"/>
          </p:nvPr>
        </p:nvSpPr>
        <p:spPr/>
        <p:txBody>
          <a:bodyPr/>
          <a:lstStyle/>
          <a:p>
            <a:fld id="{EAED45EE-5B83-7345-A5A3-D76AAB645084}" type="slidenum">
              <a:rPr lang="en-US" smtClean="0"/>
              <a:t>12</a:t>
            </a:fld>
            <a:endParaRPr lang="en-US"/>
          </a:p>
        </p:txBody>
      </p:sp>
    </p:spTree>
    <p:extLst>
      <p:ext uri="{BB962C8B-B14F-4D97-AF65-F5344CB8AC3E}">
        <p14:creationId xmlns:p14="http://schemas.microsoft.com/office/powerpoint/2010/main" val="431954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374F6A-7AC4-C742-9081-D3BD632A41ED}" type="datetime1">
              <a:rPr lang="en-CA" smtClean="0"/>
              <a:t>2024-07-01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D5792-6ADC-CC40-BD82-EC51145BCD34}" type="slidenum">
              <a:rPr lang="en-US" smtClean="0"/>
              <a:t>‹#›</a:t>
            </a:fld>
            <a:endParaRPr lang="en-US"/>
          </a:p>
        </p:txBody>
      </p:sp>
    </p:spTree>
    <p:extLst>
      <p:ext uri="{BB962C8B-B14F-4D97-AF65-F5344CB8AC3E}">
        <p14:creationId xmlns:p14="http://schemas.microsoft.com/office/powerpoint/2010/main" val="1243681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F7F32A-A196-1A4C-86ED-B8C409C93D83}" type="datetime1">
              <a:rPr lang="en-CA" smtClean="0"/>
              <a:t>2024-07-01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D5792-6ADC-CC40-BD82-EC51145BCD34}" type="slidenum">
              <a:rPr lang="en-US" smtClean="0"/>
              <a:t>‹#›</a:t>
            </a:fld>
            <a:endParaRPr lang="en-US"/>
          </a:p>
        </p:txBody>
      </p:sp>
    </p:spTree>
    <p:extLst>
      <p:ext uri="{BB962C8B-B14F-4D97-AF65-F5344CB8AC3E}">
        <p14:creationId xmlns:p14="http://schemas.microsoft.com/office/powerpoint/2010/main" val="81640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4EB4BA-E3BB-6643-B30C-70004053EE86}" type="datetime1">
              <a:rPr lang="en-CA" smtClean="0"/>
              <a:t>2024-07-01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D5792-6ADC-CC40-BD82-EC51145BCD34}" type="slidenum">
              <a:rPr lang="en-US" smtClean="0"/>
              <a:t>‹#›</a:t>
            </a:fld>
            <a:endParaRPr lang="en-US"/>
          </a:p>
        </p:txBody>
      </p:sp>
    </p:spTree>
    <p:extLst>
      <p:ext uri="{BB962C8B-B14F-4D97-AF65-F5344CB8AC3E}">
        <p14:creationId xmlns:p14="http://schemas.microsoft.com/office/powerpoint/2010/main" val="2037904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altLang="zh-CN" smtClean="0"/>
              <a:pPr/>
              <a:t>‹#›</a:t>
            </a:fld>
            <a:endParaRPr lang="uk-UA"/>
          </a:p>
        </p:txBody>
      </p:sp>
    </p:spTree>
    <p:extLst>
      <p:ext uri="{BB962C8B-B14F-4D97-AF65-F5344CB8AC3E}">
        <p14:creationId xmlns:p14="http://schemas.microsoft.com/office/powerpoint/2010/main" val="1231634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0DAEC2-A08F-EF4C-B2E4-CAFAA9B3C4F0}" type="datetime1">
              <a:rPr lang="en-CA" smtClean="0"/>
              <a:t>2024-07-01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D5792-6ADC-CC40-BD82-EC51145BCD34}" type="slidenum">
              <a:rPr lang="en-US" smtClean="0"/>
              <a:t>‹#›</a:t>
            </a:fld>
            <a:endParaRPr lang="en-US"/>
          </a:p>
        </p:txBody>
      </p:sp>
    </p:spTree>
    <p:extLst>
      <p:ext uri="{BB962C8B-B14F-4D97-AF65-F5344CB8AC3E}">
        <p14:creationId xmlns:p14="http://schemas.microsoft.com/office/powerpoint/2010/main" val="1092751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1B36A8-CF2C-7C40-A538-04808E0DF870}" type="datetime1">
              <a:rPr lang="en-CA" smtClean="0"/>
              <a:t>2024-07-01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D5792-6ADC-CC40-BD82-EC51145BCD34}" type="slidenum">
              <a:rPr lang="en-US" smtClean="0"/>
              <a:t>‹#›</a:t>
            </a:fld>
            <a:endParaRPr lang="en-US"/>
          </a:p>
        </p:txBody>
      </p:sp>
    </p:spTree>
    <p:extLst>
      <p:ext uri="{BB962C8B-B14F-4D97-AF65-F5344CB8AC3E}">
        <p14:creationId xmlns:p14="http://schemas.microsoft.com/office/powerpoint/2010/main" val="599891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38A29-B1C5-AA4E-B614-01D4D2C2FAFF}" type="datetime1">
              <a:rPr lang="en-CA" smtClean="0"/>
              <a:t>2024-07-01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D5792-6ADC-CC40-BD82-EC51145BCD34}" type="slidenum">
              <a:rPr lang="en-US" smtClean="0"/>
              <a:t>‹#›</a:t>
            </a:fld>
            <a:endParaRPr lang="en-US"/>
          </a:p>
        </p:txBody>
      </p:sp>
    </p:spTree>
    <p:extLst>
      <p:ext uri="{BB962C8B-B14F-4D97-AF65-F5344CB8AC3E}">
        <p14:creationId xmlns:p14="http://schemas.microsoft.com/office/powerpoint/2010/main" val="2084503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5018D0-3A4C-5741-A8E5-61F4BE59D3BE}" type="datetime1">
              <a:rPr lang="en-CA" smtClean="0"/>
              <a:t>2024-07-01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4D5792-6ADC-CC40-BD82-EC51145BCD34}" type="slidenum">
              <a:rPr lang="en-US" smtClean="0"/>
              <a:t>‹#›</a:t>
            </a:fld>
            <a:endParaRPr lang="en-US"/>
          </a:p>
        </p:txBody>
      </p:sp>
    </p:spTree>
    <p:extLst>
      <p:ext uri="{BB962C8B-B14F-4D97-AF65-F5344CB8AC3E}">
        <p14:creationId xmlns:p14="http://schemas.microsoft.com/office/powerpoint/2010/main" val="209536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525C86-21B5-CE41-A280-62928E9855E8}" type="datetime1">
              <a:rPr lang="en-CA" smtClean="0"/>
              <a:t>2024-07-01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4D5792-6ADC-CC40-BD82-EC51145BCD34}" type="slidenum">
              <a:rPr lang="en-US" smtClean="0"/>
              <a:t>‹#›</a:t>
            </a:fld>
            <a:endParaRPr lang="en-US"/>
          </a:p>
        </p:txBody>
      </p:sp>
    </p:spTree>
    <p:extLst>
      <p:ext uri="{BB962C8B-B14F-4D97-AF65-F5344CB8AC3E}">
        <p14:creationId xmlns:p14="http://schemas.microsoft.com/office/powerpoint/2010/main" val="194645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B2B303-6783-FC45-AF42-5AD687435EE3}" type="datetime1">
              <a:rPr lang="en-CA" smtClean="0"/>
              <a:t>2024-07-01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4D5792-6ADC-CC40-BD82-EC51145BCD34}" type="slidenum">
              <a:rPr lang="en-US" smtClean="0"/>
              <a:t>‹#›</a:t>
            </a:fld>
            <a:endParaRPr lang="en-US"/>
          </a:p>
        </p:txBody>
      </p:sp>
    </p:spTree>
    <p:extLst>
      <p:ext uri="{BB962C8B-B14F-4D97-AF65-F5344CB8AC3E}">
        <p14:creationId xmlns:p14="http://schemas.microsoft.com/office/powerpoint/2010/main" val="152842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CBED10-12EA-B341-AA48-DCE9DFC85AF2}" type="datetime1">
              <a:rPr lang="en-CA" smtClean="0"/>
              <a:t>2024-07-01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D5792-6ADC-CC40-BD82-EC51145BCD34}" type="slidenum">
              <a:rPr lang="en-US" smtClean="0"/>
              <a:t>‹#›</a:t>
            </a:fld>
            <a:endParaRPr lang="en-US"/>
          </a:p>
        </p:txBody>
      </p:sp>
    </p:spTree>
    <p:extLst>
      <p:ext uri="{BB962C8B-B14F-4D97-AF65-F5344CB8AC3E}">
        <p14:creationId xmlns:p14="http://schemas.microsoft.com/office/powerpoint/2010/main" val="2132988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58CBF1-C806-0147-9E52-04B318F09BE2}" type="datetime1">
              <a:rPr lang="en-CA" smtClean="0"/>
              <a:t>2024-07-01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D5792-6ADC-CC40-BD82-EC51145BCD34}" type="slidenum">
              <a:rPr lang="en-US" smtClean="0"/>
              <a:t>‹#›</a:t>
            </a:fld>
            <a:endParaRPr lang="en-US"/>
          </a:p>
        </p:txBody>
      </p:sp>
    </p:spTree>
    <p:extLst>
      <p:ext uri="{BB962C8B-B14F-4D97-AF65-F5344CB8AC3E}">
        <p14:creationId xmlns:p14="http://schemas.microsoft.com/office/powerpoint/2010/main" val="1189956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C1FAE-1205-6D44-A99B-ACC796570177}" type="datetime1">
              <a:rPr lang="en-CA" smtClean="0"/>
              <a:t>2024-07-01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4D5792-6ADC-CC40-BD82-EC51145BCD34}" type="slidenum">
              <a:rPr lang="en-US" smtClean="0"/>
              <a:t>‹#›</a:t>
            </a:fld>
            <a:endParaRPr lang="en-US"/>
          </a:p>
        </p:txBody>
      </p:sp>
    </p:spTree>
    <p:extLst>
      <p:ext uri="{BB962C8B-B14F-4D97-AF65-F5344CB8AC3E}">
        <p14:creationId xmlns:p14="http://schemas.microsoft.com/office/powerpoint/2010/main" val="1727439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ithub.com/wqseis/drdg3d" TargetMode="External"/><Relationship Id="rId2" Type="http://schemas.openxmlformats.org/officeDocument/2006/relationships/hyperlink" Target="https://doi.org/10.1029/2022JB025817" TargetMode="External"/><Relationship Id="rId1" Type="http://schemas.openxmlformats.org/officeDocument/2006/relationships/slideLayout" Target="../slideLayouts/slideLayout1.xml"/><Relationship Id="rId4" Type="http://schemas.openxmlformats.org/officeDocument/2006/relationships/hyperlink" Target="mailto:wqseis@gmai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strike.scec.org/cvw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hyperlink" Target="https://github.com/wqseis/drdg3d"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hyperlink" Target="https://agupubs.onlinelibrary.wiley.com/action/downloadSupplement?doi=10.1029%2F2022JB025817&amp;file=2022JB025817-sup-0001-Supporting+Information+SI-S01.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017" y="1042850"/>
            <a:ext cx="11981898" cy="2110914"/>
          </a:xfrm>
        </p:spPr>
        <p:txBody>
          <a:bodyPr anchor="ctr">
            <a:noAutofit/>
          </a:bodyPr>
          <a:lstStyle/>
          <a:p>
            <a:r>
              <a:rPr lang="zh-CN" sz="4400">
                <a:ea typeface="+mj-lt"/>
                <a:cs typeface="+mj-lt"/>
              </a:rPr>
              <a:t>A Mixe</a:t>
            </a:r>
            <a:r>
              <a:rPr lang="en-US" sz="4400">
                <a:ea typeface="+mj-lt"/>
                <a:cs typeface="+mj-lt"/>
              </a:rPr>
              <a:t>d</a:t>
            </a:r>
            <a:r>
              <a:rPr lang="zh-CN" sz="4400">
                <a:ea typeface="+mj-lt"/>
                <a:cs typeface="+mj-lt"/>
              </a:rPr>
              <a:t>-Flux-Based Nodal Discontinuous Galerkin Method</a:t>
            </a:r>
            <a:r>
              <a:rPr lang="zh-CN" altLang="en-US" sz="4400">
                <a:ea typeface="+mj-lt"/>
                <a:cs typeface="+mj-lt"/>
              </a:rPr>
              <a:t> </a:t>
            </a:r>
            <a:r>
              <a:rPr lang="zh-CN" sz="4400">
                <a:ea typeface="+mj-lt"/>
                <a:cs typeface="+mj-lt"/>
              </a:rPr>
              <a:t>for 3D Dynamic Rupture Modeling</a:t>
            </a:r>
            <a:endParaRPr lang="zh-CN" altLang="en-US" sz="4400">
              <a:ea typeface="+mj-lt"/>
              <a:cs typeface="+mj-lt"/>
            </a:endParaRPr>
          </a:p>
        </p:txBody>
      </p:sp>
      <p:sp>
        <p:nvSpPr>
          <p:cNvPr id="6" name="Subtitle 5">
            <a:extLst>
              <a:ext uri="{FF2B5EF4-FFF2-40B4-BE49-F238E27FC236}">
                <a16:creationId xmlns:a16="http://schemas.microsoft.com/office/drawing/2014/main" id="{274DF82B-FB45-E90F-78D4-06E367C68C6D}"/>
              </a:ext>
            </a:extLst>
          </p:cNvPr>
          <p:cNvSpPr>
            <a:spLocks noGrp="1"/>
          </p:cNvSpPr>
          <p:nvPr>
            <p:ph type="subTitle" idx="1"/>
          </p:nvPr>
        </p:nvSpPr>
        <p:spPr>
          <a:xfrm>
            <a:off x="1524000" y="3547110"/>
            <a:ext cx="9144000" cy="2128938"/>
          </a:xfrm>
        </p:spPr>
        <p:txBody>
          <a:bodyPr vert="horz" lIns="91440" tIns="45720" rIns="91440" bIns="45720" rtlCol="0" anchor="t">
            <a:normAutofit lnSpcReduction="10000"/>
          </a:bodyPr>
          <a:lstStyle/>
          <a:p>
            <a:r>
              <a:rPr lang="en-US" sz="3200" err="1">
                <a:ea typeface="+mn-lt"/>
                <a:cs typeface="+mn-lt"/>
              </a:rPr>
              <a:t>Wenqiang</a:t>
            </a:r>
            <a:r>
              <a:rPr lang="en-US" altLang="zh-CN" sz="3200">
                <a:ea typeface="+mn-lt"/>
                <a:cs typeface="+mn-lt"/>
              </a:rPr>
              <a:t> </a:t>
            </a:r>
            <a:r>
              <a:rPr lang="en-US" sz="3200">
                <a:ea typeface="+mn-lt"/>
                <a:cs typeface="+mn-lt"/>
              </a:rPr>
              <a:t>Zhang</a:t>
            </a:r>
            <a:r>
              <a:rPr lang="en-US" sz="2800">
                <a:ea typeface="+mn-lt"/>
                <a:cs typeface="+mn-lt"/>
              </a:rPr>
              <a:t>✉</a:t>
            </a:r>
            <a:r>
              <a:rPr lang="en-US" sz="3200">
                <a:ea typeface="+mn-lt"/>
                <a:cs typeface="+mn-lt"/>
              </a:rPr>
              <a:t>, </a:t>
            </a:r>
            <a:r>
              <a:rPr lang="en-US" sz="3200" err="1">
                <a:ea typeface="+mn-lt"/>
                <a:cs typeface="+mn-lt"/>
              </a:rPr>
              <a:t>Yajing</a:t>
            </a:r>
            <a:r>
              <a:rPr lang="en-US" sz="3200">
                <a:ea typeface="+mn-lt"/>
                <a:cs typeface="+mn-lt"/>
              </a:rPr>
              <a:t> Liu, </a:t>
            </a:r>
            <a:r>
              <a:rPr lang="en-US" sz="3200" err="1">
                <a:ea typeface="+mn-lt"/>
                <a:cs typeface="+mn-lt"/>
              </a:rPr>
              <a:t>Xiaofei</a:t>
            </a:r>
            <a:r>
              <a:rPr lang="en-US" sz="3200">
                <a:ea typeface="+mn-lt"/>
                <a:cs typeface="+mn-lt"/>
              </a:rPr>
              <a:t> Chen</a:t>
            </a:r>
          </a:p>
          <a:p>
            <a:endParaRPr lang="en-US" sz="3200">
              <a:ea typeface="+mn-lt"/>
              <a:cs typeface="+mn-lt"/>
            </a:endParaRPr>
          </a:p>
          <a:p>
            <a:pPr>
              <a:lnSpc>
                <a:spcPct val="70000"/>
              </a:lnSpc>
            </a:pPr>
            <a:r>
              <a:rPr lang="en-US" altLang="zh-CN">
                <a:ea typeface="+mn-lt"/>
                <a:cs typeface="+mn-lt"/>
              </a:rPr>
              <a:t>Published on JGR: </a:t>
            </a:r>
            <a:r>
              <a:rPr lang="en-US">
                <a:ea typeface="+mn-lt"/>
                <a:cs typeface="+mn-lt"/>
                <a:hlinkClick r:id="rId2"/>
              </a:rPr>
              <a:t>https://doi.org/10.1029/2022JB025817</a:t>
            </a:r>
            <a:r>
              <a:rPr lang="en-US">
                <a:ea typeface="+mn-lt"/>
                <a:cs typeface="+mn-lt"/>
              </a:rPr>
              <a:t> </a:t>
            </a:r>
          </a:p>
          <a:p>
            <a:pPr>
              <a:lnSpc>
                <a:spcPct val="70000"/>
              </a:lnSpc>
            </a:pPr>
            <a:r>
              <a:rPr lang="en-US">
                <a:cs typeface="Calibri"/>
              </a:rPr>
              <a:t>Open source: </a:t>
            </a:r>
            <a:r>
              <a:rPr lang="en-US">
                <a:ea typeface="+mn-lt"/>
                <a:cs typeface="+mn-lt"/>
                <a:hlinkClick r:id="rId3"/>
              </a:rPr>
              <a:t>https://github.com/wqseis/drdg3d</a:t>
            </a:r>
            <a:r>
              <a:rPr lang="en-US">
                <a:ea typeface="+mn-lt"/>
                <a:cs typeface="+mn-lt"/>
              </a:rPr>
              <a:t> </a:t>
            </a:r>
          </a:p>
          <a:p>
            <a:pPr>
              <a:lnSpc>
                <a:spcPct val="70000"/>
              </a:lnSpc>
            </a:pPr>
            <a:r>
              <a:rPr lang="en-US">
                <a:ea typeface="+mn-lt"/>
                <a:cs typeface="+mn-lt"/>
              </a:rPr>
              <a:t>Contact: </a:t>
            </a:r>
            <a:r>
              <a:rPr lang="en-US">
                <a:ea typeface="+mn-lt"/>
                <a:cs typeface="+mn-lt"/>
                <a:hlinkClick r:id="rId4"/>
              </a:rPr>
              <a:t>wqseis@gmail.com</a:t>
            </a:r>
            <a:r>
              <a:rPr lang="en-US">
                <a:ea typeface="+mn-lt"/>
                <a:cs typeface="+mn-lt"/>
              </a:rPr>
              <a:t> </a:t>
            </a:r>
          </a:p>
        </p:txBody>
      </p:sp>
    </p:spTree>
    <p:extLst>
      <p:ext uri="{BB962C8B-B14F-4D97-AF65-F5344CB8AC3E}">
        <p14:creationId xmlns:p14="http://schemas.microsoft.com/office/powerpoint/2010/main" val="851959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896818" y="112616"/>
            <a:ext cx="7525687" cy="6639339"/>
          </a:xfrm>
          <a:prstGeom prst="rect">
            <a:avLst/>
          </a:prstGeom>
        </p:spPr>
      </p:pic>
      <p:sp>
        <p:nvSpPr>
          <p:cNvPr id="7" name="TextBox 6"/>
          <p:cNvSpPr txBox="1"/>
          <p:nvPr/>
        </p:nvSpPr>
        <p:spPr>
          <a:xfrm>
            <a:off x="410231" y="4648201"/>
            <a:ext cx="3417882" cy="1815882"/>
          </a:xfrm>
          <a:prstGeom prst="rect">
            <a:avLst/>
          </a:prstGeom>
          <a:noFill/>
        </p:spPr>
        <p:txBody>
          <a:bodyPr wrap="square" rtlCol="0">
            <a:spAutoFit/>
          </a:bodyPr>
          <a:lstStyle/>
          <a:p>
            <a:r>
              <a:rPr lang="en-CA" altLang="zh-CN" sz="2800">
                <a:latin typeface="Calibri" panose="020F0502020204030204" pitchFamily="34" charset="0"/>
                <a:cs typeface="Calibri" panose="020F0502020204030204" pitchFamily="34" charset="0"/>
              </a:rPr>
              <a:t>Mixed-flux can be applied to both tetrahedral and hexahedral cases</a:t>
            </a:r>
            <a:endParaRPr lang="en-US" sz="2800">
              <a:latin typeface="Calibri" panose="020F0502020204030204" pitchFamily="34" charset="0"/>
              <a:cs typeface="Calibri" panose="020F0502020204030204" pitchFamily="34" charset="0"/>
            </a:endParaRPr>
          </a:p>
        </p:txBody>
      </p:sp>
      <p:sp>
        <p:nvSpPr>
          <p:cNvPr id="5" name="Title 1"/>
          <p:cNvSpPr>
            <a:spLocks noGrp="1"/>
          </p:cNvSpPr>
          <p:nvPr>
            <p:ph type="title"/>
          </p:nvPr>
        </p:nvSpPr>
        <p:spPr>
          <a:xfrm>
            <a:off x="239718" y="351840"/>
            <a:ext cx="3890322" cy="1857960"/>
          </a:xfrm>
        </p:spPr>
        <p:txBody>
          <a:bodyPr>
            <a:normAutofit/>
          </a:bodyPr>
          <a:lstStyle/>
          <a:p>
            <a:r>
              <a:rPr lang="en-CA" altLang="zh-CN" sz="4000"/>
              <a:t>The hexahedral cases</a:t>
            </a:r>
            <a:endParaRPr lang="en-US" sz="4000"/>
          </a:p>
        </p:txBody>
      </p:sp>
      <p:sp>
        <p:nvSpPr>
          <p:cNvPr id="3" name="Slide Number Placeholder 2"/>
          <p:cNvSpPr>
            <a:spLocks noGrp="1"/>
          </p:cNvSpPr>
          <p:nvPr>
            <p:ph type="sldNum" sz="quarter" idx="12"/>
          </p:nvPr>
        </p:nvSpPr>
        <p:spPr/>
        <p:txBody>
          <a:bodyPr/>
          <a:lstStyle/>
          <a:p>
            <a:fld id="{E14D5792-6ADC-CC40-BD82-EC51145BCD34}" type="slidenum">
              <a:rPr lang="en-US" smtClean="0"/>
              <a:t>10</a:t>
            </a:fld>
            <a:endParaRPr lang="en-US"/>
          </a:p>
        </p:txBody>
      </p:sp>
    </p:spTree>
    <p:extLst>
      <p:ext uri="{BB962C8B-B14F-4D97-AF65-F5344CB8AC3E}">
        <p14:creationId xmlns:p14="http://schemas.microsoft.com/office/powerpoint/2010/main" val="1966262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A1D7-1F70-4BC2-19D8-9A6B1AB59277}"/>
              </a:ext>
            </a:extLst>
          </p:cNvPr>
          <p:cNvSpPr>
            <a:spLocks noGrp="1"/>
          </p:cNvSpPr>
          <p:nvPr>
            <p:ph type="title"/>
          </p:nvPr>
        </p:nvSpPr>
        <p:spPr/>
        <p:txBody>
          <a:bodyPr/>
          <a:lstStyle/>
          <a:p>
            <a:r>
              <a:rPr lang="en-US">
                <a:cs typeface="Calibri Light"/>
              </a:rPr>
              <a:t>Summary</a:t>
            </a:r>
            <a:endParaRPr lang="en-US"/>
          </a:p>
        </p:txBody>
      </p:sp>
      <p:sp>
        <p:nvSpPr>
          <p:cNvPr id="3" name="Content Placeholder 2">
            <a:extLst>
              <a:ext uri="{FF2B5EF4-FFF2-40B4-BE49-F238E27FC236}">
                <a16:creationId xmlns:a16="http://schemas.microsoft.com/office/drawing/2014/main" id="{9260D1CA-B8D4-B77A-8A7B-96394AFFD1C1}"/>
              </a:ext>
            </a:extLst>
          </p:cNvPr>
          <p:cNvSpPr>
            <a:spLocks noGrp="1"/>
          </p:cNvSpPr>
          <p:nvPr>
            <p:ph idx="1"/>
          </p:nvPr>
        </p:nvSpPr>
        <p:spPr/>
        <p:txBody>
          <a:bodyPr vert="horz" lIns="91440" tIns="45720" rIns="91440" bIns="45720" rtlCol="0" anchor="t">
            <a:normAutofit/>
          </a:bodyPr>
          <a:lstStyle/>
          <a:p>
            <a:r>
              <a:rPr lang="en-US">
                <a:cs typeface="Calibri"/>
              </a:rPr>
              <a:t>Upwind flux</a:t>
            </a:r>
            <a:r>
              <a:rPr lang="en-US">
                <a:ea typeface="+mn-lt"/>
                <a:cs typeface="+mn-lt"/>
              </a:rPr>
              <a:t> has advantages in simulating dynamic rupture processes, but modelers need to pay more attention to construct appropriate meshes using certain constraints, which is not easy for both meshing software and geophysical modelers</a:t>
            </a:r>
            <a:endParaRPr lang="en-US">
              <a:cs typeface="Calibri"/>
            </a:endParaRPr>
          </a:p>
          <a:p>
            <a:endParaRPr lang="en-US"/>
          </a:p>
          <a:p>
            <a:r>
              <a:rPr lang="en-US">
                <a:ea typeface="+mn-lt"/>
                <a:cs typeface="+mn-lt"/>
              </a:rPr>
              <a:t>We propose a mixed flux method that reduces the mesh dependency and thus simplifies the meshing process, especially for geometrically complex faults</a:t>
            </a:r>
            <a:endParaRPr lang="en-US"/>
          </a:p>
        </p:txBody>
      </p:sp>
      <p:sp>
        <p:nvSpPr>
          <p:cNvPr id="4" name="Slide Number Placeholder 3">
            <a:extLst>
              <a:ext uri="{FF2B5EF4-FFF2-40B4-BE49-F238E27FC236}">
                <a16:creationId xmlns:a16="http://schemas.microsoft.com/office/drawing/2014/main" id="{872C28FD-4214-505D-1DF5-761AB1AC9EBF}"/>
              </a:ext>
            </a:extLst>
          </p:cNvPr>
          <p:cNvSpPr>
            <a:spLocks noGrp="1"/>
          </p:cNvSpPr>
          <p:nvPr>
            <p:ph type="sldNum" sz="quarter" idx="12"/>
          </p:nvPr>
        </p:nvSpPr>
        <p:spPr/>
        <p:txBody>
          <a:bodyPr/>
          <a:lstStyle/>
          <a:p>
            <a:fld id="{E14D5792-6ADC-CC40-BD82-EC51145BCD34}" type="slidenum">
              <a:rPr lang="en-US" smtClean="0"/>
              <a:t>11</a:t>
            </a:fld>
            <a:endParaRPr lang="en-US"/>
          </a:p>
        </p:txBody>
      </p:sp>
    </p:spTree>
    <p:extLst>
      <p:ext uri="{BB962C8B-B14F-4D97-AF65-F5344CB8AC3E}">
        <p14:creationId xmlns:p14="http://schemas.microsoft.com/office/powerpoint/2010/main" val="3297107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70121"/>
          </a:xfrm>
        </p:spPr>
        <p:txBody>
          <a:bodyPr>
            <a:normAutofit/>
          </a:bodyPr>
          <a:lstStyle/>
          <a:p>
            <a:r>
              <a:rPr lang="en-CA" altLang="zh-CN" sz="4000"/>
              <a:t>Convergence Test</a:t>
            </a:r>
            <a:endParaRPr lang="en-US" sz="4000"/>
          </a:p>
        </p:txBody>
      </p:sp>
      <p:sp>
        <p:nvSpPr>
          <p:cNvPr id="5" name="TextBox 4"/>
          <p:cNvSpPr txBox="1"/>
          <p:nvPr/>
        </p:nvSpPr>
        <p:spPr>
          <a:xfrm>
            <a:off x="774700" y="5388115"/>
            <a:ext cx="10898266" cy="830997"/>
          </a:xfrm>
          <a:prstGeom prst="rect">
            <a:avLst/>
          </a:prstGeom>
          <a:noFill/>
        </p:spPr>
        <p:txBody>
          <a:bodyPr wrap="square" rtlCol="0">
            <a:spAutoFit/>
          </a:bodyPr>
          <a:lstStyle/>
          <a:p>
            <a:r>
              <a:rPr lang="en-US" sz="2400">
                <a:latin typeface="Calibri" panose="020F0502020204030204" pitchFamily="34" charset="0"/>
                <a:cs typeface="Calibri" panose="020F0502020204030204" pitchFamily="34" charset="0"/>
              </a:rPr>
              <a:t>The convergence of our method is generally comparable to that of previous methods (</a:t>
            </a:r>
            <a:r>
              <a:rPr lang="en-US" sz="2400" err="1">
                <a:latin typeface="Calibri" panose="020F0502020204030204" pitchFamily="34" charset="0"/>
                <a:cs typeface="Calibri" panose="020F0502020204030204" pitchFamily="34" charset="0"/>
              </a:rPr>
              <a:t>Pelties</a:t>
            </a:r>
            <a:r>
              <a:rPr lang="en-US" sz="2400">
                <a:latin typeface="Calibri" panose="020F0502020204030204" pitchFamily="34" charset="0"/>
                <a:cs typeface="Calibri" panose="020F0502020204030204" pitchFamily="34" charset="0"/>
              </a:rPr>
              <a:t> et al., 2012; </a:t>
            </a:r>
            <a:r>
              <a:rPr lang="en-US" sz="2400" err="1">
                <a:latin typeface="Calibri" panose="020F0502020204030204" pitchFamily="34" charset="0"/>
                <a:cs typeface="Calibri" panose="020F0502020204030204" pitchFamily="34" charset="0"/>
              </a:rPr>
              <a:t>Tago</a:t>
            </a:r>
            <a:r>
              <a:rPr lang="en-US" sz="2400">
                <a:latin typeface="Calibri" panose="020F0502020204030204" pitchFamily="34" charset="0"/>
                <a:cs typeface="Calibri" panose="020F0502020204030204" pitchFamily="34" charset="0"/>
              </a:rPr>
              <a:t> et al, 2012), and some indicators are even better!</a:t>
            </a:r>
          </a:p>
        </p:txBody>
      </p:sp>
      <p:sp>
        <p:nvSpPr>
          <p:cNvPr id="6" name="Slide Number Placeholder 5"/>
          <p:cNvSpPr>
            <a:spLocks noGrp="1"/>
          </p:cNvSpPr>
          <p:nvPr>
            <p:ph type="sldNum" sz="quarter" idx="12"/>
          </p:nvPr>
        </p:nvSpPr>
        <p:spPr/>
        <p:txBody>
          <a:bodyPr/>
          <a:lstStyle/>
          <a:p>
            <a:fld id="{E14D5792-6ADC-CC40-BD82-EC51145BCD34}" type="slidenum">
              <a:rPr lang="en-US" smtClean="0"/>
              <a:t>12</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2692" y="1614646"/>
            <a:ext cx="10126616" cy="3494069"/>
          </a:xfrm>
          <a:prstGeom prst="rect">
            <a:avLst/>
          </a:prstGeom>
        </p:spPr>
      </p:pic>
    </p:spTree>
    <p:extLst>
      <p:ext uri="{BB962C8B-B14F-4D97-AF65-F5344CB8AC3E}">
        <p14:creationId xmlns:p14="http://schemas.microsoft.com/office/powerpoint/2010/main" val="1391187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1050"/>
          </a:xfrm>
        </p:spPr>
        <p:txBody>
          <a:bodyPr>
            <a:normAutofit/>
          </a:bodyPr>
          <a:lstStyle/>
          <a:p>
            <a:r>
              <a:rPr lang="en-US" sz="4000"/>
              <a:t>CPU/GPU parallelization</a:t>
            </a:r>
          </a:p>
        </p:txBody>
      </p:sp>
      <p:pic>
        <p:nvPicPr>
          <p:cNvPr id="4" name="Google Shape;159;p18"/>
          <p:cNvPicPr preferRelativeResize="0">
            <a:picLocks noGrp="1"/>
          </p:cNvPicPr>
          <p:nvPr>
            <p:ph idx="1"/>
          </p:nvPr>
        </p:nvPicPr>
        <p:blipFill>
          <a:blip r:embed="rId3" cstate="email">
            <a:alphaModFix/>
            <a:extLst>
              <a:ext uri="{28A0092B-C50C-407E-A947-70E740481C1C}">
                <a14:useLocalDpi xmlns:a14="http://schemas.microsoft.com/office/drawing/2010/main"/>
              </a:ext>
            </a:extLst>
          </a:blip>
          <a:stretch>
            <a:fillRect/>
          </a:stretch>
        </p:blipFill>
        <p:spPr>
          <a:xfrm>
            <a:off x="5949676" y="2008188"/>
            <a:ext cx="5135719" cy="4078315"/>
          </a:xfrm>
          <a:prstGeom prst="rect">
            <a:avLst/>
          </a:prstGeom>
          <a:noFill/>
          <a:ln>
            <a:noFill/>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549" y="1883908"/>
            <a:ext cx="5251723" cy="4307334"/>
          </a:xfrm>
          <a:prstGeom prst="rect">
            <a:avLst/>
          </a:prstGeom>
        </p:spPr>
      </p:pic>
      <p:sp>
        <p:nvSpPr>
          <p:cNvPr id="7" name="TextBox 6"/>
          <p:cNvSpPr txBox="1"/>
          <p:nvPr/>
        </p:nvSpPr>
        <p:spPr>
          <a:xfrm>
            <a:off x="1106605" y="1492589"/>
            <a:ext cx="4430594" cy="523220"/>
          </a:xfrm>
          <a:prstGeom prst="rect">
            <a:avLst/>
          </a:prstGeom>
          <a:noFill/>
        </p:spPr>
        <p:txBody>
          <a:bodyPr wrap="square" rtlCol="0">
            <a:spAutoFit/>
          </a:bodyPr>
          <a:lstStyle/>
          <a:p>
            <a:pPr algn="ctr"/>
            <a:r>
              <a:rPr lang="en-US" altLang="zh-CN" sz="2800"/>
              <a:t>CPU scaling test</a:t>
            </a:r>
            <a:endParaRPr lang="en-US" sz="2800"/>
          </a:p>
        </p:txBody>
      </p:sp>
      <p:sp>
        <p:nvSpPr>
          <p:cNvPr id="8" name="TextBox 7"/>
          <p:cNvSpPr txBox="1"/>
          <p:nvPr/>
        </p:nvSpPr>
        <p:spPr>
          <a:xfrm>
            <a:off x="6654803" y="1478957"/>
            <a:ext cx="4430595" cy="523220"/>
          </a:xfrm>
          <a:prstGeom prst="rect">
            <a:avLst/>
          </a:prstGeom>
          <a:noFill/>
        </p:spPr>
        <p:txBody>
          <a:bodyPr wrap="square" rtlCol="0">
            <a:spAutoFit/>
          </a:bodyPr>
          <a:lstStyle/>
          <a:p>
            <a:pPr algn="ctr"/>
            <a:r>
              <a:rPr lang="en-US" altLang="zh-CN" sz="2800">
                <a:latin typeface="Calibri" panose="020F0502020204030204" pitchFamily="34" charset="0"/>
                <a:cs typeface="Calibri" panose="020F0502020204030204" pitchFamily="34" charset="0"/>
              </a:rPr>
              <a:t>GPU/CPU</a:t>
            </a:r>
            <a:r>
              <a:rPr lang="en-CA" altLang="zh-CN" sz="2800">
                <a:latin typeface="Calibri" panose="020F0502020204030204" pitchFamily="34" charset="0"/>
                <a:cs typeface="Calibri" panose="020F0502020204030204" pitchFamily="34" charset="0"/>
              </a:rPr>
              <a:t> scaling test</a:t>
            </a:r>
            <a:endParaRPr lang="en-US" sz="280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E14D5792-6ADC-CC40-BD82-EC51145BCD34}" type="slidenum">
              <a:rPr lang="en-US" smtClean="0"/>
              <a:t>13</a:t>
            </a:fld>
            <a:endParaRPr lang="en-US"/>
          </a:p>
        </p:txBody>
      </p:sp>
    </p:spTree>
    <p:extLst>
      <p:ext uri="{BB962C8B-B14F-4D97-AF65-F5344CB8AC3E}">
        <p14:creationId xmlns:p14="http://schemas.microsoft.com/office/powerpoint/2010/main" val="1883391958"/>
      </p:ext>
    </p:extLst>
  </p:cSld>
  <p:clrMapOvr>
    <a:masterClrMapping/>
  </p:clrMapOvr>
  <mc:AlternateContent xmlns:mc="http://schemas.openxmlformats.org/markup-compatibility/2006" xmlns:p14="http://schemas.microsoft.com/office/powerpoint/2010/main">
    <mc:Choice Requires="p14">
      <p:transition spd="slow" p14:dur="2000" advTm="14358"/>
    </mc:Choice>
    <mc:Fallback xmlns="">
      <p:transition spd="slow" advTm="1435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43" name="Google Shape;243;p26"/>
          <p:cNvSpPr txBox="1">
            <a:spLocks noGrp="1"/>
          </p:cNvSpPr>
          <p:nvPr>
            <p:ph type="sldNum" idx="12"/>
          </p:nvPr>
        </p:nvSpPr>
        <p:spPr>
          <a:xfrm>
            <a:off x="11296611" y="6217623"/>
            <a:ext cx="731600" cy="524800"/>
          </a:xfrm>
          <a:prstGeom prst="rect">
            <a:avLst/>
          </a:prstGeom>
        </p:spPr>
        <p:txBody>
          <a:bodyPr spcFirstLastPara="1" vert="horz" wrap="square" lIns="121900" tIns="121900" rIns="121900" bIns="121900" rtlCol="0" anchor="ctr" anchorCtr="0">
            <a:normAutofit/>
          </a:bodyPr>
          <a:lstStyle/>
          <a:p>
            <a:fld id="{00000000-1234-1234-1234-123412341234}" type="slidenum">
              <a:rPr lang="en-US" altLang="zh-CN"/>
              <a:pPr/>
              <a:t>14</a:t>
            </a:fld>
            <a:endParaRPr/>
          </a:p>
        </p:txBody>
      </p:sp>
      <p:sp>
        <p:nvSpPr>
          <p:cNvPr id="11" name="Title 1"/>
          <p:cNvSpPr>
            <a:spLocks noGrp="1"/>
          </p:cNvSpPr>
          <p:nvPr>
            <p:ph type="title"/>
          </p:nvPr>
        </p:nvSpPr>
        <p:spPr>
          <a:xfrm>
            <a:off x="792447" y="804890"/>
            <a:ext cx="3340100" cy="1325563"/>
          </a:xfrm>
        </p:spPr>
        <p:txBody>
          <a:bodyPr anchor="ctr">
            <a:noAutofit/>
          </a:bodyPr>
          <a:lstStyle/>
          <a:p>
            <a:r>
              <a:rPr lang="en-US" altLang="zh-CN" sz="3600"/>
              <a:t>Accuracy test</a:t>
            </a:r>
            <a:br>
              <a:rPr lang="en-US" altLang="zh-CN" sz="3600"/>
            </a:br>
            <a:r>
              <a:rPr lang="en-US" altLang="zh-CN" sz="3600"/>
              <a:t>for the GPU code</a:t>
            </a:r>
            <a:endParaRPr lang="en-US" sz="3600"/>
          </a:p>
        </p:txBody>
      </p:sp>
      <p:sp>
        <p:nvSpPr>
          <p:cNvPr id="2" name="TextBox 1">
            <a:extLst>
              <a:ext uri="{FF2B5EF4-FFF2-40B4-BE49-F238E27FC236}">
                <a16:creationId xmlns:a16="http://schemas.microsoft.com/office/drawing/2014/main" id="{F7069A17-4A08-161E-9953-0F7F38706035}"/>
              </a:ext>
            </a:extLst>
          </p:cNvPr>
          <p:cNvSpPr txBox="1"/>
          <p:nvPr/>
        </p:nvSpPr>
        <p:spPr>
          <a:xfrm>
            <a:off x="792447" y="4405039"/>
            <a:ext cx="3340100" cy="830997"/>
          </a:xfrm>
          <a:prstGeom prst="rect">
            <a:avLst/>
          </a:prstGeom>
          <a:noFill/>
        </p:spPr>
        <p:txBody>
          <a:bodyPr wrap="square" rtlCol="0">
            <a:spAutoFit/>
          </a:bodyPr>
          <a:lstStyle/>
          <a:p>
            <a:r>
              <a:rPr lang="en-US" sz="2400"/>
              <a:t>Fault mesh size: 300 m</a:t>
            </a:r>
          </a:p>
          <a:p>
            <a:r>
              <a:rPr lang="en-US" sz="2400"/>
              <a:t>Spatial order: 3</a:t>
            </a:r>
          </a:p>
        </p:txBody>
      </p:sp>
      <p:grpSp>
        <p:nvGrpSpPr>
          <p:cNvPr id="6" name="Group 5">
            <a:extLst>
              <a:ext uri="{FF2B5EF4-FFF2-40B4-BE49-F238E27FC236}">
                <a16:creationId xmlns:a16="http://schemas.microsoft.com/office/drawing/2014/main" id="{0E0F7B80-CBC8-1780-42E9-F4E3E1CF300B}"/>
              </a:ext>
            </a:extLst>
          </p:cNvPr>
          <p:cNvGrpSpPr/>
          <p:nvPr/>
        </p:nvGrpSpPr>
        <p:grpSpPr>
          <a:xfrm>
            <a:off x="4132547" y="457111"/>
            <a:ext cx="6938793" cy="5971617"/>
            <a:chOff x="4132547" y="457111"/>
            <a:chExt cx="6938793" cy="5971617"/>
          </a:xfrm>
        </p:grpSpPr>
        <p:grpSp>
          <p:nvGrpSpPr>
            <p:cNvPr id="3" name="Group 2">
              <a:extLst>
                <a:ext uri="{FF2B5EF4-FFF2-40B4-BE49-F238E27FC236}">
                  <a16:creationId xmlns:a16="http://schemas.microsoft.com/office/drawing/2014/main" id="{A8F8116B-943F-3B27-4906-19CCC2394DA3}"/>
                </a:ext>
              </a:extLst>
            </p:cNvPr>
            <p:cNvGrpSpPr/>
            <p:nvPr/>
          </p:nvGrpSpPr>
          <p:grpSpPr>
            <a:xfrm>
              <a:off x="4132547" y="457111"/>
              <a:ext cx="6225871" cy="5971617"/>
              <a:chOff x="3339551" y="100649"/>
              <a:chExt cx="6225871" cy="5971617"/>
            </a:xfrm>
          </p:grpSpPr>
          <p:pic>
            <p:nvPicPr>
              <p:cNvPr id="240" name="Google Shape;240;p26"/>
              <p:cNvPicPr preferRelativeResize="0">
                <a:picLocks noChangeAspect="1"/>
              </p:cNvPicPr>
              <p:nvPr/>
            </p:nvPicPr>
            <p:blipFill>
              <a:blip r:embed="rId3">
                <a:alphaModFix/>
              </a:blip>
              <a:stretch>
                <a:fillRect/>
              </a:stretch>
            </p:blipFill>
            <p:spPr>
              <a:xfrm>
                <a:off x="3339551" y="100649"/>
                <a:ext cx="6225871" cy="5971617"/>
              </a:xfrm>
              <a:prstGeom prst="rect">
                <a:avLst/>
              </a:prstGeom>
              <a:noFill/>
              <a:ln>
                <a:noFill/>
              </a:ln>
            </p:spPr>
          </p:pic>
          <p:sp>
            <p:nvSpPr>
              <p:cNvPr id="5" name="Rectangle 4"/>
              <p:cNvSpPr/>
              <p:nvPr/>
            </p:nvSpPr>
            <p:spPr>
              <a:xfrm>
                <a:off x="8490685" y="2884168"/>
                <a:ext cx="929703" cy="522514"/>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902BC8D0-57D0-2DEE-2D4C-A6B0D3DE06E0}"/>
                </a:ext>
              </a:extLst>
            </p:cNvPr>
            <p:cNvSpPr txBox="1"/>
            <p:nvPr/>
          </p:nvSpPr>
          <p:spPr>
            <a:xfrm>
              <a:off x="10358418" y="3317221"/>
              <a:ext cx="712922" cy="369332"/>
            </a:xfrm>
            <a:prstGeom prst="rect">
              <a:avLst/>
            </a:prstGeom>
            <a:noFill/>
          </p:spPr>
          <p:txBody>
            <a:bodyPr wrap="square" rtlCol="0">
              <a:spAutoFit/>
            </a:bodyPr>
            <a:lstStyle/>
            <a:p>
              <a:r>
                <a:rPr lang="en-US"/>
                <a:t>error</a:t>
              </a:r>
            </a:p>
          </p:txBody>
        </p:sp>
      </p:grpSp>
    </p:spTree>
    <p:extLst>
      <p:ext uri="{BB962C8B-B14F-4D97-AF65-F5344CB8AC3E}">
        <p14:creationId xmlns:p14="http://schemas.microsoft.com/office/powerpoint/2010/main" val="488756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5064368" cy="1079932"/>
          </a:xfrm>
        </p:spPr>
        <p:txBody>
          <a:bodyPr/>
          <a:lstStyle/>
          <a:p>
            <a:r>
              <a:rPr lang="en-US" altLang="zh-CN"/>
              <a:t>Benchmark</a:t>
            </a:r>
            <a:endParaRPr lang="en-US"/>
          </a:p>
        </p:txBody>
      </p:sp>
      <p:grpSp>
        <p:nvGrpSpPr>
          <p:cNvPr id="4" name="Group 3"/>
          <p:cNvGrpSpPr/>
          <p:nvPr/>
        </p:nvGrpSpPr>
        <p:grpSpPr>
          <a:xfrm>
            <a:off x="6394722" y="733837"/>
            <a:ext cx="4879064" cy="5348063"/>
            <a:chOff x="6394722" y="118376"/>
            <a:chExt cx="4879064" cy="5348063"/>
          </a:xfrm>
        </p:grpSpPr>
        <p:sp>
          <p:nvSpPr>
            <p:cNvPr id="6" name="TextBox 5"/>
            <p:cNvSpPr txBox="1"/>
            <p:nvPr/>
          </p:nvSpPr>
          <p:spPr>
            <a:xfrm>
              <a:off x="7060420" y="5097107"/>
              <a:ext cx="3306417" cy="369332"/>
            </a:xfrm>
            <a:prstGeom prst="rect">
              <a:avLst/>
            </a:prstGeom>
            <a:noFill/>
          </p:spPr>
          <p:txBody>
            <a:bodyPr wrap="square" rtlCol="0">
              <a:spAutoFit/>
            </a:bodyPr>
            <a:lstStyle/>
            <a:p>
              <a:pPr algn="ctr"/>
              <a:r>
                <a:rPr lang="en-US">
                  <a:hlinkClick r:id="rId3"/>
                </a:rPr>
                <a:t>https://strike.scec.org/cvws/</a:t>
              </a:r>
              <a:r>
                <a:rPr lang="en-US"/>
                <a:t> </a:t>
              </a:r>
            </a:p>
          </p:txBody>
        </p:sp>
        <p:sp>
          <p:nvSpPr>
            <p:cNvPr id="7" name="Rectangle 6"/>
            <p:cNvSpPr/>
            <p:nvPr/>
          </p:nvSpPr>
          <p:spPr>
            <a:xfrm>
              <a:off x="6394722" y="118376"/>
              <a:ext cx="4879064" cy="646331"/>
            </a:xfrm>
            <a:prstGeom prst="rect">
              <a:avLst/>
            </a:prstGeom>
          </p:spPr>
          <p:txBody>
            <a:bodyPr wrap="square">
              <a:spAutoFit/>
            </a:bodyPr>
            <a:lstStyle/>
            <a:p>
              <a:pPr algn="ctr"/>
              <a:r>
                <a:rPr lang="en-US" b="1">
                  <a:solidFill>
                    <a:srgbClr val="000000"/>
                  </a:solidFill>
                  <a:latin typeface="Times" charset="0"/>
                </a:rPr>
                <a:t>The SCEC/USGS Spontaneous Rupture Code Verification Project (Harris et al., 2009,2018)</a:t>
              </a:r>
              <a:endParaRPr lang="en-US" b="1" i="0">
                <a:solidFill>
                  <a:srgbClr val="000000"/>
                </a:solidFill>
                <a:effectLst/>
                <a:latin typeface="Times" charset="0"/>
              </a:endParaRPr>
            </a:p>
          </p:txBody>
        </p:sp>
      </p:grpSp>
      <p:sp>
        <p:nvSpPr>
          <p:cNvPr id="8" name="Content Placeholder 2"/>
          <p:cNvSpPr>
            <a:spLocks noGrp="1"/>
          </p:cNvSpPr>
          <p:nvPr>
            <p:ph idx="1"/>
          </p:nvPr>
        </p:nvSpPr>
        <p:spPr>
          <a:xfrm>
            <a:off x="807204" y="1422670"/>
            <a:ext cx="5064368" cy="4946217"/>
          </a:xfrm>
        </p:spPr>
        <p:txBody>
          <a:bodyPr>
            <a:normAutofit/>
          </a:bodyPr>
          <a:lstStyle/>
          <a:p>
            <a:r>
              <a:rPr lang="en-CA" altLang="zh-CN">
                <a:latin typeface="Calibri" panose="020F0502020204030204" pitchFamily="34" charset="0"/>
                <a:cs typeface="Calibri" panose="020F0502020204030204" pitchFamily="34" charset="0"/>
              </a:rPr>
              <a:t>TPV5: Non-uniform stress</a:t>
            </a:r>
          </a:p>
          <a:p>
            <a:r>
              <a:rPr lang="en-CA" altLang="zh-CN">
                <a:latin typeface="Calibri" panose="020F0502020204030204" pitchFamily="34" charset="0"/>
                <a:cs typeface="Calibri" panose="020F0502020204030204" pitchFamily="34" charset="0"/>
              </a:rPr>
              <a:t>TPV24: Branch fault</a:t>
            </a:r>
          </a:p>
          <a:p>
            <a:r>
              <a:rPr lang="en-CA" altLang="zh-CN">
                <a:latin typeface="Calibri" panose="020F0502020204030204" pitchFamily="34" charset="0"/>
                <a:cs typeface="Calibri" panose="020F0502020204030204" pitchFamily="34" charset="0"/>
              </a:rPr>
              <a:t>TPV29: Rough fault</a:t>
            </a:r>
          </a:p>
          <a:p>
            <a:r>
              <a:rPr lang="en-CA" altLang="zh-CN">
                <a:latin typeface="Calibri" panose="020F0502020204030204" pitchFamily="34" charset="0"/>
                <a:cs typeface="Calibri" panose="020F0502020204030204" pitchFamily="34" charset="0"/>
              </a:rPr>
              <a:t>TPV6: </a:t>
            </a:r>
            <a:r>
              <a:rPr lang="en-CA" altLang="zh-CN" err="1">
                <a:latin typeface="Calibri" panose="020F0502020204030204" pitchFamily="34" charset="0"/>
                <a:cs typeface="Calibri" panose="020F0502020204030204" pitchFamily="34" charset="0"/>
              </a:rPr>
              <a:t>bimaterial</a:t>
            </a:r>
            <a:r>
              <a:rPr lang="en-CA" altLang="zh-CN">
                <a:latin typeface="Calibri" panose="020F0502020204030204" pitchFamily="34" charset="0"/>
                <a:cs typeface="Calibri" panose="020F0502020204030204" pitchFamily="34" charset="0"/>
              </a:rPr>
              <a:t> fault</a:t>
            </a:r>
          </a:p>
          <a:p>
            <a:r>
              <a:rPr lang="en-CA" altLang="zh-CN">
                <a:latin typeface="Calibri" panose="020F0502020204030204" pitchFamily="34" charset="0"/>
                <a:cs typeface="Calibri" panose="020F0502020204030204" pitchFamily="34" charset="0"/>
              </a:rPr>
              <a:t>TPV26/27: off-fault plasticity</a:t>
            </a:r>
          </a:p>
          <a:p>
            <a:r>
              <a:rPr lang="en-CA" altLang="zh-CN">
                <a:latin typeface="Calibri" panose="020F0502020204030204" pitchFamily="34" charset="0"/>
                <a:cs typeface="Calibri" panose="020F0502020204030204" pitchFamily="34" charset="0"/>
              </a:rPr>
              <a:t>TPV22/23: Step-over fault</a:t>
            </a:r>
          </a:p>
          <a:p>
            <a:r>
              <a:rPr lang="en-CA" altLang="zh-CN">
                <a:latin typeface="Calibri" panose="020F0502020204030204" pitchFamily="34" charset="0"/>
                <a:cs typeface="Calibri" panose="020F0502020204030204" pitchFamily="34" charset="0"/>
              </a:rPr>
              <a:t>TPV101-104:</a:t>
            </a:r>
            <a:r>
              <a:rPr lang="zh-CN" altLang="en-US">
                <a:latin typeface="Calibri" panose="020F0502020204030204" pitchFamily="34" charset="0"/>
                <a:cs typeface="Calibri" panose="020F0502020204030204" pitchFamily="34" charset="0"/>
              </a:rPr>
              <a:t> </a:t>
            </a:r>
            <a:r>
              <a:rPr lang="en-CA" altLang="zh-CN">
                <a:latin typeface="Calibri" panose="020F0502020204030204" pitchFamily="34" charset="0"/>
                <a:cs typeface="Calibri" panose="020F0502020204030204" pitchFamily="34" charset="0"/>
              </a:rPr>
              <a:t>Rate state friction</a:t>
            </a:r>
          </a:p>
          <a:p>
            <a:r>
              <a:rPr lang="en-CA" altLang="zh-CN">
                <a:latin typeface="Calibri" panose="020F0502020204030204" pitchFamily="34" charset="0"/>
                <a:cs typeface="Calibri" panose="020F0502020204030204" pitchFamily="34" charset="0"/>
              </a:rPr>
              <a:t>TPV105: Thermal pressurization</a:t>
            </a:r>
          </a:p>
          <a:p>
            <a:r>
              <a:rPr lang="mr-IN" altLang="zh-CN">
                <a:latin typeface="Calibri" panose="020F0502020204030204" pitchFamily="34" charset="0"/>
              </a:rPr>
              <a:t>……</a:t>
            </a:r>
            <a:endParaRPr lang="en-US" altLang="zh-CN">
              <a:latin typeface="Calibri" panose="020F0502020204030204" pitchFamily="34" charset="0"/>
              <a:cs typeface="Calibri" panose="020F0502020204030204" pitchFamily="34" charset="0"/>
            </a:endParaRPr>
          </a:p>
        </p:txBody>
      </p:sp>
      <p:sp>
        <p:nvSpPr>
          <p:cNvPr id="9" name="Slide Number Placeholder 8"/>
          <p:cNvSpPr>
            <a:spLocks noGrp="1"/>
          </p:cNvSpPr>
          <p:nvPr>
            <p:ph type="sldNum" sz="quarter" idx="12"/>
          </p:nvPr>
        </p:nvSpPr>
        <p:spPr/>
        <p:txBody>
          <a:bodyPr/>
          <a:lstStyle/>
          <a:p>
            <a:fld id="{E14D5792-6ADC-CC40-BD82-EC51145BCD34}" type="slidenum">
              <a:rPr lang="en-US" smtClean="0"/>
              <a:t>15</a:t>
            </a:fld>
            <a:endParaRPr lang="en-US"/>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81510" y="1414035"/>
            <a:ext cx="6130729" cy="4367415"/>
          </a:xfrm>
          <a:prstGeom prst="rect">
            <a:avLst/>
          </a:prstGeom>
        </p:spPr>
      </p:pic>
    </p:spTree>
    <p:extLst>
      <p:ext uri="{BB962C8B-B14F-4D97-AF65-F5344CB8AC3E}">
        <p14:creationId xmlns:p14="http://schemas.microsoft.com/office/powerpoint/2010/main" val="604848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a:t>TPV5: non-uniform stress</a:t>
            </a: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94684" y="3196388"/>
            <a:ext cx="6485021" cy="3602789"/>
          </a:xfrm>
          <a:prstGeom prst="rect">
            <a:avLst/>
          </a:prstGeom>
        </p:spPr>
      </p:pic>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42219" y="331823"/>
            <a:ext cx="3789949" cy="2992981"/>
          </a:xfrm>
          <a:prstGeom prst="rect">
            <a:avLst/>
          </a:prstGeom>
        </p:spPr>
      </p:pic>
      <p:grpSp>
        <p:nvGrpSpPr>
          <p:cNvPr id="20" name="Group 19"/>
          <p:cNvGrpSpPr/>
          <p:nvPr/>
        </p:nvGrpSpPr>
        <p:grpSpPr>
          <a:xfrm>
            <a:off x="381000" y="3634509"/>
            <a:ext cx="5213684" cy="2843827"/>
            <a:chOff x="381000" y="3634509"/>
            <a:chExt cx="5213684" cy="2843827"/>
          </a:xfrm>
        </p:grpSpPr>
        <p:pic>
          <p:nvPicPr>
            <p:cNvPr id="21" name="Picture 20"/>
            <p:cNvPicPr>
              <a:picLocks noChangeAspect="1"/>
            </p:cNvPicPr>
            <p:nvPr/>
          </p:nvPicPr>
          <p:blipFill rotWithShape="1">
            <a:blip r:embed="rId4" cstate="print">
              <a:extLst>
                <a:ext uri="{28A0092B-C50C-407E-A947-70E740481C1C}">
                  <a14:useLocalDpi xmlns:a14="http://schemas.microsoft.com/office/drawing/2010/main"/>
                </a:ext>
              </a:extLst>
            </a:blip>
            <a:srcRect l="5045" t="19956" r="8114" b="16886"/>
            <a:stretch/>
          </p:blipFill>
          <p:spPr>
            <a:xfrm>
              <a:off x="381000" y="3634509"/>
              <a:ext cx="5213684" cy="2843827"/>
            </a:xfrm>
            <a:prstGeom prst="rect">
              <a:avLst/>
            </a:prstGeom>
          </p:spPr>
        </p:pic>
        <p:sp>
          <p:nvSpPr>
            <p:cNvPr id="22" name="Rectangle 21"/>
            <p:cNvSpPr/>
            <p:nvPr/>
          </p:nvSpPr>
          <p:spPr>
            <a:xfrm>
              <a:off x="1758233" y="4642127"/>
              <a:ext cx="545431" cy="513347"/>
            </a:xfrm>
            <a:prstGeom prst="rect">
              <a:avLst/>
            </a:prstGeom>
            <a:solidFill>
              <a:schemeClr val="accent2">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103780" y="4642126"/>
              <a:ext cx="545431" cy="51334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1197477" y="3030367"/>
            <a:ext cx="2212373" cy="646331"/>
          </a:xfrm>
          <a:prstGeom prst="rect">
            <a:avLst/>
          </a:prstGeom>
          <a:noFill/>
        </p:spPr>
        <p:txBody>
          <a:bodyPr wrap="square" rtlCol="0">
            <a:spAutoFit/>
          </a:bodyPr>
          <a:lstStyle/>
          <a:p>
            <a:r>
              <a:rPr lang="en-US"/>
              <a:t>High stress asperity</a:t>
            </a:r>
          </a:p>
          <a:p>
            <a:r>
              <a:rPr lang="en-US"/>
              <a:t>78 MPa</a:t>
            </a:r>
          </a:p>
        </p:txBody>
      </p:sp>
      <p:sp>
        <p:nvSpPr>
          <p:cNvPr id="25" name="TextBox 24"/>
          <p:cNvSpPr txBox="1"/>
          <p:nvPr/>
        </p:nvSpPr>
        <p:spPr>
          <a:xfrm>
            <a:off x="3980342" y="3011439"/>
            <a:ext cx="2283211" cy="646331"/>
          </a:xfrm>
          <a:prstGeom prst="rect">
            <a:avLst/>
          </a:prstGeom>
          <a:noFill/>
        </p:spPr>
        <p:txBody>
          <a:bodyPr wrap="square" rtlCol="0">
            <a:spAutoFit/>
          </a:bodyPr>
          <a:lstStyle/>
          <a:p>
            <a:r>
              <a:rPr lang="en-US"/>
              <a:t>Low stress asperity</a:t>
            </a:r>
          </a:p>
          <a:p>
            <a:r>
              <a:rPr lang="en-US"/>
              <a:t>62 MPa</a:t>
            </a:r>
          </a:p>
        </p:txBody>
      </p:sp>
      <p:sp>
        <p:nvSpPr>
          <p:cNvPr id="26" name="Rectangle 25"/>
          <p:cNvSpPr/>
          <p:nvPr/>
        </p:nvSpPr>
        <p:spPr>
          <a:xfrm>
            <a:off x="2387866" y="2243746"/>
            <a:ext cx="1884170" cy="646331"/>
          </a:xfrm>
          <a:prstGeom prst="rect">
            <a:avLst/>
          </a:prstGeom>
        </p:spPr>
        <p:txBody>
          <a:bodyPr wrap="none">
            <a:spAutoFit/>
          </a:bodyPr>
          <a:lstStyle/>
          <a:p>
            <a:r>
              <a:rPr lang="en-US"/>
              <a:t>Background stress</a:t>
            </a:r>
          </a:p>
          <a:p>
            <a:r>
              <a:rPr lang="en-US"/>
              <a:t>70 MPa</a:t>
            </a:r>
          </a:p>
        </p:txBody>
      </p:sp>
      <p:sp>
        <p:nvSpPr>
          <p:cNvPr id="27" name="TextBox 26"/>
          <p:cNvSpPr txBox="1"/>
          <p:nvPr/>
        </p:nvSpPr>
        <p:spPr>
          <a:xfrm>
            <a:off x="845860" y="4238401"/>
            <a:ext cx="1824745" cy="369332"/>
          </a:xfrm>
          <a:prstGeom prst="rect">
            <a:avLst/>
          </a:prstGeom>
          <a:noFill/>
        </p:spPr>
        <p:txBody>
          <a:bodyPr wrap="square" rtlCol="0">
            <a:spAutoFit/>
          </a:bodyPr>
          <a:lstStyle/>
          <a:p>
            <a:r>
              <a:rPr lang="en-US"/>
              <a:t>supershear</a:t>
            </a:r>
          </a:p>
        </p:txBody>
      </p:sp>
      <p:sp>
        <p:nvSpPr>
          <p:cNvPr id="28" name="TextBox 27"/>
          <p:cNvSpPr txBox="1"/>
          <p:nvPr/>
        </p:nvSpPr>
        <p:spPr>
          <a:xfrm>
            <a:off x="3409850" y="4229756"/>
            <a:ext cx="1824745" cy="369332"/>
          </a:xfrm>
          <a:prstGeom prst="rect">
            <a:avLst/>
          </a:prstGeom>
          <a:noFill/>
        </p:spPr>
        <p:txBody>
          <a:bodyPr wrap="square" rtlCol="0">
            <a:spAutoFit/>
          </a:bodyPr>
          <a:lstStyle/>
          <a:p>
            <a:r>
              <a:rPr lang="en-US"/>
              <a:t>delay</a:t>
            </a:r>
          </a:p>
        </p:txBody>
      </p:sp>
      <p:sp>
        <p:nvSpPr>
          <p:cNvPr id="4" name="Slide Number Placeholder 3"/>
          <p:cNvSpPr>
            <a:spLocks noGrp="1"/>
          </p:cNvSpPr>
          <p:nvPr>
            <p:ph type="sldNum" sz="quarter" idx="12"/>
          </p:nvPr>
        </p:nvSpPr>
        <p:spPr/>
        <p:txBody>
          <a:bodyPr/>
          <a:lstStyle/>
          <a:p>
            <a:fld id="{E14D5792-6ADC-CC40-BD82-EC51145BCD34}" type="slidenum">
              <a:rPr lang="en-US" smtClean="0"/>
              <a:t>16</a:t>
            </a:fld>
            <a:endParaRPr lang="en-US"/>
          </a:p>
        </p:txBody>
      </p:sp>
    </p:spTree>
    <p:extLst>
      <p:ext uri="{BB962C8B-B14F-4D97-AF65-F5344CB8AC3E}">
        <p14:creationId xmlns:p14="http://schemas.microsoft.com/office/powerpoint/2010/main" val="1068830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TPV24:</a:t>
            </a:r>
            <a:r>
              <a:rPr lang="en-US"/>
              <a:t> </a:t>
            </a:r>
            <a:r>
              <a:rPr lang="en-CA"/>
              <a:t>branch</a:t>
            </a:r>
            <a:r>
              <a:rPr lang="en-US"/>
              <a:t> </a:t>
            </a:r>
            <a:r>
              <a:rPr lang="en-CA"/>
              <a:t>fault</a:t>
            </a:r>
            <a:endParaRPr lang="en-US"/>
          </a:p>
        </p:txBody>
      </p:sp>
      <p:grpSp>
        <p:nvGrpSpPr>
          <p:cNvPr id="11" name="Group 10"/>
          <p:cNvGrpSpPr/>
          <p:nvPr/>
        </p:nvGrpSpPr>
        <p:grpSpPr>
          <a:xfrm>
            <a:off x="838200" y="1690688"/>
            <a:ext cx="10386391" cy="4445069"/>
            <a:chOff x="997954" y="1066733"/>
            <a:chExt cx="10199437" cy="4753250"/>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7954" y="1066733"/>
              <a:ext cx="5450974" cy="4716446"/>
            </a:xfrm>
            <a:prstGeom prst="rect">
              <a:avLst/>
            </a:prstGeom>
          </p:spPr>
        </p:pic>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6349" y="1066733"/>
              <a:ext cx="4461042" cy="4753250"/>
            </a:xfrm>
            <a:prstGeom prst="rect">
              <a:avLst/>
            </a:prstGeom>
          </p:spPr>
        </p:pic>
      </p:grpSp>
      <p:sp>
        <p:nvSpPr>
          <p:cNvPr id="4" name="Slide Number Placeholder 3"/>
          <p:cNvSpPr>
            <a:spLocks noGrp="1"/>
          </p:cNvSpPr>
          <p:nvPr>
            <p:ph type="sldNum" sz="quarter" idx="12"/>
          </p:nvPr>
        </p:nvSpPr>
        <p:spPr/>
        <p:txBody>
          <a:bodyPr/>
          <a:lstStyle/>
          <a:p>
            <a:fld id="{E14D5792-6ADC-CC40-BD82-EC51145BCD34}" type="slidenum">
              <a:rPr lang="en-US" smtClean="0"/>
              <a:t>17</a:t>
            </a:fld>
            <a:endParaRPr lang="en-US"/>
          </a:p>
        </p:txBody>
      </p:sp>
    </p:spTree>
    <p:extLst>
      <p:ext uri="{BB962C8B-B14F-4D97-AF65-F5344CB8AC3E}">
        <p14:creationId xmlns:p14="http://schemas.microsoft.com/office/powerpoint/2010/main" val="1411218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91418" y="1240308"/>
            <a:ext cx="6113420" cy="4938285"/>
          </a:xfrm>
          <a:prstGeom prst="rect">
            <a:avLst/>
          </a:prstGeom>
        </p:spPr>
      </p:pic>
      <p:sp>
        <p:nvSpPr>
          <p:cNvPr id="8" name="Rectangle 7"/>
          <p:cNvSpPr/>
          <p:nvPr/>
        </p:nvSpPr>
        <p:spPr>
          <a:xfrm>
            <a:off x="1815369" y="4627274"/>
            <a:ext cx="1368323" cy="369332"/>
          </a:xfrm>
          <a:prstGeom prst="rect">
            <a:avLst/>
          </a:prstGeom>
        </p:spPr>
        <p:txBody>
          <a:bodyPr wrap="none">
            <a:spAutoFit/>
          </a:bodyPr>
          <a:lstStyle/>
          <a:p>
            <a:r>
              <a:rPr lang="en-US"/>
              <a:t>branch fault </a:t>
            </a:r>
          </a:p>
        </p:txBody>
      </p:sp>
      <p:sp>
        <p:nvSpPr>
          <p:cNvPr id="11" name="Rectangle 10"/>
          <p:cNvSpPr/>
          <p:nvPr/>
        </p:nvSpPr>
        <p:spPr>
          <a:xfrm>
            <a:off x="980583" y="3709451"/>
            <a:ext cx="1188595" cy="369332"/>
          </a:xfrm>
          <a:prstGeom prst="rect">
            <a:avLst/>
          </a:prstGeom>
        </p:spPr>
        <p:txBody>
          <a:bodyPr wrap="none">
            <a:spAutoFit/>
          </a:bodyPr>
          <a:lstStyle/>
          <a:p>
            <a:r>
              <a:rPr lang="en-US"/>
              <a:t>main fault </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077" y="741208"/>
            <a:ext cx="4929798" cy="3082359"/>
          </a:xfrm>
          <a:prstGeom prst="rect">
            <a:avLst/>
          </a:prstGeom>
        </p:spPr>
      </p:pic>
      <p:cxnSp>
        <p:nvCxnSpPr>
          <p:cNvPr id="12" name="Straight Connector 11"/>
          <p:cNvCxnSpPr/>
          <p:nvPr/>
        </p:nvCxnSpPr>
        <p:spPr>
          <a:xfrm>
            <a:off x="3428164" y="1162225"/>
            <a:ext cx="0" cy="2880000"/>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64424" y="3899623"/>
            <a:ext cx="2314451" cy="2767278"/>
          </a:xfrm>
          <a:prstGeom prst="rect">
            <a:avLst/>
          </a:prstGeom>
        </p:spPr>
      </p:pic>
      <p:sp>
        <p:nvSpPr>
          <p:cNvPr id="13" name="Rectangle 12"/>
          <p:cNvSpPr/>
          <p:nvPr/>
        </p:nvSpPr>
        <p:spPr>
          <a:xfrm>
            <a:off x="7673800" y="1690034"/>
            <a:ext cx="1368323" cy="369332"/>
          </a:xfrm>
          <a:prstGeom prst="rect">
            <a:avLst/>
          </a:prstGeom>
        </p:spPr>
        <p:txBody>
          <a:bodyPr wrap="none">
            <a:spAutoFit/>
          </a:bodyPr>
          <a:lstStyle/>
          <a:p>
            <a:r>
              <a:rPr lang="en-US"/>
              <a:t>branch fault </a:t>
            </a:r>
          </a:p>
        </p:txBody>
      </p:sp>
      <p:sp>
        <p:nvSpPr>
          <p:cNvPr id="14" name="Rectangle 13"/>
          <p:cNvSpPr/>
          <p:nvPr/>
        </p:nvSpPr>
        <p:spPr>
          <a:xfrm>
            <a:off x="9317306" y="3454235"/>
            <a:ext cx="1188595" cy="369332"/>
          </a:xfrm>
          <a:prstGeom prst="rect">
            <a:avLst/>
          </a:prstGeom>
        </p:spPr>
        <p:txBody>
          <a:bodyPr wrap="none">
            <a:spAutoFit/>
          </a:bodyPr>
          <a:lstStyle/>
          <a:p>
            <a:r>
              <a:rPr lang="en-US"/>
              <a:t>main fault </a:t>
            </a:r>
          </a:p>
        </p:txBody>
      </p:sp>
      <p:sp>
        <p:nvSpPr>
          <p:cNvPr id="3" name="TextBox 2"/>
          <p:cNvSpPr txBox="1"/>
          <p:nvPr/>
        </p:nvSpPr>
        <p:spPr>
          <a:xfrm>
            <a:off x="287113" y="5433020"/>
            <a:ext cx="2514600" cy="923330"/>
          </a:xfrm>
          <a:prstGeom prst="rect">
            <a:avLst/>
          </a:prstGeom>
          <a:noFill/>
        </p:spPr>
        <p:txBody>
          <a:bodyPr wrap="square" rtlCol="0">
            <a:spAutoFit/>
          </a:bodyPr>
          <a:lstStyle/>
          <a:p>
            <a:r>
              <a:rPr lang="en-US"/>
              <a:t>Rupture front contours: the initial time when fault rupture first occurs</a:t>
            </a:r>
          </a:p>
        </p:txBody>
      </p:sp>
    </p:spTree>
    <p:extLst>
      <p:ext uri="{BB962C8B-B14F-4D97-AF65-F5344CB8AC3E}">
        <p14:creationId xmlns:p14="http://schemas.microsoft.com/office/powerpoint/2010/main" val="951504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61612" y="4547761"/>
            <a:ext cx="1368323" cy="369332"/>
          </a:xfrm>
          <a:prstGeom prst="rect">
            <a:avLst/>
          </a:prstGeom>
        </p:spPr>
        <p:txBody>
          <a:bodyPr wrap="none">
            <a:spAutoFit/>
          </a:bodyPr>
          <a:lstStyle/>
          <a:p>
            <a:r>
              <a:rPr lang="en-US"/>
              <a:t>branch fault </a:t>
            </a:r>
          </a:p>
        </p:txBody>
      </p:sp>
      <p:sp>
        <p:nvSpPr>
          <p:cNvPr id="11" name="Rectangle 10"/>
          <p:cNvSpPr/>
          <p:nvPr/>
        </p:nvSpPr>
        <p:spPr>
          <a:xfrm>
            <a:off x="5042278" y="179622"/>
            <a:ext cx="1188595" cy="369332"/>
          </a:xfrm>
          <a:prstGeom prst="rect">
            <a:avLst/>
          </a:prstGeom>
        </p:spPr>
        <p:txBody>
          <a:bodyPr wrap="none">
            <a:spAutoFit/>
          </a:bodyPr>
          <a:lstStyle/>
          <a:p>
            <a:r>
              <a:rPr lang="en-US"/>
              <a:t>main fault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95320" y="661695"/>
            <a:ext cx="4929798" cy="3082359"/>
          </a:xfrm>
          <a:prstGeom prst="rect">
            <a:avLst/>
          </a:prstGeom>
        </p:spPr>
      </p:pic>
      <p:cxnSp>
        <p:nvCxnSpPr>
          <p:cNvPr id="12" name="Straight Connector 11"/>
          <p:cNvCxnSpPr/>
          <p:nvPr/>
        </p:nvCxnSpPr>
        <p:spPr>
          <a:xfrm>
            <a:off x="5674407" y="1082712"/>
            <a:ext cx="0" cy="2880000"/>
          </a:xfrm>
          <a:prstGeom prst="line">
            <a:avLst/>
          </a:prstGeom>
          <a:ln w="25400">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10667" y="3820110"/>
            <a:ext cx="2314451" cy="2767278"/>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5662" y="1726109"/>
            <a:ext cx="3548719" cy="1575100"/>
          </a:xfrm>
          <a:prstGeom prst="rect">
            <a:avLst/>
          </a:prstGeom>
        </p:spPr>
      </p:pic>
      <p:cxnSp>
        <p:nvCxnSpPr>
          <p:cNvPr id="4" name="Straight Arrow Connector 3"/>
          <p:cNvCxnSpPr/>
          <p:nvPr/>
        </p:nvCxnSpPr>
        <p:spPr>
          <a:xfrm flipH="1">
            <a:off x="4333461" y="512112"/>
            <a:ext cx="4234069" cy="570601"/>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93088" y="170883"/>
            <a:ext cx="3419486" cy="1540648"/>
          </a:xfrm>
          <a:prstGeom prst="rect">
            <a:avLst/>
          </a:prstGeom>
        </p:spPr>
      </p:pic>
      <p:cxnSp>
        <p:nvCxnSpPr>
          <p:cNvPr id="18" name="Straight Arrow Connector 17"/>
          <p:cNvCxnSpPr/>
          <p:nvPr/>
        </p:nvCxnSpPr>
        <p:spPr>
          <a:xfrm flipH="1" flipV="1">
            <a:off x="4350858" y="2623361"/>
            <a:ext cx="3799229" cy="171568"/>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65401" y="4949752"/>
            <a:ext cx="3273893" cy="1523401"/>
          </a:xfrm>
          <a:prstGeom prst="rect">
            <a:avLst/>
          </a:prstGeom>
        </p:spPr>
      </p:pic>
      <p:cxnSp>
        <p:nvCxnSpPr>
          <p:cNvPr id="21" name="Straight Arrow Connector 20"/>
          <p:cNvCxnSpPr/>
          <p:nvPr/>
        </p:nvCxnSpPr>
        <p:spPr>
          <a:xfrm flipH="1" flipV="1">
            <a:off x="6124950" y="4646643"/>
            <a:ext cx="2313731" cy="969291"/>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015354" y="3903718"/>
            <a:ext cx="1552176" cy="260376"/>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65402" y="3284276"/>
            <a:ext cx="3273893" cy="1612945"/>
          </a:xfrm>
          <a:prstGeom prst="rect">
            <a:avLst/>
          </a:prstGeom>
        </p:spPr>
      </p:pic>
      <p:pic>
        <p:nvPicPr>
          <p:cNvPr id="28" name="Pictur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4000" y="4677346"/>
            <a:ext cx="3122597" cy="2049803"/>
          </a:xfrm>
          <a:prstGeom prst="rect">
            <a:avLst/>
          </a:prstGeom>
        </p:spPr>
      </p:pic>
      <p:cxnSp>
        <p:nvCxnSpPr>
          <p:cNvPr id="29" name="Straight Arrow Connector 28"/>
          <p:cNvCxnSpPr/>
          <p:nvPr/>
        </p:nvCxnSpPr>
        <p:spPr>
          <a:xfrm flipV="1">
            <a:off x="3493317" y="5502777"/>
            <a:ext cx="3522037" cy="462671"/>
          </a:xfrm>
          <a:prstGeom prst="straightConnector1">
            <a:avLst/>
          </a:prstGeom>
          <a:ln w="19050">
            <a:tailEnd type="triangle" w="lg" len="lg"/>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0"/>
          <a:stretch>
            <a:fillRect/>
          </a:stretch>
        </p:blipFill>
        <p:spPr>
          <a:xfrm>
            <a:off x="10036697" y="6387656"/>
            <a:ext cx="648199" cy="306094"/>
          </a:xfrm>
          <a:prstGeom prst="rect">
            <a:avLst/>
          </a:prstGeom>
        </p:spPr>
      </p:pic>
    </p:spTree>
    <p:extLst>
      <p:ext uri="{BB962C8B-B14F-4D97-AF65-F5344CB8AC3E}">
        <p14:creationId xmlns:p14="http://schemas.microsoft.com/office/powerpoint/2010/main" val="1775248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1659"/>
            <a:ext cx="10515600" cy="1325563"/>
          </a:xfrm>
        </p:spPr>
        <p:txBody>
          <a:bodyPr/>
          <a:lstStyle/>
          <a:p>
            <a:r>
              <a:rPr lang="en-CA"/>
              <a:t>Table of Contents</a:t>
            </a:r>
            <a:endParaRPr lang="en-US"/>
          </a:p>
        </p:txBody>
      </p:sp>
      <p:sp>
        <p:nvSpPr>
          <p:cNvPr id="3" name="Content Placeholder 2"/>
          <p:cNvSpPr>
            <a:spLocks noGrp="1"/>
          </p:cNvSpPr>
          <p:nvPr>
            <p:ph idx="1"/>
          </p:nvPr>
        </p:nvSpPr>
        <p:spPr>
          <a:xfrm>
            <a:off x="838200" y="1721034"/>
            <a:ext cx="10515600" cy="3305565"/>
          </a:xfrm>
        </p:spPr>
        <p:txBody>
          <a:bodyPr vert="horz" lIns="91440" tIns="45720" rIns="91440" bIns="45720" rtlCol="0" anchor="t">
            <a:normAutofit lnSpcReduction="10000"/>
          </a:bodyPr>
          <a:lstStyle/>
          <a:p>
            <a:r>
              <a:rPr lang="en-CA" altLang="zh-CN">
                <a:ea typeface="DengXian"/>
              </a:rPr>
              <a:t>Discontinuous Galerkin (DG) methods and dynamic rupture modeling</a:t>
            </a:r>
            <a:endParaRPr lang="en-US" altLang="zh-CN">
              <a:ea typeface="DengXian"/>
              <a:cs typeface="Calibri"/>
            </a:endParaRPr>
          </a:p>
          <a:p>
            <a:r>
              <a:rPr lang="en-CA" altLang="zh-CN">
                <a:ea typeface="DengXian"/>
              </a:rPr>
              <a:t>Method Improvement: mixed-flux-based DG</a:t>
            </a:r>
            <a:endParaRPr lang="en-CA" altLang="zh-CN">
              <a:ea typeface="DengXian"/>
              <a:cs typeface="Calibri"/>
            </a:endParaRPr>
          </a:p>
          <a:p>
            <a:r>
              <a:rPr lang="en-CA" altLang="zh-CN">
                <a:ea typeface="DengXian"/>
              </a:rPr>
              <a:t>Convergence test and parallelization</a:t>
            </a:r>
            <a:endParaRPr lang="en-US" altLang="zh-CN">
              <a:ea typeface="DengXian"/>
              <a:cs typeface="Calibri" panose="020F0502020204030204"/>
            </a:endParaRPr>
          </a:p>
          <a:p>
            <a:r>
              <a:rPr lang="en-CA" altLang="zh-CN">
                <a:ea typeface="DengXian"/>
              </a:rPr>
              <a:t>Benchmarks</a:t>
            </a:r>
            <a:endParaRPr lang="en-US" altLang="zh-CN">
              <a:ea typeface="DengXian"/>
            </a:endParaRPr>
          </a:p>
          <a:p>
            <a:pPr lvl="1"/>
            <a:r>
              <a:rPr lang="en-CA" altLang="zh-CN">
                <a:ea typeface="DengXian"/>
              </a:rPr>
              <a:t>Branching faults</a:t>
            </a:r>
            <a:r>
              <a:rPr lang="en-US" altLang="zh-CN">
                <a:ea typeface="DengXian"/>
              </a:rPr>
              <a:t>/roughness/</a:t>
            </a:r>
            <a:r>
              <a:rPr lang="en-CA" altLang="zh-CN">
                <a:ea typeface="DengXian"/>
              </a:rPr>
              <a:t>step-overs</a:t>
            </a:r>
            <a:r>
              <a:rPr lang="en-US" altLang="zh-CN">
                <a:ea typeface="DengXian"/>
              </a:rPr>
              <a:t>/</a:t>
            </a:r>
            <a:r>
              <a:rPr lang="en-CA" altLang="zh-CN" err="1">
                <a:ea typeface="DengXian"/>
              </a:rPr>
              <a:t>bimaterial</a:t>
            </a:r>
            <a:r>
              <a:rPr lang="en-US" altLang="zh-CN">
                <a:ea typeface="DengXian"/>
              </a:rPr>
              <a:t>/</a:t>
            </a:r>
            <a:r>
              <a:rPr lang="en-CA" altLang="zh-CN">
                <a:ea typeface="DengXian"/>
              </a:rPr>
              <a:t>plasticity</a:t>
            </a:r>
            <a:r>
              <a:rPr lang="en-US" altLang="zh-CN">
                <a:ea typeface="DengXian"/>
              </a:rPr>
              <a:t>/</a:t>
            </a:r>
            <a:r>
              <a:rPr lang="en-CA" altLang="zh-CN">
                <a:ea typeface="DengXian"/>
              </a:rPr>
              <a:t>thermal press …</a:t>
            </a:r>
            <a:endParaRPr lang="en-CA" altLang="zh-CN">
              <a:ea typeface="DengXian"/>
              <a:cs typeface="Calibri"/>
            </a:endParaRPr>
          </a:p>
          <a:p>
            <a:pPr marL="228600" lvl="1">
              <a:spcBef>
                <a:spcPts val="1000"/>
              </a:spcBef>
            </a:pPr>
            <a:r>
              <a:rPr lang="en-CA" altLang="zh-CN" sz="2800">
                <a:ea typeface="DengXian"/>
                <a:cs typeface="Calibri" panose="020F0502020204030204"/>
              </a:rPr>
              <a:t>Application to the 2008 Wenchuan earthquake</a:t>
            </a:r>
          </a:p>
          <a:p>
            <a:pPr marL="228600" lvl="1">
              <a:spcBef>
                <a:spcPts val="1000"/>
              </a:spcBef>
            </a:pPr>
            <a:r>
              <a:rPr lang="en-CA" altLang="zh-CN" sz="2800">
                <a:ea typeface="DengXian"/>
                <a:cs typeface="Calibri" panose="020F0502020204030204"/>
              </a:rPr>
              <a:t>Summary</a:t>
            </a:r>
          </a:p>
        </p:txBody>
      </p:sp>
      <p:sp>
        <p:nvSpPr>
          <p:cNvPr id="5" name="Slide Number Placeholder 4"/>
          <p:cNvSpPr>
            <a:spLocks noGrp="1"/>
          </p:cNvSpPr>
          <p:nvPr>
            <p:ph type="sldNum" sz="quarter" idx="12"/>
          </p:nvPr>
        </p:nvSpPr>
        <p:spPr/>
        <p:txBody>
          <a:bodyPr/>
          <a:lstStyle/>
          <a:p>
            <a:fld id="{E14D5792-6ADC-CC40-BD82-EC51145BCD34}" type="slidenum">
              <a:rPr lang="en-US" smtClean="0"/>
              <a:t>2</a:t>
            </a:fld>
            <a:endParaRPr lang="en-US"/>
          </a:p>
        </p:txBody>
      </p:sp>
    </p:spTree>
    <p:extLst>
      <p:ext uri="{BB962C8B-B14F-4D97-AF65-F5344CB8AC3E}">
        <p14:creationId xmlns:p14="http://schemas.microsoft.com/office/powerpoint/2010/main" val="90384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a:t>TPV29: rough fault</a:t>
            </a:r>
            <a:endParaRPr lang="en-US"/>
          </a:p>
        </p:txBody>
      </p:sp>
      <p:grpSp>
        <p:nvGrpSpPr>
          <p:cNvPr id="4" name="Group 3"/>
          <p:cNvGrpSpPr/>
          <p:nvPr/>
        </p:nvGrpSpPr>
        <p:grpSpPr>
          <a:xfrm>
            <a:off x="493622" y="1427963"/>
            <a:ext cx="11486146" cy="4609513"/>
            <a:chOff x="481265" y="1267325"/>
            <a:chExt cx="11486146" cy="4609513"/>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99567" y="1575189"/>
              <a:ext cx="5767844" cy="430164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6807" t="14737"/>
            <a:stretch/>
          </p:blipFill>
          <p:spPr>
            <a:xfrm>
              <a:off x="481265" y="1575188"/>
              <a:ext cx="5277852" cy="4301649"/>
            </a:xfrm>
            <a:prstGeom prst="rect">
              <a:avLst/>
            </a:prstGeom>
          </p:spPr>
        </p:pic>
        <p:sp>
          <p:nvSpPr>
            <p:cNvPr id="7" name="Curved Down Arrow 6"/>
            <p:cNvSpPr/>
            <p:nvPr/>
          </p:nvSpPr>
          <p:spPr>
            <a:xfrm>
              <a:off x="3457075" y="1267325"/>
              <a:ext cx="4475748" cy="946483"/>
            </a:xfrm>
            <a:prstGeom prst="curvedDownArrow">
              <a:avLst>
                <a:gd name="adj1" fmla="val 5413"/>
                <a:gd name="adj2" fmla="val 23892"/>
                <a:gd name="adj3" fmla="val 173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Slide Number Placeholder 7"/>
          <p:cNvSpPr>
            <a:spLocks noGrp="1"/>
          </p:cNvSpPr>
          <p:nvPr>
            <p:ph type="sldNum" sz="quarter" idx="12"/>
          </p:nvPr>
        </p:nvSpPr>
        <p:spPr/>
        <p:txBody>
          <a:bodyPr/>
          <a:lstStyle/>
          <a:p>
            <a:fld id="{E14D5792-6ADC-CC40-BD82-EC51145BCD34}" type="slidenum">
              <a:rPr lang="en-US" smtClean="0"/>
              <a:t>20</a:t>
            </a:fld>
            <a:endParaRPr lang="en-US"/>
          </a:p>
        </p:txBody>
      </p:sp>
    </p:spTree>
    <p:extLst>
      <p:ext uri="{BB962C8B-B14F-4D97-AF65-F5344CB8AC3E}">
        <p14:creationId xmlns:p14="http://schemas.microsoft.com/office/powerpoint/2010/main" val="270875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a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80879" y="185203"/>
            <a:ext cx="5696262" cy="4067414"/>
          </a:xfrm>
          <a:prstGeom prst="rect">
            <a:avLst/>
          </a:prstGeom>
        </p:spPr>
      </p:pic>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0597" y="3972354"/>
            <a:ext cx="3831809" cy="2775884"/>
          </a:xfrm>
          <a:prstGeom prst="rect">
            <a:avLst/>
          </a:prstGeom>
        </p:spPr>
      </p:pic>
      <p:pic>
        <p:nvPicPr>
          <p:cNvPr id="19" name="Google Shape;189;p2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22687" y="731685"/>
            <a:ext cx="5933339" cy="5159449"/>
          </a:xfrm>
          <a:prstGeom prst="rect">
            <a:avLst/>
          </a:prstGeom>
          <a:noFill/>
          <a:ln>
            <a:noFill/>
          </a:ln>
        </p:spPr>
      </p:pic>
    </p:spTree>
    <p:extLst>
      <p:ext uri="{BB962C8B-B14F-4D97-AF65-F5344CB8AC3E}">
        <p14:creationId xmlns:p14="http://schemas.microsoft.com/office/powerpoint/2010/main" val="1579700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CN">
                <a:ea typeface="DengXian Light"/>
              </a:rPr>
              <a:t>TPV22: Step-overs</a:t>
            </a:r>
            <a:endParaRPr lang="en-US"/>
          </a:p>
        </p:txBody>
      </p:sp>
      <p:pic>
        <p:nvPicPr>
          <p:cNvPr id="5" name="tpv22_slipra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7073" y="1713835"/>
            <a:ext cx="5349648" cy="3878899"/>
          </a:xfrm>
          <a:prstGeom prst="rect">
            <a:avLst/>
          </a:prstGeom>
        </p:spPr>
      </p:pic>
      <p:sp>
        <p:nvSpPr>
          <p:cNvPr id="6" name="Slide Number Placeholder 5"/>
          <p:cNvSpPr>
            <a:spLocks noGrp="1"/>
          </p:cNvSpPr>
          <p:nvPr>
            <p:ph type="sldNum" sz="quarter" idx="12"/>
          </p:nvPr>
        </p:nvSpPr>
        <p:spPr/>
        <p:txBody>
          <a:bodyPr/>
          <a:lstStyle/>
          <a:p>
            <a:fld id="{E14D5792-6ADC-CC40-BD82-EC51145BCD34}" type="slidenum">
              <a:rPr lang="en-US" smtClean="0"/>
              <a:t>22</a:t>
            </a:fld>
            <a:endParaRPr lang="en-US"/>
          </a:p>
        </p:txBody>
      </p:sp>
    </p:spTree>
    <p:extLst>
      <p:ext uri="{BB962C8B-B14F-4D97-AF65-F5344CB8AC3E}">
        <p14:creationId xmlns:p14="http://schemas.microsoft.com/office/powerpoint/2010/main" val="1408522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5"/>
            <a:ext cx="10515600" cy="852413"/>
          </a:xfrm>
        </p:spPr>
        <p:txBody>
          <a:bodyPr/>
          <a:lstStyle/>
          <a:p>
            <a:r>
              <a:rPr lang="en-CA" altLang="zh-CN"/>
              <a:t>TPV6: </a:t>
            </a:r>
            <a:r>
              <a:rPr lang="en-CA" altLang="zh-CN" err="1"/>
              <a:t>bimaterial</a:t>
            </a:r>
            <a:r>
              <a:rPr lang="en-CA" altLang="zh-CN"/>
              <a:t> fault</a:t>
            </a:r>
            <a:endParaRPr lang="en-US"/>
          </a:p>
        </p:txBody>
      </p:sp>
      <p:sp>
        <p:nvSpPr>
          <p:cNvPr id="6" name="Rectangle 5"/>
          <p:cNvSpPr/>
          <p:nvPr/>
        </p:nvSpPr>
        <p:spPr>
          <a:xfrm>
            <a:off x="620684" y="5437554"/>
            <a:ext cx="6096000" cy="646331"/>
          </a:xfrm>
          <a:prstGeom prst="rect">
            <a:avLst/>
          </a:prstGeom>
        </p:spPr>
        <p:txBody>
          <a:bodyPr>
            <a:spAutoFit/>
          </a:bodyPr>
          <a:lstStyle/>
          <a:p>
            <a:r>
              <a:rPr lang="is-IS"/>
              <a:t>vp1 = 3750 m/s vs1 = 2165 m/s density1 = 2225 kg/m3</a:t>
            </a:r>
          </a:p>
          <a:p>
            <a:r>
              <a:rPr lang="is-IS"/>
              <a:t>vp2 = 6000 m/s vs2 = 3464 m/s density2 = 2670 kg/m3</a:t>
            </a:r>
            <a:endParaRPr lang="en-US"/>
          </a:p>
        </p:txBody>
      </p:sp>
      <p:pic>
        <p:nvPicPr>
          <p:cNvPr id="2" name="ra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87123" y="1217538"/>
            <a:ext cx="5538240" cy="4015642"/>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399201"/>
            <a:ext cx="6287123" cy="4012385"/>
          </a:xfrm>
          <a:prstGeom prst="rect">
            <a:avLst/>
          </a:prstGeom>
        </p:spPr>
      </p:pic>
      <p:sp>
        <p:nvSpPr>
          <p:cNvPr id="5" name="Slide Number Placeholder 4"/>
          <p:cNvSpPr>
            <a:spLocks noGrp="1"/>
          </p:cNvSpPr>
          <p:nvPr>
            <p:ph type="sldNum" sz="quarter" idx="12"/>
          </p:nvPr>
        </p:nvSpPr>
        <p:spPr/>
        <p:txBody>
          <a:bodyPr/>
          <a:lstStyle/>
          <a:p>
            <a:fld id="{E14D5792-6ADC-CC40-BD82-EC51145BCD34}" type="slidenum">
              <a:rPr lang="en-US" smtClean="0"/>
              <a:t>23</a:t>
            </a:fld>
            <a:endParaRPr lang="en-US"/>
          </a:p>
        </p:txBody>
      </p:sp>
    </p:spTree>
    <p:extLst>
      <p:ext uri="{BB962C8B-B14F-4D97-AF65-F5344CB8AC3E}">
        <p14:creationId xmlns:p14="http://schemas.microsoft.com/office/powerpoint/2010/main" val="1276074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3967"/>
          </a:xfrm>
        </p:spPr>
        <p:txBody>
          <a:bodyPr/>
          <a:lstStyle/>
          <a:p>
            <a:r>
              <a:rPr lang="en-CA"/>
              <a:t>TPV26/27:</a:t>
            </a:r>
            <a:r>
              <a:rPr lang="en-US"/>
              <a:t> </a:t>
            </a:r>
            <a:r>
              <a:rPr lang="en-CA"/>
              <a:t>off-fault</a:t>
            </a:r>
            <a:r>
              <a:rPr lang="en-US"/>
              <a:t> </a:t>
            </a:r>
            <a:r>
              <a:rPr lang="en-CA"/>
              <a:t>plasticity</a:t>
            </a:r>
            <a:endParaRPr lang="en-US"/>
          </a:p>
        </p:txBody>
      </p:sp>
      <p:pic>
        <p:nvPicPr>
          <p:cNvPr id="4" name="ra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1220" y="1040606"/>
            <a:ext cx="9131709" cy="2936891"/>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704" y="4162852"/>
            <a:ext cx="4043515" cy="2280542"/>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52219" y="4191487"/>
            <a:ext cx="4173794" cy="2290961"/>
          </a:xfrm>
          <a:prstGeom prst="rect">
            <a:avLst/>
          </a:prstGeom>
        </p:spPr>
      </p:pic>
      <p:sp>
        <p:nvSpPr>
          <p:cNvPr id="3" name="Slide Number Placeholder 2"/>
          <p:cNvSpPr>
            <a:spLocks noGrp="1"/>
          </p:cNvSpPr>
          <p:nvPr>
            <p:ph type="sldNum" sz="quarter" idx="12"/>
          </p:nvPr>
        </p:nvSpPr>
        <p:spPr/>
        <p:txBody>
          <a:bodyPr/>
          <a:lstStyle/>
          <a:p>
            <a:fld id="{E14D5792-6ADC-CC40-BD82-EC51145BCD34}" type="slidenum">
              <a:rPr lang="en-US" smtClean="0"/>
              <a:t>24</a:t>
            </a:fld>
            <a:endParaRPr lang="en-US"/>
          </a:p>
        </p:txBody>
      </p:sp>
    </p:spTree>
    <p:extLst>
      <p:ext uri="{BB962C8B-B14F-4D97-AF65-F5344CB8AC3E}">
        <p14:creationId xmlns:p14="http://schemas.microsoft.com/office/powerpoint/2010/main" val="12606869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TPV105:</a:t>
            </a:r>
            <a:r>
              <a:rPr lang="en-US"/>
              <a:t> </a:t>
            </a:r>
            <a:r>
              <a:rPr lang="en-CA"/>
              <a:t>thermal</a:t>
            </a:r>
            <a:r>
              <a:rPr lang="en-US"/>
              <a:t> </a:t>
            </a:r>
            <a:r>
              <a:rPr lang="en-CA"/>
              <a:t>pressurization</a:t>
            </a:r>
            <a:endParaRPr lang="en-US"/>
          </a:p>
        </p:txBody>
      </p:sp>
      <p:pic>
        <p:nvPicPr>
          <p:cNvPr id="4" name="rat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835548"/>
            <a:ext cx="10515600" cy="3282180"/>
          </a:xfrm>
        </p:spPr>
      </p:pic>
      <p:sp>
        <p:nvSpPr>
          <p:cNvPr id="6" name="Slide Number Placeholder 5"/>
          <p:cNvSpPr>
            <a:spLocks noGrp="1"/>
          </p:cNvSpPr>
          <p:nvPr>
            <p:ph type="sldNum" sz="quarter" idx="12"/>
          </p:nvPr>
        </p:nvSpPr>
        <p:spPr/>
        <p:txBody>
          <a:bodyPr/>
          <a:lstStyle/>
          <a:p>
            <a:fld id="{E14D5792-6ADC-CC40-BD82-EC51145BCD34}" type="slidenum">
              <a:rPr lang="en-US" smtClean="0"/>
              <a:t>25</a:t>
            </a:fld>
            <a:endParaRPr lang="en-US"/>
          </a:p>
        </p:txBody>
      </p:sp>
    </p:spTree>
    <p:extLst>
      <p:ext uri="{BB962C8B-B14F-4D97-AF65-F5344CB8AC3E}">
        <p14:creationId xmlns:p14="http://schemas.microsoft.com/office/powerpoint/2010/main" val="1327001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1712" y="1563565"/>
            <a:ext cx="5867003" cy="4594671"/>
          </a:xfrm>
          <a:prstGeom prst="rect">
            <a:avLst/>
          </a:prstGeom>
        </p:spPr>
      </p:pic>
      <p:sp>
        <p:nvSpPr>
          <p:cNvPr id="2" name="Slide Number Placeholder 1"/>
          <p:cNvSpPr>
            <a:spLocks noGrp="1"/>
          </p:cNvSpPr>
          <p:nvPr>
            <p:ph type="sldNum" sz="quarter" idx="12"/>
          </p:nvPr>
        </p:nvSpPr>
        <p:spPr/>
        <p:txBody>
          <a:bodyPr/>
          <a:lstStyle/>
          <a:p>
            <a:fld id="{E14D5792-6ADC-CC40-BD82-EC51145BCD34}" type="slidenum">
              <a:rPr lang="en-US" smtClean="0"/>
              <a:t>26</a:t>
            </a:fld>
            <a:endParaRPr lang="en-US"/>
          </a:p>
        </p:txBody>
      </p:sp>
      <p:sp>
        <p:nvSpPr>
          <p:cNvPr id="8" name="Title 1">
            <a:extLst>
              <a:ext uri="{FF2B5EF4-FFF2-40B4-BE49-F238E27FC236}">
                <a16:creationId xmlns:a16="http://schemas.microsoft.com/office/drawing/2014/main" id="{2DFE76D7-2514-74B4-F558-6BC80BD855C5}"/>
              </a:ext>
            </a:extLst>
          </p:cNvPr>
          <p:cNvSpPr>
            <a:spLocks noGrp="1"/>
          </p:cNvSpPr>
          <p:nvPr>
            <p:ph type="title"/>
          </p:nvPr>
        </p:nvSpPr>
        <p:spPr>
          <a:xfrm>
            <a:off x="838200" y="365125"/>
            <a:ext cx="10515600" cy="1040704"/>
          </a:xfrm>
        </p:spPr>
        <p:txBody>
          <a:bodyPr>
            <a:normAutofit fontScale="90000"/>
          </a:bodyPr>
          <a:lstStyle/>
          <a:p>
            <a:r>
              <a:rPr lang="en-US">
                <a:ea typeface="Calibri Light"/>
                <a:cs typeface="Calibri Light"/>
              </a:rPr>
              <a:t>Application to the 2008 Wenchuan earthquake</a:t>
            </a:r>
            <a:endParaRPr lang="en-US"/>
          </a:p>
        </p:txBody>
      </p:sp>
      <p:pic>
        <p:nvPicPr>
          <p:cNvPr id="3" name="Picture 2">
            <a:extLst>
              <a:ext uri="{FF2B5EF4-FFF2-40B4-BE49-F238E27FC236}">
                <a16:creationId xmlns:a16="http://schemas.microsoft.com/office/drawing/2014/main" id="{22B8EC49-D5C4-6D2E-94C8-B59D738451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64114" y="1910102"/>
            <a:ext cx="5110296" cy="3608647"/>
          </a:xfrm>
          <a:prstGeom prst="rect">
            <a:avLst/>
          </a:prstGeom>
        </p:spPr>
      </p:pic>
      <p:sp>
        <p:nvSpPr>
          <p:cNvPr id="5" name="TextBox 4">
            <a:extLst>
              <a:ext uri="{FF2B5EF4-FFF2-40B4-BE49-F238E27FC236}">
                <a16:creationId xmlns:a16="http://schemas.microsoft.com/office/drawing/2014/main" id="{D646BC70-26AE-4BAB-C86D-00BA6FDC06A7}"/>
              </a:ext>
            </a:extLst>
          </p:cNvPr>
          <p:cNvSpPr txBox="1"/>
          <p:nvPr/>
        </p:nvSpPr>
        <p:spPr>
          <a:xfrm>
            <a:off x="7178466" y="5668710"/>
            <a:ext cx="289132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Calibri"/>
                <a:cs typeface="Calibri"/>
              </a:rPr>
              <a:t>Zhang et al, in progress</a:t>
            </a:r>
          </a:p>
        </p:txBody>
      </p:sp>
    </p:spTree>
    <p:extLst>
      <p:ext uri="{BB962C8B-B14F-4D97-AF65-F5344CB8AC3E}">
        <p14:creationId xmlns:p14="http://schemas.microsoft.com/office/powerpoint/2010/main" val="426185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1234"/>
          </a:xfrm>
        </p:spPr>
        <p:txBody>
          <a:bodyPr/>
          <a:lstStyle/>
          <a:p>
            <a:r>
              <a:rPr lang="en-CA"/>
              <a:t>Summary</a:t>
            </a:r>
            <a:endParaRPr lang="en-US"/>
          </a:p>
        </p:txBody>
      </p:sp>
      <p:sp>
        <p:nvSpPr>
          <p:cNvPr id="3" name="Content Placeholder 2"/>
          <p:cNvSpPr>
            <a:spLocks noGrp="1"/>
          </p:cNvSpPr>
          <p:nvPr>
            <p:ph idx="1"/>
          </p:nvPr>
        </p:nvSpPr>
        <p:spPr>
          <a:xfrm>
            <a:off x="838200" y="1412781"/>
            <a:ext cx="10956010" cy="4351338"/>
          </a:xfrm>
        </p:spPr>
        <p:txBody>
          <a:bodyPr>
            <a:normAutofit/>
          </a:bodyPr>
          <a:lstStyle/>
          <a:p>
            <a:r>
              <a:rPr lang="en-CA" altLang="zh-CN">
                <a:latin typeface="Calibri" panose="020F0502020204030204" pitchFamily="34" charset="0"/>
                <a:cs typeface="Calibri" panose="020F0502020204030204" pitchFamily="34" charset="0"/>
              </a:rPr>
              <a:t>We developed a discontinuous </a:t>
            </a:r>
            <a:r>
              <a:rPr lang="en-CA" altLang="zh-CN" err="1">
                <a:latin typeface="Calibri" panose="020F0502020204030204" pitchFamily="34" charset="0"/>
                <a:cs typeface="Calibri" panose="020F0502020204030204" pitchFamily="34" charset="0"/>
              </a:rPr>
              <a:t>Galerkin</a:t>
            </a:r>
            <a:r>
              <a:rPr lang="en-CA" altLang="zh-CN">
                <a:latin typeface="Calibri" panose="020F0502020204030204" pitchFamily="34" charset="0"/>
                <a:cs typeface="Calibri" panose="020F0502020204030204" pitchFamily="34" charset="0"/>
              </a:rPr>
              <a:t> method for 3D dynamic rupture modeling</a:t>
            </a:r>
          </a:p>
          <a:p>
            <a:r>
              <a:rPr lang="en-CA" altLang="zh-CN">
                <a:latin typeface="Calibri" panose="020F0502020204030204" pitchFamily="34" charset="0"/>
                <a:cs typeface="Calibri" panose="020F0502020204030204" pitchFamily="34" charset="0"/>
              </a:rPr>
              <a:t>Upwind flux has numerical issues (spatial spike oscillations) when the mesh near the fault is highly asymmetric</a:t>
            </a:r>
          </a:p>
          <a:p>
            <a:r>
              <a:rPr lang="en-CA" altLang="zh-CN">
                <a:latin typeface="Calibri" panose="020F0502020204030204" pitchFamily="34" charset="0"/>
                <a:cs typeface="Calibri" panose="020F0502020204030204" pitchFamily="34" charset="0"/>
              </a:rPr>
              <a:t>We proposed a mixed flux method to solve the</a:t>
            </a:r>
            <a:r>
              <a:rPr lang="zh-CN" altLang="en-US">
                <a:latin typeface="Calibri" panose="020F0502020204030204" pitchFamily="34" charset="0"/>
                <a:cs typeface="Calibri" panose="020F0502020204030204" pitchFamily="34" charset="0"/>
              </a:rPr>
              <a:t> </a:t>
            </a:r>
            <a:r>
              <a:rPr lang="en-CA" altLang="zh-CN">
                <a:latin typeface="Calibri" panose="020F0502020204030204" pitchFamily="34" charset="0"/>
                <a:cs typeface="Calibri" panose="020F0502020204030204" pitchFamily="34" charset="0"/>
              </a:rPr>
              <a:t>numerical </a:t>
            </a:r>
            <a:r>
              <a:rPr lang="en-US" altLang="zh-CN">
                <a:latin typeface="Calibri" panose="020F0502020204030204" pitchFamily="34" charset="0"/>
                <a:cs typeface="Calibri" panose="020F0502020204030204" pitchFamily="34" charset="0"/>
              </a:rPr>
              <a:t>issue</a:t>
            </a:r>
            <a:r>
              <a:rPr lang="zh-CN" altLang="en-US">
                <a:latin typeface="Calibri" panose="020F0502020204030204" pitchFamily="34" charset="0"/>
                <a:cs typeface="Calibri" panose="020F0502020204030204" pitchFamily="34" charset="0"/>
              </a:rPr>
              <a:t> </a:t>
            </a:r>
            <a:r>
              <a:rPr lang="en-US" altLang="zh-CN">
                <a:latin typeface="Calibri" panose="020F0502020204030204" pitchFamily="34" charset="0"/>
                <a:cs typeface="Calibri" panose="020F0502020204030204" pitchFamily="34" charset="0"/>
              </a:rPr>
              <a:t>of</a:t>
            </a:r>
            <a:r>
              <a:rPr lang="en-CA" altLang="zh-CN">
                <a:latin typeface="Calibri" panose="020F0502020204030204" pitchFamily="34" charset="0"/>
                <a:cs typeface="Calibri" panose="020F0502020204030204" pitchFamily="34" charset="0"/>
              </a:rPr>
              <a:t> oscillations, reduce the dependence on the mesh</a:t>
            </a:r>
            <a:r>
              <a:rPr lang="zh-CN" altLang="en-US">
                <a:latin typeface="Calibri" panose="020F0502020204030204" pitchFamily="34" charset="0"/>
                <a:cs typeface="Calibri" panose="020F0502020204030204" pitchFamily="34" charset="0"/>
              </a:rPr>
              <a:t> </a:t>
            </a:r>
            <a:r>
              <a:rPr lang="en-CA" altLang="zh-CN">
                <a:latin typeface="Calibri" panose="020F0502020204030204" pitchFamily="34" charset="0"/>
                <a:cs typeface="Calibri" panose="020F0502020204030204" pitchFamily="34" charset="0"/>
              </a:rPr>
              <a:t>and simplify the meshing process</a:t>
            </a:r>
          </a:p>
          <a:p>
            <a:r>
              <a:rPr lang="en-CA" altLang="zh-CN">
                <a:latin typeface="Calibri" panose="020F0502020204030204" pitchFamily="34" charset="0"/>
                <a:cs typeface="Calibri" panose="020F0502020204030204" pitchFamily="34" charset="0"/>
              </a:rPr>
              <a:t>Our code is verified by many benchmark cases</a:t>
            </a:r>
          </a:p>
          <a:p>
            <a:r>
              <a:rPr lang="en-CA" altLang="zh-CN">
                <a:latin typeface="Calibri" panose="020F0502020204030204" pitchFamily="34" charset="0"/>
                <a:cs typeface="Calibri" panose="020F0502020204030204" pitchFamily="34" charset="0"/>
              </a:rPr>
              <a:t>Open source:</a:t>
            </a:r>
            <a:r>
              <a:rPr lang="zh-CN" altLang="en-US">
                <a:latin typeface="Calibri" panose="020F0502020204030204" pitchFamily="34" charset="0"/>
                <a:cs typeface="Calibri" panose="020F0502020204030204" pitchFamily="34" charset="0"/>
              </a:rPr>
              <a:t> </a:t>
            </a:r>
            <a:r>
              <a:rPr lang="en-CA" altLang="zh-CN">
                <a:latin typeface="Calibri" panose="020F0502020204030204" pitchFamily="34" charset="0"/>
                <a:cs typeface="Calibri" panose="020F0502020204030204" pitchFamily="34" charset="0"/>
                <a:hlinkClick r:id="rId3"/>
              </a:rPr>
              <a:t>https://github.com/wqseis/drdg3d</a:t>
            </a:r>
            <a:r>
              <a:rPr lang="zh-CN" altLang="en-US">
                <a:latin typeface="Calibri" panose="020F0502020204030204" pitchFamily="34" charset="0"/>
                <a:cs typeface="Calibri" panose="020F0502020204030204" pitchFamily="34" charset="0"/>
              </a:rPr>
              <a:t> </a:t>
            </a:r>
            <a:endParaRPr lang="en-US">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09125" y="4149383"/>
            <a:ext cx="2316843" cy="2316843"/>
          </a:xfrm>
          <a:prstGeom prst="rect">
            <a:avLst/>
          </a:prstGeom>
        </p:spPr>
      </p:pic>
      <p:sp>
        <p:nvSpPr>
          <p:cNvPr id="6" name="Slide Number Placeholder 5"/>
          <p:cNvSpPr>
            <a:spLocks noGrp="1"/>
          </p:cNvSpPr>
          <p:nvPr>
            <p:ph type="sldNum" sz="quarter" idx="12"/>
          </p:nvPr>
        </p:nvSpPr>
        <p:spPr/>
        <p:txBody>
          <a:bodyPr/>
          <a:lstStyle/>
          <a:p>
            <a:fld id="{E14D5792-6ADC-CC40-BD82-EC51145BCD34}" type="slidenum">
              <a:rPr lang="en-US" smtClean="0"/>
              <a:t>27</a:t>
            </a:fld>
            <a:endParaRPr lang="en-US"/>
          </a:p>
        </p:txBody>
      </p:sp>
    </p:spTree>
    <p:extLst>
      <p:ext uri="{BB962C8B-B14F-4D97-AF65-F5344CB8AC3E}">
        <p14:creationId xmlns:p14="http://schemas.microsoft.com/office/powerpoint/2010/main" val="1746782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6C2C6-DF3A-4F9C-40B4-47B150F1BB62}"/>
              </a:ext>
            </a:extLst>
          </p:cNvPr>
          <p:cNvSpPr>
            <a:spLocks noGrp="1"/>
          </p:cNvSpPr>
          <p:nvPr>
            <p:ph type="title"/>
          </p:nvPr>
        </p:nvSpPr>
        <p:spPr/>
        <p:txBody>
          <a:bodyPr/>
          <a:lstStyle/>
          <a:p>
            <a:r>
              <a:rPr lang="en-US">
                <a:ea typeface="Calibri Light"/>
                <a:cs typeface="Calibri Light"/>
              </a:rPr>
              <a:t>Supporting Information</a:t>
            </a:r>
            <a:endParaRPr lang="en-US"/>
          </a:p>
        </p:txBody>
      </p:sp>
      <p:sp>
        <p:nvSpPr>
          <p:cNvPr id="3" name="Content Placeholder 2">
            <a:extLst>
              <a:ext uri="{FF2B5EF4-FFF2-40B4-BE49-F238E27FC236}">
                <a16:creationId xmlns:a16="http://schemas.microsoft.com/office/drawing/2014/main" id="{6955A6AC-B83B-DF38-C881-30CEC5509D3A}"/>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Technical details can be found in the supporting information:</a:t>
            </a:r>
          </a:p>
          <a:p>
            <a:pPr marL="0" indent="0">
              <a:buNone/>
            </a:pPr>
            <a:r>
              <a:rPr lang="en-US">
                <a:ea typeface="+mn-lt"/>
                <a:cs typeface="+mn-lt"/>
                <a:hlinkClick r:id="rId2"/>
              </a:rPr>
              <a:t>https://agupubs.onlinelibrary.wiley.com/action/downloadSupplement?doi=10.1029%2F2022JB025817&amp;file=2022JB025817-sup-0001-Supporting+Information+SI-S01.pdf</a:t>
            </a:r>
            <a:r>
              <a:rPr lang="en-US">
                <a:ea typeface="+mn-lt"/>
                <a:cs typeface="+mn-lt"/>
              </a:rPr>
              <a:t> </a:t>
            </a:r>
          </a:p>
          <a:p>
            <a:pPr marL="0" indent="0">
              <a:buNone/>
            </a:pPr>
            <a:endParaRPr lang="en-US">
              <a:ea typeface="+mn-lt"/>
              <a:cs typeface="+mn-lt"/>
            </a:endParaRPr>
          </a:p>
        </p:txBody>
      </p:sp>
      <p:sp>
        <p:nvSpPr>
          <p:cNvPr id="4" name="Slide Number Placeholder 3">
            <a:extLst>
              <a:ext uri="{FF2B5EF4-FFF2-40B4-BE49-F238E27FC236}">
                <a16:creationId xmlns:a16="http://schemas.microsoft.com/office/drawing/2014/main" id="{E351D5AE-4B7D-2C93-4F79-E65DCD33DD3B}"/>
              </a:ext>
            </a:extLst>
          </p:cNvPr>
          <p:cNvSpPr>
            <a:spLocks noGrp="1"/>
          </p:cNvSpPr>
          <p:nvPr>
            <p:ph type="sldNum" sz="quarter" idx="12"/>
          </p:nvPr>
        </p:nvSpPr>
        <p:spPr/>
        <p:txBody>
          <a:bodyPr/>
          <a:lstStyle/>
          <a:p>
            <a:fld id="{E14D5792-6ADC-CC40-BD82-EC51145BCD34}" type="slidenum">
              <a:rPr lang="en-US" smtClean="0"/>
              <a:t>28</a:t>
            </a:fld>
            <a:endParaRPr lang="en-US"/>
          </a:p>
        </p:txBody>
      </p:sp>
    </p:spTree>
    <p:extLst>
      <p:ext uri="{BB962C8B-B14F-4D97-AF65-F5344CB8AC3E}">
        <p14:creationId xmlns:p14="http://schemas.microsoft.com/office/powerpoint/2010/main" val="1631966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71514"/>
            <a:ext cx="10515600" cy="971468"/>
          </a:xfrm>
        </p:spPr>
        <p:txBody>
          <a:bodyPr>
            <a:normAutofit/>
          </a:bodyPr>
          <a:lstStyle/>
          <a:p>
            <a:r>
              <a:rPr lang="en-US" sz="3600"/>
              <a:t>Upwind flux: Mesh dependency of simulation results</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8500" y="914400"/>
            <a:ext cx="6876142" cy="5791200"/>
          </a:xfrm>
          <a:prstGeom prst="rect">
            <a:avLst/>
          </a:prstGeom>
        </p:spPr>
      </p:pic>
      <p:sp>
        <p:nvSpPr>
          <p:cNvPr id="7" name="TextBox 6"/>
          <p:cNvSpPr txBox="1"/>
          <p:nvPr/>
        </p:nvSpPr>
        <p:spPr>
          <a:xfrm>
            <a:off x="7994941" y="3963890"/>
            <a:ext cx="3938753" cy="1938992"/>
          </a:xfrm>
          <a:prstGeom prst="rect">
            <a:avLst/>
          </a:prstGeom>
          <a:noFill/>
        </p:spPr>
        <p:txBody>
          <a:bodyPr wrap="square" rtlCol="0">
            <a:spAutoFit/>
          </a:bodyPr>
          <a:lstStyle/>
          <a:p>
            <a:r>
              <a:rPr lang="en-CA" altLang="zh-CN" sz="2400"/>
              <a:t>The grids on both sides of the fault must be nearly symmetrical, which places high demands on the mesh software.</a:t>
            </a:r>
            <a:endParaRPr lang="en-US" sz="2400"/>
          </a:p>
        </p:txBody>
      </p:sp>
      <p:sp>
        <p:nvSpPr>
          <p:cNvPr id="3" name="Cloud 2"/>
          <p:cNvSpPr/>
          <p:nvPr/>
        </p:nvSpPr>
        <p:spPr>
          <a:xfrm>
            <a:off x="8610600" y="1613690"/>
            <a:ext cx="2269067" cy="1507067"/>
          </a:xfrm>
          <a:prstGeom prst="cloud">
            <a:avLst/>
          </a:prstGeom>
          <a:solidFill>
            <a:schemeClr val="bg1">
              <a:lumMod val="85000"/>
            </a:schemeClr>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4000">
                <a:solidFill>
                  <a:srgbClr val="C00000"/>
                </a:solidFill>
                <a:latin typeface="Calibri" panose="020F0502020204030204" pitchFamily="34" charset="0"/>
                <a:ea typeface="DejaVu Sans Book" charset="0"/>
                <a:cs typeface="Calibri" panose="020F0502020204030204" pitchFamily="34" charset="0"/>
              </a:rPr>
              <a:t>Bug?</a:t>
            </a:r>
            <a:endParaRPr lang="en-US" sz="4000">
              <a:solidFill>
                <a:srgbClr val="C00000"/>
              </a:solidFill>
              <a:latin typeface="Calibri" panose="020F0502020204030204" pitchFamily="34" charset="0"/>
              <a:ea typeface="DejaVu Sans Book"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E14D5792-6ADC-CC40-BD82-EC51145BCD34}" type="slidenum">
              <a:rPr lang="en-US" smtClean="0"/>
              <a:t>3</a:t>
            </a:fld>
            <a:endParaRPr lang="en-US"/>
          </a:p>
        </p:txBody>
      </p:sp>
    </p:spTree>
    <p:extLst>
      <p:ext uri="{BB962C8B-B14F-4D97-AF65-F5344CB8AC3E}">
        <p14:creationId xmlns:p14="http://schemas.microsoft.com/office/powerpoint/2010/main" val="182108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000"/>
            <a:ext cx="10515600" cy="799183"/>
          </a:xfrm>
        </p:spPr>
        <p:txBody>
          <a:bodyPr>
            <a:normAutofit/>
          </a:bodyPr>
          <a:lstStyle/>
          <a:p>
            <a:r>
              <a:rPr lang="en-US" altLang="zh-CN" sz="3600"/>
              <a:t>The same problem</a:t>
            </a:r>
            <a:r>
              <a:rPr lang="zh-CN" altLang="en-US" sz="3600"/>
              <a:t> </a:t>
            </a:r>
            <a:r>
              <a:rPr lang="en-US" altLang="zh-CN" sz="3600"/>
              <a:t>on previous work</a:t>
            </a:r>
            <a:endParaRPr lang="en-US" sz="3600"/>
          </a:p>
        </p:txBody>
      </p:sp>
      <p:grpSp>
        <p:nvGrpSpPr>
          <p:cNvPr id="12" name="Group 11"/>
          <p:cNvGrpSpPr/>
          <p:nvPr/>
        </p:nvGrpSpPr>
        <p:grpSpPr>
          <a:xfrm>
            <a:off x="548067" y="950606"/>
            <a:ext cx="9587536" cy="4806090"/>
            <a:chOff x="229720" y="1318578"/>
            <a:chExt cx="9587536" cy="4806090"/>
          </a:xfrm>
        </p:grpSpPr>
        <p:grpSp>
          <p:nvGrpSpPr>
            <p:cNvPr id="13" name="Group 12"/>
            <p:cNvGrpSpPr>
              <a:grpSpLocks noChangeAspect="1"/>
            </p:cNvGrpSpPr>
            <p:nvPr/>
          </p:nvGrpSpPr>
          <p:grpSpPr>
            <a:xfrm>
              <a:off x="229720" y="1318578"/>
              <a:ext cx="9587536" cy="4806090"/>
              <a:chOff x="215324" y="1334210"/>
              <a:chExt cx="10650414" cy="5338896"/>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25769" y="1334210"/>
                <a:ext cx="3137476" cy="2620431"/>
              </a:xfrm>
              <a:prstGeom prst="rect">
                <a:avLst/>
              </a:prstGeom>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r="-658"/>
              <a:stretch/>
            </p:blipFill>
            <p:spPr>
              <a:xfrm>
                <a:off x="6650093" y="1334210"/>
                <a:ext cx="3135940" cy="2620431"/>
              </a:xfrm>
              <a:prstGeom prst="rect">
                <a:avLst/>
              </a:prstGeom>
            </p:spPr>
          </p:pic>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5324" y="4028100"/>
                <a:ext cx="5257222" cy="2645006"/>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30149" y="4028100"/>
                <a:ext cx="5235589" cy="2645006"/>
              </a:xfrm>
              <a:prstGeom prst="rect">
                <a:avLst/>
              </a:prstGeom>
            </p:spPr>
          </p:pic>
        </p:grpSp>
        <p:cxnSp>
          <p:nvCxnSpPr>
            <p:cNvPr id="14" name="Straight Connector 13"/>
            <p:cNvCxnSpPr>
              <a:endCxn id="15" idx="2"/>
            </p:cNvCxnSpPr>
            <p:nvPr/>
          </p:nvCxnSpPr>
          <p:spPr>
            <a:xfrm>
              <a:off x="2551509" y="1812175"/>
              <a:ext cx="0" cy="1865323"/>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416586" y="1812175"/>
              <a:ext cx="0" cy="1865323"/>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5422509" y="5756695"/>
            <a:ext cx="5474786" cy="830997"/>
          </a:xfrm>
          <a:prstGeom prst="rect">
            <a:avLst/>
          </a:prstGeom>
          <a:noFill/>
        </p:spPr>
        <p:txBody>
          <a:bodyPr wrap="square" rtlCol="0">
            <a:spAutoFit/>
          </a:bodyPr>
          <a:lstStyle/>
          <a:p>
            <a:r>
              <a:rPr lang="en-US" sz="2400"/>
              <a:t>The result is correct when the grids on both sides of the fault are symmetrical</a:t>
            </a:r>
          </a:p>
        </p:txBody>
      </p:sp>
      <p:sp>
        <p:nvSpPr>
          <p:cNvPr id="22" name="TextBox 21"/>
          <p:cNvSpPr txBox="1"/>
          <p:nvPr/>
        </p:nvSpPr>
        <p:spPr>
          <a:xfrm>
            <a:off x="548067" y="5756696"/>
            <a:ext cx="4732568" cy="830997"/>
          </a:xfrm>
          <a:prstGeom prst="rect">
            <a:avLst/>
          </a:prstGeom>
          <a:noFill/>
        </p:spPr>
        <p:txBody>
          <a:bodyPr wrap="square" rtlCol="0">
            <a:spAutoFit/>
          </a:bodyPr>
          <a:lstStyle/>
          <a:p>
            <a:r>
              <a:rPr lang="en-US" sz="2400"/>
              <a:t>Spatial spike oscillations occur when the fault mesh is arbitrary</a:t>
            </a:r>
          </a:p>
        </p:txBody>
      </p:sp>
      <p:sp>
        <p:nvSpPr>
          <p:cNvPr id="23" name="Rectangle 22"/>
          <p:cNvSpPr/>
          <p:nvPr/>
        </p:nvSpPr>
        <p:spPr>
          <a:xfrm>
            <a:off x="9218358" y="1710305"/>
            <a:ext cx="2905910" cy="1200329"/>
          </a:xfrm>
          <a:prstGeom prst="rect">
            <a:avLst/>
          </a:prstGeom>
        </p:spPr>
        <p:txBody>
          <a:bodyPr wrap="square">
            <a:spAutoFit/>
          </a:bodyPr>
          <a:lstStyle/>
          <a:p>
            <a:r>
              <a:rPr lang="en-US" sz="2400"/>
              <a:t>2016 SCEC Proposal: Breuer &amp; Cui (ADER-DG </a:t>
            </a:r>
            <a:r>
              <a:rPr lang="en-US" altLang="zh-CN" sz="2400"/>
              <a:t>method)</a:t>
            </a:r>
            <a:endParaRPr lang="en-US" sz="2400"/>
          </a:p>
        </p:txBody>
      </p:sp>
      <p:sp>
        <p:nvSpPr>
          <p:cNvPr id="4" name="Slide Number Placeholder 3"/>
          <p:cNvSpPr>
            <a:spLocks noGrp="1"/>
          </p:cNvSpPr>
          <p:nvPr>
            <p:ph type="sldNum" sz="quarter" idx="12"/>
          </p:nvPr>
        </p:nvSpPr>
        <p:spPr/>
        <p:txBody>
          <a:bodyPr/>
          <a:lstStyle/>
          <a:p>
            <a:fld id="{E14D5792-6ADC-CC40-BD82-EC51145BCD34}" type="slidenum">
              <a:rPr lang="en-US" smtClean="0"/>
              <a:t>4</a:t>
            </a:fld>
            <a:endParaRPr lang="en-US"/>
          </a:p>
        </p:txBody>
      </p:sp>
    </p:spTree>
    <p:extLst>
      <p:ext uri="{BB962C8B-B14F-4D97-AF65-F5344CB8AC3E}">
        <p14:creationId xmlns:p14="http://schemas.microsoft.com/office/powerpoint/2010/main" val="1973806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Solutions</a:t>
            </a:r>
            <a:endParaRPr lang="en-US"/>
          </a:p>
        </p:txBody>
      </p:sp>
      <p:sp>
        <p:nvSpPr>
          <p:cNvPr id="5" name="Google Shape;120;p16"/>
          <p:cNvSpPr txBox="1"/>
          <p:nvPr/>
        </p:nvSpPr>
        <p:spPr>
          <a:xfrm>
            <a:off x="838199" y="1666627"/>
            <a:ext cx="10265229" cy="4008759"/>
          </a:xfrm>
          <a:prstGeom prst="rect">
            <a:avLst/>
          </a:prstGeom>
          <a:noFill/>
          <a:ln>
            <a:noFill/>
          </a:ln>
        </p:spPr>
        <p:txBody>
          <a:bodyPr spcFirstLastPara="1" wrap="square" lIns="68575" tIns="34275" rIns="68575" bIns="34275" anchor="t" anchorCtr="0">
            <a:spAutoFit/>
          </a:bodyPr>
          <a:lstStyle/>
          <a:p>
            <a:pPr marL="254000" marR="0" lvl="0" indent="-228600" algn="l" rtl="0">
              <a:spcBef>
                <a:spcPts val="0"/>
              </a:spcBef>
              <a:spcAft>
                <a:spcPts val="0"/>
              </a:spcAft>
              <a:buClr>
                <a:schemeClr val="dk1"/>
              </a:buClr>
              <a:buSzPts val="1400"/>
              <a:buChar char="•"/>
            </a:pPr>
            <a:r>
              <a:rPr lang="zh-CN" sz="3200">
                <a:solidFill>
                  <a:schemeClr val="dk1"/>
                </a:solidFill>
                <a:latin typeface="Calibri" panose="020F0502020204030204" pitchFamily="34" charset="0"/>
                <a:ea typeface="DejaVu Sans Book" charset="0"/>
                <a:cs typeface="Calibri" panose="020F0502020204030204" pitchFamily="34" charset="0"/>
              </a:rPr>
              <a:t>Posterior limiters 		</a:t>
            </a:r>
            <a:r>
              <a:rPr lang="en-US" altLang="zh-CN" sz="3200">
                <a:solidFill>
                  <a:schemeClr val="dk1"/>
                </a:solidFill>
                <a:latin typeface="Calibri" panose="020F0502020204030204" pitchFamily="34" charset="0"/>
                <a:ea typeface="DejaVu Sans Book" charset="0"/>
                <a:cs typeface="Calibri" panose="020F0502020204030204" pitchFamily="34" charset="0"/>
              </a:rPr>
              <a:t>			</a:t>
            </a:r>
            <a:r>
              <a:rPr lang="zh-CN" sz="3200">
                <a:solidFill>
                  <a:srgbClr val="C00000"/>
                </a:solidFill>
                <a:latin typeface="Calibri" panose="020F0502020204030204" pitchFamily="34" charset="0"/>
                <a:ea typeface="DejaVu Sans Book" charset="0"/>
                <a:cs typeface="Calibri" panose="020F0502020204030204" pitchFamily="34" charset="0"/>
              </a:rPr>
              <a:t>✗</a:t>
            </a:r>
            <a:endParaRPr sz="3200">
              <a:solidFill>
                <a:srgbClr val="C00000"/>
              </a:solidFill>
              <a:latin typeface="Calibri" panose="020F0502020204030204" pitchFamily="34" charset="0"/>
              <a:ea typeface="DejaVu Sans Book" charset="0"/>
              <a:cs typeface="Calibri" panose="020F0502020204030204" pitchFamily="34" charset="0"/>
            </a:endParaRPr>
          </a:p>
          <a:p>
            <a:pPr marL="254000" marR="0" lvl="0" indent="-228600" algn="l" rtl="0">
              <a:spcBef>
                <a:spcPts val="0"/>
              </a:spcBef>
              <a:spcAft>
                <a:spcPts val="0"/>
              </a:spcAft>
              <a:buClr>
                <a:schemeClr val="dk1"/>
              </a:buClr>
              <a:buSzPts val="1400"/>
              <a:buChar char="•"/>
            </a:pPr>
            <a:r>
              <a:rPr lang="zh-CN" sz="3200">
                <a:solidFill>
                  <a:schemeClr val="dk1"/>
                </a:solidFill>
                <a:latin typeface="Calibri" panose="020F0502020204030204" pitchFamily="34" charset="0"/>
                <a:ea typeface="DejaVu Sans Book" charset="0"/>
                <a:cs typeface="Calibri" panose="020F0502020204030204" pitchFamily="34" charset="0"/>
              </a:rPr>
              <a:t>Prakash-Clifton regularizations 	</a:t>
            </a:r>
            <a:r>
              <a:rPr lang="en-US" altLang="zh-CN" sz="3200">
                <a:solidFill>
                  <a:schemeClr val="dk1"/>
                </a:solidFill>
                <a:latin typeface="Calibri" panose="020F0502020204030204" pitchFamily="34" charset="0"/>
                <a:ea typeface="DejaVu Sans Book" charset="0"/>
                <a:cs typeface="Calibri" panose="020F0502020204030204" pitchFamily="34" charset="0"/>
              </a:rPr>
              <a:t>		</a:t>
            </a:r>
            <a:r>
              <a:rPr lang="zh-CN" sz="3200">
                <a:solidFill>
                  <a:srgbClr val="C00000"/>
                </a:solidFill>
                <a:latin typeface="Calibri" panose="020F0502020204030204" pitchFamily="34" charset="0"/>
                <a:ea typeface="DejaVu Sans Book" charset="0"/>
                <a:cs typeface="Calibri" panose="020F0502020204030204" pitchFamily="34" charset="0"/>
              </a:rPr>
              <a:t>✗</a:t>
            </a:r>
            <a:endParaRPr sz="3200">
              <a:solidFill>
                <a:srgbClr val="C00000"/>
              </a:solidFill>
              <a:latin typeface="Calibri" panose="020F0502020204030204" pitchFamily="34" charset="0"/>
              <a:ea typeface="DejaVu Sans Book" charset="0"/>
              <a:cs typeface="Calibri" panose="020F0502020204030204" pitchFamily="34" charset="0"/>
            </a:endParaRPr>
          </a:p>
          <a:p>
            <a:pPr marL="254000" marR="0" lvl="0" indent="-228600" algn="l" rtl="0">
              <a:spcBef>
                <a:spcPts val="0"/>
              </a:spcBef>
              <a:spcAft>
                <a:spcPts val="0"/>
              </a:spcAft>
              <a:buClr>
                <a:schemeClr val="dk1"/>
              </a:buClr>
              <a:buSzPts val="1400"/>
              <a:buChar char="•"/>
            </a:pPr>
            <a:r>
              <a:rPr lang="zh-CN" sz="3200">
                <a:solidFill>
                  <a:schemeClr val="dk1"/>
                </a:solidFill>
                <a:latin typeface="Calibri" panose="020F0502020204030204" pitchFamily="34" charset="0"/>
                <a:ea typeface="DejaVu Sans Book" charset="0"/>
                <a:cs typeface="Calibri" panose="020F0502020204030204" pitchFamily="34" charset="0"/>
              </a:rPr>
              <a:t>Kevin-Voigt viscosity	</a:t>
            </a:r>
            <a:r>
              <a:rPr lang="en-US" altLang="zh-CN" sz="3200">
                <a:solidFill>
                  <a:schemeClr val="dk1"/>
                </a:solidFill>
                <a:latin typeface="Calibri" panose="020F0502020204030204" pitchFamily="34" charset="0"/>
                <a:ea typeface="DejaVu Sans Book" charset="0"/>
                <a:cs typeface="Calibri" panose="020F0502020204030204" pitchFamily="34" charset="0"/>
              </a:rPr>
              <a:t>				</a:t>
            </a:r>
            <a:r>
              <a:rPr lang="zh-CN" sz="3200">
                <a:solidFill>
                  <a:srgbClr val="C00000"/>
                </a:solidFill>
                <a:latin typeface="Calibri" panose="020F0502020204030204" pitchFamily="34" charset="0"/>
                <a:ea typeface="DejaVu Sans Book" charset="0"/>
                <a:cs typeface="Calibri" panose="020F0502020204030204" pitchFamily="34" charset="0"/>
              </a:rPr>
              <a:t>✗</a:t>
            </a:r>
            <a:endParaRPr lang="en-US" altLang="zh-CN" sz="3200">
              <a:solidFill>
                <a:srgbClr val="C00000"/>
              </a:solidFill>
              <a:latin typeface="Calibri" panose="020F0502020204030204" pitchFamily="34" charset="0"/>
              <a:ea typeface="DejaVu Sans Book" charset="0"/>
              <a:cs typeface="Calibri" panose="020F0502020204030204" pitchFamily="34" charset="0"/>
            </a:endParaRPr>
          </a:p>
          <a:p>
            <a:pPr marL="254000" indent="-228600">
              <a:buClr>
                <a:schemeClr val="dk1"/>
              </a:buClr>
              <a:buSzPts val="1400"/>
              <a:buFontTx/>
              <a:buChar char="•"/>
            </a:pPr>
            <a:r>
              <a:rPr lang="en-US" altLang="zh-CN" sz="3200">
                <a:solidFill>
                  <a:schemeClr val="dk1"/>
                </a:solidFill>
                <a:latin typeface="Calibri" panose="020F0502020204030204" pitchFamily="34" charset="0"/>
                <a:ea typeface="DejaVu Sans Book" charset="0"/>
                <a:cs typeface="Calibri" panose="020F0502020204030204" pitchFamily="34" charset="0"/>
              </a:rPr>
              <a:t>Neighboring cell smoothing			</a:t>
            </a:r>
            <a:r>
              <a:rPr lang="en-US" altLang="zh-CN" sz="3200">
                <a:solidFill>
                  <a:srgbClr val="C00000"/>
                </a:solidFill>
                <a:latin typeface="Calibri" panose="020F0502020204030204" pitchFamily="34" charset="0"/>
                <a:ea typeface="DejaVu Sans Book" charset="0"/>
                <a:cs typeface="Calibri" panose="020F0502020204030204" pitchFamily="34" charset="0"/>
              </a:rPr>
              <a:t>✗</a:t>
            </a:r>
            <a:endParaRPr sz="3200">
              <a:solidFill>
                <a:srgbClr val="C00000"/>
              </a:solidFill>
              <a:latin typeface="Calibri" panose="020F0502020204030204" pitchFamily="34" charset="0"/>
              <a:ea typeface="DejaVu Sans Book" charset="0"/>
              <a:cs typeface="Calibri" panose="020F0502020204030204" pitchFamily="34" charset="0"/>
            </a:endParaRPr>
          </a:p>
          <a:p>
            <a:pPr marL="254000" marR="0" lvl="0" indent="-228600" algn="l" rtl="0">
              <a:spcBef>
                <a:spcPts val="0"/>
              </a:spcBef>
              <a:spcAft>
                <a:spcPts val="0"/>
              </a:spcAft>
              <a:buClr>
                <a:schemeClr val="dk1"/>
              </a:buClr>
              <a:buSzPts val="1400"/>
              <a:buChar char="•"/>
            </a:pPr>
            <a:r>
              <a:rPr lang="zh-CN" sz="3200">
                <a:solidFill>
                  <a:schemeClr val="dk1"/>
                </a:solidFill>
                <a:latin typeface="Calibri" panose="020F0502020204030204" pitchFamily="34" charset="0"/>
                <a:ea typeface="DejaVu Sans Book" charset="0"/>
                <a:cs typeface="Calibri" panose="020F0502020204030204" pitchFamily="34" charset="0"/>
              </a:rPr>
              <a:t>Spatial viscosity		</a:t>
            </a:r>
            <a:r>
              <a:rPr lang="en-US" altLang="zh-CN" sz="3200">
                <a:solidFill>
                  <a:schemeClr val="dk1"/>
                </a:solidFill>
                <a:latin typeface="Calibri" panose="020F0502020204030204" pitchFamily="34" charset="0"/>
                <a:ea typeface="DejaVu Sans Book" charset="0"/>
                <a:cs typeface="Calibri" panose="020F0502020204030204" pitchFamily="34" charset="0"/>
              </a:rPr>
              <a:t>			</a:t>
            </a:r>
            <a:r>
              <a:rPr lang="zh-CN" sz="3200">
                <a:solidFill>
                  <a:srgbClr val="00B050"/>
                </a:solidFill>
                <a:latin typeface="Calibri" panose="020F0502020204030204" pitchFamily="34" charset="0"/>
                <a:ea typeface="DejaVu Sans Book" charset="0"/>
                <a:cs typeface="Calibri" panose="020F0502020204030204" pitchFamily="34" charset="0"/>
              </a:rPr>
              <a:t>✓</a:t>
            </a:r>
            <a:endParaRPr sz="3200">
              <a:solidFill>
                <a:srgbClr val="00B050"/>
              </a:solidFill>
              <a:latin typeface="Calibri" panose="020F0502020204030204" pitchFamily="34" charset="0"/>
              <a:ea typeface="DejaVu Sans Book" charset="0"/>
              <a:cs typeface="Calibri" panose="020F0502020204030204" pitchFamily="34" charset="0"/>
            </a:endParaRPr>
          </a:p>
          <a:p>
            <a:pPr marL="254000" marR="0" lvl="0" indent="-228600" algn="l" rtl="0">
              <a:spcBef>
                <a:spcPts val="0"/>
              </a:spcBef>
              <a:spcAft>
                <a:spcPts val="0"/>
              </a:spcAft>
              <a:buClr>
                <a:schemeClr val="dk1"/>
              </a:buClr>
              <a:buSzPts val="1400"/>
              <a:buChar char="•"/>
            </a:pPr>
            <a:r>
              <a:rPr lang="zh-CN" sz="3200">
                <a:solidFill>
                  <a:schemeClr val="dk1"/>
                </a:solidFill>
                <a:latin typeface="Calibri" panose="020F0502020204030204" pitchFamily="34" charset="0"/>
                <a:ea typeface="DejaVu Sans Book" charset="0"/>
                <a:cs typeface="Calibri" panose="020F0502020204030204" pitchFamily="34" charset="0"/>
              </a:rPr>
              <a:t>Modal filtering		</a:t>
            </a:r>
            <a:r>
              <a:rPr lang="en-US" altLang="zh-CN" sz="3200">
                <a:solidFill>
                  <a:schemeClr val="dk1"/>
                </a:solidFill>
                <a:latin typeface="Calibri" panose="020F0502020204030204" pitchFamily="34" charset="0"/>
                <a:ea typeface="DejaVu Sans Book" charset="0"/>
                <a:cs typeface="Calibri" panose="020F0502020204030204" pitchFamily="34" charset="0"/>
              </a:rPr>
              <a:t>				</a:t>
            </a:r>
            <a:r>
              <a:rPr lang="zh-CN" sz="3200">
                <a:solidFill>
                  <a:srgbClr val="00B050"/>
                </a:solidFill>
                <a:latin typeface="Calibri" panose="020F0502020204030204" pitchFamily="34" charset="0"/>
                <a:ea typeface="DejaVu Sans Book" charset="0"/>
                <a:cs typeface="Calibri" panose="020F0502020204030204" pitchFamily="34" charset="0"/>
              </a:rPr>
              <a:t>✓</a:t>
            </a:r>
            <a:endParaRPr sz="3200">
              <a:solidFill>
                <a:srgbClr val="00B050"/>
              </a:solidFill>
              <a:latin typeface="Calibri" panose="020F0502020204030204" pitchFamily="34" charset="0"/>
              <a:ea typeface="DejaVu Sans Book" charset="0"/>
              <a:cs typeface="Calibri" panose="020F0502020204030204" pitchFamily="34" charset="0"/>
            </a:endParaRPr>
          </a:p>
          <a:p>
            <a:pPr marL="254000" marR="0" lvl="0" indent="-228600" algn="l" rtl="0">
              <a:spcBef>
                <a:spcPts val="0"/>
              </a:spcBef>
              <a:spcAft>
                <a:spcPts val="0"/>
              </a:spcAft>
              <a:buClr>
                <a:schemeClr val="dk1"/>
              </a:buClr>
              <a:buSzPts val="1400"/>
              <a:buChar char="•"/>
            </a:pPr>
            <a:r>
              <a:rPr lang="zh-CN" sz="3200">
                <a:solidFill>
                  <a:schemeClr val="dk1"/>
                </a:solidFill>
                <a:latin typeface="Calibri" panose="020F0502020204030204" pitchFamily="34" charset="0"/>
                <a:ea typeface="DejaVu Sans Book" charset="0"/>
                <a:cs typeface="Calibri" panose="020F0502020204030204" pitchFamily="34" charset="0"/>
              </a:rPr>
              <a:t>…</a:t>
            </a:r>
            <a:endParaRPr sz="3200">
              <a:solidFill>
                <a:schemeClr val="dk1"/>
              </a:solidFill>
              <a:latin typeface="Calibri" panose="020F0502020204030204" pitchFamily="34" charset="0"/>
              <a:ea typeface="DejaVu Sans Book" charset="0"/>
              <a:cs typeface="Calibri" panose="020F0502020204030204" pitchFamily="34" charset="0"/>
            </a:endParaRPr>
          </a:p>
          <a:p>
            <a:pPr marL="254000" marR="0" lvl="0" indent="-228600" algn="l" rtl="0">
              <a:spcBef>
                <a:spcPts val="0"/>
              </a:spcBef>
              <a:spcAft>
                <a:spcPts val="0"/>
              </a:spcAft>
              <a:buClr>
                <a:srgbClr val="0432FF"/>
              </a:buClr>
              <a:buSzPts val="1400"/>
              <a:buChar char="•"/>
            </a:pPr>
            <a:r>
              <a:rPr lang="zh-CN" sz="3200">
                <a:solidFill>
                  <a:schemeClr val="accent1"/>
                </a:solidFill>
                <a:latin typeface="Calibri" panose="020F0502020204030204" pitchFamily="34" charset="0"/>
                <a:ea typeface="DejaVu Sans Book" charset="0"/>
                <a:cs typeface="Calibri" panose="020F0502020204030204" pitchFamily="34" charset="0"/>
              </a:rPr>
              <a:t>Mixed flu</a:t>
            </a:r>
            <a:r>
              <a:rPr lang="en-US" altLang="zh-CN" sz="3200">
                <a:solidFill>
                  <a:schemeClr val="accent1"/>
                </a:solidFill>
                <a:latin typeface="Calibri" panose="020F0502020204030204" pitchFamily="34" charset="0"/>
                <a:ea typeface="DejaVu Sans Book" charset="0"/>
                <a:cs typeface="Calibri" panose="020F0502020204030204" pitchFamily="34" charset="0"/>
              </a:rPr>
              <a:t>x</a:t>
            </a:r>
            <a:r>
              <a:rPr lang="en-US" altLang="zh-CN" sz="3200">
                <a:solidFill>
                  <a:schemeClr val="dk1"/>
                </a:solidFill>
                <a:latin typeface="Calibri" panose="020F0502020204030204" pitchFamily="34" charset="0"/>
                <a:ea typeface="DejaVu Sans Book" charset="0"/>
                <a:cs typeface="Calibri" panose="020F0502020204030204" pitchFamily="34" charset="0"/>
              </a:rPr>
              <a:t>						</a:t>
            </a:r>
            <a:r>
              <a:rPr lang="zh-CN" sz="3200">
                <a:solidFill>
                  <a:srgbClr val="00B050"/>
                </a:solidFill>
                <a:latin typeface="Calibri" panose="020F0502020204030204" pitchFamily="34" charset="0"/>
                <a:ea typeface="DejaVu Sans Book" charset="0"/>
                <a:cs typeface="Calibri" panose="020F0502020204030204" pitchFamily="34" charset="0"/>
              </a:rPr>
              <a:t>✓✓✓</a:t>
            </a:r>
            <a:endParaRPr sz="3200">
              <a:solidFill>
                <a:srgbClr val="00B050"/>
              </a:solidFill>
              <a:latin typeface="Calibri" panose="020F0502020204030204" pitchFamily="34" charset="0"/>
              <a:ea typeface="DejaVu Sans Book" charset="0"/>
              <a:cs typeface="Calibri" panose="020F0502020204030204" pitchFamily="34" charset="0"/>
            </a:endParaRPr>
          </a:p>
        </p:txBody>
      </p:sp>
      <p:sp>
        <p:nvSpPr>
          <p:cNvPr id="3" name="Slide Number Placeholder 2"/>
          <p:cNvSpPr>
            <a:spLocks noGrp="1"/>
          </p:cNvSpPr>
          <p:nvPr>
            <p:ph type="sldNum" sz="quarter" idx="12"/>
          </p:nvPr>
        </p:nvSpPr>
        <p:spPr/>
        <p:txBody>
          <a:bodyPr/>
          <a:lstStyle/>
          <a:p>
            <a:fld id="{E14D5792-6ADC-CC40-BD82-EC51145BCD34}" type="slidenum">
              <a:rPr lang="en-US" smtClean="0"/>
              <a:t>5</a:t>
            </a:fld>
            <a:endParaRPr lang="en-US"/>
          </a:p>
        </p:txBody>
      </p:sp>
    </p:spTree>
    <p:extLst>
      <p:ext uri="{BB962C8B-B14F-4D97-AF65-F5344CB8AC3E}">
        <p14:creationId xmlns:p14="http://schemas.microsoft.com/office/powerpoint/2010/main" val="1710275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001"/>
            <a:ext cx="10515600" cy="954108"/>
          </a:xfrm>
        </p:spPr>
        <p:txBody>
          <a:bodyPr>
            <a:normAutofit/>
          </a:bodyPr>
          <a:lstStyle/>
          <a:p>
            <a:r>
              <a:rPr lang="en-CA" altLang="zh-CN" sz="4000">
                <a:ea typeface="DengXian Light"/>
              </a:rPr>
              <a:t>Method Improvement: mixed flux</a:t>
            </a:r>
            <a:endParaRPr lang="en-US" sz="400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49698" y="1060528"/>
            <a:ext cx="7479792" cy="3785616"/>
          </a:xfrm>
        </p:spPr>
      </p:pic>
      <p:grpSp>
        <p:nvGrpSpPr>
          <p:cNvPr id="9" name="Group 8"/>
          <p:cNvGrpSpPr/>
          <p:nvPr/>
        </p:nvGrpSpPr>
        <p:grpSpPr>
          <a:xfrm>
            <a:off x="5394452" y="3102708"/>
            <a:ext cx="2845008" cy="1480436"/>
            <a:chOff x="5200574" y="4045057"/>
            <a:chExt cx="2845008" cy="1480436"/>
          </a:xfrm>
        </p:grpSpPr>
        <p:cxnSp>
          <p:nvCxnSpPr>
            <p:cNvPr id="6" name="直线箭头连接符 6"/>
            <p:cNvCxnSpPr/>
            <p:nvPr/>
          </p:nvCxnSpPr>
          <p:spPr>
            <a:xfrm flipH="1" flipV="1">
              <a:off x="5200574" y="4045057"/>
              <a:ext cx="991891" cy="1024933"/>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文本框 8"/>
            <p:cNvSpPr txBox="1"/>
            <p:nvPr/>
          </p:nvSpPr>
          <p:spPr>
            <a:xfrm>
              <a:off x="5457365" y="5063828"/>
              <a:ext cx="2588217" cy="461665"/>
            </a:xfrm>
            <a:prstGeom prst="rect">
              <a:avLst/>
            </a:prstGeom>
            <a:noFill/>
          </p:spPr>
          <p:txBody>
            <a:bodyPr wrap="square" rtlCol="0">
              <a:spAutoFit/>
            </a:bodyPr>
            <a:lstStyle/>
            <a:p>
              <a:pPr algn="r"/>
              <a:r>
                <a:rPr kumimoji="1" lang="en-US" altLang="zh-CN" sz="2400">
                  <a:latin typeface="Helvetica" pitchFamily="2" charset="0"/>
                  <a:ea typeface="DejaVu Sans Book" charset="0"/>
                  <a:cs typeface="DejaVu Sans Book" charset="0"/>
                </a:rPr>
                <a:t>Fault surface</a:t>
              </a:r>
              <a:endParaRPr kumimoji="1" lang="zh-CN" altLang="en-US" sz="2400">
                <a:latin typeface="Helvetica" pitchFamily="2" charset="0"/>
                <a:ea typeface="DejaVu Sans Book" charset="0"/>
                <a:cs typeface="DejaVu Sans Book" charset="0"/>
              </a:endParaRPr>
            </a:p>
          </p:txBody>
        </p:sp>
      </p:grpSp>
      <p:sp>
        <p:nvSpPr>
          <p:cNvPr id="8" name="TextBox 7"/>
          <p:cNvSpPr txBox="1"/>
          <p:nvPr/>
        </p:nvSpPr>
        <p:spPr>
          <a:xfrm>
            <a:off x="856129" y="4967493"/>
            <a:ext cx="9542929" cy="1384995"/>
          </a:xfrm>
          <a:prstGeom prst="rect">
            <a:avLst/>
          </a:prstGeom>
          <a:noFill/>
        </p:spPr>
        <p:txBody>
          <a:bodyPr wrap="square" rtlCol="0">
            <a:spAutoFit/>
          </a:bodyPr>
          <a:lstStyle/>
          <a:p>
            <a:r>
              <a:rPr lang="en-US" sz="2800">
                <a:solidFill>
                  <a:schemeClr val="bg1">
                    <a:lumMod val="50000"/>
                  </a:schemeClr>
                </a:solidFill>
                <a:latin typeface="Calibri" panose="020F0502020204030204" pitchFamily="34" charset="0"/>
                <a:cs typeface="Calibri" panose="020F0502020204030204" pitchFamily="34" charset="0"/>
              </a:rPr>
              <a:t>Old scheme: All boundary conditions use </a:t>
            </a:r>
            <a:r>
              <a:rPr lang="en-US" sz="2800" b="1">
                <a:latin typeface="Calibri" panose="020F0502020204030204" pitchFamily="34" charset="0"/>
                <a:cs typeface="Calibri" panose="020F0502020204030204" pitchFamily="34" charset="0"/>
              </a:rPr>
              <a:t>upwind</a:t>
            </a:r>
            <a:r>
              <a:rPr lang="en-US" sz="2800">
                <a:solidFill>
                  <a:schemeClr val="bg1">
                    <a:lumMod val="50000"/>
                  </a:schemeClr>
                </a:solidFill>
                <a:latin typeface="Calibri" panose="020F0502020204030204" pitchFamily="34" charset="0"/>
                <a:cs typeface="Calibri" panose="020F0502020204030204" pitchFamily="34" charset="0"/>
              </a:rPr>
              <a:t> flux</a:t>
            </a:r>
          </a:p>
          <a:p>
            <a:r>
              <a:rPr lang="en-US" sz="2800">
                <a:solidFill>
                  <a:schemeClr val="bg1">
                    <a:lumMod val="50000"/>
                  </a:schemeClr>
                </a:solidFill>
                <a:latin typeface="Calibri" panose="020F0502020204030204" pitchFamily="34" charset="0"/>
                <a:cs typeface="Calibri" panose="020F0502020204030204" pitchFamily="34" charset="0"/>
              </a:rPr>
              <a:t>New scheme: Mixed </a:t>
            </a:r>
            <a:r>
              <a:rPr lang="en-US" sz="2800" b="1">
                <a:latin typeface="Calibri" panose="020F0502020204030204" pitchFamily="34" charset="0"/>
                <a:cs typeface="Calibri" panose="020F0502020204030204" pitchFamily="34" charset="0"/>
              </a:rPr>
              <a:t>upwind</a:t>
            </a:r>
            <a:r>
              <a:rPr lang="en-US" sz="2800">
                <a:solidFill>
                  <a:schemeClr val="bg1">
                    <a:lumMod val="50000"/>
                  </a:schemeClr>
                </a:solidFill>
                <a:latin typeface="Calibri" panose="020F0502020204030204" pitchFamily="34" charset="0"/>
                <a:cs typeface="Calibri" panose="020F0502020204030204" pitchFamily="34" charset="0"/>
              </a:rPr>
              <a:t>/</a:t>
            </a:r>
            <a:r>
              <a:rPr lang="en-US" sz="2800">
                <a:solidFill>
                  <a:srgbClr val="FF0000"/>
                </a:solidFill>
                <a:latin typeface="Calibri" panose="020F0502020204030204" pitchFamily="34" charset="0"/>
                <a:cs typeface="Calibri" panose="020F0502020204030204" pitchFamily="34" charset="0"/>
              </a:rPr>
              <a:t>central</a:t>
            </a:r>
            <a:r>
              <a:rPr lang="en-US" sz="2800">
                <a:solidFill>
                  <a:schemeClr val="bg1">
                    <a:lumMod val="50000"/>
                  </a:schemeClr>
                </a:solidFill>
                <a:latin typeface="Calibri" panose="020F0502020204030204" pitchFamily="34" charset="0"/>
                <a:cs typeface="Calibri" panose="020F0502020204030204" pitchFamily="34" charset="0"/>
              </a:rPr>
              <a:t> flux (</a:t>
            </a:r>
            <a:r>
              <a:rPr lang="en-US" sz="2800">
                <a:solidFill>
                  <a:srgbClr val="FF0000"/>
                </a:solidFill>
                <a:latin typeface="Calibri" panose="020F0502020204030204" pitchFamily="34" charset="0"/>
                <a:cs typeface="Calibri" panose="020F0502020204030204" pitchFamily="34" charset="0"/>
              </a:rPr>
              <a:t>central</a:t>
            </a:r>
            <a:r>
              <a:rPr lang="en-US" sz="2800">
                <a:solidFill>
                  <a:schemeClr val="bg1">
                    <a:lumMod val="50000"/>
                  </a:schemeClr>
                </a:solidFill>
                <a:latin typeface="Calibri" panose="020F0502020204030204" pitchFamily="34" charset="0"/>
                <a:cs typeface="Calibri" panose="020F0502020204030204" pitchFamily="34" charset="0"/>
              </a:rPr>
              <a:t> flux is only used on continuous boundaries attached to faults)</a:t>
            </a:r>
          </a:p>
        </p:txBody>
      </p:sp>
      <p:sp>
        <p:nvSpPr>
          <p:cNvPr id="4" name="Slide Number Placeholder 3"/>
          <p:cNvSpPr>
            <a:spLocks noGrp="1"/>
          </p:cNvSpPr>
          <p:nvPr>
            <p:ph type="sldNum" sz="quarter" idx="12"/>
          </p:nvPr>
        </p:nvSpPr>
        <p:spPr/>
        <p:txBody>
          <a:bodyPr/>
          <a:lstStyle/>
          <a:p>
            <a:fld id="{E14D5792-6ADC-CC40-BD82-EC51145BCD34}" type="slidenum">
              <a:rPr lang="en-US" smtClean="0"/>
              <a:t>6</a:t>
            </a:fld>
            <a:endParaRPr lang="en-US"/>
          </a:p>
        </p:txBody>
      </p:sp>
    </p:spTree>
    <p:extLst>
      <p:ext uri="{BB962C8B-B14F-4D97-AF65-F5344CB8AC3E}">
        <p14:creationId xmlns:p14="http://schemas.microsoft.com/office/powerpoint/2010/main" val="1036996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83754"/>
          </a:xfrm>
        </p:spPr>
        <p:txBody>
          <a:bodyPr>
            <a:normAutofit/>
          </a:bodyPr>
          <a:lstStyle/>
          <a:p>
            <a:r>
              <a:rPr lang="en-CA" altLang="zh-CN" sz="4000"/>
              <a:t>Numerical flux and dispersion/dissipation</a:t>
            </a:r>
            <a:endParaRPr lang="en-US" sz="400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1576" y="1748208"/>
            <a:ext cx="4020456" cy="2750838"/>
          </a:xfrm>
          <a:prstGeom prst="rect">
            <a:avLst/>
          </a:prstGeom>
        </p:spPr>
      </p:pic>
      <p:grpSp>
        <p:nvGrpSpPr>
          <p:cNvPr id="4" name="Group 3">
            <a:extLst>
              <a:ext uri="{FF2B5EF4-FFF2-40B4-BE49-F238E27FC236}">
                <a16:creationId xmlns:a16="http://schemas.microsoft.com/office/drawing/2014/main" id="{E6AB5EFB-F464-AB36-E800-ECBD7F7C6BA9}"/>
              </a:ext>
            </a:extLst>
          </p:cNvPr>
          <p:cNvGrpSpPr/>
          <p:nvPr/>
        </p:nvGrpSpPr>
        <p:grpSpPr>
          <a:xfrm>
            <a:off x="5621921" y="1349352"/>
            <a:ext cx="5715000" cy="4595327"/>
            <a:chOff x="5637419" y="1488834"/>
            <a:chExt cx="5715000" cy="4595327"/>
          </a:xfrm>
        </p:grpSpPr>
        <p:grpSp>
          <p:nvGrpSpPr>
            <p:cNvPr id="61" name="Group 60"/>
            <p:cNvGrpSpPr/>
            <p:nvPr/>
          </p:nvGrpSpPr>
          <p:grpSpPr>
            <a:xfrm>
              <a:off x="5637419" y="1588361"/>
              <a:ext cx="5715000" cy="4495800"/>
              <a:chOff x="6013933" y="1380506"/>
              <a:chExt cx="5715000" cy="4495800"/>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3933" y="1380506"/>
                <a:ext cx="5715000" cy="4495800"/>
              </a:xfrm>
              <a:prstGeom prst="rect">
                <a:avLst/>
              </a:prstGeom>
            </p:spPr>
          </p:pic>
          <p:grpSp>
            <p:nvGrpSpPr>
              <p:cNvPr id="20" name="Group 19"/>
              <p:cNvGrpSpPr/>
              <p:nvPr/>
            </p:nvGrpSpPr>
            <p:grpSpPr>
              <a:xfrm>
                <a:off x="8899152" y="1888470"/>
                <a:ext cx="1080000" cy="725983"/>
                <a:chOff x="2880000" y="5035213"/>
                <a:chExt cx="1080000" cy="725983"/>
              </a:xfrm>
            </p:grpSpPr>
            <p:cxnSp>
              <p:nvCxnSpPr>
                <p:cNvPr id="7" name="Straight Connector 6"/>
                <p:cNvCxnSpPr/>
                <p:nvPr/>
              </p:nvCxnSpPr>
              <p:spPr>
                <a:xfrm flipV="1">
                  <a:off x="2880000" y="5040000"/>
                  <a:ext cx="108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880000" y="5400000"/>
                  <a:ext cx="108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880000" y="5760000"/>
                  <a:ext cx="108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60000" y="5040000"/>
                  <a:ext cx="0" cy="72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420000" y="5035213"/>
                  <a:ext cx="0" cy="72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80000" y="5040000"/>
                  <a:ext cx="0" cy="72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57013" y="5039617"/>
                  <a:ext cx="362987" cy="36038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61716" y="5400000"/>
                  <a:ext cx="362957" cy="3611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407665" y="5394829"/>
                  <a:ext cx="372334" cy="3620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18285" y="5038347"/>
                  <a:ext cx="357012" cy="356481"/>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21" name="Right Arrow 20"/>
              <p:cNvSpPr/>
              <p:nvPr/>
            </p:nvSpPr>
            <p:spPr>
              <a:xfrm rot="8504682">
                <a:off x="8427850" y="2511692"/>
                <a:ext cx="417006" cy="230474"/>
              </a:xfrm>
              <a:prstGeom prst="rightArrow">
                <a:avLst>
                  <a:gd name="adj1" fmla="val 27693"/>
                  <a:gd name="adj2" fmla="val 5240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6814886" y="3287495"/>
                <a:ext cx="1080000" cy="736760"/>
                <a:chOff x="4168728" y="4463072"/>
                <a:chExt cx="1080000" cy="736760"/>
              </a:xfrm>
            </p:grpSpPr>
            <p:grpSp>
              <p:nvGrpSpPr>
                <p:cNvPr id="22" name="Group 21"/>
                <p:cNvGrpSpPr/>
                <p:nvPr/>
              </p:nvGrpSpPr>
              <p:grpSpPr>
                <a:xfrm>
                  <a:off x="4168728" y="4479832"/>
                  <a:ext cx="1080000" cy="720000"/>
                  <a:chOff x="2880000" y="5040000"/>
                  <a:chExt cx="1080000" cy="720000"/>
                </a:xfrm>
              </p:grpSpPr>
              <p:cxnSp>
                <p:nvCxnSpPr>
                  <p:cNvPr id="23" name="Straight Connector 22"/>
                  <p:cNvCxnSpPr/>
                  <p:nvPr/>
                </p:nvCxnSpPr>
                <p:spPr>
                  <a:xfrm flipV="1">
                    <a:off x="2880000" y="5040000"/>
                    <a:ext cx="108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880000" y="5400000"/>
                    <a:ext cx="108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880000" y="5760000"/>
                    <a:ext cx="108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985560" y="5040000"/>
                    <a:ext cx="434440" cy="71521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404046" y="5040000"/>
                    <a:ext cx="421338" cy="715213"/>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4295554" y="4463072"/>
                  <a:ext cx="397220" cy="73197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716892" y="4466881"/>
                  <a:ext cx="397220" cy="731973"/>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41" name="Right Arrow 40"/>
              <p:cNvSpPr/>
              <p:nvPr/>
            </p:nvSpPr>
            <p:spPr>
              <a:xfrm rot="5031333">
                <a:off x="7179271" y="4178450"/>
                <a:ext cx="417006" cy="230474"/>
              </a:xfrm>
              <a:prstGeom prst="rightArrow">
                <a:avLst>
                  <a:gd name="adj1" fmla="val 27693"/>
                  <a:gd name="adj2" fmla="val 5240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9111702" y="3527101"/>
                <a:ext cx="1080000" cy="724787"/>
                <a:chOff x="2880000" y="5035213"/>
                <a:chExt cx="1080000" cy="724787"/>
              </a:xfrm>
            </p:grpSpPr>
            <p:cxnSp>
              <p:nvCxnSpPr>
                <p:cNvPr id="43" name="Straight Connector 42"/>
                <p:cNvCxnSpPr/>
                <p:nvPr/>
              </p:nvCxnSpPr>
              <p:spPr>
                <a:xfrm flipV="1">
                  <a:off x="2880000" y="5040000"/>
                  <a:ext cx="108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880000" y="5400000"/>
                  <a:ext cx="108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880000" y="5760000"/>
                  <a:ext cx="108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060000" y="5040000"/>
                  <a:ext cx="0" cy="72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3420000" y="5035213"/>
                  <a:ext cx="0" cy="72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780000" y="5040000"/>
                  <a:ext cx="0" cy="72000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3" name="Right Arrow 52"/>
              <p:cNvSpPr/>
              <p:nvPr/>
            </p:nvSpPr>
            <p:spPr>
              <a:xfrm rot="5400000">
                <a:off x="9408952" y="4524183"/>
                <a:ext cx="608333" cy="230474"/>
              </a:xfrm>
              <a:prstGeom prst="rightArrow">
                <a:avLst>
                  <a:gd name="adj1" fmla="val 27693"/>
                  <a:gd name="adj2" fmla="val 5240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7490385" y="1488834"/>
              <a:ext cx="3119835" cy="461665"/>
            </a:xfrm>
            <a:prstGeom prst="rect">
              <a:avLst/>
            </a:prstGeom>
            <a:noFill/>
          </p:spPr>
          <p:txBody>
            <a:bodyPr wrap="square" rtlCol="0">
              <a:spAutoFit/>
            </a:bodyPr>
            <a:lstStyle/>
            <a:p>
              <a:r>
                <a:rPr lang="en-US" sz="2400" dirty="0"/>
                <a:t>He et al., 2020, JCP</a:t>
              </a:r>
            </a:p>
          </p:txBody>
        </p:sp>
      </p:grpSp>
      <p:sp>
        <p:nvSpPr>
          <p:cNvPr id="63" name="TextBox 62"/>
          <p:cNvSpPr txBox="1"/>
          <p:nvPr/>
        </p:nvSpPr>
        <p:spPr>
          <a:xfrm>
            <a:off x="965805" y="4676672"/>
            <a:ext cx="4656116" cy="1384995"/>
          </a:xfrm>
          <a:prstGeom prst="rect">
            <a:avLst/>
          </a:prstGeom>
          <a:noFill/>
        </p:spPr>
        <p:txBody>
          <a:bodyPr wrap="square" rtlCol="0">
            <a:spAutoFit/>
          </a:bodyPr>
          <a:lstStyle/>
          <a:p>
            <a:r>
              <a:rPr lang="en-CA" altLang="zh-CN" sz="2800">
                <a:latin typeface="Calibri" panose="020F0502020204030204" pitchFamily="34" charset="0"/>
                <a:cs typeface="Calibri" panose="020F0502020204030204" pitchFamily="34" charset="0"/>
              </a:rPr>
              <a:t>Unbalanced numerical dissipation error?</a:t>
            </a:r>
          </a:p>
          <a:p>
            <a:r>
              <a:rPr lang="en-CA" sz="2800">
                <a:solidFill>
                  <a:srgbClr val="C00000"/>
                </a:solidFill>
                <a:latin typeface="Calibri" panose="020F0502020204030204" pitchFamily="34" charset="0"/>
                <a:cs typeface="Calibri" panose="020F0502020204030204" pitchFamily="34" charset="0"/>
              </a:rPr>
              <a:t>Not fully understood yet</a:t>
            </a:r>
            <a:endParaRPr lang="en-US" sz="2800">
              <a:solidFill>
                <a:srgbClr val="C00000"/>
              </a:solidFill>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p:txBody>
          <a:bodyPr/>
          <a:lstStyle/>
          <a:p>
            <a:fld id="{E14D5792-6ADC-CC40-BD82-EC51145BCD34}" type="slidenum">
              <a:rPr lang="en-US" smtClean="0"/>
              <a:t>7</a:t>
            </a:fld>
            <a:endParaRPr lang="en-US"/>
          </a:p>
        </p:txBody>
      </p:sp>
    </p:spTree>
    <p:extLst>
      <p:ext uri="{BB962C8B-B14F-4D97-AF65-F5344CB8AC3E}">
        <p14:creationId xmlns:p14="http://schemas.microsoft.com/office/powerpoint/2010/main" val="1794809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001"/>
            <a:ext cx="10515600" cy="1032420"/>
          </a:xfrm>
        </p:spPr>
        <p:txBody>
          <a:bodyPr>
            <a:normAutofit/>
          </a:bodyPr>
          <a:lstStyle/>
          <a:p>
            <a:pPr algn="ctr"/>
            <a:r>
              <a:rPr lang="en-US" sz="3600">
                <a:cs typeface="Calibri" panose="020F0502020204030204" pitchFamily="34" charset="0"/>
              </a:rPr>
              <a:t>Method Improvement: reduce mesh dependency</a:t>
            </a:r>
          </a:p>
        </p:txBody>
      </p:sp>
      <p:sp>
        <p:nvSpPr>
          <p:cNvPr id="13" name="Rectangle 12"/>
          <p:cNvSpPr/>
          <p:nvPr/>
        </p:nvSpPr>
        <p:spPr>
          <a:xfrm>
            <a:off x="1075067" y="5669867"/>
            <a:ext cx="9764314" cy="830997"/>
          </a:xfrm>
          <a:prstGeom prst="rect">
            <a:avLst/>
          </a:prstGeom>
        </p:spPr>
        <p:txBody>
          <a:bodyPr wrap="square">
            <a:spAutoFit/>
          </a:bodyPr>
          <a:lstStyle/>
          <a:p>
            <a:r>
              <a:rPr lang="en-US" sz="2400">
                <a:latin typeface="Calibri" panose="020F0502020204030204" pitchFamily="34" charset="0"/>
                <a:cs typeface="Calibri" panose="020F0502020204030204" pitchFamily="34" charset="0"/>
              </a:rPr>
              <a:t>After using mixed flux, the grids on two sides of the fault do not need to be nearly symmetrical, which reduces the difficulty of meshing</a:t>
            </a:r>
          </a:p>
        </p:txBody>
      </p:sp>
      <p:grpSp>
        <p:nvGrpSpPr>
          <p:cNvPr id="9" name="Group 8"/>
          <p:cNvGrpSpPr/>
          <p:nvPr/>
        </p:nvGrpSpPr>
        <p:grpSpPr>
          <a:xfrm>
            <a:off x="1066800" y="1254846"/>
            <a:ext cx="10058400" cy="4313243"/>
            <a:chOff x="469901" y="1687650"/>
            <a:chExt cx="10058400" cy="4313243"/>
          </a:xfrm>
        </p:grpSpPr>
        <p:grpSp>
          <p:nvGrpSpPr>
            <p:cNvPr id="4" name="Group 3"/>
            <p:cNvGrpSpPr/>
            <p:nvPr/>
          </p:nvGrpSpPr>
          <p:grpSpPr>
            <a:xfrm>
              <a:off x="1350591" y="1687650"/>
              <a:ext cx="7985267" cy="710113"/>
              <a:chOff x="1541305" y="1270840"/>
              <a:chExt cx="7987834" cy="895795"/>
            </a:xfrm>
          </p:grpSpPr>
          <p:sp>
            <p:nvSpPr>
              <p:cNvPr id="6" name="Rectangle 5"/>
              <p:cNvSpPr/>
              <p:nvPr/>
            </p:nvSpPr>
            <p:spPr>
              <a:xfrm>
                <a:off x="1541305" y="1273649"/>
                <a:ext cx="1905750" cy="892986"/>
              </a:xfrm>
              <a:prstGeom prst="rect">
                <a:avLst/>
              </a:prstGeom>
            </p:spPr>
            <p:txBody>
              <a:bodyPr wrap="none">
                <a:spAutoFit/>
              </a:bodyPr>
              <a:lstStyle/>
              <a:p>
                <a:pPr algn="ctr"/>
                <a:r>
                  <a:rPr lang="en-CA" altLang="zh-CN" sz="2000">
                    <a:solidFill>
                      <a:srgbClr val="7030A0"/>
                    </a:solidFill>
                    <a:latin typeface="Calibri" panose="020F0502020204030204" pitchFamily="34" charset="0"/>
                    <a:cs typeface="Calibri" panose="020F0502020204030204" pitchFamily="34" charset="0"/>
                  </a:rPr>
                  <a:t>symmetric mesh</a:t>
                </a:r>
              </a:p>
              <a:p>
                <a:pPr algn="ctr"/>
                <a:r>
                  <a:rPr lang="en-CA" altLang="zh-CN" sz="2000">
                    <a:solidFill>
                      <a:srgbClr val="0000FF"/>
                    </a:solidFill>
                    <a:latin typeface="Calibri" panose="020F0502020204030204" pitchFamily="34" charset="0"/>
                    <a:cs typeface="Calibri" panose="020F0502020204030204" pitchFamily="34" charset="0"/>
                  </a:rPr>
                  <a:t>upwind flux</a:t>
                </a:r>
                <a:endParaRPr lang="en-US" sz="2000">
                  <a:latin typeface="Calibri" panose="020F0502020204030204" pitchFamily="34" charset="0"/>
                  <a:cs typeface="Calibri" panose="020F0502020204030204" pitchFamily="34" charset="0"/>
                </a:endParaRPr>
              </a:p>
            </p:txBody>
          </p:sp>
          <p:sp>
            <p:nvSpPr>
              <p:cNvPr id="7" name="Rectangle 6"/>
              <p:cNvSpPr/>
              <p:nvPr/>
            </p:nvSpPr>
            <p:spPr>
              <a:xfrm>
                <a:off x="4676538" y="1270840"/>
                <a:ext cx="2029221" cy="892986"/>
              </a:xfrm>
              <a:prstGeom prst="rect">
                <a:avLst/>
              </a:prstGeom>
            </p:spPr>
            <p:txBody>
              <a:bodyPr wrap="none">
                <a:spAutoFit/>
              </a:bodyPr>
              <a:lstStyle/>
              <a:p>
                <a:pPr algn="ctr"/>
                <a:r>
                  <a:rPr lang="en-CA" altLang="zh-CN" sz="2000">
                    <a:solidFill>
                      <a:srgbClr val="C00000"/>
                    </a:solidFill>
                    <a:latin typeface="Calibri" panose="020F0502020204030204" pitchFamily="34" charset="0"/>
                    <a:cs typeface="Calibri" panose="020F0502020204030204" pitchFamily="34" charset="0"/>
                  </a:rPr>
                  <a:t>asymmetric mesh</a:t>
                </a:r>
              </a:p>
              <a:p>
                <a:pPr algn="ctr"/>
                <a:r>
                  <a:rPr lang="en-CA" altLang="zh-CN" sz="2000">
                    <a:solidFill>
                      <a:srgbClr val="0000FF"/>
                    </a:solidFill>
                    <a:latin typeface="Calibri" panose="020F0502020204030204" pitchFamily="34" charset="0"/>
                    <a:cs typeface="Calibri" panose="020F0502020204030204" pitchFamily="34" charset="0"/>
                  </a:rPr>
                  <a:t>upwind flux</a:t>
                </a:r>
                <a:endParaRPr lang="en-US" sz="2000">
                  <a:latin typeface="Calibri" panose="020F0502020204030204" pitchFamily="34" charset="0"/>
                  <a:cs typeface="Calibri" panose="020F0502020204030204" pitchFamily="34" charset="0"/>
                </a:endParaRPr>
              </a:p>
            </p:txBody>
          </p:sp>
          <p:sp>
            <p:nvSpPr>
              <p:cNvPr id="8" name="Rectangle 7"/>
              <p:cNvSpPr/>
              <p:nvPr/>
            </p:nvSpPr>
            <p:spPr>
              <a:xfrm>
                <a:off x="7499918" y="1273648"/>
                <a:ext cx="2029221" cy="892986"/>
              </a:xfrm>
              <a:prstGeom prst="rect">
                <a:avLst/>
              </a:prstGeom>
            </p:spPr>
            <p:txBody>
              <a:bodyPr wrap="none">
                <a:spAutoFit/>
              </a:bodyPr>
              <a:lstStyle/>
              <a:p>
                <a:pPr algn="ctr"/>
                <a:r>
                  <a:rPr lang="en-CA" altLang="zh-CN" sz="2000">
                    <a:solidFill>
                      <a:srgbClr val="C00000"/>
                    </a:solidFill>
                    <a:latin typeface="Calibri" panose="020F0502020204030204" pitchFamily="34" charset="0"/>
                    <a:cs typeface="Calibri" panose="020F0502020204030204" pitchFamily="34" charset="0"/>
                  </a:rPr>
                  <a:t>asymmetric mesh</a:t>
                </a:r>
              </a:p>
              <a:p>
                <a:pPr algn="ctr"/>
                <a:r>
                  <a:rPr lang="en-CA" altLang="zh-CN" sz="2000">
                    <a:solidFill>
                      <a:srgbClr val="00B050"/>
                    </a:solidFill>
                    <a:latin typeface="Calibri" panose="020F0502020204030204" pitchFamily="34" charset="0"/>
                    <a:cs typeface="Calibri" panose="020F0502020204030204" pitchFamily="34" charset="0"/>
                  </a:rPr>
                  <a:t>mixed flux</a:t>
                </a:r>
                <a:endParaRPr lang="en-US" sz="2000">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901" y="2368063"/>
              <a:ext cx="10058400" cy="3632830"/>
            </a:xfrm>
            <a:prstGeom prst="rect">
              <a:avLst/>
            </a:prstGeom>
          </p:spPr>
        </p:pic>
      </p:grpSp>
      <p:sp>
        <p:nvSpPr>
          <p:cNvPr id="10" name="Slide Number Placeholder 9"/>
          <p:cNvSpPr>
            <a:spLocks noGrp="1"/>
          </p:cNvSpPr>
          <p:nvPr>
            <p:ph type="sldNum" sz="quarter" idx="12"/>
          </p:nvPr>
        </p:nvSpPr>
        <p:spPr/>
        <p:txBody>
          <a:bodyPr/>
          <a:lstStyle/>
          <a:p>
            <a:fld id="{E14D5792-6ADC-CC40-BD82-EC51145BCD34}" type="slidenum">
              <a:rPr lang="en-US" smtClean="0">
                <a:latin typeface="Calibri" panose="020F0502020204030204" pitchFamily="34" charset="0"/>
                <a:cs typeface="Calibri" panose="020F0502020204030204" pitchFamily="34" charset="0"/>
              </a:rPr>
              <a:t>8</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316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AC2FF6-D14C-F838-5E31-5980FD6078BB}"/>
              </a:ext>
            </a:extLst>
          </p:cNvPr>
          <p:cNvGrpSpPr/>
          <p:nvPr/>
        </p:nvGrpSpPr>
        <p:grpSpPr>
          <a:xfrm>
            <a:off x="1239520" y="1121288"/>
            <a:ext cx="9712960" cy="5235062"/>
            <a:chOff x="1021445" y="1121288"/>
            <a:chExt cx="9712960" cy="5235062"/>
          </a:xfrm>
        </p:grpSpPr>
        <p:sp>
          <p:nvSpPr>
            <p:cNvPr id="5" name="Rectangle 4"/>
            <p:cNvSpPr/>
            <p:nvPr/>
          </p:nvSpPr>
          <p:spPr>
            <a:xfrm>
              <a:off x="1630680" y="1121288"/>
              <a:ext cx="8930640" cy="523220"/>
            </a:xfrm>
            <a:prstGeom prst="rect">
              <a:avLst/>
            </a:prstGeom>
          </p:spPr>
          <p:txBody>
            <a:bodyPr wrap="square" lIns="91440" tIns="45720" rIns="91440" bIns="45720" anchor="t">
              <a:spAutoFit/>
            </a:bodyPr>
            <a:lstStyle/>
            <a:p>
              <a:pPr algn="ctr"/>
              <a:r>
                <a:rPr lang="en-CA" altLang="zh-CN" sz="2800">
                  <a:latin typeface="Calibri"/>
                  <a:ea typeface="DengXian"/>
                  <a:cs typeface="Calibri"/>
                </a:rPr>
                <a:t>Low-dip-angle (15°) trust fault</a:t>
              </a:r>
              <a:endParaRPr lang="en-US" sz="2800">
                <a:solidFill>
                  <a:srgbClr val="FF0000"/>
                </a:solidFill>
                <a:latin typeface="Calibri"/>
                <a:ea typeface="DengXian"/>
                <a:cs typeface="Calibri"/>
              </a:endParaRPr>
            </a:p>
          </p:txBody>
        </p:sp>
        <p:grpSp>
          <p:nvGrpSpPr>
            <p:cNvPr id="11" name="Group 10">
              <a:extLst>
                <a:ext uri="{FF2B5EF4-FFF2-40B4-BE49-F238E27FC236}">
                  <a16:creationId xmlns:a16="http://schemas.microsoft.com/office/drawing/2014/main" id="{7B25381A-A310-E040-351A-5702C65190BA}"/>
                </a:ext>
              </a:extLst>
            </p:cNvPr>
            <p:cNvGrpSpPr/>
            <p:nvPr/>
          </p:nvGrpSpPr>
          <p:grpSpPr>
            <a:xfrm>
              <a:off x="1021445" y="1729486"/>
              <a:ext cx="9712960" cy="4626864"/>
              <a:chOff x="1021445" y="1729486"/>
              <a:chExt cx="9712960" cy="4626864"/>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3765" y="1729486"/>
                <a:ext cx="8930640" cy="4626864"/>
              </a:xfrm>
              <a:prstGeom prst="rect">
                <a:avLst/>
              </a:prstGeom>
            </p:spPr>
          </p:pic>
          <p:sp>
            <p:nvSpPr>
              <p:cNvPr id="6" name="TextBox 5"/>
              <p:cNvSpPr txBox="1"/>
              <p:nvPr/>
            </p:nvSpPr>
            <p:spPr>
              <a:xfrm>
                <a:off x="1021445" y="1931661"/>
                <a:ext cx="1501502" cy="830997"/>
              </a:xfrm>
              <a:prstGeom prst="rect">
                <a:avLst/>
              </a:prstGeom>
              <a:noFill/>
            </p:spPr>
            <p:txBody>
              <a:bodyPr wrap="square" rtlCol="0">
                <a:spAutoFit/>
              </a:bodyPr>
              <a:lstStyle/>
              <a:p>
                <a:r>
                  <a:rPr lang="en-CA" sz="2400"/>
                  <a:t>Upwind</a:t>
                </a:r>
              </a:p>
              <a:p>
                <a:r>
                  <a:rPr lang="en-CA" sz="2400"/>
                  <a:t>Flux</a:t>
                </a:r>
                <a:endParaRPr lang="en-US" sz="2400"/>
              </a:p>
            </p:txBody>
          </p:sp>
          <p:sp>
            <p:nvSpPr>
              <p:cNvPr id="7" name="TextBox 6"/>
              <p:cNvSpPr txBox="1"/>
              <p:nvPr/>
            </p:nvSpPr>
            <p:spPr>
              <a:xfrm>
                <a:off x="1021445" y="4312897"/>
                <a:ext cx="1564640" cy="830997"/>
              </a:xfrm>
              <a:prstGeom prst="rect">
                <a:avLst/>
              </a:prstGeom>
              <a:noFill/>
            </p:spPr>
            <p:txBody>
              <a:bodyPr wrap="square" rtlCol="0">
                <a:spAutoFit/>
              </a:bodyPr>
              <a:lstStyle/>
              <a:p>
                <a:r>
                  <a:rPr lang="en-CA" altLang="zh-CN" sz="2400"/>
                  <a:t>Mixed</a:t>
                </a:r>
              </a:p>
              <a:p>
                <a:r>
                  <a:rPr lang="en-CA" altLang="zh-CN" sz="2400"/>
                  <a:t>Flux</a:t>
                </a:r>
                <a:endParaRPr lang="en-US" sz="2400"/>
              </a:p>
            </p:txBody>
          </p:sp>
        </p:grpSp>
      </p:grpSp>
      <p:sp>
        <p:nvSpPr>
          <p:cNvPr id="8" name="Slide Number Placeholder 7"/>
          <p:cNvSpPr>
            <a:spLocks noGrp="1"/>
          </p:cNvSpPr>
          <p:nvPr>
            <p:ph type="sldNum" sz="quarter" idx="12"/>
          </p:nvPr>
        </p:nvSpPr>
        <p:spPr/>
        <p:txBody>
          <a:bodyPr/>
          <a:lstStyle/>
          <a:p>
            <a:fld id="{E14D5792-6ADC-CC40-BD82-EC51145BCD34}" type="slidenum">
              <a:rPr lang="en-US" smtClean="0"/>
              <a:t>9</a:t>
            </a:fld>
            <a:endParaRPr lang="en-US"/>
          </a:p>
        </p:txBody>
      </p:sp>
      <p:sp>
        <p:nvSpPr>
          <p:cNvPr id="10" name="Title 1">
            <a:extLst>
              <a:ext uri="{FF2B5EF4-FFF2-40B4-BE49-F238E27FC236}">
                <a16:creationId xmlns:a16="http://schemas.microsoft.com/office/drawing/2014/main" id="{67E01638-172F-0A21-63CA-1F02330B2D19}"/>
              </a:ext>
            </a:extLst>
          </p:cNvPr>
          <p:cNvSpPr>
            <a:spLocks noGrp="1"/>
          </p:cNvSpPr>
          <p:nvPr>
            <p:ph type="title"/>
          </p:nvPr>
        </p:nvSpPr>
        <p:spPr>
          <a:xfrm>
            <a:off x="838200" y="180001"/>
            <a:ext cx="10515600" cy="1032420"/>
          </a:xfrm>
        </p:spPr>
        <p:txBody>
          <a:bodyPr>
            <a:normAutofit/>
          </a:bodyPr>
          <a:lstStyle/>
          <a:p>
            <a:pPr algn="ctr"/>
            <a:r>
              <a:rPr lang="en-US" sz="3600">
                <a:cs typeface="Calibri" panose="020F0502020204030204" pitchFamily="34" charset="0"/>
              </a:rPr>
              <a:t>Method Improvement: reduce mesh dependency</a:t>
            </a:r>
          </a:p>
        </p:txBody>
      </p:sp>
    </p:spTree>
    <p:extLst>
      <p:ext uri="{BB962C8B-B14F-4D97-AF65-F5344CB8AC3E}">
        <p14:creationId xmlns:p14="http://schemas.microsoft.com/office/powerpoint/2010/main" val="2503390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929</Words>
  <Application>Microsoft Macintosh PowerPoint</Application>
  <PresentationFormat>Widescreen</PresentationFormat>
  <Paragraphs>162</Paragraphs>
  <Slides>28</Slides>
  <Notes>17</Notes>
  <HiddenSlides>0</HiddenSlides>
  <MMClips>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DengXian</vt:lpstr>
      <vt:lpstr>DengXian Light</vt:lpstr>
      <vt:lpstr>Times</vt:lpstr>
      <vt:lpstr>Arial</vt:lpstr>
      <vt:lpstr>Calibri</vt:lpstr>
      <vt:lpstr>Calibri Light</vt:lpstr>
      <vt:lpstr>Helvetica</vt:lpstr>
      <vt:lpstr>Office Theme</vt:lpstr>
      <vt:lpstr>A Mixed-Flux-Based Nodal Discontinuous Galerkin Method for 3D Dynamic Rupture Modeling</vt:lpstr>
      <vt:lpstr>Table of Contents</vt:lpstr>
      <vt:lpstr>Upwind flux: Mesh dependency of simulation results</vt:lpstr>
      <vt:lpstr>The same problem on previous work</vt:lpstr>
      <vt:lpstr>Solutions</vt:lpstr>
      <vt:lpstr>Method Improvement: mixed flux</vt:lpstr>
      <vt:lpstr>Numerical flux and dispersion/dissipation</vt:lpstr>
      <vt:lpstr>Method Improvement: reduce mesh dependency</vt:lpstr>
      <vt:lpstr>Method Improvement: reduce mesh dependency</vt:lpstr>
      <vt:lpstr>The hexahedral cases</vt:lpstr>
      <vt:lpstr>Summary</vt:lpstr>
      <vt:lpstr>Convergence Test</vt:lpstr>
      <vt:lpstr>CPU/GPU parallelization</vt:lpstr>
      <vt:lpstr>Accuracy test for the GPU code</vt:lpstr>
      <vt:lpstr>Benchmark</vt:lpstr>
      <vt:lpstr>TPV5: non-uniform stress</vt:lpstr>
      <vt:lpstr>TPV24: branch fault</vt:lpstr>
      <vt:lpstr>PowerPoint Presentation</vt:lpstr>
      <vt:lpstr>PowerPoint Presentation</vt:lpstr>
      <vt:lpstr>TPV29: rough fault</vt:lpstr>
      <vt:lpstr>PowerPoint Presentation</vt:lpstr>
      <vt:lpstr>TPV22: Step-overs</vt:lpstr>
      <vt:lpstr>TPV6: bimaterial fault</vt:lpstr>
      <vt:lpstr>TPV26/27: off-fault plasticity</vt:lpstr>
      <vt:lpstr>TPV105: thermal pressurization</vt:lpstr>
      <vt:lpstr>Application to the 2008 Wenchuan earthquake</vt:lpstr>
      <vt:lpstr>Summary</vt:lpstr>
      <vt:lpstr>Supporting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破裂动力学间断有限元法的发展与应用</dc:title>
  <dc:creator>Microsoft account</dc:creator>
  <cp:lastModifiedBy>Wenqiang Zhang, Dr</cp:lastModifiedBy>
  <cp:revision>24</cp:revision>
  <dcterms:created xsi:type="dcterms:W3CDTF">2023-07-20T14:48:22Z</dcterms:created>
  <dcterms:modified xsi:type="dcterms:W3CDTF">2024-07-01T23:34:36Z</dcterms:modified>
</cp:coreProperties>
</file>