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308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67" r:id="rId22"/>
    <p:sldId id="354" r:id="rId23"/>
    <p:sldId id="355" r:id="rId24"/>
    <p:sldId id="366" r:id="rId25"/>
    <p:sldId id="356" r:id="rId26"/>
    <p:sldId id="357" r:id="rId27"/>
    <p:sldId id="358" r:id="rId28"/>
    <p:sldId id="359" r:id="rId29"/>
    <p:sldId id="360" r:id="rId30"/>
    <p:sldId id="361" r:id="rId31"/>
    <p:sldId id="362" r:id="rId32"/>
    <p:sldId id="363" r:id="rId33"/>
    <p:sldId id="365" r:id="rId34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91" d="100"/>
          <a:sy n="91" d="100"/>
        </p:scale>
        <p:origin x="216" y="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7/11/2019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7/11/2019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27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7/11/2019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7/11/2019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7/11/2019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7/11/2019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7/11/2019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7/11/2019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airflow.apache.org/" TargetMode="External"/><Relationship Id="rId13" Type="http://schemas.openxmlformats.org/officeDocument/2006/relationships/hyperlink" Target="https://scec.usc.edu/scecpedia/CyberShake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://swift-lang.org/" TargetMode="External"/><Relationship Id="rId12" Type="http://schemas.openxmlformats.org/officeDocument/2006/relationships/hyperlink" Target="https://www.nextflow.i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ccl.cse.nd.edu/software/workqueue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://ccl.cse.nd.edu/software/makeflow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s://www.fz-juelich.de/ias/jsc/EN/Expertise/Support/Software/JUBE/_node.html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2019 IHPCSS</a:t>
            </a:r>
          </a:p>
          <a:p>
            <a:pPr algn="l"/>
            <a:r>
              <a:rPr lang="en-US" sz="2000" dirty="0"/>
              <a:t>July 11, 2019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scientific workflows?</a:t>
            </a:r>
          </a:p>
          <a:p>
            <a:r>
              <a:rPr lang="en-US" dirty="0"/>
              <a:t>What problems do workflow tools solve?</a:t>
            </a:r>
          </a:p>
          <a:p>
            <a:r>
              <a:rPr lang="en-US" dirty="0"/>
              <a:t>Overview of available workflow tools</a:t>
            </a:r>
          </a:p>
          <a:p>
            <a:r>
              <a:rPr lang="en-US" dirty="0"/>
              <a:t>Seismic hazard application (</a:t>
            </a:r>
            <a:r>
              <a:rPr lang="en-US" dirty="0" err="1"/>
              <a:t>CyberShake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Computational overview</a:t>
            </a:r>
          </a:p>
          <a:p>
            <a:pPr lvl="1"/>
            <a:r>
              <a:rPr lang="en-US" dirty="0"/>
              <a:t>Challenges and solutions</a:t>
            </a:r>
          </a:p>
          <a:p>
            <a:r>
              <a:rPr lang="en-US" dirty="0"/>
              <a:t>Ways to simplify your work</a:t>
            </a:r>
          </a:p>
          <a:p>
            <a:r>
              <a:rPr lang="en-US" dirty="0"/>
              <a:t>Goal:  Help you figure out if this would be useful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</a:t>
            </a:fld>
            <a:endParaRPr lang="en-US" sz="192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D7EE6E0-A3C4-4BFC-81F5-338E8CB0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96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Formal way to express a scientific calculation</a:t>
            </a:r>
          </a:p>
          <a:p>
            <a:r>
              <a:rPr lang="en-US" dirty="0"/>
              <a:t>Multiple tasks with dependencies between them</a:t>
            </a:r>
          </a:p>
          <a:p>
            <a:pPr lvl="1"/>
            <a:r>
              <a:rPr lang="en-US" dirty="0"/>
              <a:t>No limitations on tasks</a:t>
            </a:r>
          </a:p>
          <a:p>
            <a:r>
              <a:rPr lang="en-US" dirty="0"/>
              <a:t>Capture task parameters, input, output</a:t>
            </a:r>
          </a:p>
          <a:p>
            <a:r>
              <a:rPr lang="en-US" dirty="0"/>
              <a:t>Workflow process and data are independent</a:t>
            </a:r>
          </a:p>
          <a:p>
            <a:pPr lvl="1"/>
            <a:r>
              <a:rPr lang="en-US" dirty="0"/>
              <a:t>Often, run same workflow with different data</a:t>
            </a:r>
          </a:p>
          <a:p>
            <a:r>
              <a:rPr lang="en-US" dirty="0"/>
              <a:t>You use workflows all the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D164E-42E9-40AE-98A5-7963341E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6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Perhaps your workflow is simple…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60291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66" y="381618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stage-in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1F7B9E7-6B4B-4B98-8327-2C2749FF6C5B}"/>
              </a:ext>
            </a:extLst>
          </p:cNvPr>
          <p:cNvGrpSpPr/>
          <p:nvPr/>
        </p:nvGrpSpPr>
        <p:grpSpPr>
          <a:xfrm>
            <a:off x="3779520" y="3602917"/>
            <a:ext cx="2735947" cy="1097280"/>
            <a:chOff x="3779520" y="3602917"/>
            <a:chExt cx="2735947" cy="1097280"/>
          </a:xfrm>
        </p:grpSpPr>
        <p:sp>
          <p:nvSpPr>
            <p:cNvPr id="7" name="Oval 6"/>
            <p:cNvSpPr/>
            <p:nvPr/>
          </p:nvSpPr>
          <p:spPr bwMode="auto">
            <a:xfrm>
              <a:off x="3779520" y="3602917"/>
              <a:ext cx="2682240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77067" y="3825970"/>
              <a:ext cx="2438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parallel job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C6595F9-19CA-4E5A-82FA-1F700AC7A1D5}"/>
              </a:ext>
            </a:extLst>
          </p:cNvPr>
          <p:cNvGrpSpPr/>
          <p:nvPr/>
        </p:nvGrpSpPr>
        <p:grpSpPr>
          <a:xfrm>
            <a:off x="7634349" y="3602917"/>
            <a:ext cx="2865804" cy="1097280"/>
            <a:chOff x="7634349" y="3602917"/>
            <a:chExt cx="2865804" cy="1097280"/>
          </a:xfrm>
        </p:grpSpPr>
        <p:sp>
          <p:nvSpPr>
            <p:cNvPr id="10" name="Oval 9"/>
            <p:cNvSpPr/>
            <p:nvPr/>
          </p:nvSpPr>
          <p:spPr bwMode="auto">
            <a:xfrm>
              <a:off x="7634349" y="3602917"/>
              <a:ext cx="2850771" cy="109728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7913" y="3839805"/>
              <a:ext cx="26822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post-process</a:t>
              </a:r>
            </a:p>
          </p:txBody>
        </p:sp>
      </p:grpSp>
      <p:sp>
        <p:nvSpPr>
          <p:cNvPr id="12" name="Oval 11"/>
          <p:cNvSpPr/>
          <p:nvPr/>
        </p:nvSpPr>
        <p:spPr bwMode="auto">
          <a:xfrm>
            <a:off x="11521440" y="3601948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50362" y="380493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cxnSp>
        <p:nvCxnSpPr>
          <p:cNvPr id="86" name="Straight Arrow Connector 85"/>
          <p:cNvCxnSpPr>
            <a:stCxn id="5" idx="6"/>
            <a:endCxn id="7" idx="2"/>
          </p:cNvCxnSpPr>
          <p:nvPr/>
        </p:nvCxnSpPr>
        <p:spPr bwMode="auto">
          <a:xfrm>
            <a:off x="2743200" y="4151557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7" name="Straight Arrow Connector 86"/>
          <p:cNvCxnSpPr>
            <a:endCxn id="10" idx="2"/>
          </p:cNvCxnSpPr>
          <p:nvPr/>
        </p:nvCxnSpPr>
        <p:spPr bwMode="auto">
          <a:xfrm>
            <a:off x="6461760" y="4151557"/>
            <a:ext cx="117258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>
            <a:off x="10485120" y="4138064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BCBA232-0F1A-4709-8632-B194D38C0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6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a bit more complicated…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3322320"/>
            <a:ext cx="274320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842" y="3514067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pre-process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220589" y="3307032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41520" y="353558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2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22029" y="3322320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1560" y="355087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visualize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765280" y="3322320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0" y="3535584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publish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220589" y="466344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65320" y="489199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3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220589" y="198120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41520" y="2189204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1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220589" y="6126480"/>
            <a:ext cx="175349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65320" y="6355032"/>
            <a:ext cx="170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Job 4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3169920" y="3870960"/>
            <a:ext cx="103632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1" name="Straight Arrow Connector 20"/>
          <p:cNvCxnSpPr>
            <a:cxnSpLocks/>
            <a:endCxn id="16" idx="2"/>
          </p:cNvCxnSpPr>
          <p:nvPr/>
        </p:nvCxnSpPr>
        <p:spPr bwMode="auto">
          <a:xfrm flipV="1">
            <a:off x="2926080" y="2529840"/>
            <a:ext cx="1294509" cy="98422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2" name="Straight Arrow Connector 21"/>
          <p:cNvCxnSpPr>
            <a:endCxn id="14" idx="2"/>
          </p:cNvCxnSpPr>
          <p:nvPr/>
        </p:nvCxnSpPr>
        <p:spPr bwMode="auto">
          <a:xfrm>
            <a:off x="2926080" y="4170383"/>
            <a:ext cx="1294509" cy="104169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4" name="Straight Arrow Connector 23"/>
          <p:cNvCxnSpPr>
            <a:endCxn id="18" idx="2"/>
          </p:cNvCxnSpPr>
          <p:nvPr/>
        </p:nvCxnSpPr>
        <p:spPr bwMode="auto">
          <a:xfrm>
            <a:off x="2621280" y="4297680"/>
            <a:ext cx="1599309" cy="23774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6" name="Straight Arrow Connector 25"/>
          <p:cNvCxnSpPr>
            <a:cxnSpLocks/>
          </p:cNvCxnSpPr>
          <p:nvPr/>
        </p:nvCxnSpPr>
        <p:spPr bwMode="auto">
          <a:xfrm>
            <a:off x="5974080" y="2502947"/>
            <a:ext cx="2147948" cy="1186451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8" name="Straight Arrow Connector 27"/>
          <p:cNvCxnSpPr>
            <a:endCxn id="10" idx="2"/>
          </p:cNvCxnSpPr>
          <p:nvPr/>
        </p:nvCxnSpPr>
        <p:spPr bwMode="auto">
          <a:xfrm>
            <a:off x="5974080" y="3870960"/>
            <a:ext cx="2147949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V="1">
            <a:off x="5974080" y="4053840"/>
            <a:ext cx="2316480" cy="115824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2" name="Straight Arrow Connector 31"/>
          <p:cNvCxnSpPr>
            <a:endCxn id="10" idx="3"/>
          </p:cNvCxnSpPr>
          <p:nvPr/>
        </p:nvCxnSpPr>
        <p:spPr bwMode="auto">
          <a:xfrm flipV="1">
            <a:off x="5974081" y="4258907"/>
            <a:ext cx="2565435" cy="2410835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4" name="Straight Arrow Connector 33"/>
          <p:cNvCxnSpPr>
            <a:stCxn id="10" idx="6"/>
            <a:endCxn id="12" idx="2"/>
          </p:cNvCxnSpPr>
          <p:nvPr/>
        </p:nvCxnSpPr>
        <p:spPr bwMode="auto">
          <a:xfrm>
            <a:off x="10972800" y="3870960"/>
            <a:ext cx="7924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60775081-27BB-40AF-8F65-5C76D331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74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…or maybe just confusing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920"/>
          </a:p>
        </p:txBody>
      </p:sp>
      <p:sp>
        <p:nvSpPr>
          <p:cNvPr id="5" name="Oval 4"/>
          <p:cNvSpPr/>
          <p:nvPr/>
        </p:nvSpPr>
        <p:spPr bwMode="auto">
          <a:xfrm>
            <a:off x="42672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2306001"/>
            <a:ext cx="195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stage-in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402336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891" y="3906249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parallel job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8168640" y="2214657"/>
            <a:ext cx="2850771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15251" y="2254378"/>
            <a:ext cx="268224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post-process again if it failed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11826240" y="2114254"/>
            <a:ext cx="23774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009120" y="2327518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stage-out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44646" y="4208411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428729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stage-in that other file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4145280" y="2092737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26280" y="2057400"/>
            <a:ext cx="1950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edit file names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4023360" y="5384577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45280" y="5596759"/>
            <a:ext cx="21336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you always forget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8290560" y="5881533"/>
            <a:ext cx="2316480" cy="134112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73440" y="5872258"/>
            <a:ext cx="195072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job from past post-doc</a:t>
            </a:r>
          </a:p>
        </p:txBody>
      </p:sp>
      <p:sp>
        <p:nvSpPr>
          <p:cNvPr id="22" name="Oval 21"/>
          <p:cNvSpPr/>
          <p:nvPr/>
        </p:nvSpPr>
        <p:spPr bwMode="auto">
          <a:xfrm>
            <a:off x="7254240" y="3677697"/>
            <a:ext cx="268224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1704320" y="6125373"/>
            <a:ext cx="2316480" cy="109728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887200" y="6238018"/>
            <a:ext cx="195072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email your supervisor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884732"/>
            <a:ext cx="2682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post-process</a:t>
            </a:r>
          </a:p>
        </p:txBody>
      </p:sp>
      <p:cxnSp>
        <p:nvCxnSpPr>
          <p:cNvPr id="28" name="Straight Arrow Connector 27"/>
          <p:cNvCxnSpPr>
            <a:stCxn id="5" idx="6"/>
            <a:endCxn id="16" idx="2"/>
          </p:cNvCxnSpPr>
          <p:nvPr/>
        </p:nvCxnSpPr>
        <p:spPr bwMode="auto">
          <a:xfrm>
            <a:off x="2743200" y="2641377"/>
            <a:ext cx="140208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29" name="Straight Arrow Connector 28"/>
          <p:cNvCxnSpPr>
            <a:endCxn id="7" idx="2"/>
          </p:cNvCxnSpPr>
          <p:nvPr/>
        </p:nvCxnSpPr>
        <p:spPr bwMode="auto">
          <a:xfrm flipV="1">
            <a:off x="2621280" y="4226338"/>
            <a:ext cx="1402080" cy="343397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1" name="Straight Arrow Connector 30"/>
          <p:cNvCxnSpPr>
            <a:endCxn id="18" idx="2"/>
          </p:cNvCxnSpPr>
          <p:nvPr/>
        </p:nvCxnSpPr>
        <p:spPr bwMode="auto">
          <a:xfrm>
            <a:off x="2438400" y="5364855"/>
            <a:ext cx="1584960" cy="6902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3" name="Straight Arrow Connector 32"/>
          <p:cNvCxnSpPr>
            <a:endCxn id="7" idx="0"/>
          </p:cNvCxnSpPr>
          <p:nvPr/>
        </p:nvCxnSpPr>
        <p:spPr bwMode="auto">
          <a:xfrm>
            <a:off x="5303520" y="3190017"/>
            <a:ext cx="60960" cy="4876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6" name="Straight Arrow Connector 35"/>
          <p:cNvCxnSpPr>
            <a:cxnSpLocks/>
          </p:cNvCxnSpPr>
          <p:nvPr/>
        </p:nvCxnSpPr>
        <p:spPr bwMode="auto">
          <a:xfrm flipH="1" flipV="1">
            <a:off x="8778240" y="4774977"/>
            <a:ext cx="670560" cy="109728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38" name="Straight Arrow Connector 37"/>
          <p:cNvCxnSpPr>
            <a:endCxn id="22" idx="2"/>
          </p:cNvCxnSpPr>
          <p:nvPr/>
        </p:nvCxnSpPr>
        <p:spPr bwMode="auto">
          <a:xfrm>
            <a:off x="6705600" y="4226337"/>
            <a:ext cx="548640" cy="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0" name="Straight Arrow Connector 39"/>
          <p:cNvCxnSpPr>
            <a:cxnSpLocks/>
          </p:cNvCxnSpPr>
          <p:nvPr/>
        </p:nvCxnSpPr>
        <p:spPr bwMode="auto">
          <a:xfrm>
            <a:off x="6278880" y="6238017"/>
            <a:ext cx="2011680" cy="30480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8641081" y="3311937"/>
            <a:ext cx="472440" cy="365760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7" name="Straight Arrow Connector 46"/>
          <p:cNvCxnSpPr>
            <a:endCxn id="12" idx="2"/>
          </p:cNvCxnSpPr>
          <p:nvPr/>
        </p:nvCxnSpPr>
        <p:spPr bwMode="auto">
          <a:xfrm flipV="1">
            <a:off x="11019411" y="2662894"/>
            <a:ext cx="806829" cy="5930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49" name="Straight Arrow Connector 48"/>
          <p:cNvCxnSpPr>
            <a:cxnSpLocks/>
          </p:cNvCxnSpPr>
          <p:nvPr/>
        </p:nvCxnSpPr>
        <p:spPr bwMode="auto">
          <a:xfrm flipH="1">
            <a:off x="12862560" y="3203415"/>
            <a:ext cx="152400" cy="2912682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52" name="Oval 51"/>
          <p:cNvSpPr/>
          <p:nvPr/>
        </p:nvSpPr>
        <p:spPr bwMode="auto">
          <a:xfrm>
            <a:off x="9997440" y="4409216"/>
            <a:ext cx="2316480" cy="1300779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936480" y="4490037"/>
            <a:ext cx="24384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do you still need this job?</a:t>
            </a:r>
          </a:p>
        </p:txBody>
      </p:sp>
      <p:cxnSp>
        <p:nvCxnSpPr>
          <p:cNvPr id="54" name="Straight Arrow Connector 53"/>
          <p:cNvCxnSpPr/>
          <p:nvPr/>
        </p:nvCxnSpPr>
        <p:spPr bwMode="auto">
          <a:xfrm>
            <a:off x="11932921" y="5529809"/>
            <a:ext cx="381000" cy="70820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>
            <a:off x="9891651" y="4294469"/>
            <a:ext cx="471549" cy="365288"/>
          </a:xfrm>
          <a:prstGeom prst="straightConnector1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22B09844-506B-4757-A68C-D7A11242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4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324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Specify a series of tasks to run</a:t>
            </a:r>
          </a:p>
          <a:p>
            <a:pPr lvl="1"/>
            <a:r>
              <a:rPr lang="en-US" dirty="0"/>
              <a:t>Outputs from one task may be inputs for another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Some tasks may be able to run in parallel with other tasks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Inputs must be present for tasks to run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Track when a task was run, key parameters</a:t>
            </a:r>
          </a:p>
          <a:p>
            <a:r>
              <a:rPr lang="en-US" dirty="0"/>
              <a:t>Resource provisioning (getting processors)</a:t>
            </a:r>
          </a:p>
          <a:p>
            <a:pPr lvl="1"/>
            <a:r>
              <a:rPr lang="en-US" dirty="0"/>
              <a:t>Computational resources are needed to run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F6EF4-7473-432C-B634-F84A27780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7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we need help with?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40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Task executions with dependencies</a:t>
            </a:r>
          </a:p>
          <a:p>
            <a:pPr lvl="1"/>
            <a:r>
              <a:rPr lang="en-US" dirty="0"/>
              <a:t>What if something fails in the middle?</a:t>
            </a:r>
          </a:p>
          <a:p>
            <a:pPr lvl="1"/>
            <a:r>
              <a:rPr lang="en-US" dirty="0"/>
              <a:t>Dependencies may be complex</a:t>
            </a:r>
          </a:p>
          <a:p>
            <a:r>
              <a:rPr lang="en-US" dirty="0"/>
              <a:t>Task scheduling</a:t>
            </a:r>
          </a:p>
          <a:p>
            <a:pPr lvl="1"/>
            <a:r>
              <a:rPr lang="en-US" dirty="0"/>
              <a:t>Minimize execution time while preserving dependencies</a:t>
            </a:r>
          </a:p>
          <a:p>
            <a:r>
              <a:rPr lang="en-US" dirty="0"/>
              <a:t>File management</a:t>
            </a:r>
          </a:p>
          <a:p>
            <a:pPr lvl="1"/>
            <a:r>
              <a:rPr lang="en-US" dirty="0"/>
              <a:t>Make sure inputs are available for tasks</a:t>
            </a:r>
          </a:p>
          <a:p>
            <a:r>
              <a:rPr lang="en-US" dirty="0"/>
              <a:t>Metadata</a:t>
            </a:r>
          </a:p>
          <a:p>
            <a:pPr lvl="1"/>
            <a:r>
              <a:rPr lang="en-US" dirty="0"/>
              <a:t>Automatically capture and track</a:t>
            </a:r>
          </a:p>
          <a:p>
            <a:r>
              <a:rPr lang="en-US" dirty="0"/>
              <a:t>Matching jobs to processors (across multiple systems?)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FFE24-936D-4BD5-8CC5-48A8DEB7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53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tools can help!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 your pipeline</a:t>
            </a:r>
          </a:p>
          <a:p>
            <a:r>
              <a:rPr lang="en-US" dirty="0"/>
              <a:t>Define your workflow via programming or GUI</a:t>
            </a:r>
          </a:p>
          <a:p>
            <a:r>
              <a:rPr lang="en-US" dirty="0"/>
              <a:t>Run workflow on local or remote system</a:t>
            </a:r>
          </a:p>
          <a:p>
            <a:r>
              <a:rPr lang="en-US" dirty="0"/>
              <a:t>Can support all kinds of workflows</a:t>
            </a:r>
          </a:p>
          <a:p>
            <a:r>
              <a:rPr lang="en-US" dirty="0"/>
              <a:t>Use existing code (no changes)</a:t>
            </a:r>
          </a:p>
          <a:p>
            <a:r>
              <a:rPr lang="en-US" dirty="0"/>
              <a:t>Provide many kinds of fancy features and capabilities</a:t>
            </a:r>
          </a:p>
          <a:p>
            <a:pPr lvl="1"/>
            <a:r>
              <a:rPr lang="en-US" dirty="0"/>
              <a:t>Flexible, but can be complex</a:t>
            </a:r>
          </a:p>
          <a:p>
            <a:r>
              <a:rPr lang="en-US" dirty="0"/>
              <a:t>Will discuss one set of tools (Pegasus) as example, but concepts are shared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4A639-555E-4DCE-9725-268CB2F43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Pegasus-WMS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science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 (“create”)</a:t>
            </a:r>
          </a:p>
          <a:p>
            <a:pPr lvl="1"/>
            <a:r>
              <a:rPr lang="en-US" dirty="0"/>
              <a:t>Python, Java, or Perl</a:t>
            </a:r>
          </a:p>
          <a:p>
            <a:pPr lvl="1"/>
            <a:r>
              <a:rPr lang="en-US" dirty="0"/>
              <a:t>Define tasks with parent / child relationships</a:t>
            </a:r>
          </a:p>
          <a:p>
            <a:pPr lvl="1"/>
            <a:r>
              <a:rPr lang="en-US" dirty="0"/>
              <a:t>Describe files and their roles</a:t>
            </a:r>
          </a:p>
          <a:p>
            <a:r>
              <a:rPr lang="en-US" dirty="0"/>
              <a:t>Pegasus creates XML file of workflow called a DAX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940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Workflow Creation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920"/>
          </a:p>
        </p:txBody>
      </p:sp>
      <p:grpSp>
        <p:nvGrpSpPr>
          <p:cNvPr id="3" name="Group 2"/>
          <p:cNvGrpSpPr/>
          <p:nvPr/>
        </p:nvGrpSpPr>
        <p:grpSpPr>
          <a:xfrm>
            <a:off x="456858" y="3575844"/>
            <a:ext cx="2926080" cy="1005840"/>
            <a:chOff x="219724" y="2934696"/>
            <a:chExt cx="1828800" cy="838200"/>
          </a:xfrm>
        </p:grpSpPr>
        <p:sp>
          <p:nvSpPr>
            <p:cNvPr id="47" name="Oval 46"/>
            <p:cNvSpPr/>
            <p:nvPr/>
          </p:nvSpPr>
          <p:spPr bwMode="auto">
            <a:xfrm>
              <a:off x="241495" y="2934696"/>
              <a:ext cx="1752600" cy="838200"/>
            </a:xfrm>
            <a:prstGeom prst="ellipse">
              <a:avLst/>
            </a:prstGeom>
            <a:gradFill>
              <a:gsLst>
                <a:gs pos="0">
                  <a:srgbClr val="00B050"/>
                </a:gs>
                <a:gs pos="100000">
                  <a:srgbClr val="CCFFCC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46304" tIns="73152" rIns="146304" bIns="73152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463040" fontAlgn="base">
                <a:spcBef>
                  <a:spcPct val="0"/>
                </a:spcBef>
                <a:spcAft>
                  <a:spcPct val="0"/>
                </a:spcAft>
              </a:pPr>
              <a:endParaRPr lang="en-US" sz="5120">
                <a:solidFill>
                  <a:schemeClr val="tx2"/>
                </a:solidFill>
                <a:latin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19724" y="3042417"/>
              <a:ext cx="1828800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840" dirty="0" err="1"/>
                <a:t>my_job</a:t>
              </a:r>
              <a:endParaRPr lang="en-US" sz="3840" dirty="0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802797" y="609600"/>
            <a:ext cx="2194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input.txt</a:t>
            </a:r>
            <a:endParaRPr lang="en-US" sz="3840" dirty="0"/>
          </a:p>
        </p:txBody>
      </p:sp>
      <p:sp>
        <p:nvSpPr>
          <p:cNvPr id="38" name="TextBox 37"/>
          <p:cNvSpPr txBox="1"/>
          <p:nvPr/>
        </p:nvSpPr>
        <p:spPr>
          <a:xfrm>
            <a:off x="437037" y="7187625"/>
            <a:ext cx="292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output.txt</a:t>
            </a:r>
            <a:endParaRPr lang="en-US" sz="3840" dirty="0"/>
          </a:p>
        </p:txBody>
      </p:sp>
      <p:cxnSp>
        <p:nvCxnSpPr>
          <p:cNvPr id="40" name="Straight Arrow Connector 39"/>
          <p:cNvCxnSpPr>
            <a:cxnSpLocks/>
            <a:stCxn id="78" idx="2"/>
            <a:endCxn id="47" idx="0"/>
          </p:cNvCxnSpPr>
          <p:nvPr/>
        </p:nvCxnSpPr>
        <p:spPr bwMode="auto">
          <a:xfrm flipH="1">
            <a:off x="1893772" y="2499360"/>
            <a:ext cx="6305" cy="1076484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Arrow Connector 47"/>
          <p:cNvCxnSpPr>
            <a:cxnSpLocks/>
            <a:stCxn id="47" idx="4"/>
          </p:cNvCxnSpPr>
          <p:nvPr/>
        </p:nvCxnSpPr>
        <p:spPr bwMode="auto">
          <a:xfrm>
            <a:off x="1893772" y="4581684"/>
            <a:ext cx="6305" cy="133516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8" name="Rectangle 77"/>
          <p:cNvSpPr/>
          <p:nvPr/>
        </p:nvSpPr>
        <p:spPr bwMode="auto">
          <a:xfrm>
            <a:off x="1290477" y="1219200"/>
            <a:ext cx="1219200" cy="128016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1290477" y="5957313"/>
            <a:ext cx="1219200" cy="1209211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3901440" y="1371600"/>
            <a:ext cx="10728960" cy="6324600"/>
          </a:xfrm>
        </p:spPr>
        <p:txBody>
          <a:bodyPr>
            <a:normAutofit/>
          </a:bodyPr>
          <a:lstStyle/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DAX object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ADAG("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test_dax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//Define my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Job(name="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//Input and output files to my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File("input.txt")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File("output.txt")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//Arguments to 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(./</a:t>
            </a:r>
            <a:r>
              <a:rPr lang="en-US" sz="20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my_job</a:t>
            </a: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input=input.txt output=output.txt)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myJob.addArgument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("input=input.txt", "output=output.txt")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//Role of the files for the job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inputFile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Link.INPUT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myJob.uses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outputFile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, link=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Link.OUTPUT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2080" i="1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//Add the job to the workflow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dax.addJob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myJob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//Write to file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 = open("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test.dax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", "w")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dax.writeXML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spcBef>
                <a:spcPts val="200"/>
              </a:spcBef>
              <a:buNone/>
            </a:pPr>
            <a:r>
              <a:rPr lang="en-US" sz="208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fp.close</a:t>
            </a:r>
            <a:r>
              <a:rPr lang="en-US" sz="208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7C55BEC-46E4-42E2-96CF-2C8693DF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92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Getting ready to run (“Planning”)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52272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DAX is “abstract workflow”</a:t>
            </a:r>
          </a:p>
          <a:p>
            <a:pPr lvl="1"/>
            <a:r>
              <a:rPr lang="en-US" sz="3200" dirty="0"/>
              <a:t>Logical filenames and executables</a:t>
            </a:r>
          </a:p>
          <a:p>
            <a:pPr lvl="1"/>
            <a:r>
              <a:rPr lang="en-US" sz="3200" dirty="0"/>
              <a:t>Algorithm description</a:t>
            </a:r>
          </a:p>
          <a:p>
            <a:r>
              <a:rPr lang="en-US" sz="3840" dirty="0"/>
              <a:t>Use Pegasus to “plan” workflow for execution</a:t>
            </a:r>
          </a:p>
          <a:p>
            <a:pPr lvl="1"/>
            <a:r>
              <a:rPr lang="en-US" sz="3200" dirty="0"/>
              <a:t>Uses catalogs to resolve logical names, compute info</a:t>
            </a:r>
          </a:p>
          <a:p>
            <a:pPr lvl="1"/>
            <a:r>
              <a:rPr lang="en-US" sz="3200" dirty="0"/>
              <a:t>Pegasus automatically augments workflow</a:t>
            </a:r>
          </a:p>
          <a:p>
            <a:pPr lvl="2"/>
            <a:r>
              <a:rPr lang="en-US" sz="3040" dirty="0"/>
              <a:t>Staging jobs (if needed) with </a:t>
            </a:r>
            <a:r>
              <a:rPr lang="en-US" sz="3040" dirty="0" err="1"/>
              <a:t>scp</a:t>
            </a:r>
            <a:r>
              <a:rPr lang="en-US" sz="3040" dirty="0"/>
              <a:t>/</a:t>
            </a:r>
            <a:r>
              <a:rPr lang="en-US" sz="3040" dirty="0" err="1"/>
              <a:t>wget</a:t>
            </a:r>
            <a:r>
              <a:rPr lang="en-US" sz="3040" dirty="0"/>
              <a:t>/</a:t>
            </a:r>
            <a:r>
              <a:rPr lang="en-US" sz="3040" dirty="0" err="1"/>
              <a:t>GridFTP</a:t>
            </a:r>
            <a:endParaRPr lang="en-US" sz="3040" dirty="0"/>
          </a:p>
          <a:p>
            <a:pPr lvl="2"/>
            <a:r>
              <a:rPr lang="en-US" sz="3040" dirty="0"/>
              <a:t>Registers output files in a catalog to find later</a:t>
            </a:r>
          </a:p>
          <a:p>
            <a:pPr lvl="2"/>
            <a:r>
              <a:rPr lang="en-US" sz="3040" dirty="0"/>
              <a:t>Wraps jobs in </a:t>
            </a:r>
            <a:r>
              <a:rPr lang="en-US" sz="3040" dirty="0" err="1"/>
              <a:t>pegasus-kickstart</a:t>
            </a:r>
            <a:r>
              <a:rPr lang="en-US" sz="3040" dirty="0"/>
              <a:t> for detailed statistics</a:t>
            </a:r>
          </a:p>
          <a:p>
            <a:pPr lvl="1"/>
            <a:r>
              <a:rPr lang="en-US" sz="3200" dirty="0"/>
              <a:t>Generates a DAG</a:t>
            </a:r>
          </a:p>
          <a:p>
            <a:pPr lvl="2"/>
            <a:r>
              <a:rPr lang="en-US" sz="3040" dirty="0"/>
              <a:t>Top-level workflow description (tasks and dependencies)</a:t>
            </a:r>
          </a:p>
          <a:p>
            <a:pPr lvl="2"/>
            <a:r>
              <a:rPr lang="en-US" sz="3040" dirty="0"/>
              <a:t>Submission file for each job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92249-E42C-418C-963E-B880CF7E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637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 bwMode="auto">
          <a:xfrm>
            <a:off x="8724371" y="2209800"/>
            <a:ext cx="3169920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4701011" y="2184280"/>
            <a:ext cx="3169920" cy="1650166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89971" y="1219200"/>
            <a:ext cx="3901440" cy="3108603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 Workflow Path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920"/>
          </a:p>
        </p:txBody>
      </p:sp>
      <p:sp>
        <p:nvSpPr>
          <p:cNvPr id="6" name="TextBox 5"/>
          <p:cNvSpPr txBox="1"/>
          <p:nvPr/>
        </p:nvSpPr>
        <p:spPr>
          <a:xfrm>
            <a:off x="0" y="1646873"/>
            <a:ext cx="426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Create workflow description</a:t>
            </a:r>
            <a:br>
              <a:rPr lang="en-US" sz="3200" dirty="0"/>
            </a:br>
            <a:r>
              <a:rPr lang="en-US" sz="3200" dirty="0"/>
              <a:t>(you write this)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941334" y="3202880"/>
            <a:ext cx="2316480" cy="100584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CCE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6400" y="3426301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DAX API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98720" y="2683378"/>
            <a:ext cx="256032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Plan</a:t>
            </a:r>
            <a:endParaRPr lang="en-US" sz="3520" dirty="0"/>
          </a:p>
        </p:txBody>
      </p:sp>
      <p:sp>
        <p:nvSpPr>
          <p:cNvPr id="14" name="TextBox 13"/>
          <p:cNvSpPr txBox="1"/>
          <p:nvPr/>
        </p:nvSpPr>
        <p:spPr>
          <a:xfrm>
            <a:off x="8778240" y="2667000"/>
            <a:ext cx="30480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4960" y="6629400"/>
            <a:ext cx="4827130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Abstract workflow (DAX)</a:t>
            </a:r>
          </a:p>
          <a:p>
            <a:r>
              <a:rPr lang="en-US" sz="2880" dirty="0"/>
              <a:t>Logical names, algorithm</a:t>
            </a:r>
          </a:p>
        </p:txBody>
      </p:sp>
      <p:sp>
        <p:nvSpPr>
          <p:cNvPr id="20" name="Oval 19"/>
          <p:cNvSpPr/>
          <p:nvPr/>
        </p:nvSpPr>
        <p:spPr bwMode="auto">
          <a:xfrm>
            <a:off x="10972800" y="4770120"/>
            <a:ext cx="2682240" cy="188976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61760" y="6629400"/>
            <a:ext cx="5107094" cy="102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Concrete workflow (DAG)</a:t>
            </a:r>
          </a:p>
          <a:p>
            <a:r>
              <a:rPr lang="en-US" sz="2880" dirty="0"/>
              <a:t>Physical paths, job scripts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1686" y="5053084"/>
            <a:ext cx="2560320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60" dirty="0"/>
              <a:t>Scheduler</a:t>
            </a:r>
          </a:p>
          <a:p>
            <a:r>
              <a:rPr lang="en-US" sz="3360" dirty="0"/>
              <a:t>(</a:t>
            </a:r>
            <a:r>
              <a:rPr lang="en-US" sz="3360" dirty="0" err="1"/>
              <a:t>HTCondor</a:t>
            </a:r>
            <a:r>
              <a:rPr lang="en-US" sz="3360" dirty="0"/>
              <a:t>)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3291840" y="3947160"/>
            <a:ext cx="731520" cy="109728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4511040" y="3699934"/>
            <a:ext cx="975360" cy="1344507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0" name="Straight Arrow Connector 29"/>
          <p:cNvCxnSpPr>
            <a:cxnSpLocks/>
          </p:cNvCxnSpPr>
          <p:nvPr/>
        </p:nvCxnSpPr>
        <p:spPr bwMode="auto">
          <a:xfrm>
            <a:off x="7356515" y="3601288"/>
            <a:ext cx="803771" cy="1260278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5" name="Straight Arrow Connector 34"/>
          <p:cNvCxnSpPr>
            <a:cxnSpLocks/>
          </p:cNvCxnSpPr>
          <p:nvPr/>
        </p:nvCxnSpPr>
        <p:spPr bwMode="auto">
          <a:xfrm flipV="1">
            <a:off x="8647966" y="3719829"/>
            <a:ext cx="804334" cy="1050291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16200000" flipH="1">
            <a:off x="10728959" y="4008122"/>
            <a:ext cx="1097283" cy="609600"/>
          </a:xfrm>
          <a:prstGeom prst="straightConnector1">
            <a:avLst/>
          </a:prstGeom>
          <a:solidFill>
            <a:srgbClr val="BABEB6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5" name="Straight Arrow Connector 24"/>
          <p:cNvCxnSpPr>
            <a:endCxn id="32" idx="2"/>
          </p:cNvCxnSpPr>
          <p:nvPr/>
        </p:nvCxnSpPr>
        <p:spPr bwMode="auto">
          <a:xfrm flipV="1">
            <a:off x="12858970" y="3735003"/>
            <a:ext cx="548640" cy="1126563"/>
          </a:xfrm>
          <a:prstGeom prst="straightConnector1">
            <a:avLst/>
          </a:prstGeom>
          <a:solidFill>
            <a:srgbClr val="BABEB6"/>
          </a:solidFill>
          <a:ln w="762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31" name="Isosceles Triangle 30"/>
          <p:cNvSpPr/>
          <p:nvPr/>
        </p:nvSpPr>
        <p:spPr bwMode="auto">
          <a:xfrm>
            <a:off x="12070080" y="1905001"/>
            <a:ext cx="2560320" cy="1806517"/>
          </a:xfrm>
          <a:prstGeom prst="triangle">
            <a:avLst/>
          </a:prstGeom>
          <a:gradFill>
            <a:gsLst>
              <a:gs pos="0">
                <a:srgbClr val="7030A0"/>
              </a:gs>
              <a:gs pos="100000">
                <a:srgbClr val="CCCC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 dirty="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371290" y="2460808"/>
            <a:ext cx="20726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Jobs Execute</a:t>
            </a:r>
          </a:p>
        </p:txBody>
      </p:sp>
      <p:sp>
        <p:nvSpPr>
          <p:cNvPr id="33" name="Rectangle 32"/>
          <p:cNvSpPr/>
          <p:nvPr/>
        </p:nvSpPr>
        <p:spPr bwMode="auto">
          <a:xfrm>
            <a:off x="7494461" y="477436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3535680" y="5044440"/>
            <a:ext cx="134112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E9D9072-435E-4C0F-905B-7DC28F80DDF4}"/>
              </a:ext>
            </a:extLst>
          </p:cNvPr>
          <p:cNvSpPr/>
          <p:nvPr/>
        </p:nvSpPr>
        <p:spPr bwMode="auto">
          <a:xfrm>
            <a:off x="7680960" y="495300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9EA6837-1B46-487F-9B4E-0A83DED058E2}"/>
              </a:ext>
            </a:extLst>
          </p:cNvPr>
          <p:cNvSpPr/>
          <p:nvPr/>
        </p:nvSpPr>
        <p:spPr bwMode="auto">
          <a:xfrm>
            <a:off x="7879290" y="5196840"/>
            <a:ext cx="1264710" cy="1463040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Footer Placeholder 4">
            <a:extLst>
              <a:ext uri="{FF2B5EF4-FFF2-40B4-BE49-F238E27FC236}">
                <a16:creationId xmlns:a16="http://schemas.microsoft.com/office/drawing/2014/main" id="{C8798E27-0ACE-4455-8973-C120EFAC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58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tools in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142720" cy="6400800"/>
          </a:xfrm>
        </p:spPr>
        <p:txBody>
          <a:bodyPr>
            <a:normAutofit/>
          </a:bodyPr>
          <a:lstStyle/>
          <a:p>
            <a:r>
              <a:rPr lang="en-US" dirty="0" err="1"/>
              <a:t>HTCondor</a:t>
            </a:r>
            <a:r>
              <a:rPr lang="en-US" dirty="0"/>
              <a:t> (University of Wisconsin Madison)</a:t>
            </a:r>
          </a:p>
          <a:p>
            <a:pPr lvl="1"/>
            <a:r>
              <a:rPr lang="en-US" dirty="0"/>
              <a:t>Pegasus ‘submits’ workflow to </a:t>
            </a:r>
            <a:r>
              <a:rPr lang="en-US" dirty="0" err="1"/>
              <a:t>HTCondor</a:t>
            </a:r>
            <a:endParaRPr lang="en-US" dirty="0"/>
          </a:p>
          <a:p>
            <a:pPr lvl="1"/>
            <a:r>
              <a:rPr lang="en-US" dirty="0"/>
              <a:t>Supervises runtime execution of DAG files</a:t>
            </a:r>
          </a:p>
          <a:p>
            <a:pPr lvl="2"/>
            <a:r>
              <a:rPr lang="en-US" dirty="0"/>
              <a:t>Maintains job queue</a:t>
            </a:r>
          </a:p>
          <a:p>
            <a:pPr lvl="2"/>
            <a:r>
              <a:rPr lang="en-US" dirty="0"/>
              <a:t>Monitors dependencies</a:t>
            </a:r>
          </a:p>
          <a:p>
            <a:pPr lvl="2"/>
            <a:r>
              <a:rPr lang="en-US" dirty="0"/>
              <a:t>Schedules jobs</a:t>
            </a:r>
          </a:p>
          <a:p>
            <a:pPr lvl="2"/>
            <a:r>
              <a:rPr lang="en-US" dirty="0"/>
              <a:t>Retries failures</a:t>
            </a:r>
          </a:p>
          <a:p>
            <a:pPr lvl="2"/>
            <a:r>
              <a:rPr lang="en-US" dirty="0"/>
              <a:t>Writes checkpoint</a:t>
            </a:r>
          </a:p>
          <a:p>
            <a:r>
              <a:rPr lang="en-US" dirty="0"/>
              <a:t>Tools for remote job submission to clusters and clouds</a:t>
            </a:r>
          </a:p>
          <a:p>
            <a:pPr lvl="1"/>
            <a:r>
              <a:rPr lang="en-US" dirty="0"/>
              <a:t>SSH, GRAM, BOSCO, CREAMCE, </a:t>
            </a:r>
            <a:r>
              <a:rPr lang="en-US" dirty="0" err="1"/>
              <a:t>glideins</a:t>
            </a:r>
            <a:r>
              <a:rPr lang="en-US" dirty="0"/>
              <a:t>/pilot jobs, …</a:t>
            </a:r>
          </a:p>
          <a:p>
            <a:pPr lvl="1"/>
            <a:r>
              <a:rPr lang="en-US" dirty="0"/>
              <a:t>Condor uses these tools to match jobs to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1866-4324-4A47-B79D-8D45500D9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545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auto">
          <a:xfrm>
            <a:off x="4335251" y="6319997"/>
            <a:ext cx="1380806" cy="1269523"/>
          </a:xfrm>
          <a:prstGeom prst="rect">
            <a:avLst/>
          </a:prstGeom>
          <a:gradFill>
            <a:gsLst>
              <a:gs pos="0">
                <a:srgbClr val="FF9900"/>
              </a:gs>
              <a:gs pos="100000">
                <a:srgbClr val="FFCC66"/>
              </a:gs>
            </a:gsLst>
            <a:lin ang="5400000" scaled="0"/>
          </a:gra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560320" y="1645920"/>
            <a:ext cx="3048000" cy="146304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CFFCC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1" name="Rounded Rectangle 30"/>
          <p:cNvSpPr/>
          <p:nvPr/>
        </p:nvSpPr>
        <p:spPr bwMode="auto">
          <a:xfrm>
            <a:off x="2926080" y="4754880"/>
            <a:ext cx="2316480" cy="91440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 bwMode="auto">
          <a:xfrm>
            <a:off x="11338560" y="4297680"/>
            <a:ext cx="2438400" cy="256032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 workflow stack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8" name="Rounded Rectangle 7"/>
          <p:cNvSpPr/>
          <p:nvPr/>
        </p:nvSpPr>
        <p:spPr bwMode="auto">
          <a:xfrm>
            <a:off x="6949441" y="4480560"/>
            <a:ext cx="2387362" cy="2194560"/>
          </a:xfrm>
          <a:prstGeom prst="roundRect">
            <a:avLst/>
          </a:prstGeom>
          <a:gradFill>
            <a:gsLst>
              <a:gs pos="0">
                <a:srgbClr val="005A9E"/>
              </a:gs>
              <a:gs pos="100000">
                <a:srgbClr val="6699FF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65760" y="3474720"/>
            <a:ext cx="13776960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274320" y="1600200"/>
            <a:ext cx="23164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you do: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" y="4478631"/>
            <a:ext cx="2926080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80" dirty="0"/>
              <a:t>What the tools do: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0" y="1608320"/>
            <a:ext cx="231648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80" dirty="0"/>
              <a:t>Create workflow description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71893" y="4846321"/>
            <a:ext cx="243840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Pegasus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0549" y="4528966"/>
            <a:ext cx="2560320" cy="63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 err="1"/>
              <a:t>HTCondor</a:t>
            </a:r>
            <a:endParaRPr lang="en-US" sz="3520" dirty="0"/>
          </a:p>
        </p:txBody>
      </p:sp>
      <p:sp>
        <p:nvSpPr>
          <p:cNvPr id="21" name="TextBox 20"/>
          <p:cNvSpPr txBox="1"/>
          <p:nvPr/>
        </p:nvSpPr>
        <p:spPr>
          <a:xfrm>
            <a:off x="11338560" y="4297680"/>
            <a:ext cx="2560320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Remote scheduler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7315200" y="516231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1826240" y="5455920"/>
            <a:ext cx="1463040" cy="1280160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93280" y="5212080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local queue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04320" y="5520857"/>
            <a:ext cx="1706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remote queue</a:t>
            </a:r>
          </a:p>
        </p:txBody>
      </p:sp>
      <p:cxnSp>
        <p:nvCxnSpPr>
          <p:cNvPr id="43" name="Straight Arrow Connector 42"/>
          <p:cNvCxnSpPr/>
          <p:nvPr/>
        </p:nvCxnSpPr>
        <p:spPr bwMode="auto">
          <a:xfrm>
            <a:off x="4084322" y="3108960"/>
            <a:ext cx="6773" cy="164592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4023360" y="5669280"/>
            <a:ext cx="792480" cy="64008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5400000">
            <a:off x="7076760" y="4480560"/>
            <a:ext cx="6217920" cy="0"/>
          </a:xfrm>
          <a:prstGeom prst="line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7802880" y="1371600"/>
            <a:ext cx="2194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/>
              <a:t>Local machine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344680" y="1371601"/>
            <a:ext cx="2072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/>
              <a:t>Remote machine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70008" y="6651415"/>
            <a:ext cx="1377245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dirty="0"/>
              <a:t>DAG</a:t>
            </a:r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5364480" y="5394960"/>
            <a:ext cx="1584960" cy="91440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9429268" y="4884597"/>
            <a:ext cx="1706880" cy="155787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ctr" anchorCtr="0" compatLnSpc="1">
            <a:prstTxWarp prst="textNoShape">
              <a:avLst/>
            </a:prstTxWarp>
          </a:bodyPr>
          <a:lstStyle/>
          <a:p>
            <a:pPr algn="ctr" defTabSz="1463040" fontAlgn="base">
              <a:spcBef>
                <a:spcPct val="0"/>
              </a:spcBef>
              <a:spcAft>
                <a:spcPct val="0"/>
              </a:spcAft>
            </a:pPr>
            <a:endParaRPr lang="en-US" sz="512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321392" y="4793454"/>
            <a:ext cx="1828802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20" dirty="0"/>
              <a:t>SSH/</a:t>
            </a:r>
            <a:br>
              <a:rPr lang="en-US" sz="3520" dirty="0"/>
            </a:br>
            <a:r>
              <a:rPr lang="en-US" sz="3520" dirty="0"/>
              <a:t>GRAM/</a:t>
            </a:r>
          </a:p>
          <a:p>
            <a:pPr algn="ctr"/>
            <a:r>
              <a:rPr lang="en-US" sz="3520" dirty="0"/>
              <a:t>etc.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847F7035-78A5-4BAD-B409-8D99070B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8778240" y="5394961"/>
            <a:ext cx="2560320" cy="1906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52549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295400"/>
            <a:ext cx="14295120" cy="5669280"/>
          </a:xfrm>
        </p:spPr>
        <p:txBody>
          <a:bodyPr/>
          <a:lstStyle/>
          <a:p>
            <a:r>
              <a:rPr lang="en-US" dirty="0"/>
              <a:t>Regardless of the tool, same basic stages</a:t>
            </a:r>
          </a:p>
          <a:p>
            <a:pPr lvl="1"/>
            <a:r>
              <a:rPr lang="en-US" dirty="0"/>
              <a:t>Describe your high-level workflow (Pegasus “Create”)</a:t>
            </a:r>
          </a:p>
          <a:p>
            <a:pPr lvl="1"/>
            <a:r>
              <a:rPr lang="en-US" dirty="0"/>
              <a:t>Prepare your workflow for the execution environment (Pegasus “Plan”)</a:t>
            </a:r>
          </a:p>
          <a:p>
            <a:pPr lvl="1"/>
            <a:r>
              <a:rPr lang="en-US" dirty="0"/>
              <a:t>Schedule and run your workflow (</a:t>
            </a:r>
            <a:r>
              <a:rPr lang="en-US" dirty="0" err="1"/>
              <a:t>HTCondor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Send jobs to remote resources (SSH, GRAM, pilot jobs)</a:t>
            </a:r>
          </a:p>
          <a:p>
            <a:pPr lvl="1"/>
            <a:r>
              <a:rPr lang="en-US" dirty="0"/>
              <a:t>Monitor the execution of the jobs (</a:t>
            </a:r>
            <a:r>
              <a:rPr lang="en-US" dirty="0" err="1"/>
              <a:t>HTCondor</a:t>
            </a:r>
            <a:r>
              <a:rPr lang="en-US" dirty="0"/>
              <a:t> </a:t>
            </a:r>
            <a:r>
              <a:rPr lang="en-US" dirty="0" err="1"/>
              <a:t>DAGMan</a:t>
            </a:r>
            <a:r>
              <a:rPr lang="en-US" dirty="0"/>
              <a:t>)</a:t>
            </a:r>
          </a:p>
          <a:p>
            <a:r>
              <a:rPr lang="en-US" dirty="0"/>
              <a:t>Brief overview of some other available tools</a:t>
            </a:r>
          </a:p>
          <a:p>
            <a:pPr lvl="1"/>
            <a:r>
              <a:rPr lang="en-US" dirty="0"/>
              <a:t>All support large-scale workflows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D6B07-B29B-4458-861B-F16D6CC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760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01" y="1219200"/>
            <a:ext cx="7051859" cy="6339840"/>
          </a:xfrm>
        </p:spPr>
        <p:txBody>
          <a:bodyPr/>
          <a:lstStyle/>
          <a:p>
            <a:r>
              <a:rPr lang="en-US" dirty="0"/>
              <a:t>Swift (University of Chicago)</a:t>
            </a:r>
          </a:p>
          <a:p>
            <a:pPr lvl="1"/>
            <a:r>
              <a:rPr lang="en-US" sz="2880" dirty="0"/>
              <a:t>Workflow defined via scripting language</a:t>
            </a:r>
          </a:p>
          <a:p>
            <a:pPr marL="642621" lvl="1" indent="0">
              <a:buNone/>
            </a:pPr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lvl="1"/>
            <a:endParaRPr lang="en-US" sz="2720" dirty="0"/>
          </a:p>
          <a:p>
            <a:pPr marL="642621" lvl="1" indent="0">
              <a:buNone/>
            </a:pPr>
            <a:endParaRPr lang="en-US" sz="2720" dirty="0"/>
          </a:p>
          <a:p>
            <a:pPr lvl="1"/>
            <a:r>
              <a:rPr lang="en-US" sz="2880" dirty="0"/>
              <a:t>Workflow compiled internally and executed</a:t>
            </a:r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16</a:t>
            </a:fld>
            <a:endParaRPr lang="en-US" sz="1920"/>
          </a:p>
        </p:txBody>
      </p:sp>
      <p:sp>
        <p:nvSpPr>
          <p:cNvPr id="5" name="TextBox 4"/>
          <p:cNvSpPr txBox="1"/>
          <p:nvPr/>
        </p:nvSpPr>
        <p:spPr>
          <a:xfrm>
            <a:off x="365760" y="2804161"/>
            <a:ext cx="6339840" cy="29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new type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type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app definition, returns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endParaRPr lang="en-US" sz="1680" dirty="0">
              <a:solidFill>
                <a:srgbClr val="00B050"/>
              </a:solidFill>
              <a:latin typeface="Courier New" pitchFamily="49" charset="0"/>
              <a:cs typeface="Courier New" pitchFamily="49" charset="0"/>
            </a:endParaRP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app (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t) greeting() {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//Print and pipe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to t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    echo “Hello, world!”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stdout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=@filename(t);</a:t>
            </a:r>
          </a:p>
          <a:p>
            <a:pPr algn="just"/>
            <a:r>
              <a:rPr lang="en-US" sz="1680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//Create a new </a:t>
            </a:r>
            <a:r>
              <a:rPr lang="en-US" sz="168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, linked to hello.txt</a:t>
            </a:r>
          </a:p>
          <a:p>
            <a:pPr algn="just"/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messagefile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&lt;“hello.txt”&gt;</a:t>
            </a:r>
          </a:p>
          <a:p>
            <a:pPr algn="just"/>
            <a:r>
              <a:rPr lang="en-US" sz="168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//Run greeting() and store results</a:t>
            </a:r>
          </a:p>
          <a:p>
            <a:pPr algn="just"/>
            <a:r>
              <a:rPr lang="en-US" sz="1680" dirty="0" err="1">
                <a:latin typeface="Courier New" pitchFamily="49" charset="0"/>
                <a:cs typeface="Courier New" pitchFamily="49" charset="0"/>
              </a:rPr>
              <a:t>outfile</a:t>
            </a:r>
            <a:r>
              <a:rPr lang="en-US" sz="1680" dirty="0">
                <a:latin typeface="Courier New" pitchFamily="49" charset="0"/>
                <a:cs typeface="Courier New" pitchFamily="49" charset="0"/>
              </a:rPr>
              <a:t> = greeting();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400" dirty="0"/>
              <a:t>Airflow (Apache project / Airbnb)</a:t>
            </a:r>
          </a:p>
          <a:p>
            <a:pPr lvl="2"/>
            <a:r>
              <a:rPr lang="en-US" sz="2900" dirty="0"/>
              <a:t>Workflow defined with Python API</a:t>
            </a:r>
          </a:p>
          <a:p>
            <a:pPr lvl="2"/>
            <a:r>
              <a:rPr lang="en-US" sz="2900" dirty="0"/>
              <a:t>Description used to write DAGs</a:t>
            </a:r>
          </a:p>
          <a:p>
            <a:pPr lvl="2"/>
            <a:r>
              <a:rPr lang="en-US" sz="2900" dirty="0"/>
              <a:t>Internal scheduler triggers tasks</a:t>
            </a:r>
          </a:p>
          <a:p>
            <a:pPr lvl="2"/>
            <a:r>
              <a:rPr lang="en-US" sz="2900" dirty="0"/>
              <a:t>Support for Kubernetes (deploys containers)</a:t>
            </a:r>
          </a:p>
          <a:p>
            <a:pPr lvl="2"/>
            <a:r>
              <a:rPr lang="en-US" sz="2900" dirty="0"/>
              <a:t>Web UI for getting status</a:t>
            </a:r>
          </a:p>
          <a:p>
            <a:pPr lvl="2"/>
            <a:endParaRPr lang="en-US" sz="2900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121470-2140-45F3-8A2E-C7EF66061A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004157"/>
            <a:ext cx="7099456" cy="276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52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59E5-8228-4DDA-ADEF-72D3C732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9DCA1-79C2-4A87-B10A-CBA3C02124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JUBE </a:t>
            </a:r>
            <a:r>
              <a:rPr lang="en-US" sz="3600" dirty="0"/>
              <a:t>(</a:t>
            </a:r>
            <a:r>
              <a:rPr lang="en-US" sz="3600" dirty="0" err="1"/>
              <a:t>Jülich</a:t>
            </a:r>
            <a:r>
              <a:rPr lang="en-US" sz="3600" dirty="0"/>
              <a:t> Supercomputing Center)</a:t>
            </a:r>
          </a:p>
          <a:p>
            <a:pPr lvl="1"/>
            <a:r>
              <a:rPr lang="en-US" dirty="0"/>
              <a:t>Designed for automating benchmarks and testing on multiple systems</a:t>
            </a:r>
          </a:p>
          <a:p>
            <a:pPr lvl="1"/>
            <a:r>
              <a:rPr lang="en-US" dirty="0"/>
              <a:t>Workflow described via XML files</a:t>
            </a:r>
          </a:p>
          <a:p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lvl="1"/>
            <a:r>
              <a:rPr lang="en-US" dirty="0" err="1"/>
              <a:t>Makefile</a:t>
            </a:r>
            <a:r>
              <a:rPr lang="en-US" dirty="0"/>
              <a:t>-type syntax to specify workflow</a:t>
            </a:r>
          </a:p>
          <a:p>
            <a:pPr lvl="2"/>
            <a:r>
              <a:rPr lang="en-US" dirty="0"/>
              <a:t>Targets are output files, dependent on input files, with execution string to run </a:t>
            </a:r>
          </a:p>
          <a:p>
            <a:pPr lvl="1"/>
            <a:r>
              <a:rPr lang="en-US" dirty="0"/>
              <a:t>Can work with Work Queue for management of compute resources (workers)</a:t>
            </a:r>
          </a:p>
          <a:p>
            <a:pPr lvl="2"/>
            <a:r>
              <a:rPr lang="en-US" dirty="0"/>
              <a:t>Multiple clusters, pilot jobs, dynamic worker pool</a:t>
            </a:r>
          </a:p>
          <a:p>
            <a:r>
              <a:rPr lang="en-US" dirty="0" err="1"/>
              <a:t>Nextflow</a:t>
            </a:r>
            <a:r>
              <a:rPr lang="en-US" dirty="0"/>
              <a:t> (Barcelona Centre for Genomic Regulation)</a:t>
            </a:r>
          </a:p>
          <a:p>
            <a:pPr lvl="1"/>
            <a:r>
              <a:rPr lang="en-US" dirty="0"/>
              <a:t>Uses dataflow paradigm: tasks write/read from channels (not always a file)</a:t>
            </a:r>
          </a:p>
          <a:p>
            <a:pPr lvl="1"/>
            <a:r>
              <a:rPr lang="en-US" dirty="0"/>
              <a:t>Custom scripting language for defining workflows</a:t>
            </a:r>
          </a:p>
          <a:p>
            <a:r>
              <a:rPr lang="en-US" dirty="0"/>
              <a:t>Many more!  Ask me about specific use cases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6F53F-68C9-4B32-9C02-C6A260FC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E4E7-F820-4272-925C-0F9BF532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15119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18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Workflow Application:  CyberShake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43000"/>
            <a:ext cx="14142720" cy="5669280"/>
          </a:xfrm>
        </p:spPr>
        <p:txBody>
          <a:bodyPr/>
          <a:lstStyle/>
          <a:p>
            <a:r>
              <a:rPr lang="en-US" dirty="0"/>
              <a:t>What will peak earthquake shaking be over the next 50 years?</a:t>
            </a:r>
          </a:p>
          <a:p>
            <a:pPr lvl="1"/>
            <a:r>
              <a:rPr lang="en-US" dirty="0"/>
              <a:t>Used in building codes, insurance rates, disaster planning</a:t>
            </a:r>
          </a:p>
          <a:p>
            <a:pPr lvl="1"/>
            <a:r>
              <a:rPr lang="en-US" dirty="0"/>
              <a:t>Answered via Probabilistic Seismic Hazard Analysis (PSHA)</a:t>
            </a:r>
          </a:p>
          <a:p>
            <a:pPr lvl="2"/>
            <a:r>
              <a:rPr lang="en-US" dirty="0"/>
              <a:t>Get list of all possible earthquakes</a:t>
            </a:r>
          </a:p>
          <a:p>
            <a:pPr lvl="2"/>
            <a:r>
              <a:rPr lang="en-US" dirty="0"/>
              <a:t>Figure out how much shaking each causes</a:t>
            </a:r>
          </a:p>
          <a:p>
            <a:pPr lvl="2"/>
            <a:r>
              <a:rPr lang="en-US" dirty="0"/>
              <a:t>Combine shaking levels with probabilities</a:t>
            </a:r>
          </a:p>
          <a:p>
            <a:endParaRPr lang="en-US" sz="3840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1066158" y="4264818"/>
            <a:ext cx="4725042" cy="361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>
            <a:off x="1563066" y="6167841"/>
            <a:ext cx="799134" cy="0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>
            <a:cxnSpLocks/>
          </p:cNvCxnSpPr>
          <p:nvPr/>
        </p:nvCxnSpPr>
        <p:spPr bwMode="auto">
          <a:xfrm>
            <a:off x="2362200" y="6167841"/>
            <a:ext cx="0" cy="1363734"/>
          </a:xfrm>
          <a:prstGeom prst="straightConnector1">
            <a:avLst/>
          </a:prstGeom>
          <a:solidFill>
            <a:srgbClr val="BABEB6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1905000" y="5786735"/>
            <a:ext cx="326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2% in 50 years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09800" y="7086600"/>
            <a:ext cx="1197693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0.4 g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ACB977D-3EB9-419A-827D-6C759729F9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14259" r="19584" b="7963"/>
          <a:stretch/>
        </p:blipFill>
        <p:spPr bwMode="auto">
          <a:xfrm>
            <a:off x="8194768" y="3073041"/>
            <a:ext cx="6435632" cy="4775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578CEEE-25CD-4522-9405-ECFF2439C7FC}"/>
              </a:ext>
            </a:extLst>
          </p:cNvPr>
          <p:cNvCxnSpPr>
            <a:cxnSpLocks/>
          </p:cNvCxnSpPr>
          <p:nvPr/>
        </p:nvCxnSpPr>
        <p:spPr>
          <a:xfrm flipV="1">
            <a:off x="2971800" y="5546239"/>
            <a:ext cx="5943600" cy="1611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2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895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309360"/>
          </a:xfrm>
        </p:spPr>
        <p:txBody>
          <a:bodyPr>
            <a:normAutofit/>
          </a:bodyPr>
          <a:lstStyle/>
          <a:p>
            <a:r>
              <a:rPr lang="en-US" dirty="0"/>
              <a:t>Determine shaking of ~300,000 earthquakes per site</a:t>
            </a:r>
          </a:p>
          <a:p>
            <a:r>
              <a:rPr lang="en-US" dirty="0"/>
              <a:t>2 large parallel jobs</a:t>
            </a:r>
          </a:p>
          <a:p>
            <a:pPr lvl="1"/>
            <a:r>
              <a:rPr lang="en-US" dirty="0"/>
              <a:t>Wave propagation</a:t>
            </a:r>
          </a:p>
          <a:p>
            <a:pPr lvl="1"/>
            <a:r>
              <a:rPr lang="en-US" dirty="0"/>
              <a:t>1200 GPUs x 1 </a:t>
            </a:r>
            <a:r>
              <a:rPr lang="en-US" dirty="0" err="1"/>
              <a:t>hr</a:t>
            </a:r>
            <a:endParaRPr lang="en-US" dirty="0"/>
          </a:p>
          <a:p>
            <a:pPr lvl="1"/>
            <a:r>
              <a:rPr lang="en-US" dirty="0"/>
              <a:t>340 GB total output</a:t>
            </a:r>
          </a:p>
          <a:p>
            <a:r>
              <a:rPr lang="en-US" dirty="0"/>
              <a:t>300,000 small serial jobs</a:t>
            </a:r>
          </a:p>
          <a:p>
            <a:pPr lvl="1"/>
            <a:r>
              <a:rPr lang="en-US" dirty="0"/>
              <a:t>Calculate seismograms and shaking measures</a:t>
            </a:r>
          </a:p>
          <a:p>
            <a:pPr lvl="1"/>
            <a:r>
              <a:rPr lang="en-US" dirty="0"/>
              <a:t>1 core x 4 min</a:t>
            </a:r>
          </a:p>
          <a:p>
            <a:pPr lvl="1"/>
            <a:r>
              <a:rPr lang="en-US" dirty="0"/>
              <a:t>17 GB total output</a:t>
            </a:r>
          </a:p>
          <a:p>
            <a:r>
              <a:rPr lang="en-US" dirty="0"/>
              <a:t>Need ~900 sites for hazard 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5A8A1-9BA2-43AB-BF43-764ECD7D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00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77B2F-9CFB-48A0-8C35-AF01B74AE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36616-31C9-4687-B0B5-FFBE343105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Too much work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files need to be moved to cluster</a:t>
            </a:r>
          </a:p>
          <a:p>
            <a:pPr lvl="1"/>
            <a:r>
              <a:rPr lang="en-US" dirty="0"/>
              <a:t>Output files transferred back for archiving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Detect and recover from basic errors automatically</a:t>
            </a:r>
          </a:p>
          <a:p>
            <a:r>
              <a:rPr lang="en-US" dirty="0"/>
              <a:t>Resource provisioning</a:t>
            </a:r>
          </a:p>
          <a:p>
            <a:pPr lvl="1"/>
            <a:r>
              <a:rPr lang="en-US" dirty="0"/>
              <a:t>How to execute large numbers of small tasks?</a:t>
            </a:r>
          </a:p>
          <a:p>
            <a:r>
              <a:rPr lang="en-US" dirty="0"/>
              <a:t>Decided to use scientific workflows</a:t>
            </a:r>
          </a:p>
          <a:p>
            <a:pPr lvl="1"/>
            <a:r>
              <a:rPr lang="en-US" dirty="0"/>
              <a:t>Selected Pegasus-WMS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B8314-DDE8-4FB1-B3DA-B331D071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8E32-3A6D-473A-9994-4328548F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20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F3BC3CE-BDBD-4A56-8FB4-A852BE2BD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9906000" y="12192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7911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Resource Provisioning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56692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large parallel GPU jobs, submit to remote scheduler</a:t>
            </a:r>
          </a:p>
          <a:p>
            <a:pPr lvl="1"/>
            <a:r>
              <a:rPr lang="en-US" dirty="0"/>
              <a:t>GRAM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r>
              <a:rPr lang="en-US" dirty="0"/>
              <a:t>Solution: 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818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4630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Master-worker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 err="1"/>
              <a:t>HTCondor</a:t>
            </a:r>
            <a:r>
              <a:rPr lang="en-US" dirty="0"/>
              <a:t> submits job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Can combine writes</a:t>
            </a:r>
          </a:p>
          <a:p>
            <a:pPr lvl="1"/>
            <a:r>
              <a:rPr lang="en-US" dirty="0"/>
              <a:t>Workers write to master, master aggregates to fewer files</a:t>
            </a:r>
          </a:p>
          <a:p>
            <a:r>
              <a:rPr lang="en-US" dirty="0"/>
              <a:t>Developed for our application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22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99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23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machines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to check integrity</a:t>
            </a:r>
          </a:p>
          <a:p>
            <a:pPr lvl="1"/>
            <a:r>
              <a:rPr lang="en-US" dirty="0"/>
              <a:t>Correct number of files, </a:t>
            </a:r>
            <a:r>
              <a:rPr lang="en-US" dirty="0" err="1"/>
              <a:t>NaN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6810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604" y="1219200"/>
            <a:ext cx="9540884" cy="6615478"/>
          </a:xfrm>
        </p:spPr>
        <p:txBody>
          <a:bodyPr>
            <a:normAutofit fontScale="85000" lnSpcReduction="10000"/>
          </a:bodyPr>
          <a:lstStyle/>
          <a:p>
            <a:pPr marL="225425" indent="-225425"/>
            <a:r>
              <a:rPr lang="en-US" sz="3800" dirty="0"/>
              <a:t>Hazard results for 869 sites</a:t>
            </a:r>
          </a:p>
          <a:p>
            <a:pPr marL="225425" indent="-225425"/>
            <a:r>
              <a:rPr lang="en-US" sz="3800" dirty="0"/>
              <a:t>Used OLCF </a:t>
            </a:r>
            <a:r>
              <a:rPr lang="en-US" sz="3800" i="1" dirty="0"/>
              <a:t>Titan </a:t>
            </a:r>
            <a:r>
              <a:rPr lang="en-US" sz="3800" dirty="0"/>
              <a:t>and NCSA </a:t>
            </a:r>
            <a:r>
              <a:rPr lang="en-US" sz="3800" i="1" dirty="0"/>
              <a:t>Blue Waters</a:t>
            </a:r>
          </a:p>
          <a:p>
            <a:pPr marL="429294" lvl="1" indent="-225425"/>
            <a:r>
              <a:rPr lang="en-US" sz="3300" dirty="0"/>
              <a:t>1/3 of workflows ran jobs on both systems</a:t>
            </a:r>
          </a:p>
          <a:p>
            <a:pPr marL="225425" indent="-225425"/>
            <a:r>
              <a:rPr lang="en-US" sz="3800" dirty="0"/>
              <a:t>6.2 million node-hours (120M core-hours)</a:t>
            </a:r>
          </a:p>
          <a:p>
            <a:pPr marL="429294" lvl="1" indent="-225425"/>
            <a:r>
              <a:rPr lang="en-US" sz="3300" dirty="0"/>
              <a:t>Averaged 2,018 nodes (CPUs &amp; GPUs) for 128 days</a:t>
            </a:r>
          </a:p>
          <a:p>
            <a:pPr marL="429294" lvl="1" indent="-225425"/>
            <a:r>
              <a:rPr lang="en-US" sz="3400" dirty="0"/>
              <a:t>Max of 16,219 nodes (~280,000 cores)</a:t>
            </a:r>
          </a:p>
          <a:p>
            <a:pPr marL="225425" indent="-225425"/>
            <a:r>
              <a:rPr lang="en-US" sz="3900" dirty="0"/>
              <a:t>Workflow tools scheduled 17,921 jobs</a:t>
            </a:r>
          </a:p>
          <a:p>
            <a:pPr marL="225425" indent="-225425"/>
            <a:r>
              <a:rPr lang="en-US" sz="3800" dirty="0"/>
              <a:t>Workflow tools managed 1.2 PB of data</a:t>
            </a:r>
          </a:p>
          <a:p>
            <a:pPr marL="566477" lvl="2" indent="-225425"/>
            <a:r>
              <a:rPr lang="en-US" sz="3300" dirty="0"/>
              <a:t>157 TB of data automatically transferred</a:t>
            </a:r>
          </a:p>
          <a:p>
            <a:pPr marL="566477" lvl="2" indent="-225425"/>
            <a:r>
              <a:rPr lang="en-US" sz="3300" dirty="0"/>
              <a:t>14.4 TB (~12M files) staged back to local disk</a:t>
            </a:r>
          </a:p>
          <a:p>
            <a:pPr marL="225425" indent="-225425"/>
            <a:r>
              <a:rPr lang="en-US" sz="3800" dirty="0"/>
              <a:t>Workflow tools scale!</a:t>
            </a:r>
          </a:p>
          <a:p>
            <a:pPr marL="225425" indent="-225425">
              <a:buNone/>
            </a:pPr>
            <a:endParaRPr lang="en-US" sz="352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92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0B8570-FE33-46F8-A740-ECD552BA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E39D26-D8E7-4657-9FF0-4C9F9AC5D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814881"/>
            <a:ext cx="5593723" cy="737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07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Problems Workflows Solve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248400"/>
          </a:xfrm>
        </p:spPr>
        <p:txBody>
          <a:bodyPr>
            <a:normAutofit fontScale="92500" lnSpcReduction="10000"/>
          </a:bodyPr>
          <a:lstStyle/>
          <a:p>
            <a:r>
              <a:rPr lang="en-US" sz="3840" dirty="0"/>
              <a:t>Task executions</a:t>
            </a:r>
          </a:p>
          <a:p>
            <a:pPr lvl="1"/>
            <a:r>
              <a:rPr lang="en-US" sz="3200" dirty="0"/>
              <a:t>Workflow tools will retry and checkpoint if needed</a:t>
            </a:r>
          </a:p>
          <a:p>
            <a:r>
              <a:rPr lang="en-US" sz="3840" dirty="0"/>
              <a:t>Data management</a:t>
            </a:r>
          </a:p>
          <a:p>
            <a:pPr lvl="1"/>
            <a:r>
              <a:rPr lang="en-US" sz="3200" dirty="0"/>
              <a:t>Stage-in and stage-out data for jobs automatically</a:t>
            </a:r>
          </a:p>
          <a:p>
            <a:r>
              <a:rPr lang="en-US" sz="3840" dirty="0"/>
              <a:t>Task scheduling</a:t>
            </a:r>
          </a:p>
          <a:p>
            <a:pPr lvl="1"/>
            <a:r>
              <a:rPr lang="en-US" sz="3200" dirty="0"/>
              <a:t>Optimal execution on available resources</a:t>
            </a:r>
          </a:p>
          <a:p>
            <a:r>
              <a:rPr lang="en-US" sz="3840" dirty="0"/>
              <a:t>Metadata</a:t>
            </a:r>
          </a:p>
          <a:p>
            <a:pPr lvl="1"/>
            <a:r>
              <a:rPr lang="en-US" sz="3200" dirty="0"/>
              <a:t>Automatically track runtime, environment, arguments, inputs</a:t>
            </a:r>
          </a:p>
          <a:p>
            <a:r>
              <a:rPr lang="en-US" sz="3840" dirty="0"/>
              <a:t>Getting computational resources</a:t>
            </a:r>
          </a:p>
          <a:p>
            <a:pPr lvl="1"/>
            <a:r>
              <a:rPr lang="en-US" sz="3200" dirty="0"/>
              <a:t>Whether large parallel jobs or high throughput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04F1D-A782-4D7A-B921-00F9EC99A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2015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Should you use workflow tools?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Probably using a workflow already</a:t>
            </a:r>
          </a:p>
          <a:p>
            <a:pPr lvl="1"/>
            <a:r>
              <a:rPr lang="en-US" dirty="0"/>
              <a:t>Replaces manual hand-offs and polling to monitor status</a:t>
            </a:r>
          </a:p>
          <a:p>
            <a:r>
              <a:rPr lang="en-US" dirty="0"/>
              <a:t>Provides framework to assemble community codes</a:t>
            </a:r>
          </a:p>
          <a:p>
            <a:pPr lvl="1"/>
            <a:r>
              <a:rPr lang="en-US" dirty="0"/>
              <a:t>Also useful for training new teammates</a:t>
            </a:r>
          </a:p>
          <a:p>
            <a:r>
              <a:rPr lang="en-US" dirty="0"/>
              <a:t>Scales from local computer to large clusters</a:t>
            </a:r>
          </a:p>
          <a:p>
            <a:r>
              <a:rPr lang="en-US" dirty="0"/>
              <a:t>Provide portable algorithm description independent of data</a:t>
            </a:r>
          </a:p>
          <a:p>
            <a:pPr lvl="1"/>
            <a:r>
              <a:rPr lang="en-US" dirty="0" err="1"/>
              <a:t>CyberShake</a:t>
            </a:r>
            <a:r>
              <a:rPr lang="en-US" dirty="0"/>
              <a:t> has run on 9 systems since 2007 with same workflow</a:t>
            </a:r>
          </a:p>
          <a:p>
            <a:r>
              <a:rPr lang="en-US" dirty="0"/>
              <a:t>Does add additional software layers and complexity</a:t>
            </a:r>
          </a:p>
          <a:p>
            <a:pPr lvl="1"/>
            <a:r>
              <a:rPr lang="en-US" dirty="0"/>
              <a:t>Some development time is required</a:t>
            </a:r>
            <a:endParaRPr lang="en-US" sz="448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26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6F033-E3A7-410E-83ED-A8F46B331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6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 compute environments (dream big!)</a:t>
            </a:r>
          </a:p>
          <a:p>
            <a:pPr lvl="1"/>
            <a:r>
              <a:rPr lang="en-US" dirty="0"/>
              <a:t>Larger clusters, XSEDE/PRACE/RIKEN/</a:t>
            </a:r>
            <a:r>
              <a:rPr lang="en-US" dirty="0" err="1"/>
              <a:t>SciNet</a:t>
            </a:r>
            <a:r>
              <a:rPr lang="en-US" dirty="0"/>
              <a:t>, Amazon EC2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7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600" dirty="0"/>
              <a:t>SCEC:  </a:t>
            </a:r>
            <a:r>
              <a:rPr lang="en-US" sz="2600" dirty="0">
                <a:hlinkClick r:id="rId3"/>
              </a:rPr>
              <a:t>http://www.scec.org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Pegasus:  </a:t>
            </a:r>
            <a:r>
              <a:rPr lang="en-US" sz="2600" dirty="0">
                <a:hlinkClick r:id="rId4"/>
              </a:rPr>
              <a:t>http://pegasus.isi.edu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Pegasus-</a:t>
            </a:r>
            <a:r>
              <a:rPr lang="en-US" sz="2600" dirty="0" err="1"/>
              <a:t>mpi</a:t>
            </a:r>
            <a:r>
              <a:rPr lang="en-US" sz="2600" dirty="0"/>
              <a:t>-cluster:  </a:t>
            </a:r>
            <a:r>
              <a:rPr lang="en-US" sz="2600" dirty="0">
                <a:hlinkClick r:id="rId5"/>
              </a:rPr>
              <a:t>http://pegasus.isi.edu/wms/docs/latest/cli-pegasus-mpi-cluster.php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HTCondor</a:t>
            </a:r>
            <a:r>
              <a:rPr lang="en-US" sz="2600" dirty="0"/>
              <a:t>: </a:t>
            </a:r>
            <a:r>
              <a:rPr lang="en-US" sz="2600" dirty="0">
                <a:hlinkClick r:id="rId6"/>
              </a:rPr>
              <a:t>http://www.cs.wisc.edu/htcondor/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Swift:  </a:t>
            </a:r>
            <a:r>
              <a:rPr lang="en-US" sz="2600" dirty="0">
                <a:hlinkClick r:id="rId7"/>
              </a:rPr>
              <a:t>http://swift-lang.org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Apache Airflow: </a:t>
            </a:r>
            <a:r>
              <a:rPr lang="en-US" sz="2600" dirty="0">
                <a:hlinkClick r:id="rId8"/>
              </a:rPr>
              <a:t>https://airflow.apache.org/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JUBE: </a:t>
            </a:r>
            <a:r>
              <a:rPr lang="en-US" sz="2600" dirty="0">
                <a:hlinkClick r:id="rId9"/>
              </a:rPr>
              <a:t>https://www.fz-juelich.de/ias/jsc/EN/Expertise/Support/Software/JUBE/_node.html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Makeflow</a:t>
            </a:r>
            <a:r>
              <a:rPr lang="en-US" sz="2600" dirty="0"/>
              <a:t>: </a:t>
            </a:r>
            <a:r>
              <a:rPr lang="en-US" sz="2600" dirty="0">
                <a:hlinkClick r:id="rId10"/>
              </a:rPr>
              <a:t>http://ccl.cse.nd.edu/software/makeflow/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Work Queue: </a:t>
            </a:r>
            <a:r>
              <a:rPr lang="en-US" sz="2600" dirty="0">
                <a:hlinkClick r:id="rId11"/>
              </a:rPr>
              <a:t>http://ccl.cse.nd.edu/software/workqueue/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Nextflow</a:t>
            </a:r>
            <a:r>
              <a:rPr lang="en-US" sz="2600" dirty="0"/>
              <a:t>: </a:t>
            </a:r>
            <a:r>
              <a:rPr lang="en-US" sz="2600" dirty="0">
                <a:hlinkClick r:id="rId12"/>
              </a:rPr>
              <a:t>https://www.nextflow.io/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CyberShake</a:t>
            </a:r>
            <a:r>
              <a:rPr lang="en-US" sz="2600" dirty="0"/>
              <a:t>: </a:t>
            </a:r>
            <a:r>
              <a:rPr lang="en-US" sz="2600" dirty="0">
                <a:hlinkClick r:id="rId13"/>
              </a:rPr>
              <a:t>http://scec.usc.edu/scecpedia/CyberShake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713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29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33792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2099</Words>
  <Application>Microsoft Office PowerPoint</Application>
  <PresentationFormat>Custom</PresentationFormat>
  <Paragraphs>401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Courier New</vt:lpstr>
      <vt:lpstr>Times</vt:lpstr>
      <vt:lpstr>Continental North America 16x9</vt:lpstr>
      <vt:lpstr>Simplify Your Science with Workflow Tools</vt:lpstr>
      <vt:lpstr>Overview</vt:lpstr>
      <vt:lpstr>Scientific Workflows</vt:lpstr>
      <vt:lpstr>Perhaps your workflow is simple…</vt:lpstr>
      <vt:lpstr>…or maybe a bit more complicated…</vt:lpstr>
      <vt:lpstr>…or maybe just confusing</vt:lpstr>
      <vt:lpstr>Workflow Components</vt:lpstr>
      <vt:lpstr>What do we need help with?</vt:lpstr>
      <vt:lpstr>Workflow tools can help!</vt:lpstr>
      <vt:lpstr>Pegasus-WMS</vt:lpstr>
      <vt:lpstr>Sample Workflow Creation</vt:lpstr>
      <vt:lpstr>Getting ready to run (“Planning”)</vt:lpstr>
      <vt:lpstr>Pegasus Workflow Path</vt:lpstr>
      <vt:lpstr>Other tools in stack</vt:lpstr>
      <vt:lpstr>Full workflow stack</vt:lpstr>
      <vt:lpstr>Other Workflow Tools</vt:lpstr>
      <vt:lpstr>Other Workflow Tools</vt:lpstr>
      <vt:lpstr>Other Workflow Tools</vt:lpstr>
      <vt:lpstr>Workflow Application:  CyberShake</vt:lpstr>
      <vt:lpstr>CyberShake Computational Requirements</vt:lpstr>
      <vt:lpstr>CyberShake Challenges</vt:lpstr>
      <vt:lpstr>Challenge:  Resource Provisioning</vt:lpstr>
      <vt:lpstr>Pegasus-mpi-cluster (PMC)</vt:lpstr>
      <vt:lpstr>Challenge:  Data Management</vt:lpstr>
      <vt:lpstr>CyberShake Study 18.8</vt:lpstr>
      <vt:lpstr>Problems Workflows Solve</vt:lpstr>
      <vt:lpstr>Should you use workflow tools?</vt:lpstr>
      <vt:lpstr>Final Thoughts</vt:lpstr>
      <vt:lpstr>Links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2019-07-11T06:25:13Z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