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0.xml.rels" ContentType="application/vnd.openxmlformats-package.relationships+xml"/>
  <Override PartName="/ppt/slideMasters/_rels/slideMaster4.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5.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_rels/presentation.xml.rels" ContentType="application/vnd.openxmlformats-package.relationships+xml"/>
  <Override PartName="/ppt/media/image59.png" ContentType="image/png"/>
  <Override PartName="/ppt/media/image107.png" ContentType="image/png"/>
  <Override PartName="/ppt/media/image56.png" ContentType="image/png"/>
  <Override PartName="/ppt/media/image104.png" ContentType="image/png"/>
  <Override PartName="/ppt/media/image55.png" ContentType="image/png"/>
  <Override PartName="/ppt/media/image103.png" ContentType="image/png"/>
  <Override PartName="/ppt/media/image54.png" ContentType="image/png"/>
  <Override PartName="/ppt/media/image102.png" ContentType="image/png"/>
  <Override PartName="/ppt/media/image53.png" ContentType="image/png"/>
  <Override PartName="/ppt/media/image101.png" ContentType="image/png"/>
  <Override PartName="/ppt/media/image52.png" ContentType="image/png"/>
  <Override PartName="/ppt/media/image100.png" ContentType="image/png"/>
  <Override PartName="/ppt/media/image51.png" ContentType="image/png"/>
  <Override PartName="/ppt/media/image50.png" ContentType="image/png"/>
  <Override PartName="/ppt/media/image46.png" ContentType="image/png"/>
  <Override PartName="/ppt/media/image45.png" ContentType="image/png"/>
  <Override PartName="/ppt/media/image44.png" ContentType="image/png"/>
  <Override PartName="/ppt/media/image43.png" ContentType="image/png"/>
  <Override PartName="/ppt/media/image42.png" ContentType="image/png"/>
  <Override PartName="/ppt/media/image41.png" ContentType="image/png"/>
  <Override PartName="/ppt/media/image40.png" ContentType="image/png"/>
  <Override PartName="/ppt/media/image32.png" ContentType="image/png"/>
  <Override PartName="/ppt/media/image31.png" ContentType="image/png"/>
  <Override PartName="/ppt/media/image30.png" ContentType="image/png"/>
  <Override PartName="/ppt/media/image13.png" ContentType="image/png"/>
  <Override PartName="/ppt/media/image4.png" ContentType="image/png"/>
  <Override PartName="/ppt/media/image36.png" ContentType="image/png"/>
  <Override PartName="/ppt/media/image9.png" ContentType="image/png"/>
  <Override PartName="/ppt/media/image18.png" ContentType="image/png"/>
  <Override PartName="/ppt/media/image83.png" ContentType="image/png"/>
  <Override PartName="/ppt/media/image57.png" ContentType="image/png"/>
  <Override PartName="/ppt/media/image105.png" ContentType="image/png"/>
  <Override PartName="/ppt/media/image20.png" ContentType="image/png"/>
  <Override PartName="/ppt/media/image49.png" ContentType="image/png"/>
  <Override PartName="/ppt/media/image12.png" ContentType="image/png"/>
  <Override PartName="/ppt/media/image3.png" ContentType="image/png"/>
  <Override PartName="/ppt/media/image8.png" ContentType="image/png"/>
  <Override PartName="/ppt/media/image17.png" ContentType="image/png"/>
  <Override PartName="/ppt/media/image82.png" ContentType="image/png"/>
  <Override PartName="/ppt/media/image48.png" ContentType="image/png"/>
  <Override PartName="/ppt/media/image11.png" ContentType="image/png"/>
  <Override PartName="/ppt/media/image2.png" ContentType="image/png"/>
  <Override PartName="/ppt/media/image34.png" ContentType="image/png"/>
  <Override PartName="/ppt/media/image35.png" ContentType="image/png"/>
  <Override PartName="/ppt/media/image22.svg" ContentType="image/svg"/>
  <Override PartName="/ppt/media/image89.png" ContentType="image/png"/>
  <Override PartName="/ppt/media/image16.png" ContentType="image/png"/>
  <Override PartName="/ppt/media/image7.png" ContentType="image/png"/>
  <Override PartName="/ppt/media/image81.png" ContentType="image/png"/>
  <Override PartName="/ppt/media/image47.png" ContentType="image/png"/>
  <Override PartName="/ppt/media/image65.png" ContentType="image/png"/>
  <Override PartName="/ppt/media/image66.png" ContentType="image/png"/>
  <Override PartName="/ppt/media/image67.png" ContentType="image/png"/>
  <Override PartName="/ppt/media/image68.png" ContentType="image/png"/>
  <Override PartName="/ppt/media/image70.png" ContentType="image/png"/>
  <Override PartName="/ppt/media/image69.png" ContentType="image/png"/>
  <Override PartName="/ppt/media/image71.png" ContentType="image/png"/>
  <Override PartName="/ppt/media/image72.png" ContentType="image/png"/>
  <Override PartName="/ppt/media/image73.png" ContentType="image/png"/>
  <Override PartName="/ppt/media/image74.png" ContentType="image/png"/>
  <Override PartName="/ppt/media/image75.png" ContentType="image/png"/>
  <Override PartName="/ppt/media/image76.png" ContentType="image/png"/>
  <Override PartName="/ppt/media/image77.png" ContentType="image/png"/>
  <Override PartName="/ppt/media/image78.png" ContentType="image/png"/>
  <Override PartName="/ppt/media/image108.png" ContentType="image/png"/>
  <Override PartName="/ppt/media/image64.png" ContentType="image/png"/>
  <Override PartName="/ppt/media/image99.png" ContentType="image/png"/>
  <Override PartName="/ppt/media/image87.png" ContentType="image/png"/>
  <Override PartName="/ppt/media/image63.png" ContentType="image/png"/>
  <Override PartName="/ppt/media/image98.png" ContentType="image/png"/>
  <Override PartName="/ppt/media/image61.png" ContentType="image/png"/>
  <Override PartName="/ppt/media/image86.png" ContentType="image/png"/>
  <Override PartName="/ppt/media/image97.png" ContentType="image/png"/>
  <Override PartName="/ppt/media/image60.png" ContentType="image/png"/>
  <Override PartName="/ppt/media/image85.png" ContentType="image/png"/>
  <Override PartName="/ppt/media/image96.png" ContentType="image/png"/>
  <Override PartName="/ppt/media/image95.png" ContentType="image/png"/>
  <Override PartName="/ppt/media/image91.png" ContentType="image/png"/>
  <Override PartName="/ppt/media/image88.png" ContentType="image/png"/>
  <Override PartName="/ppt/media/image109.png" ContentType="image/png"/>
  <Override PartName="/ppt/media/image28.png" ContentType="image/png"/>
  <Override PartName="/ppt/media/image93.png" ContentType="image/png"/>
  <Override PartName="/ppt/media/image79.png" ContentType="image/png"/>
  <Override PartName="/ppt/media/image62.png" ContentType="image/png"/>
  <Override PartName="/ppt/media/image110.png" ContentType="image/png"/>
  <Override PartName="/ppt/media/image29.png" ContentType="image/png"/>
  <Override PartName="/ppt/media/image94.png" ContentType="image/png"/>
  <Override PartName="/ppt/media/image92.png" ContentType="image/png"/>
  <Override PartName="/ppt/media/image27.png" ContentType="image/png"/>
  <Override PartName="/ppt/media/image90.png" ContentType="image/png"/>
  <Override PartName="/ppt/media/image25.png" ContentType="image/png"/>
  <Override PartName="/ppt/media/image23.png" ContentType="image/png"/>
  <Override PartName="/ppt/media/image21.png" ContentType="image/png"/>
  <Override PartName="/ppt/media/image106.png" ContentType="image/png"/>
  <Override PartName="/ppt/media/image58.png" ContentType="image/png"/>
  <Override PartName="/ppt/media/image19.png" ContentType="image/png"/>
  <Override PartName="/ppt/media/image84.png" ContentType="image/png"/>
  <Override PartName="/ppt/media/image14.png" ContentType="image/png"/>
  <Override PartName="/ppt/media/image5.png" ContentType="image/png"/>
  <Override PartName="/ppt/media/image24.svg" ContentType="image/svg"/>
  <Override PartName="/ppt/media/image37.png" ContentType="image/png"/>
  <Override PartName="/ppt/media/image26.svg" ContentType="image/svg"/>
  <Override PartName="/ppt/media/image39.png" ContentType="image/png"/>
  <Override PartName="/ppt/media/image15.png" ContentType="image/png"/>
  <Override PartName="/ppt/media/image80.png" ContentType="image/png"/>
  <Override PartName="/ppt/media/image6.png" ContentType="image/png"/>
  <Override PartName="/ppt/media/image38.png" ContentType="image/png"/>
  <Override PartName="/ppt/media/image33.png" ContentType="image/png"/>
  <Override PartName="/ppt/media/image10.png" ContentType="image/png"/>
  <Override PartName="/ppt/media/image1.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s/_rels/slide21.xml.rels" ContentType="application/vnd.openxmlformats-package.relationships+xml"/>
  <Override PartName="/ppt/slides/_rels/slide19.xml.rels" ContentType="application/vnd.openxmlformats-package.relationships+xml"/>
  <Override PartName="/ppt/slides/_rels/slide4.xml.rels" ContentType="application/vnd.openxmlformats-package.relationships+xml"/>
  <Override PartName="/ppt/slides/_rels/slide20.xml.rels" ContentType="application/vnd.openxmlformats-package.relationships+xml"/>
  <Override PartName="/ppt/slides/_rels/slide18.xml.rels" ContentType="application/vnd.openxmlformats-package.relationships+xml"/>
  <Override PartName="/ppt/slides/_rels/slide3.xml.rels" ContentType="application/vnd.openxmlformats-package.relationships+xml"/>
  <Override PartName="/ppt/slides/_rels/slide17.xml.rels" ContentType="application/vnd.openxmlformats-package.relationships+xml"/>
  <Override PartName="/ppt/slides/_rels/slide2.xml.rels" ContentType="application/vnd.openxmlformats-package.relationships+xml"/>
  <Override PartName="/ppt/slides/_rels/slide16.xml.rels" ContentType="application/vnd.openxmlformats-package.relationships+xml"/>
  <Override PartName="/ppt/slides/_rels/slide1.xml.rels" ContentType="application/vnd.openxmlformats-package.relationships+xml"/>
  <Override PartName="/ppt/slides/_rels/slide14.xml.rels" ContentType="application/vnd.openxmlformats-package.relationships+xml"/>
  <Override PartName="/ppt/slides/_rels/slide26.xml.rels" ContentType="application/vnd.openxmlformats-package.relationships+xml"/>
  <Override PartName="/ppt/slides/_rels/slide15.xml.rels" ContentType="application/vnd.openxmlformats-package.relationships+xml"/>
  <Override PartName="/ppt/slides/_rels/slide27.xml.rels" ContentType="application/vnd.openxmlformats-package.relationships+xml"/>
  <Override PartName="/ppt/slides/_rels/slide13.xml.rels" ContentType="application/vnd.openxmlformats-package.relationships+xml"/>
  <Override PartName="/ppt/slides/_rels/slide25.xml.rels" ContentType="application/vnd.openxmlformats-package.relationships+xml"/>
  <Override PartName="/ppt/slides/_rels/slide12.xml.rels" ContentType="application/vnd.openxmlformats-package.relationships+xml"/>
  <Override PartName="/ppt/slides/_rels/slide24.xml.rels" ContentType="application/vnd.openxmlformats-package.relationships+xml"/>
  <Override PartName="/ppt/slides/_rels/slide9.xml.rels" ContentType="application/vnd.openxmlformats-package.relationships+xml"/>
  <Override PartName="/ppt/slides/_rels/slide11.xml.rels" ContentType="application/vnd.openxmlformats-package.relationships+xml"/>
  <Override PartName="/ppt/slides/_rels/slide23.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22.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25.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24.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22.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21.xml" ContentType="application/vnd.openxmlformats-officedocument.presentationml.slide+xml"/>
  <Override PartName="/ppt/notesSlides/_rels/notesSlide22.xml.rels" ContentType="application/vnd.openxmlformats-package.relationships+xml"/>
  <Override PartName="/ppt/notesSlides/notesSlide22.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7" r:id="rId11"/>
  </p:sldMasterIdLst>
  <p:notesMasterIdLst>
    <p:notesMasterId r:id="rId12"/>
  </p:notesMasterIdLst>
  <p:sldIdLst>
    <p:sldId id="256" r:id="rId13"/>
    <p:sldId id="257" r:id="rId14"/>
    <p:sldId id="258" r:id="rId15"/>
    <p:sldId id="259" r:id="rId16"/>
    <p:sldId id="260" r:id="rId17"/>
    <p:sldId id="261" r:id="rId18"/>
    <p:sldId id="262" r:id="rId19"/>
    <p:sldId id="263" r:id="rId20"/>
    <p:sldId id="264" r:id="rId21"/>
    <p:sldId id="265"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Lst>
  <p:sldSz cx="9144000" cy="51435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notesMaster" Target="notesMasters/notesMaster1.xml"/><Relationship Id="rId13" Type="http://schemas.openxmlformats.org/officeDocument/2006/relationships/slide" Target="slides/slide1.xml"/><Relationship Id="rId14" Type="http://schemas.openxmlformats.org/officeDocument/2006/relationships/slide" Target="slides/slide2.xml"/><Relationship Id="rId15" Type="http://schemas.openxmlformats.org/officeDocument/2006/relationships/slide" Target="slides/slide3.xml"/><Relationship Id="rId16" Type="http://schemas.openxmlformats.org/officeDocument/2006/relationships/slide" Target="slides/slide4.xml"/><Relationship Id="rId17" Type="http://schemas.openxmlformats.org/officeDocument/2006/relationships/slide" Target="slides/slide5.xml"/><Relationship Id="rId18" Type="http://schemas.openxmlformats.org/officeDocument/2006/relationships/slide" Target="slides/slide6.xml"/><Relationship Id="rId19" Type="http://schemas.openxmlformats.org/officeDocument/2006/relationships/slide" Target="slides/slide7.xml"/><Relationship Id="rId20" Type="http://schemas.openxmlformats.org/officeDocument/2006/relationships/slide" Target="slides/slide8.xml"/><Relationship Id="rId21" Type="http://schemas.openxmlformats.org/officeDocument/2006/relationships/slide" Target="slides/slide9.xml"/><Relationship Id="rId22" Type="http://schemas.openxmlformats.org/officeDocument/2006/relationships/slide" Target="slides/slide10.xml"/><Relationship Id="rId23" Type="http://schemas.openxmlformats.org/officeDocument/2006/relationships/slide" Target="slides/slide11.xml"/><Relationship Id="rId24" Type="http://schemas.openxmlformats.org/officeDocument/2006/relationships/slide" Target="slides/slide12.xml"/><Relationship Id="rId25" Type="http://schemas.openxmlformats.org/officeDocument/2006/relationships/slide" Target="slides/slide13.xml"/><Relationship Id="rId26" Type="http://schemas.openxmlformats.org/officeDocument/2006/relationships/slide" Target="slides/slide14.xml"/><Relationship Id="rId27" Type="http://schemas.openxmlformats.org/officeDocument/2006/relationships/slide" Target="slides/slide15.xml"/><Relationship Id="rId28" Type="http://schemas.openxmlformats.org/officeDocument/2006/relationships/slide" Target="slides/slide16.xml"/><Relationship Id="rId29" Type="http://schemas.openxmlformats.org/officeDocument/2006/relationships/slide" Target="slides/slide17.xml"/><Relationship Id="rId30" Type="http://schemas.openxmlformats.org/officeDocument/2006/relationships/slide" Target="slides/slide18.xml"/><Relationship Id="rId31" Type="http://schemas.openxmlformats.org/officeDocument/2006/relationships/slide" Target="slides/slide19.xml"/><Relationship Id="rId32" Type="http://schemas.openxmlformats.org/officeDocument/2006/relationships/slide" Target="slides/slide20.xml"/><Relationship Id="rId33" Type="http://schemas.openxmlformats.org/officeDocument/2006/relationships/slide" Target="slides/slide21.xml"/><Relationship Id="rId34" Type="http://schemas.openxmlformats.org/officeDocument/2006/relationships/slide" Target="slides/slide22.xml"/><Relationship Id="rId35" Type="http://schemas.openxmlformats.org/officeDocument/2006/relationships/slide" Target="slides/slide23.xml"/><Relationship Id="rId36" Type="http://schemas.openxmlformats.org/officeDocument/2006/relationships/slide" Target="slides/slide24.xml"/><Relationship Id="rId37" Type="http://schemas.openxmlformats.org/officeDocument/2006/relationships/slide" Target="slides/slide25.xml"/><Relationship Id="rId38" Type="http://schemas.openxmlformats.org/officeDocument/2006/relationships/slide" Target="slides/slide26.xml"/><Relationship Id="rId39" Type="http://schemas.openxmlformats.org/officeDocument/2006/relationships/slide" Target="slides/slide27.xml"/><Relationship Id="rId40"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1.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pPr algn="ctr"/>
            <a:r>
              <a:rPr b="0" lang="en-US" sz="4400" spc="-1" strike="noStrike">
                <a:solidFill>
                  <a:srgbClr val="000000"/>
                </a:solidFill>
                <a:latin typeface="Arial"/>
              </a:rPr>
              <a:t>Click </a:t>
            </a:r>
            <a:r>
              <a:rPr b="0" lang="en-US" sz="4400" spc="-1" strike="noStrike">
                <a:solidFill>
                  <a:srgbClr val="000000"/>
                </a:solidFill>
                <a:latin typeface="Arial"/>
              </a:rPr>
              <a:t>to </a:t>
            </a:r>
            <a:r>
              <a:rPr b="0" lang="en-US" sz="4400" spc="-1" strike="noStrike">
                <a:solidFill>
                  <a:srgbClr val="000000"/>
                </a:solidFill>
                <a:latin typeface="Arial"/>
              </a:rPr>
              <a:t>move </a:t>
            </a:r>
            <a:r>
              <a:rPr b="0" lang="en-US" sz="4400" spc="-1" strike="noStrike">
                <a:solidFill>
                  <a:srgbClr val="000000"/>
                </a:solidFill>
                <a:latin typeface="Arial"/>
              </a:rPr>
              <a:t>the </a:t>
            </a:r>
            <a:r>
              <a:rPr b="0" lang="en-US" sz="4400" spc="-1" strike="noStrike">
                <a:solidFill>
                  <a:srgbClr val="000000"/>
                </a:solidFill>
                <a:latin typeface="Arial"/>
              </a:rPr>
              <a:t>slide</a:t>
            </a:r>
            <a:endParaRPr b="0" lang="en-US" sz="4400" spc="-1" strike="noStrike">
              <a:solidFill>
                <a:srgbClr val="000000"/>
              </a:solidFill>
              <a:latin typeface="Arial"/>
            </a:endParaRPr>
          </a:p>
        </p:txBody>
      </p:sp>
      <p:sp>
        <p:nvSpPr>
          <p:cNvPr id="76"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n-US" sz="2000" spc="-1" strike="noStrike">
                <a:solidFill>
                  <a:srgbClr val="000000"/>
                </a:solidFill>
                <a:latin typeface="Arial"/>
              </a:rPr>
              <a:t>Click to edit the notes format</a:t>
            </a:r>
            <a:endParaRPr b="0" lang="en-US" sz="2000" spc="-1" strike="noStrike">
              <a:solidFill>
                <a:srgbClr val="000000"/>
              </a:solidFill>
              <a:latin typeface="Arial"/>
            </a:endParaRPr>
          </a:p>
        </p:txBody>
      </p:sp>
      <p:sp>
        <p:nvSpPr>
          <p:cNvPr id="77"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US" sz="1400" spc="-1" strike="noStrike">
                <a:solidFill>
                  <a:srgbClr val="000000"/>
                </a:solidFill>
                <a:latin typeface="Times New Roman"/>
              </a:rPr>
              <a:t>&lt;header&gt;</a:t>
            </a:r>
            <a:endParaRPr b="0" lang="en-US" sz="1400" spc="-1" strike="noStrike">
              <a:solidFill>
                <a:srgbClr val="000000"/>
              </a:solidFill>
              <a:latin typeface="Times New Roman"/>
            </a:endParaRPr>
          </a:p>
        </p:txBody>
      </p:sp>
      <p:sp>
        <p:nvSpPr>
          <p:cNvPr id="78" name="PlaceHolder 4"/>
          <p:cNvSpPr>
            <a:spLocks noGrp="1"/>
          </p:cNvSpPr>
          <p:nvPr>
            <p:ph type="dt" idx="11"/>
          </p:nvPr>
        </p:nvSpPr>
        <p:spPr>
          <a:xfrm>
            <a:off x="4278960" y="0"/>
            <a:ext cx="3280680" cy="534240"/>
          </a:xfrm>
          <a:prstGeom prst="rect">
            <a:avLst/>
          </a:prstGeom>
          <a:noFill/>
          <a:ln w="0">
            <a:noFill/>
          </a:ln>
        </p:spPr>
        <p:txBody>
          <a:bodyPr lIns="0" rIns="0" tIns="0" bIns="0" anchor="t">
            <a:noAutofit/>
          </a:bodyPr>
          <a:lstStyle>
            <a:lvl1pPr indent="0" algn="r">
              <a:buNone/>
              <a:defRPr b="0" lang="en-US" sz="1400" spc="-1" strike="noStrike">
                <a:solidFill>
                  <a:srgbClr val="000000"/>
                </a:solidFill>
                <a:latin typeface="Times New Roman"/>
              </a:defRPr>
            </a:lvl1pPr>
          </a:lstStyle>
          <a:p>
            <a:pPr indent="0" algn="r">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79" name="PlaceHolder 5"/>
          <p:cNvSpPr>
            <a:spLocks noGrp="1"/>
          </p:cNvSpPr>
          <p:nvPr>
            <p:ph type="ftr" idx="12"/>
          </p:nvPr>
        </p:nvSpPr>
        <p:spPr>
          <a:xfrm>
            <a:off x="0" y="10157400"/>
            <a:ext cx="3280680" cy="534240"/>
          </a:xfrm>
          <a:prstGeom prst="rect">
            <a:avLst/>
          </a:prstGeom>
          <a:noFill/>
          <a:ln w="0">
            <a:noFill/>
          </a:ln>
        </p:spPr>
        <p:txBody>
          <a:bodyPr lIns="0" rIns="0" tIns="0" bIns="0" anchor="b">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80" name="PlaceHolder 6"/>
          <p:cNvSpPr>
            <a:spLocks noGrp="1"/>
          </p:cNvSpPr>
          <p:nvPr>
            <p:ph type="sldNum" idx="13"/>
          </p:nvPr>
        </p:nvSpPr>
        <p:spPr>
          <a:xfrm>
            <a:off x="4278960" y="10157400"/>
            <a:ext cx="3280680" cy="534240"/>
          </a:xfrm>
          <a:prstGeom prst="rect">
            <a:avLst/>
          </a:prstGeom>
          <a:noFill/>
          <a:ln w="0">
            <a:noFill/>
          </a:ln>
        </p:spPr>
        <p:txBody>
          <a:bodyPr lIns="0" rIns="0" tIns="0" bIns="0" anchor="b">
            <a:noAutofit/>
          </a:bodyPr>
          <a:lstStyle>
            <a:lvl1pPr indent="0" algn="r">
              <a:buNone/>
              <a:defRPr b="0" lang="en-US" sz="1400" spc="-1" strike="noStrike">
                <a:solidFill>
                  <a:srgbClr val="000000"/>
                </a:solidFill>
                <a:latin typeface="Times New Roman"/>
              </a:defRPr>
            </a:lvl1pPr>
          </a:lstStyle>
          <a:p>
            <a:pPr indent="0" algn="r">
              <a:buNone/>
            </a:pPr>
            <a:fld id="{868258FC-E1C8-4858-8221-D55001D764A4}" type="slidenum">
              <a:rPr b="0" lang="en-US" sz="1400" spc="-1" strike="noStrike">
                <a:solidFill>
                  <a:srgbClr val="000000"/>
                </a:solidFill>
                <a:latin typeface="Times New Roman"/>
              </a:rPr>
              <a:t>&lt;number&gt;</a:t>
            </a:fld>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
</Relationship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6" name="PlaceHolder 1"/>
          <p:cNvSpPr>
            <a:spLocks noGrp="1"/>
          </p:cNvSpPr>
          <p:nvPr>
            <p:ph type="sldImg"/>
          </p:nvPr>
        </p:nvSpPr>
        <p:spPr>
          <a:xfrm>
            <a:off x="380880" y="685800"/>
            <a:ext cx="6095520" cy="3428640"/>
          </a:xfrm>
          <a:prstGeom prst="rect">
            <a:avLst/>
          </a:prstGeom>
          <a:ln w="0">
            <a:noFill/>
          </a:ln>
        </p:spPr>
      </p:sp>
      <p:sp>
        <p:nvSpPr>
          <p:cNvPr id="547" name="PlaceHolder 2"/>
          <p:cNvSpPr>
            <a:spLocks noGrp="1"/>
          </p:cNvSpPr>
          <p:nvPr>
            <p:ph type="body"/>
          </p:nvPr>
        </p:nvSpPr>
        <p:spPr>
          <a:xfrm>
            <a:off x="685800" y="4343400"/>
            <a:ext cx="5486040" cy="4114440"/>
          </a:xfrm>
          <a:prstGeom prst="rect">
            <a:avLst/>
          </a:prstGeom>
          <a:noFill/>
          <a:ln w="0">
            <a:noFill/>
          </a:ln>
        </p:spPr>
        <p:txBody>
          <a:bodyPr lIns="91440" rIns="91440" tIns="91440" bIns="91440" anchor="t">
            <a:noAutofit/>
          </a:bodyPr>
          <a:p>
            <a:pPr marL="457200" indent="-298440">
              <a:lnSpc>
                <a:spcPct val="100000"/>
              </a:lnSpc>
              <a:buClr>
                <a:srgbClr val="000000"/>
              </a:buClr>
              <a:buFont typeface="Arial"/>
              <a:buChar char="●"/>
            </a:pPr>
            <a:r>
              <a:rPr b="0" lang="en-US" sz="1100" spc="-1" strike="noStrike">
                <a:solidFill>
                  <a:srgbClr val="000000"/>
                </a:solidFill>
                <a:latin typeface="Arial"/>
                <a:ea typeface="Arial"/>
              </a:rPr>
              <a:t>Instead of looking just a handful of historical events, I use the entire CyberShake dataset to develop a cybershake-based ergodic ground motion model. The equation here is the functional form we used for regression, which includes magnitude scaling, geometrical spreading, linear site response, basin response term, anelastic attenuation. Delta Be is the between event residual, or the event term, which represents the systematic differences between one event’s ground motions and the median from the model. Delta Wes is the within event residual, which represents the variances of ground motions from the same event at different sites. It is a combination of site effects, path effects, some source effects, such as radiation pattern and directivity, and random fluctuations. The figure to the right shows total residuals versus magnitude, VS30 and rupture distance. There is no trend, which confirms that the ergodic model is properly constrained.</a:t>
            </a:r>
            <a:endParaRPr b="0" lang="en-US" sz="1100" spc="-1" strike="noStrike">
              <a:solidFill>
                <a:srgbClr val="000000"/>
              </a:solid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0.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p:spTree>
      <p:nvGrpSpPr>
        <p:cNvPr id="1" name=""/>
        <p:cNvGrpSpPr/>
        <p:nvPr/>
      </p:nvGrpSpPr>
      <p:grpSpPr>
        <a:xfrm>
          <a:off x="0" y="0"/>
          <a:ext cx="0" cy="0"/>
          <a:chOff x="0" y="0"/>
          <a:chExt cx="0" cy="0"/>
        </a:xfrm>
      </p:grpSpPr>
      <p:sp>
        <p:nvSpPr>
          <p:cNvPr id="6" name="PlaceHolder 1"/>
          <p:cNvSpPr>
            <a:spLocks noGrp="1"/>
          </p:cNvSpPr>
          <p:nvPr>
            <p:ph type="title"/>
          </p:nvPr>
        </p:nvSpPr>
        <p:spPr>
          <a:xfrm>
            <a:off x="1056960" y="137880"/>
            <a:ext cx="7026120" cy="6238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7" name="PlaceHolder 2"/>
          <p:cNvSpPr>
            <a:spLocks noGrp="1"/>
          </p:cNvSpPr>
          <p:nvPr>
            <p:ph type="subTitle"/>
          </p:nvPr>
        </p:nvSpPr>
        <p:spPr>
          <a:xfrm>
            <a:off x="310680" y="1041120"/>
            <a:ext cx="8518680" cy="3524040"/>
          </a:xfrm>
          <a:prstGeom prst="rect">
            <a:avLst/>
          </a:prstGeom>
          <a:noFill/>
          <a:ln w="0">
            <a:noFill/>
          </a:ln>
        </p:spPr>
        <p:txBody>
          <a:bodyPr lIns="0" rIns="0" tIns="0" bIns="0" anchor="ctr">
            <a:noAutofit/>
          </a:bodyPr>
          <a:p>
            <a:pPr marL="343080" indent="-34308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4" name="PlaceHolder 3"/>
          <p:cNvSpPr>
            <a:spLocks noGrp="1"/>
          </p:cNvSpPr>
          <p:nvPr>
            <p:ph type="sldNum" idx="1"/>
          </p:nvPr>
        </p:nvSpPr>
        <p:spPr/>
        <p:txBody>
          <a:bodyPr/>
          <a:p>
            <a:fld id="{7FE72A06-4557-4BA6-ACD9-781B891C36D1}" type="slidenum">
              <a:t>&lt;#&gt;</a:t>
            </a:fld>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_AND_BODY">
    <p:spTree>
      <p:nvGrpSpPr>
        <p:cNvPr id="1" name=""/>
        <p:cNvGrpSpPr/>
        <p:nvPr/>
      </p:nvGrpSpPr>
      <p:grpSpPr>
        <a:xfrm>
          <a:off x="0" y="0"/>
          <a:ext cx="0" cy="0"/>
          <a:chOff x="0" y="0"/>
          <a:chExt cx="0" cy="0"/>
        </a:xfrm>
      </p:grpSpPr>
      <p:sp>
        <p:nvSpPr>
          <p:cNvPr id="14" name="PlaceHolder 1"/>
          <p:cNvSpPr>
            <a:spLocks noGrp="1"/>
          </p:cNvSpPr>
          <p:nvPr>
            <p:ph type="title"/>
          </p:nvPr>
        </p:nvSpPr>
        <p:spPr>
          <a:xfrm>
            <a:off x="1056960" y="137880"/>
            <a:ext cx="7026120" cy="6238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5" name="PlaceHolder 2"/>
          <p:cNvSpPr>
            <a:spLocks noGrp="1"/>
          </p:cNvSpPr>
          <p:nvPr>
            <p:ph/>
          </p:nvPr>
        </p:nvSpPr>
        <p:spPr>
          <a:xfrm>
            <a:off x="310680" y="1041120"/>
            <a:ext cx="8518680" cy="3524040"/>
          </a:xfrm>
          <a:prstGeom prst="rect">
            <a:avLst/>
          </a:prstGeom>
          <a:noFill/>
          <a:ln w="0">
            <a:noFill/>
          </a:ln>
        </p:spPr>
        <p:txBody>
          <a:bodyPr lIns="0" rIns="0" tIns="0" bIns="0" anchor="t">
            <a:normAutofit/>
          </a:bodyPr>
          <a:p>
            <a:pPr marL="343080" indent="-34308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4" name="PlaceHolder 3"/>
          <p:cNvSpPr>
            <a:spLocks noGrp="1"/>
          </p:cNvSpPr>
          <p:nvPr>
            <p:ph type="sldNum" idx="2"/>
          </p:nvPr>
        </p:nvSpPr>
        <p:spPr/>
        <p:txBody>
          <a:bodyPr/>
          <a:p>
            <a:fld id="{74527775-36BE-4FC3-B3DC-5A06528A065D}" type="slidenum">
              <a:t>&lt;#&gt;</a:t>
            </a:fld>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_">
    <p:spTree>
      <p:nvGrpSpPr>
        <p:cNvPr id="1" name=""/>
        <p:cNvGrpSpPr/>
        <p:nvPr/>
      </p:nvGrpSpPr>
      <p:grpSpPr>
        <a:xfrm>
          <a:off x="0" y="0"/>
          <a:ext cx="0" cy="0"/>
          <a:chOff x="0" y="0"/>
          <a:chExt cx="0" cy="0"/>
        </a:xfrm>
      </p:grpSpPr>
      <p:sp>
        <p:nvSpPr>
          <p:cNvPr id="22" name="PlaceHolder 1"/>
          <p:cNvSpPr>
            <a:spLocks noGrp="1"/>
          </p:cNvSpPr>
          <p:nvPr>
            <p:ph type="title"/>
          </p:nvPr>
        </p:nvSpPr>
        <p:spPr>
          <a:xfrm>
            <a:off x="1056960" y="137880"/>
            <a:ext cx="7026120" cy="6238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23" name="PlaceHolder 2"/>
          <p:cNvSpPr>
            <a:spLocks noGrp="1"/>
          </p:cNvSpPr>
          <p:nvPr>
            <p:ph type="subTitle"/>
          </p:nvPr>
        </p:nvSpPr>
        <p:spPr>
          <a:xfrm>
            <a:off x="310680" y="1041120"/>
            <a:ext cx="8518680" cy="3524040"/>
          </a:xfrm>
          <a:prstGeom prst="rect">
            <a:avLst/>
          </a:prstGeom>
          <a:noFill/>
          <a:ln w="0">
            <a:noFill/>
          </a:ln>
        </p:spPr>
        <p:txBody>
          <a:bodyPr lIns="0" rIns="0" tIns="0" bIns="0" anchor="ctr">
            <a:noAutofit/>
          </a:bodyPr>
          <a:p>
            <a:pPr marL="343080" indent="-34308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4" name="PlaceHolder 3"/>
          <p:cNvSpPr>
            <a:spLocks noGrp="1"/>
          </p:cNvSpPr>
          <p:nvPr>
            <p:ph type="sldNum" idx="3"/>
          </p:nvPr>
        </p:nvSpPr>
        <p:spPr/>
        <p:txBody>
          <a:bodyPr/>
          <a:p>
            <a:fld id="{DF17120B-1BC1-4425-9BAC-438FB23219DB}" type="slidenum">
              <a:t>&lt;#&gt;</a:t>
            </a:fld>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1">
    <p:spTree>
      <p:nvGrpSpPr>
        <p:cNvPr id="1" name=""/>
        <p:cNvGrpSpPr/>
        <p:nvPr/>
      </p:nvGrpSpPr>
      <p:grpSpPr>
        <a:xfrm>
          <a:off x="0" y="0"/>
          <a:ext cx="0" cy="0"/>
          <a:chOff x="0" y="0"/>
          <a:chExt cx="0" cy="0"/>
        </a:xfrm>
      </p:grpSpPr>
      <p:sp>
        <p:nvSpPr>
          <p:cNvPr id="2" name="PlaceHolder 1"/>
          <p:cNvSpPr>
            <a:spLocks noGrp="1"/>
          </p:cNvSpPr>
          <p:nvPr>
            <p:ph type="sldNum" idx="4"/>
          </p:nvPr>
        </p:nvSpPr>
        <p:spPr/>
        <p:txBody>
          <a:bodyPr/>
          <a:p>
            <a:fld id="{DB11FEE4-1CB5-402E-87CE-5045577543AA}" type="slidenum">
              <a:t>&lt;#&gt;</a:t>
            </a:fld>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p:spTree>
      <p:nvGrpSpPr>
        <p:cNvPr id="1" name=""/>
        <p:cNvGrpSpPr/>
        <p:nvPr/>
      </p:nvGrpSpPr>
      <p:grpSpPr>
        <a:xfrm>
          <a:off x="0" y="0"/>
          <a:ext cx="0" cy="0"/>
          <a:chOff x="0" y="0"/>
          <a:chExt cx="0" cy="0"/>
        </a:xfrm>
      </p:grpSpPr>
      <p:sp>
        <p:nvSpPr>
          <p:cNvPr id="34" name="PlaceHolder 1"/>
          <p:cNvSpPr>
            <a:spLocks noGrp="1"/>
          </p:cNvSpPr>
          <p:nvPr>
            <p:ph type="title"/>
          </p:nvPr>
        </p:nvSpPr>
        <p:spPr>
          <a:xfrm>
            <a:off x="1056960" y="137880"/>
            <a:ext cx="7026120" cy="6238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35" name="PlaceHolder 2"/>
          <p:cNvSpPr>
            <a:spLocks noGrp="1"/>
          </p:cNvSpPr>
          <p:nvPr>
            <p:ph/>
          </p:nvPr>
        </p:nvSpPr>
        <p:spPr>
          <a:xfrm>
            <a:off x="310680" y="1041120"/>
            <a:ext cx="8518680" cy="3524040"/>
          </a:xfrm>
          <a:prstGeom prst="rect">
            <a:avLst/>
          </a:prstGeom>
          <a:noFill/>
          <a:ln w="0">
            <a:noFill/>
          </a:ln>
        </p:spPr>
        <p:txBody>
          <a:bodyPr lIns="0" rIns="0" tIns="0" bIns="0" anchor="t">
            <a:normAutofit/>
          </a:bodyPr>
          <a:p>
            <a:pPr marL="343080" indent="-34308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4" name="PlaceHolder 3"/>
          <p:cNvSpPr>
            <a:spLocks noGrp="1"/>
          </p:cNvSpPr>
          <p:nvPr>
            <p:ph type="sldNum" idx="5"/>
          </p:nvPr>
        </p:nvSpPr>
        <p:spPr/>
        <p:txBody>
          <a:bodyPr/>
          <a:p>
            <a:fld id="{C23750A4-125E-4526-AB7F-7141CBAD95F5}" type="slidenum">
              <a:t>&lt;#&gt;</a:t>
            </a:fld>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_AND_BODY_">
    <p:spTree>
      <p:nvGrpSpPr>
        <p:cNvPr id="1" name=""/>
        <p:cNvGrpSpPr/>
        <p:nvPr/>
      </p:nvGrpSpPr>
      <p:grpSpPr>
        <a:xfrm>
          <a:off x="0" y="0"/>
          <a:ext cx="0" cy="0"/>
          <a:chOff x="0" y="0"/>
          <a:chExt cx="0" cy="0"/>
        </a:xfrm>
      </p:grpSpPr>
      <p:sp>
        <p:nvSpPr>
          <p:cNvPr id="42" name="PlaceHolder 1"/>
          <p:cNvSpPr>
            <a:spLocks noGrp="1"/>
          </p:cNvSpPr>
          <p:nvPr>
            <p:ph type="title"/>
          </p:nvPr>
        </p:nvSpPr>
        <p:spPr>
          <a:xfrm>
            <a:off x="1056960" y="137880"/>
            <a:ext cx="7026120" cy="6238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43" name="PlaceHolder 2"/>
          <p:cNvSpPr>
            <a:spLocks noGrp="1"/>
          </p:cNvSpPr>
          <p:nvPr>
            <p:ph/>
          </p:nvPr>
        </p:nvSpPr>
        <p:spPr>
          <a:xfrm>
            <a:off x="310680" y="1041120"/>
            <a:ext cx="8518680" cy="3524040"/>
          </a:xfrm>
          <a:prstGeom prst="rect">
            <a:avLst/>
          </a:prstGeom>
          <a:noFill/>
          <a:ln w="0">
            <a:noFill/>
          </a:ln>
        </p:spPr>
        <p:txBody>
          <a:bodyPr lIns="0" rIns="0" tIns="0" bIns="0" anchor="t">
            <a:normAutofit/>
          </a:bodyPr>
          <a:p>
            <a:pPr marL="343080" indent="-34308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4" name="PlaceHolder 3"/>
          <p:cNvSpPr>
            <a:spLocks noGrp="1"/>
          </p:cNvSpPr>
          <p:nvPr>
            <p:ph type="sldNum" idx="6"/>
          </p:nvPr>
        </p:nvSpPr>
        <p:spPr/>
        <p:txBody>
          <a:bodyPr/>
          <a:p>
            <a:fld id="{3CDFD37B-65FB-45B6-A865-B5F44CFEE0BA}" type="slidenum">
              <a:t>&lt;#&gt;</a:t>
            </a:fld>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_TITLE_AND_DESCRIPTION">
    <p:spTree>
      <p:nvGrpSpPr>
        <p:cNvPr id="1" name=""/>
        <p:cNvGrpSpPr/>
        <p:nvPr/>
      </p:nvGrpSpPr>
      <p:grpSpPr>
        <a:xfrm>
          <a:off x="0" y="0"/>
          <a:ext cx="0" cy="0"/>
          <a:chOff x="0" y="0"/>
          <a:chExt cx="0" cy="0"/>
        </a:xfrm>
      </p:grpSpPr>
      <p:sp>
        <p:nvSpPr>
          <p:cNvPr id="2" name="PlaceHolder 1"/>
          <p:cNvSpPr>
            <a:spLocks noGrp="1"/>
          </p:cNvSpPr>
          <p:nvPr>
            <p:ph type="sldNum" idx="7"/>
          </p:nvPr>
        </p:nvSpPr>
        <p:spPr/>
        <p:txBody>
          <a:bodyPr/>
          <a:p>
            <a:fld id="{1DD0A53C-FA2F-4B4C-A2E8-5DD2D58159BC}" type="slidenum">
              <a:t>&lt;#&gt;</a:t>
            </a:fld>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_AND_BODY__">
    <p:spTree>
      <p:nvGrpSpPr>
        <p:cNvPr id="1" name=""/>
        <p:cNvGrpSpPr/>
        <p:nvPr/>
      </p:nvGrpSpPr>
      <p:grpSpPr>
        <a:xfrm>
          <a:off x="0" y="0"/>
          <a:ext cx="0" cy="0"/>
          <a:chOff x="0" y="0"/>
          <a:chExt cx="0" cy="0"/>
        </a:xfrm>
      </p:grpSpPr>
      <p:sp>
        <p:nvSpPr>
          <p:cNvPr id="55" name="PlaceHolder 1"/>
          <p:cNvSpPr>
            <a:spLocks noGrp="1"/>
          </p:cNvSpPr>
          <p:nvPr>
            <p:ph type="title"/>
          </p:nvPr>
        </p:nvSpPr>
        <p:spPr>
          <a:xfrm>
            <a:off x="1056960" y="137880"/>
            <a:ext cx="7026120" cy="6238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56" name="PlaceHolder 2"/>
          <p:cNvSpPr>
            <a:spLocks noGrp="1"/>
          </p:cNvSpPr>
          <p:nvPr>
            <p:ph/>
          </p:nvPr>
        </p:nvSpPr>
        <p:spPr>
          <a:xfrm>
            <a:off x="310680" y="1041120"/>
            <a:ext cx="8518680" cy="3524040"/>
          </a:xfrm>
          <a:prstGeom prst="rect">
            <a:avLst/>
          </a:prstGeom>
          <a:noFill/>
          <a:ln w="0">
            <a:noFill/>
          </a:ln>
        </p:spPr>
        <p:txBody>
          <a:bodyPr lIns="0" rIns="0" tIns="0" bIns="0" anchor="t">
            <a:normAutofit/>
          </a:bodyPr>
          <a:p>
            <a:pPr marL="343080" indent="-34308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4" name="PlaceHolder 3"/>
          <p:cNvSpPr>
            <a:spLocks noGrp="1"/>
          </p:cNvSpPr>
          <p:nvPr>
            <p:ph type="sldNum" idx="8"/>
          </p:nvPr>
        </p:nvSpPr>
        <p:spPr/>
        <p:txBody>
          <a:bodyPr/>
          <a:p>
            <a:fld id="{3F4FE111-713B-44BE-90A8-21DD7B1507EE}" type="slidenum">
              <a:t>&lt;#&gt;</a:t>
            </a:fld>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1_">
    <p:spTree>
      <p:nvGrpSpPr>
        <p:cNvPr id="1" name=""/>
        <p:cNvGrpSpPr/>
        <p:nvPr/>
      </p:nvGrpSpPr>
      <p:grpSpPr>
        <a:xfrm>
          <a:off x="0" y="0"/>
          <a:ext cx="0" cy="0"/>
          <a:chOff x="0" y="0"/>
          <a:chExt cx="0" cy="0"/>
        </a:xfrm>
      </p:grpSpPr>
      <p:sp>
        <p:nvSpPr>
          <p:cNvPr id="2" name="PlaceHolder 1"/>
          <p:cNvSpPr>
            <a:spLocks noGrp="1"/>
          </p:cNvSpPr>
          <p:nvPr>
            <p:ph type="sldNum" idx="9"/>
          </p:nvPr>
        </p:nvSpPr>
        <p:spPr/>
        <p:txBody>
          <a:bodyPr/>
          <a:p>
            <a:fld id="{EFEF92D7-DC5A-4737-912E-3CCB6F4EABB4}" type="slidenum">
              <a:t>&lt;#&gt;</a:t>
            </a:fld>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1_">
    <p:spTree>
      <p:nvGrpSpPr>
        <p:cNvPr id="1" name=""/>
        <p:cNvGrpSpPr/>
        <p:nvPr/>
      </p:nvGrpSpPr>
      <p:grpSpPr>
        <a:xfrm>
          <a:off x="0" y="0"/>
          <a:ext cx="0" cy="0"/>
          <a:chOff x="0" y="0"/>
          <a:chExt cx="0" cy="0"/>
        </a:xfrm>
      </p:grpSpPr>
      <p:sp>
        <p:nvSpPr>
          <p:cNvPr id="63" name="PlaceHolder 1"/>
          <p:cNvSpPr>
            <a:spLocks noGrp="1"/>
          </p:cNvSpPr>
          <p:nvPr>
            <p:ph type="title"/>
          </p:nvPr>
        </p:nvSpPr>
        <p:spPr>
          <a:xfrm>
            <a:off x="1056960" y="137880"/>
            <a:ext cx="7026120" cy="6238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64" name="PlaceHolder 2"/>
          <p:cNvSpPr>
            <a:spLocks noGrp="1"/>
          </p:cNvSpPr>
          <p:nvPr>
            <p:ph/>
          </p:nvPr>
        </p:nvSpPr>
        <p:spPr>
          <a:xfrm>
            <a:off x="310680" y="1041120"/>
            <a:ext cx="8518680" cy="3524040"/>
          </a:xfrm>
          <a:prstGeom prst="rect">
            <a:avLst/>
          </a:prstGeom>
          <a:noFill/>
          <a:ln w="0">
            <a:noFill/>
          </a:ln>
        </p:spPr>
        <p:txBody>
          <a:bodyPr lIns="0" rIns="0" tIns="0" bIns="0" anchor="t">
            <a:normAutofit/>
          </a:bodyPr>
          <a:p>
            <a:pPr marL="343080" indent="-34308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4" name="PlaceHolder 3"/>
          <p:cNvSpPr>
            <a:spLocks noGrp="1"/>
          </p:cNvSpPr>
          <p:nvPr>
            <p:ph type="sldNum" idx="9"/>
          </p:nvPr>
        </p:nvSpPr>
        <p:spPr/>
        <p:txBody>
          <a:bodyPr/>
          <a:p>
            <a:fld id="{F03979B3-49FD-4C57-BD8E-E7D3B0361AE1}" type="slidenum">
              <a:t>&lt;#&gt;</a:t>
            </a:fld>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_AND_TWO_COLUMNS">
    <p:spTree>
      <p:nvGrpSpPr>
        <p:cNvPr id="1" name=""/>
        <p:cNvGrpSpPr/>
        <p:nvPr/>
      </p:nvGrpSpPr>
      <p:grpSpPr>
        <a:xfrm>
          <a:off x="0" y="0"/>
          <a:ext cx="0" cy="0"/>
          <a:chOff x="0" y="0"/>
          <a:chExt cx="0" cy="0"/>
        </a:xfrm>
      </p:grpSpPr>
      <p:sp>
        <p:nvSpPr>
          <p:cNvPr id="72" name="PlaceHolder 1"/>
          <p:cNvSpPr>
            <a:spLocks noGrp="1"/>
          </p:cNvSpPr>
          <p:nvPr>
            <p:ph type="title"/>
          </p:nvPr>
        </p:nvSpPr>
        <p:spPr>
          <a:xfrm>
            <a:off x="1056960" y="137880"/>
            <a:ext cx="7026120" cy="6238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73" name="PlaceHolder 2"/>
          <p:cNvSpPr>
            <a:spLocks noGrp="1"/>
          </p:cNvSpPr>
          <p:nvPr>
            <p:ph/>
          </p:nvPr>
        </p:nvSpPr>
        <p:spPr>
          <a:xfrm>
            <a:off x="310680" y="1041120"/>
            <a:ext cx="4156920" cy="3524040"/>
          </a:xfrm>
          <a:prstGeom prst="rect">
            <a:avLst/>
          </a:prstGeom>
          <a:noFill/>
          <a:ln w="0">
            <a:noFill/>
          </a:ln>
        </p:spPr>
        <p:txBody>
          <a:bodyPr lIns="0" rIns="0" tIns="0" bIns="0" anchor="t">
            <a:normAutofit/>
          </a:bodyPr>
          <a:p>
            <a:pPr marL="343080" indent="-34308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74" name="PlaceHolder 3"/>
          <p:cNvSpPr>
            <a:spLocks noGrp="1"/>
          </p:cNvSpPr>
          <p:nvPr>
            <p:ph/>
          </p:nvPr>
        </p:nvSpPr>
        <p:spPr>
          <a:xfrm>
            <a:off x="4675680" y="1041120"/>
            <a:ext cx="4156920" cy="3524040"/>
          </a:xfrm>
          <a:prstGeom prst="rect">
            <a:avLst/>
          </a:prstGeom>
          <a:noFill/>
          <a:ln w="0">
            <a:noFill/>
          </a:ln>
        </p:spPr>
        <p:txBody>
          <a:bodyPr lIns="0" rIns="0" tIns="0" bIns="0" anchor="t">
            <a:normAutofit/>
          </a:bodyPr>
          <a:p>
            <a:pPr marL="343080" indent="-34308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
        <p:nvSpPr>
          <p:cNvPr id="5" name="PlaceHolder 4"/>
          <p:cNvSpPr>
            <a:spLocks noGrp="1"/>
          </p:cNvSpPr>
          <p:nvPr>
            <p:ph type="sldNum" idx="10"/>
          </p:nvPr>
        </p:nvSpPr>
        <p:spPr/>
        <p:txBody>
          <a:bodyPr/>
          <a:p>
            <a:fld id="{344D8F97-AE7C-4039-947B-D89862D5963C}" type="slidenum">
              <a:t>&lt;#&gt;</a:t>
            </a:fld>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 Id="rId3"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1.png"/><Relationship Id="rId3"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1.png"/><Relationship Id="rId3"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png"/><Relationship Id="rId3"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1.png"/><Relationship Id="rId3"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image" Target="../media/image1.png"/><Relationship Id="rId3"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image" Target="../media/image1.png"/><Relationship Id="rId3" Type="http://schemas.openxmlformats.org/officeDocument/2006/relationships/slideLayout" Target="../slideLayouts/slideLayout9.xml"/><Relationship Id="rId4" Type="http://schemas.openxmlformats.org/officeDocument/2006/relationships/slideLayout" Target="../slideLayouts/slideLayout10.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image" Target="../media/image1.png"/><Relationship Id="rId3"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0" name="Google Shape;10;p2"/>
          <p:cNvSpPr/>
          <p:nvPr/>
        </p:nvSpPr>
        <p:spPr>
          <a:xfrm>
            <a:off x="0" y="718200"/>
            <a:ext cx="9143280" cy="4417560"/>
          </a:xfrm>
          <a:prstGeom prst="rect">
            <a:avLst/>
          </a:prstGeom>
          <a:solidFill>
            <a:schemeClr val="lt2"/>
          </a:solidFill>
          <a:ln w="0">
            <a:noFill/>
          </a:ln>
        </p:spPr>
        <p:style>
          <a:lnRef idx="0"/>
          <a:fillRef idx="0"/>
          <a:effectRef idx="0"/>
          <a:fontRef idx="minor"/>
        </p:style>
        <p:txBody>
          <a:bodyPr lIns="90000" rIns="90000" tIns="91440" bIns="91440" anchor="ctr">
            <a:noAutofit/>
          </a:bodyPr>
          <a:p>
            <a:pPr algn="ctr">
              <a:lnSpc>
                <a:spcPct val="100000"/>
              </a:lnSpc>
              <a:tabLst>
                <a:tab algn="l" pos="0"/>
              </a:tabLst>
            </a:pPr>
            <a:endParaRPr b="0" lang="en-US" sz="1400" spc="-1" strike="noStrike">
              <a:solidFill>
                <a:schemeClr val="dk2"/>
              </a:solidFill>
              <a:latin typeface="Arial"/>
              <a:ea typeface="Arial"/>
            </a:endParaRPr>
          </a:p>
        </p:txBody>
      </p:sp>
      <p:pic>
        <p:nvPicPr>
          <p:cNvPr id="1" name="Google Shape;15;p2" descr=""/>
          <p:cNvPicPr/>
          <p:nvPr/>
        </p:nvPicPr>
        <p:blipFill>
          <a:blip r:embed="rId2"/>
          <a:stretch/>
        </p:blipFill>
        <p:spPr>
          <a:xfrm>
            <a:off x="232920" y="45360"/>
            <a:ext cx="613080" cy="639360"/>
          </a:xfrm>
          <a:prstGeom prst="rect">
            <a:avLst/>
          </a:prstGeom>
          <a:ln w="0">
            <a:noFill/>
          </a:ln>
        </p:spPr>
      </p:pic>
      <p:sp>
        <p:nvSpPr>
          <p:cNvPr id="2" name="Google Shape;16;p2"/>
          <p:cNvSpPr/>
          <p:nvPr/>
        </p:nvSpPr>
        <p:spPr>
          <a:xfrm>
            <a:off x="775800" y="286560"/>
            <a:ext cx="2619720" cy="166320"/>
          </a:xfrm>
          <a:prstGeom prst="rect">
            <a:avLst/>
          </a:prstGeom>
          <a:noFill/>
          <a:ln w="0">
            <a:noFill/>
          </a:ln>
        </p:spPr>
        <p:style>
          <a:lnRef idx="0"/>
          <a:fillRef idx="0"/>
          <a:effectRef idx="0"/>
          <a:fontRef idx="minor"/>
        </p:style>
        <p:txBody>
          <a:bodyPr lIns="0" rIns="0" tIns="0" bIns="0" anchor="ctr">
            <a:noAutofit/>
          </a:bodyPr>
          <a:p>
            <a:pPr algn="ctr">
              <a:lnSpc>
                <a:spcPct val="100000"/>
              </a:lnSpc>
              <a:tabLst>
                <a:tab algn="l" pos="0"/>
              </a:tabLst>
            </a:pPr>
            <a:r>
              <a:rPr b="1" i="1" lang="en" sz="1000" spc="-1" strike="noStrike">
                <a:solidFill>
                  <a:schemeClr val="accent3"/>
                </a:solidFill>
                <a:latin typeface="Times New Roman"/>
                <a:ea typeface="Times New Roman"/>
              </a:rPr>
              <a:t>S</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t</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a</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t</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e</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w</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i</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d</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e </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C</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a</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l</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i</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f</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o</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r</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n</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i</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a </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E</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a</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r</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t</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h</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q</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u</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a</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k</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e </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C</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e</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n</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t</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e</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r</a:t>
            </a:r>
            <a:endParaRPr b="0" lang="en-US" sz="1000" spc="-1" strike="noStrike">
              <a:solidFill>
                <a:srgbClr val="000000"/>
              </a:solidFill>
              <a:latin typeface="Arial"/>
            </a:endParaRPr>
          </a:p>
        </p:txBody>
      </p:sp>
      <p:sp>
        <p:nvSpPr>
          <p:cNvPr id="3" name="PlaceHolder 1"/>
          <p:cNvSpPr>
            <a:spLocks noGrp="1"/>
          </p:cNvSpPr>
          <p:nvPr>
            <p:ph type="title"/>
          </p:nvPr>
        </p:nvSpPr>
        <p:spPr>
          <a:xfrm>
            <a:off x="1057320" y="164520"/>
            <a:ext cx="7028280" cy="5720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4" name="PlaceHolder 2"/>
          <p:cNvSpPr>
            <a:spLocks noGrp="1"/>
          </p:cNvSpPr>
          <p:nvPr>
            <p:ph type="sldNum" idx="1"/>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BEC06C44-8200-412A-9390-EDEF2E914E8D}" type="slidenum">
              <a:rPr b="0" lang="en" sz="1000" spc="-1" strike="noStrike">
                <a:solidFill>
                  <a:schemeClr val="dk2"/>
                </a:solidFill>
                <a:latin typeface="Arial"/>
                <a:ea typeface="Arial"/>
              </a:rPr>
              <a:t>&lt;number&gt;</a:t>
            </a:fld>
            <a:endParaRPr b="0" lang="en-US" sz="1000" spc="-1" strike="noStrike">
              <a:solidFill>
                <a:srgbClr val="000000"/>
              </a:solidFill>
              <a:latin typeface="Times New Roman"/>
            </a:endParaRPr>
          </a:p>
        </p:txBody>
      </p:sp>
      <p:sp>
        <p:nvSpPr>
          <p:cNvPr id="5" name="PlaceHolder 3"/>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a:t>
            </a:r>
            <a:r>
              <a:rPr b="0" lang="en-US" sz="3200" spc="-1" strike="noStrike">
                <a:solidFill>
                  <a:srgbClr val="000000"/>
                </a:solidFill>
                <a:latin typeface="Arial"/>
              </a:rPr>
              <a:t>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a:t>
            </a:r>
            <a:r>
              <a:rPr b="0" lang="en-US" sz="2000" spc="-1" strike="noStrike">
                <a:solidFill>
                  <a:srgbClr val="000000"/>
                </a:solidFill>
                <a:latin typeface="Arial"/>
              </a:rPr>
              <a:t>Outline </a:t>
            </a:r>
            <a:r>
              <a:rPr b="0" lang="en-US" sz="2000" spc="-1" strike="noStrike">
                <a:solidFill>
                  <a:srgbClr val="000000"/>
                </a:solidFill>
                <a:latin typeface="Arial"/>
              </a:rPr>
              <a:t>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a:t>
            </a:r>
            <a:r>
              <a:rPr b="0" lang="en-US" sz="2000" spc="-1" strike="noStrike">
                <a:solidFill>
                  <a:srgbClr val="000000"/>
                </a:solidFill>
                <a:latin typeface="Arial"/>
              </a:rPr>
              <a:t>e</a:t>
            </a:r>
            <a:r>
              <a:rPr b="0" lang="en-US" sz="2000" spc="-1" strike="noStrike">
                <a:solidFill>
                  <a:srgbClr val="000000"/>
                </a:solidFill>
                <a:latin typeface="Arial"/>
              </a:rPr>
              <a:t>v</a:t>
            </a:r>
            <a:r>
              <a:rPr b="0" lang="en-US" sz="2000" spc="-1" strike="noStrike">
                <a:solidFill>
                  <a:srgbClr val="000000"/>
                </a:solidFill>
                <a:latin typeface="Arial"/>
              </a:rPr>
              <a:t>e</a:t>
            </a:r>
            <a:r>
              <a:rPr b="0" lang="en-US" sz="2000" spc="-1" strike="noStrike">
                <a:solidFill>
                  <a:srgbClr val="000000"/>
                </a:solidFill>
                <a:latin typeface="Arial"/>
              </a:rPr>
              <a:t>n</a:t>
            </a:r>
            <a:r>
              <a:rPr b="0" lang="en-US" sz="2000" spc="-1" strike="noStrike">
                <a:solidFill>
                  <a:srgbClr val="000000"/>
                </a:solidFill>
                <a:latin typeface="Arial"/>
              </a:rPr>
              <a:t>t</a:t>
            </a:r>
            <a:r>
              <a:rPr b="0" lang="en-US" sz="2000" spc="-1" strike="noStrike">
                <a:solidFill>
                  <a:srgbClr val="000000"/>
                </a:solidFill>
                <a:latin typeface="Arial"/>
              </a:rPr>
              <a:t>h</a:t>
            </a:r>
            <a:r>
              <a:rPr b="0" lang="en-US" sz="2000" spc="-1" strike="noStrike">
                <a:solidFill>
                  <a:srgbClr val="000000"/>
                </a:solidFill>
                <a:latin typeface="Arial"/>
              </a:rPr>
              <a:t> </a:t>
            </a:r>
            <a:r>
              <a:rPr b="0" lang="en-US" sz="2000" spc="-1" strike="noStrike">
                <a:solidFill>
                  <a:srgbClr val="000000"/>
                </a:solidFill>
                <a:latin typeface="Arial"/>
              </a:rPr>
              <a:t>O</a:t>
            </a:r>
            <a:r>
              <a:rPr b="0" lang="en-US" sz="2000" spc="-1" strike="noStrike">
                <a:solidFill>
                  <a:srgbClr val="000000"/>
                </a:solidFill>
                <a:latin typeface="Arial"/>
              </a:rPr>
              <a:t>u</a:t>
            </a:r>
            <a:r>
              <a:rPr b="0" lang="en-US" sz="2000" spc="-1" strike="noStrike">
                <a:solidFill>
                  <a:srgbClr val="000000"/>
                </a:solidFill>
                <a:latin typeface="Arial"/>
              </a:rPr>
              <a:t>t</a:t>
            </a:r>
            <a:r>
              <a:rPr b="0" lang="en-US" sz="2000" spc="-1" strike="noStrike">
                <a:solidFill>
                  <a:srgbClr val="000000"/>
                </a:solidFill>
                <a:latin typeface="Arial"/>
              </a:rPr>
              <a:t>li</a:t>
            </a:r>
            <a:r>
              <a:rPr b="0" lang="en-US" sz="2000" spc="-1" strike="noStrike">
                <a:solidFill>
                  <a:srgbClr val="000000"/>
                </a:solidFill>
                <a:latin typeface="Arial"/>
              </a:rPr>
              <a:t>n</a:t>
            </a:r>
            <a:r>
              <a:rPr b="0" lang="en-US" sz="2000" spc="-1" strike="noStrike">
                <a:solidFill>
                  <a:srgbClr val="000000"/>
                </a:solidFill>
                <a:latin typeface="Arial"/>
              </a:rPr>
              <a:t>e</a:t>
            </a:r>
            <a:r>
              <a:rPr b="0" lang="en-US" sz="2000" spc="-1" strike="noStrike">
                <a:solidFill>
                  <a:srgbClr val="000000"/>
                </a:solidFill>
                <a:latin typeface="Arial"/>
              </a:rPr>
              <a:t> </a:t>
            </a:r>
            <a:r>
              <a:rPr b="0" lang="en-US" sz="2000" spc="-1" strike="noStrike">
                <a:solidFill>
                  <a:srgbClr val="000000"/>
                </a:solidFill>
                <a:latin typeface="Arial"/>
              </a:rPr>
              <a:t>L</a:t>
            </a:r>
            <a:r>
              <a:rPr b="0" lang="en-US" sz="2000" spc="-1" strike="noStrike">
                <a:solidFill>
                  <a:srgbClr val="000000"/>
                </a:solidFill>
                <a:latin typeface="Arial"/>
              </a:rPr>
              <a:t>e</a:t>
            </a:r>
            <a:r>
              <a:rPr b="0" lang="en-US" sz="2000" spc="-1" strike="noStrike">
                <a:solidFill>
                  <a:srgbClr val="000000"/>
                </a:solidFill>
                <a:latin typeface="Arial"/>
              </a:rPr>
              <a:t>v</a:t>
            </a:r>
            <a:r>
              <a:rPr b="0" lang="en-US" sz="2000" spc="-1" strike="noStrike">
                <a:solidFill>
                  <a:srgbClr val="000000"/>
                </a:solidFill>
                <a:latin typeface="Arial"/>
              </a:rPr>
              <a:t>e</a:t>
            </a:r>
            <a:r>
              <a:rPr b="0" lang="en-US" sz="2000" spc="-1" strike="noStrike">
                <a:solidFill>
                  <a:srgbClr val="000000"/>
                </a:solidFill>
                <a:latin typeface="Arial"/>
              </a:rPr>
              <a:t>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8" name="Google Shape;23;p4"/>
          <p:cNvSpPr/>
          <p:nvPr/>
        </p:nvSpPr>
        <p:spPr>
          <a:xfrm>
            <a:off x="0" y="4943880"/>
            <a:ext cx="9143280" cy="198720"/>
          </a:xfrm>
          <a:prstGeom prst="rect">
            <a:avLst/>
          </a:prstGeom>
          <a:solidFill>
            <a:schemeClr val="lt2"/>
          </a:solidFill>
          <a:ln w="0">
            <a:noFill/>
          </a:ln>
        </p:spPr>
        <p:style>
          <a:lnRef idx="0"/>
          <a:fillRef idx="0"/>
          <a:effectRef idx="0"/>
          <a:fontRef idx="minor"/>
        </p:style>
        <p:txBody>
          <a:bodyPr lIns="90000" rIns="90000" tIns="91440" bIns="91440" anchor="ctr">
            <a:noAutofit/>
          </a:bodyPr>
          <a:p>
            <a:pPr algn="ctr">
              <a:lnSpc>
                <a:spcPct val="100000"/>
              </a:lnSpc>
              <a:tabLst>
                <a:tab algn="l" pos="0"/>
              </a:tabLst>
            </a:pPr>
            <a:endParaRPr b="0" lang="en-US" sz="1400" spc="-1" strike="noStrike">
              <a:solidFill>
                <a:srgbClr val="000000"/>
              </a:solidFill>
              <a:latin typeface="Roboto"/>
              <a:ea typeface="Roboto"/>
            </a:endParaRPr>
          </a:p>
        </p:txBody>
      </p:sp>
      <p:sp>
        <p:nvSpPr>
          <p:cNvPr id="9" name="Google Shape;24;p4"/>
          <p:cNvSpPr/>
          <p:nvPr/>
        </p:nvSpPr>
        <p:spPr>
          <a:xfrm>
            <a:off x="0" y="0"/>
            <a:ext cx="9143280" cy="801360"/>
          </a:xfrm>
          <a:prstGeom prst="rect">
            <a:avLst/>
          </a:prstGeom>
          <a:solidFill>
            <a:schemeClr val="lt2"/>
          </a:solidFill>
          <a:ln w="0">
            <a:noFill/>
          </a:ln>
        </p:spPr>
        <p:style>
          <a:lnRef idx="0"/>
          <a:fillRef idx="0"/>
          <a:effectRef idx="0"/>
          <a:fontRef idx="minor"/>
        </p:style>
        <p:txBody>
          <a:bodyPr lIns="90000" rIns="90000" tIns="91440" bIns="91440" anchor="ctr">
            <a:noAutofit/>
          </a:bodyPr>
          <a:p>
            <a:pPr algn="ctr">
              <a:lnSpc>
                <a:spcPct val="100000"/>
              </a:lnSpc>
              <a:tabLst>
                <a:tab algn="l" pos="0"/>
              </a:tabLst>
            </a:pPr>
            <a:endParaRPr b="0" lang="en-US" sz="1400" spc="-1" strike="noStrike">
              <a:solidFill>
                <a:srgbClr val="000000"/>
              </a:solidFill>
              <a:latin typeface="Arial"/>
              <a:ea typeface="Arial"/>
            </a:endParaRPr>
          </a:p>
        </p:txBody>
      </p:sp>
      <p:pic>
        <p:nvPicPr>
          <p:cNvPr id="10" name="Google Shape;28;p4" descr=""/>
          <p:cNvPicPr/>
          <p:nvPr/>
        </p:nvPicPr>
        <p:blipFill>
          <a:blip r:embed="rId2"/>
          <a:stretch/>
        </p:blipFill>
        <p:spPr>
          <a:xfrm>
            <a:off x="346680" y="175680"/>
            <a:ext cx="527400" cy="549720"/>
          </a:xfrm>
          <a:prstGeom prst="rect">
            <a:avLst/>
          </a:prstGeom>
          <a:ln w="0">
            <a:noFill/>
          </a:ln>
        </p:spPr>
      </p:pic>
      <p:sp>
        <p:nvSpPr>
          <p:cNvPr id="11" name="PlaceHolder 1"/>
          <p:cNvSpPr>
            <a:spLocks noGrp="1"/>
          </p:cNvSpPr>
          <p:nvPr>
            <p:ph type="title"/>
          </p:nvPr>
        </p:nvSpPr>
        <p:spPr>
          <a:xfrm>
            <a:off x="1057320" y="164520"/>
            <a:ext cx="7028280" cy="5720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a:t>
            </a:r>
            <a:r>
              <a:rPr b="0" lang="en-US" sz="1800" spc="-1" strike="noStrike">
                <a:solidFill>
                  <a:srgbClr val="000000"/>
                </a:solidFill>
                <a:latin typeface="Arial"/>
              </a:rPr>
              <a:t>k to </a:t>
            </a:r>
            <a:r>
              <a:rPr b="0" lang="en-US" sz="1800" spc="-1" strike="noStrike">
                <a:solidFill>
                  <a:srgbClr val="000000"/>
                </a:solidFill>
                <a:latin typeface="Arial"/>
              </a:rPr>
              <a:t>edit </a:t>
            </a:r>
            <a:r>
              <a:rPr b="0" lang="en-US" sz="1800" spc="-1" strike="noStrike">
                <a:solidFill>
                  <a:srgbClr val="000000"/>
                </a:solidFill>
                <a:latin typeface="Arial"/>
              </a:rPr>
              <a:t>the </a:t>
            </a:r>
            <a:r>
              <a:rPr b="0" lang="en-US" sz="1800" spc="-1" strike="noStrike">
                <a:solidFill>
                  <a:srgbClr val="000000"/>
                </a:solidFill>
                <a:latin typeface="Arial"/>
              </a:rPr>
              <a:t>title </a:t>
            </a:r>
            <a:r>
              <a:rPr b="0" lang="en-US" sz="1800" spc="-1" strike="noStrike">
                <a:solidFill>
                  <a:srgbClr val="000000"/>
                </a:solidFill>
                <a:latin typeface="Arial"/>
              </a:rPr>
              <a:t>text </a:t>
            </a:r>
            <a:r>
              <a:rPr b="0" lang="en-US" sz="1800" spc="-1" strike="noStrike">
                <a:solidFill>
                  <a:srgbClr val="000000"/>
                </a:solidFill>
                <a:latin typeface="Arial"/>
              </a:rPr>
              <a:t>form</a:t>
            </a:r>
            <a:r>
              <a:rPr b="0" lang="en-US" sz="1800" spc="-1" strike="noStrike">
                <a:solidFill>
                  <a:srgbClr val="000000"/>
                </a:solidFill>
                <a:latin typeface="Arial"/>
              </a:rPr>
              <a:t>at</a:t>
            </a:r>
            <a:endParaRPr b="0" lang="en-US" sz="1800" spc="-1" strike="noStrike">
              <a:solidFill>
                <a:srgbClr val="000000"/>
              </a:solidFill>
              <a:latin typeface="Arial"/>
            </a:endParaRPr>
          </a:p>
        </p:txBody>
      </p:sp>
      <p:sp>
        <p:nvSpPr>
          <p:cNvPr id="12" name="PlaceHolder 2"/>
          <p:cNvSpPr>
            <a:spLocks noGrp="1"/>
          </p:cNvSpPr>
          <p:nvPr>
            <p:ph type="body"/>
          </p:nvPr>
        </p:nvSpPr>
        <p:spPr>
          <a:xfrm>
            <a:off x="311760" y="1041480"/>
            <a:ext cx="8519760" cy="35265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13" name="PlaceHolder 3"/>
          <p:cNvSpPr>
            <a:spLocks noGrp="1"/>
          </p:cNvSpPr>
          <p:nvPr>
            <p:ph type="sldNum" idx="2"/>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455BE863-50FE-425F-8B50-22CB1E76374D}" type="slidenum">
              <a:rPr b="0" lang="en" sz="1000" spc="-1" strike="noStrike">
                <a:solidFill>
                  <a:schemeClr val="dk2"/>
                </a:solidFill>
                <a:latin typeface="Arial"/>
                <a:ea typeface="Arial"/>
              </a:rPr>
              <a:t>&lt;number&gt;</a:t>
            </a:fld>
            <a:endParaRPr b="0" lang="en-US"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16" name="Google Shape;10;p2"/>
          <p:cNvSpPr/>
          <p:nvPr/>
        </p:nvSpPr>
        <p:spPr>
          <a:xfrm>
            <a:off x="0" y="718200"/>
            <a:ext cx="9143280" cy="4417560"/>
          </a:xfrm>
          <a:prstGeom prst="rect">
            <a:avLst/>
          </a:prstGeom>
          <a:solidFill>
            <a:schemeClr val="lt2"/>
          </a:solidFill>
          <a:ln w="0">
            <a:noFill/>
          </a:ln>
        </p:spPr>
        <p:style>
          <a:lnRef idx="0"/>
          <a:fillRef idx="0"/>
          <a:effectRef idx="0"/>
          <a:fontRef idx="minor"/>
        </p:style>
        <p:txBody>
          <a:bodyPr lIns="90000" rIns="90000" tIns="91440" bIns="91440" anchor="ctr">
            <a:noAutofit/>
          </a:bodyPr>
          <a:p>
            <a:pPr>
              <a:lnSpc>
                <a:spcPct val="100000"/>
              </a:lnSpc>
            </a:pPr>
            <a:endParaRPr b="0" lang="en-US" sz="1400" spc="-1" strike="noStrike">
              <a:solidFill>
                <a:schemeClr val="dk2"/>
              </a:solidFill>
              <a:latin typeface="Arial"/>
              <a:ea typeface="Arial"/>
            </a:endParaRPr>
          </a:p>
        </p:txBody>
      </p:sp>
      <p:pic>
        <p:nvPicPr>
          <p:cNvPr id="17" name="Google Shape;15;p2" descr=""/>
          <p:cNvPicPr/>
          <p:nvPr/>
        </p:nvPicPr>
        <p:blipFill>
          <a:blip r:embed="rId2"/>
          <a:stretch/>
        </p:blipFill>
        <p:spPr>
          <a:xfrm>
            <a:off x="232920" y="45360"/>
            <a:ext cx="613080" cy="639360"/>
          </a:xfrm>
          <a:prstGeom prst="rect">
            <a:avLst/>
          </a:prstGeom>
          <a:ln w="0">
            <a:noFill/>
          </a:ln>
        </p:spPr>
      </p:pic>
      <p:sp>
        <p:nvSpPr>
          <p:cNvPr id="18" name="Google Shape;16;p2"/>
          <p:cNvSpPr/>
          <p:nvPr/>
        </p:nvSpPr>
        <p:spPr>
          <a:xfrm>
            <a:off x="775800" y="286560"/>
            <a:ext cx="2619720" cy="166320"/>
          </a:xfrm>
          <a:prstGeom prst="rect">
            <a:avLst/>
          </a:prstGeom>
          <a:noFill/>
          <a:ln w="0">
            <a:noFill/>
          </a:ln>
        </p:spPr>
        <p:style>
          <a:lnRef idx="0"/>
          <a:fillRef idx="0"/>
          <a:effectRef idx="0"/>
          <a:fontRef idx="minor"/>
        </p:style>
        <p:txBody>
          <a:bodyPr lIns="0" rIns="0" tIns="0" bIns="0" anchor="ctr">
            <a:noAutofit/>
          </a:bodyPr>
          <a:p>
            <a:pPr algn="ctr">
              <a:lnSpc>
                <a:spcPct val="100000"/>
              </a:lnSpc>
              <a:tabLst>
                <a:tab algn="l" pos="0"/>
              </a:tabLst>
            </a:pPr>
            <a:r>
              <a:rPr b="1" i="1" lang="en" sz="1000" spc="-1" strike="noStrike">
                <a:solidFill>
                  <a:schemeClr val="accent3"/>
                </a:solidFill>
                <a:latin typeface="Times New Roman"/>
                <a:ea typeface="Times New Roman"/>
              </a:rPr>
              <a:t>S</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t</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a</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t</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e</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w</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i</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d</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e </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C</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a</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l</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i</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f</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o</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r</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n</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i</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a </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E</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a</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r</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t</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h</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q</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u</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a</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k</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e </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C</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e</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n</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t</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e</a:t>
            </a:r>
            <a:r>
              <a:rPr b="1" i="1" lang="en" sz="300" spc="-1" strike="noStrike">
                <a:solidFill>
                  <a:schemeClr val="accent3"/>
                </a:solidFill>
                <a:latin typeface="Times New Roman"/>
                <a:ea typeface="Times New Roman"/>
              </a:rPr>
              <a:t> </a:t>
            </a:r>
            <a:r>
              <a:rPr b="1" i="1" lang="en" sz="1000" spc="-1" strike="noStrike">
                <a:solidFill>
                  <a:schemeClr val="accent3"/>
                </a:solidFill>
                <a:latin typeface="Times New Roman"/>
                <a:ea typeface="Times New Roman"/>
              </a:rPr>
              <a:t>r</a:t>
            </a:r>
            <a:endParaRPr b="0" lang="en-US" sz="1000" spc="-1" strike="noStrike">
              <a:solidFill>
                <a:srgbClr val="000000"/>
              </a:solidFill>
              <a:latin typeface="Arial"/>
            </a:endParaRPr>
          </a:p>
        </p:txBody>
      </p:sp>
      <p:sp>
        <p:nvSpPr>
          <p:cNvPr id="19" name="PlaceHolder 1"/>
          <p:cNvSpPr>
            <a:spLocks noGrp="1"/>
          </p:cNvSpPr>
          <p:nvPr>
            <p:ph type="title"/>
          </p:nvPr>
        </p:nvSpPr>
        <p:spPr>
          <a:xfrm>
            <a:off x="1057320" y="164520"/>
            <a:ext cx="7028280" cy="5720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a:t>
            </a:r>
            <a:r>
              <a:rPr b="0" lang="en-US" sz="1800" spc="-1" strike="noStrike">
                <a:solidFill>
                  <a:srgbClr val="000000"/>
                </a:solidFill>
                <a:latin typeface="Arial"/>
              </a:rPr>
              <a:t>ck </a:t>
            </a:r>
            <a:r>
              <a:rPr b="0" lang="en-US" sz="1800" spc="-1" strike="noStrike">
                <a:solidFill>
                  <a:srgbClr val="000000"/>
                </a:solidFill>
                <a:latin typeface="Arial"/>
              </a:rPr>
              <a:t>to </a:t>
            </a:r>
            <a:r>
              <a:rPr b="0" lang="en-US" sz="1800" spc="-1" strike="noStrike">
                <a:solidFill>
                  <a:srgbClr val="000000"/>
                </a:solidFill>
                <a:latin typeface="Arial"/>
              </a:rPr>
              <a:t>edit </a:t>
            </a:r>
            <a:r>
              <a:rPr b="0" lang="en-US" sz="1800" spc="-1" strike="noStrike">
                <a:solidFill>
                  <a:srgbClr val="000000"/>
                </a:solidFill>
                <a:latin typeface="Arial"/>
              </a:rPr>
              <a:t>the </a:t>
            </a:r>
            <a:r>
              <a:rPr b="0" lang="en-US" sz="1800" spc="-1" strike="noStrike">
                <a:solidFill>
                  <a:srgbClr val="000000"/>
                </a:solidFill>
                <a:latin typeface="Arial"/>
              </a:rPr>
              <a:t>title </a:t>
            </a:r>
            <a:r>
              <a:rPr b="0" lang="en-US" sz="1800" spc="-1" strike="noStrike">
                <a:solidFill>
                  <a:srgbClr val="000000"/>
                </a:solidFill>
                <a:latin typeface="Arial"/>
              </a:rPr>
              <a:t>text </a:t>
            </a:r>
            <a:r>
              <a:rPr b="0" lang="en-US" sz="1800" spc="-1" strike="noStrike">
                <a:solidFill>
                  <a:srgbClr val="000000"/>
                </a:solidFill>
                <a:latin typeface="Arial"/>
              </a:rPr>
              <a:t>for</a:t>
            </a:r>
            <a:r>
              <a:rPr b="0" lang="en-US" sz="1800" spc="-1" strike="noStrike">
                <a:solidFill>
                  <a:srgbClr val="000000"/>
                </a:solidFill>
                <a:latin typeface="Arial"/>
              </a:rPr>
              <a:t>ma</a:t>
            </a:r>
            <a:r>
              <a:rPr b="0" lang="en-US" sz="1800" spc="-1" strike="noStrike">
                <a:solidFill>
                  <a:srgbClr val="000000"/>
                </a:solidFill>
                <a:latin typeface="Arial"/>
              </a:rPr>
              <a:t>t</a:t>
            </a:r>
            <a:endParaRPr b="0" lang="en-US" sz="1800" spc="-1" strike="noStrike">
              <a:solidFill>
                <a:srgbClr val="000000"/>
              </a:solidFill>
              <a:latin typeface="Arial"/>
            </a:endParaRPr>
          </a:p>
        </p:txBody>
      </p:sp>
      <p:sp>
        <p:nvSpPr>
          <p:cNvPr id="20" name="PlaceHolder 2"/>
          <p:cNvSpPr>
            <a:spLocks noGrp="1"/>
          </p:cNvSpPr>
          <p:nvPr>
            <p:ph type="sldNum" idx="3"/>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706008DF-A5E8-4326-9335-CCD39CD55791}" type="slidenum">
              <a:rPr b="0" lang="en" sz="1000" spc="-1" strike="noStrike">
                <a:solidFill>
                  <a:schemeClr val="dk2"/>
                </a:solidFill>
                <a:latin typeface="Arial"/>
                <a:ea typeface="Arial"/>
              </a:rPr>
              <a:t>&lt;number&gt;</a:t>
            </a:fld>
            <a:endParaRPr b="0" lang="en-US" sz="1000" spc="-1" strike="noStrike">
              <a:solidFill>
                <a:srgbClr val="000000"/>
              </a:solidFill>
              <a:latin typeface="Times New Roman"/>
            </a:endParaRPr>
          </a:p>
        </p:txBody>
      </p:sp>
      <p:sp>
        <p:nvSpPr>
          <p:cNvPr id="21" name="PlaceHolder 3"/>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3" r:id="rId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4" name=""/>
          <p:cNvSpPr/>
          <p:nvPr/>
        </p:nvSpPr>
        <p:spPr>
          <a:xfrm>
            <a:off x="0" y="4943520"/>
            <a:ext cx="9143640" cy="198000"/>
          </a:xfrm>
          <a:prstGeom prst="rect">
            <a:avLst/>
          </a:prstGeom>
          <a:solidFill>
            <a:srgbClr val="e4ebf1"/>
          </a:solidFill>
          <a:ln w="0">
            <a:noFill/>
          </a:ln>
        </p:spPr>
        <p:style>
          <a:lnRef idx="0"/>
          <a:fillRef idx="0"/>
          <a:effectRef idx="0"/>
          <a:fontRef idx="minor"/>
        </p:style>
        <p:txBody>
          <a:bodyPr wrap="none" lIns="90000" rIns="90000" tIns="46800" bIns="46800" anchor="ctr">
            <a:noAutofit/>
          </a:bodyPr>
          <a:p>
            <a:pPr>
              <a:lnSpc>
                <a:spcPct val="100000"/>
              </a:lnSpc>
            </a:pPr>
            <a:endParaRPr b="0" lang="en-US" sz="1800" spc="-1" strike="noStrike">
              <a:solidFill>
                <a:srgbClr val="000000"/>
              </a:solidFill>
              <a:latin typeface="Arial"/>
              <a:ea typeface="DejaVu Sans"/>
            </a:endParaRPr>
          </a:p>
        </p:txBody>
      </p:sp>
      <p:sp>
        <p:nvSpPr>
          <p:cNvPr id="25" name=""/>
          <p:cNvSpPr/>
          <p:nvPr/>
        </p:nvSpPr>
        <p:spPr>
          <a:xfrm>
            <a:off x="0" y="0"/>
            <a:ext cx="9143640" cy="801360"/>
          </a:xfrm>
          <a:prstGeom prst="rect">
            <a:avLst/>
          </a:prstGeom>
          <a:solidFill>
            <a:srgbClr val="e4ebf1"/>
          </a:solidFill>
          <a:ln w="0">
            <a:noFill/>
          </a:ln>
        </p:spPr>
        <p:style>
          <a:lnRef idx="0"/>
          <a:fillRef idx="0"/>
          <a:effectRef idx="0"/>
          <a:fontRef idx="minor"/>
        </p:style>
        <p:txBody>
          <a:bodyPr wrap="none" lIns="90000" rIns="90000" tIns="46800" bIns="46800" anchor="ctr">
            <a:noAutofit/>
          </a:bodyPr>
          <a:p>
            <a:pPr>
              <a:lnSpc>
                <a:spcPct val="100000"/>
              </a:lnSpc>
            </a:pPr>
            <a:endParaRPr b="0" lang="en-US" sz="1800" spc="-1" strike="noStrike">
              <a:solidFill>
                <a:srgbClr val="000000"/>
              </a:solidFill>
              <a:latin typeface="Arial"/>
              <a:ea typeface="DejaVu Sans"/>
            </a:endParaRPr>
          </a:p>
        </p:txBody>
      </p:sp>
      <p:pic>
        <p:nvPicPr>
          <p:cNvPr id="26" name="" descr=""/>
          <p:cNvPicPr/>
          <p:nvPr/>
        </p:nvPicPr>
        <p:blipFill>
          <a:blip r:embed="rId2"/>
          <a:stretch/>
        </p:blipFill>
        <p:spPr>
          <a:xfrm>
            <a:off x="345960" y="176040"/>
            <a:ext cx="526680" cy="549000"/>
          </a:xfrm>
          <a:prstGeom prst="rect">
            <a:avLst/>
          </a:prstGeom>
          <a:ln w="0">
            <a:noFill/>
          </a:ln>
        </p:spPr>
      </p:pic>
      <p:sp>
        <p:nvSpPr>
          <p:cNvPr id="27" name="PlaceHolder 1"/>
          <p:cNvSpPr>
            <a:spLocks noGrp="1"/>
          </p:cNvSpPr>
          <p:nvPr>
            <p:ph type="sldNum" idx="4"/>
          </p:nvPr>
        </p:nvSpPr>
        <p:spPr>
          <a:xfrm>
            <a:off x="8472240" y="4943160"/>
            <a:ext cx="545760" cy="196560"/>
          </a:xfrm>
          <a:prstGeom prst="rect">
            <a:avLst/>
          </a:prstGeom>
          <a:noFill/>
          <a:ln w="0">
            <a:noFill/>
          </a:ln>
        </p:spPr>
        <p:txBody>
          <a:bodyPr lIns="91440" rIns="91440" tIns="91440" bIns="91440" anchor="ctr">
            <a:noAutofit/>
          </a:bodyPr>
          <a:lstStyle>
            <a:lvl1pPr indent="0" algn="r">
              <a:lnSpc>
                <a:spcPct val="100000"/>
              </a:lnSpc>
              <a:spcBef>
                <a:spcPts val="11"/>
              </a:spcBef>
              <a:spcAft>
                <a:spcPts val="11"/>
              </a:spcAft>
              <a:buNone/>
              <a:tabLst>
                <a:tab algn="l" pos="0"/>
              </a:tabLst>
              <a:defRPr b="0" lang="en-US" sz="1000" spc="-1" strike="noStrike">
                <a:solidFill>
                  <a:srgbClr val="495867"/>
                </a:solidFill>
                <a:latin typeface="Arial"/>
                <a:ea typeface="Arial"/>
              </a:defRPr>
            </a:lvl1pPr>
          </a:lstStyle>
          <a:p>
            <a:pPr indent="0" algn="r">
              <a:lnSpc>
                <a:spcPct val="100000"/>
              </a:lnSpc>
              <a:spcBef>
                <a:spcPts val="11"/>
              </a:spcBef>
              <a:spcAft>
                <a:spcPts val="11"/>
              </a:spcAft>
              <a:buNone/>
              <a:tabLst>
                <a:tab algn="l" pos="0"/>
              </a:tabLst>
            </a:pPr>
            <a:fld id="{0B571FF3-CBD4-48CA-804A-54D42F8A2A4A}" type="slidenum">
              <a:rPr b="0" lang="en-US" sz="1000" spc="-1" strike="noStrike">
                <a:solidFill>
                  <a:srgbClr val="495867"/>
                </a:solidFill>
                <a:latin typeface="Arial"/>
                <a:ea typeface="Arial"/>
              </a:rPr>
              <a:t>&lt;number&gt;</a:t>
            </a:fld>
            <a:endParaRPr b="0" lang="en-US"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8" name=""/>
          <p:cNvSpPr/>
          <p:nvPr/>
        </p:nvSpPr>
        <p:spPr>
          <a:xfrm>
            <a:off x="0" y="4943520"/>
            <a:ext cx="9143640" cy="198000"/>
          </a:xfrm>
          <a:prstGeom prst="rect">
            <a:avLst/>
          </a:prstGeom>
          <a:solidFill>
            <a:srgbClr val="e4ebf1"/>
          </a:solidFill>
          <a:ln w="0">
            <a:noFill/>
          </a:ln>
        </p:spPr>
        <p:style>
          <a:lnRef idx="0"/>
          <a:fillRef idx="0"/>
          <a:effectRef idx="0"/>
          <a:fontRef idx="minor"/>
        </p:style>
        <p:txBody>
          <a:bodyPr wrap="none" lIns="90000" rIns="90000" tIns="46800" bIns="46800" anchor="ctr">
            <a:noAutofit/>
          </a:bodyPr>
          <a:p>
            <a:pPr>
              <a:lnSpc>
                <a:spcPct val="100000"/>
              </a:lnSpc>
            </a:pPr>
            <a:endParaRPr b="0" lang="en-US" sz="1800" spc="-1" strike="noStrike">
              <a:solidFill>
                <a:srgbClr val="000000"/>
              </a:solidFill>
              <a:latin typeface="Arial"/>
              <a:ea typeface="DejaVu Sans"/>
            </a:endParaRPr>
          </a:p>
        </p:txBody>
      </p:sp>
      <p:sp>
        <p:nvSpPr>
          <p:cNvPr id="29" name=""/>
          <p:cNvSpPr/>
          <p:nvPr/>
        </p:nvSpPr>
        <p:spPr>
          <a:xfrm>
            <a:off x="0" y="0"/>
            <a:ext cx="9143640" cy="801360"/>
          </a:xfrm>
          <a:prstGeom prst="rect">
            <a:avLst/>
          </a:prstGeom>
          <a:solidFill>
            <a:srgbClr val="e4ebf1"/>
          </a:solidFill>
          <a:ln w="0">
            <a:noFill/>
          </a:ln>
        </p:spPr>
        <p:style>
          <a:lnRef idx="0"/>
          <a:fillRef idx="0"/>
          <a:effectRef idx="0"/>
          <a:fontRef idx="minor"/>
        </p:style>
        <p:txBody>
          <a:bodyPr wrap="none" lIns="90000" rIns="90000" tIns="46800" bIns="46800" anchor="ctr">
            <a:noAutofit/>
          </a:bodyPr>
          <a:p>
            <a:pPr>
              <a:lnSpc>
                <a:spcPct val="100000"/>
              </a:lnSpc>
            </a:pPr>
            <a:endParaRPr b="0" lang="en-US" sz="1800" spc="-1" strike="noStrike">
              <a:solidFill>
                <a:srgbClr val="000000"/>
              </a:solidFill>
              <a:latin typeface="Arial"/>
              <a:ea typeface="DejaVu Sans"/>
            </a:endParaRPr>
          </a:p>
        </p:txBody>
      </p:sp>
      <p:pic>
        <p:nvPicPr>
          <p:cNvPr id="30" name="" descr=""/>
          <p:cNvPicPr/>
          <p:nvPr/>
        </p:nvPicPr>
        <p:blipFill>
          <a:blip r:embed="rId2"/>
          <a:stretch/>
        </p:blipFill>
        <p:spPr>
          <a:xfrm>
            <a:off x="345960" y="176040"/>
            <a:ext cx="526680" cy="549000"/>
          </a:xfrm>
          <a:prstGeom prst="rect">
            <a:avLst/>
          </a:prstGeom>
          <a:ln w="0">
            <a:noFill/>
          </a:ln>
        </p:spPr>
      </p:pic>
      <p:sp>
        <p:nvSpPr>
          <p:cNvPr id="31" name="PlaceHolder 1"/>
          <p:cNvSpPr>
            <a:spLocks noGrp="1"/>
          </p:cNvSpPr>
          <p:nvPr>
            <p:ph type="title"/>
          </p:nvPr>
        </p:nvSpPr>
        <p:spPr>
          <a:xfrm>
            <a:off x="1057320" y="164520"/>
            <a:ext cx="7028280" cy="5720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a:t>
            </a:r>
            <a:r>
              <a:rPr b="0" lang="en-US" sz="1800" spc="-1" strike="noStrike">
                <a:solidFill>
                  <a:srgbClr val="000000"/>
                </a:solidFill>
                <a:latin typeface="Arial"/>
              </a:rPr>
              <a:t>ck </a:t>
            </a:r>
            <a:r>
              <a:rPr b="0" lang="en-US" sz="1800" spc="-1" strike="noStrike">
                <a:solidFill>
                  <a:srgbClr val="000000"/>
                </a:solidFill>
                <a:latin typeface="Arial"/>
              </a:rPr>
              <a:t>to </a:t>
            </a:r>
            <a:r>
              <a:rPr b="0" lang="en-US" sz="1800" spc="-1" strike="noStrike">
                <a:solidFill>
                  <a:srgbClr val="000000"/>
                </a:solidFill>
                <a:latin typeface="Arial"/>
              </a:rPr>
              <a:t>ed</a:t>
            </a:r>
            <a:r>
              <a:rPr b="0" lang="en-US" sz="1800" spc="-1" strike="noStrike">
                <a:solidFill>
                  <a:srgbClr val="000000"/>
                </a:solidFill>
                <a:latin typeface="Arial"/>
              </a:rPr>
              <a:t>it </a:t>
            </a:r>
            <a:r>
              <a:rPr b="0" lang="en-US" sz="1800" spc="-1" strike="noStrike">
                <a:solidFill>
                  <a:srgbClr val="000000"/>
                </a:solidFill>
                <a:latin typeface="Arial"/>
              </a:rPr>
              <a:t>th</a:t>
            </a:r>
            <a:r>
              <a:rPr b="0" lang="en-US" sz="1800" spc="-1" strike="noStrike">
                <a:solidFill>
                  <a:srgbClr val="000000"/>
                </a:solidFill>
                <a:latin typeface="Arial"/>
              </a:rPr>
              <a:t>e </a:t>
            </a:r>
            <a:r>
              <a:rPr b="0" lang="en-US" sz="1800" spc="-1" strike="noStrike">
                <a:solidFill>
                  <a:srgbClr val="000000"/>
                </a:solidFill>
                <a:latin typeface="Arial"/>
              </a:rPr>
              <a:t>titl</a:t>
            </a:r>
            <a:r>
              <a:rPr b="0" lang="en-US" sz="1800" spc="-1" strike="noStrike">
                <a:solidFill>
                  <a:srgbClr val="000000"/>
                </a:solidFill>
                <a:latin typeface="Arial"/>
              </a:rPr>
              <a:t>e </a:t>
            </a:r>
            <a:r>
              <a:rPr b="0" lang="en-US" sz="1800" spc="-1" strike="noStrike">
                <a:solidFill>
                  <a:srgbClr val="000000"/>
                </a:solidFill>
                <a:latin typeface="Arial"/>
              </a:rPr>
              <a:t>te</a:t>
            </a:r>
            <a:r>
              <a:rPr b="0" lang="en-US" sz="1800" spc="-1" strike="noStrike">
                <a:solidFill>
                  <a:srgbClr val="000000"/>
                </a:solidFill>
                <a:latin typeface="Arial"/>
              </a:rPr>
              <a:t>xt </a:t>
            </a:r>
            <a:r>
              <a:rPr b="0" lang="en-US" sz="1800" spc="-1" strike="noStrike">
                <a:solidFill>
                  <a:srgbClr val="000000"/>
                </a:solidFill>
                <a:latin typeface="Arial"/>
              </a:rPr>
              <a:t>for</a:t>
            </a:r>
            <a:r>
              <a:rPr b="0" lang="en-US" sz="1800" spc="-1" strike="noStrike">
                <a:solidFill>
                  <a:srgbClr val="000000"/>
                </a:solidFill>
                <a:latin typeface="Arial"/>
              </a:rPr>
              <a:t>m</a:t>
            </a:r>
            <a:r>
              <a:rPr b="0" lang="en-US" sz="1800" spc="-1" strike="noStrike">
                <a:solidFill>
                  <a:srgbClr val="000000"/>
                </a:solidFill>
                <a:latin typeface="Arial"/>
              </a:rPr>
              <a:t>at</a:t>
            </a:r>
            <a:endParaRPr b="0" lang="en-US" sz="1800" spc="-1" strike="noStrike">
              <a:solidFill>
                <a:srgbClr val="000000"/>
              </a:solidFill>
              <a:latin typeface="Arial"/>
            </a:endParaRPr>
          </a:p>
        </p:txBody>
      </p:sp>
      <p:sp>
        <p:nvSpPr>
          <p:cNvPr id="32" name="PlaceHolder 2"/>
          <p:cNvSpPr>
            <a:spLocks noGrp="1"/>
          </p:cNvSpPr>
          <p:nvPr>
            <p:ph type="body"/>
          </p:nvPr>
        </p:nvSpPr>
        <p:spPr>
          <a:xfrm>
            <a:off x="311760" y="1041480"/>
            <a:ext cx="8519760" cy="35265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33" name="PlaceHolder 3"/>
          <p:cNvSpPr>
            <a:spLocks noGrp="1"/>
          </p:cNvSpPr>
          <p:nvPr>
            <p:ph type="sldNum" idx="5"/>
          </p:nvPr>
        </p:nvSpPr>
        <p:spPr>
          <a:xfrm>
            <a:off x="8472240" y="4943160"/>
            <a:ext cx="545760" cy="196560"/>
          </a:xfrm>
          <a:prstGeom prst="rect">
            <a:avLst/>
          </a:prstGeom>
          <a:noFill/>
          <a:ln w="0">
            <a:noFill/>
          </a:ln>
        </p:spPr>
        <p:txBody>
          <a:bodyPr lIns="91440" rIns="91440" tIns="91440" bIns="91440" anchor="ctr">
            <a:noAutofit/>
          </a:bodyPr>
          <a:lstStyle>
            <a:lvl1pPr indent="0" algn="r">
              <a:lnSpc>
                <a:spcPct val="100000"/>
              </a:lnSpc>
              <a:spcBef>
                <a:spcPts val="11"/>
              </a:spcBef>
              <a:spcAft>
                <a:spcPts val="11"/>
              </a:spcAft>
              <a:buNone/>
              <a:tabLst>
                <a:tab algn="l" pos="0"/>
              </a:tabLst>
              <a:defRPr b="0" lang="en-US" sz="1000" spc="-1" strike="noStrike">
                <a:solidFill>
                  <a:srgbClr val="495867"/>
                </a:solidFill>
                <a:latin typeface="Arial"/>
                <a:ea typeface="Arial"/>
              </a:defRPr>
            </a:lvl1pPr>
          </a:lstStyle>
          <a:p>
            <a:pPr indent="0" algn="r">
              <a:lnSpc>
                <a:spcPct val="100000"/>
              </a:lnSpc>
              <a:spcBef>
                <a:spcPts val="11"/>
              </a:spcBef>
              <a:spcAft>
                <a:spcPts val="11"/>
              </a:spcAft>
              <a:buNone/>
              <a:tabLst>
                <a:tab algn="l" pos="0"/>
              </a:tabLst>
            </a:pPr>
            <a:fld id="{EC8016D1-F2E4-4EAE-BC24-741DC90BCDEB}" type="slidenum">
              <a:rPr b="0" lang="en-US" sz="1000" spc="-1" strike="noStrike">
                <a:solidFill>
                  <a:srgbClr val="495867"/>
                </a:solidFill>
                <a:latin typeface="Arial"/>
                <a:ea typeface="Arial"/>
              </a:rPr>
              <a:t>&lt;number&gt;</a:t>
            </a:fld>
            <a:endParaRPr b="0" lang="en-US"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36" name="Google Shape;23;p4"/>
          <p:cNvSpPr/>
          <p:nvPr/>
        </p:nvSpPr>
        <p:spPr>
          <a:xfrm>
            <a:off x="0" y="4943880"/>
            <a:ext cx="9143280" cy="198720"/>
          </a:xfrm>
          <a:prstGeom prst="rect">
            <a:avLst/>
          </a:prstGeom>
          <a:solidFill>
            <a:schemeClr val="lt2"/>
          </a:solidFill>
          <a:ln w="0">
            <a:noFill/>
          </a:ln>
        </p:spPr>
        <p:style>
          <a:lnRef idx="0"/>
          <a:fillRef idx="0"/>
          <a:effectRef idx="0"/>
          <a:fontRef idx="minor"/>
        </p:style>
        <p:txBody>
          <a:bodyPr lIns="90000" rIns="90000" tIns="91440" bIns="91440" anchor="ctr">
            <a:noAutofit/>
          </a:bodyPr>
          <a:p>
            <a:pPr>
              <a:lnSpc>
                <a:spcPct val="100000"/>
              </a:lnSpc>
            </a:pPr>
            <a:endParaRPr b="0" lang="en-US" sz="1400" spc="-1" strike="noStrike">
              <a:solidFill>
                <a:srgbClr val="000000"/>
              </a:solidFill>
              <a:latin typeface="Roboto"/>
              <a:ea typeface="Roboto"/>
            </a:endParaRPr>
          </a:p>
        </p:txBody>
      </p:sp>
      <p:sp>
        <p:nvSpPr>
          <p:cNvPr id="37" name="Google Shape;24;p4"/>
          <p:cNvSpPr/>
          <p:nvPr/>
        </p:nvSpPr>
        <p:spPr>
          <a:xfrm>
            <a:off x="0" y="0"/>
            <a:ext cx="9143280" cy="801360"/>
          </a:xfrm>
          <a:prstGeom prst="rect">
            <a:avLst/>
          </a:prstGeom>
          <a:solidFill>
            <a:schemeClr val="lt2"/>
          </a:solidFill>
          <a:ln w="0">
            <a:noFill/>
          </a:ln>
        </p:spPr>
        <p:style>
          <a:lnRef idx="0"/>
          <a:fillRef idx="0"/>
          <a:effectRef idx="0"/>
          <a:fontRef idx="minor"/>
        </p:style>
        <p:txBody>
          <a:bodyPr lIns="90000" rIns="90000" tIns="91440" bIns="91440" anchor="ctr">
            <a:noAutofit/>
          </a:bodyPr>
          <a:p>
            <a:pPr>
              <a:lnSpc>
                <a:spcPct val="100000"/>
              </a:lnSpc>
            </a:pPr>
            <a:endParaRPr b="0" lang="en-US" sz="1400" spc="-1" strike="noStrike">
              <a:solidFill>
                <a:srgbClr val="000000"/>
              </a:solidFill>
              <a:latin typeface="Arial"/>
              <a:ea typeface="Arial"/>
            </a:endParaRPr>
          </a:p>
        </p:txBody>
      </p:sp>
      <p:pic>
        <p:nvPicPr>
          <p:cNvPr id="38" name="Google Shape;28;p4" descr=""/>
          <p:cNvPicPr/>
          <p:nvPr/>
        </p:nvPicPr>
        <p:blipFill>
          <a:blip r:embed="rId2"/>
          <a:stretch/>
        </p:blipFill>
        <p:spPr>
          <a:xfrm>
            <a:off x="346680" y="175680"/>
            <a:ext cx="527400" cy="549720"/>
          </a:xfrm>
          <a:prstGeom prst="rect">
            <a:avLst/>
          </a:prstGeom>
          <a:ln w="0">
            <a:noFill/>
          </a:ln>
        </p:spPr>
      </p:pic>
      <p:sp>
        <p:nvSpPr>
          <p:cNvPr id="39" name="PlaceHolder 1"/>
          <p:cNvSpPr>
            <a:spLocks noGrp="1"/>
          </p:cNvSpPr>
          <p:nvPr>
            <p:ph type="title"/>
          </p:nvPr>
        </p:nvSpPr>
        <p:spPr>
          <a:xfrm>
            <a:off x="1057320" y="164520"/>
            <a:ext cx="7028280" cy="5720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a:t>
            </a:r>
            <a:r>
              <a:rPr b="0" lang="en-US" sz="1800" spc="-1" strike="noStrike">
                <a:solidFill>
                  <a:srgbClr val="000000"/>
                </a:solidFill>
                <a:latin typeface="Arial"/>
              </a:rPr>
              <a:t>to </a:t>
            </a:r>
            <a:r>
              <a:rPr b="0" lang="en-US" sz="1800" spc="-1" strike="noStrike">
                <a:solidFill>
                  <a:srgbClr val="000000"/>
                </a:solidFill>
                <a:latin typeface="Arial"/>
              </a:rPr>
              <a:t>edit </a:t>
            </a:r>
            <a:r>
              <a:rPr b="0" lang="en-US" sz="1800" spc="-1" strike="noStrike">
                <a:solidFill>
                  <a:srgbClr val="000000"/>
                </a:solidFill>
                <a:latin typeface="Arial"/>
              </a:rPr>
              <a:t>the </a:t>
            </a:r>
            <a:r>
              <a:rPr b="0" lang="en-US" sz="1800" spc="-1" strike="noStrike">
                <a:solidFill>
                  <a:srgbClr val="000000"/>
                </a:solidFill>
                <a:latin typeface="Arial"/>
              </a:rPr>
              <a:t>title </a:t>
            </a:r>
            <a:r>
              <a:rPr b="0" lang="en-US" sz="1800" spc="-1" strike="noStrike">
                <a:solidFill>
                  <a:srgbClr val="000000"/>
                </a:solidFill>
                <a:latin typeface="Arial"/>
              </a:rPr>
              <a:t>text </a:t>
            </a:r>
            <a:r>
              <a:rPr b="0" lang="en-US" sz="1800" spc="-1" strike="noStrike">
                <a:solidFill>
                  <a:srgbClr val="000000"/>
                </a:solidFill>
                <a:latin typeface="Arial"/>
              </a:rPr>
              <a:t>forma</a:t>
            </a:r>
            <a:r>
              <a:rPr b="0" lang="en-US" sz="1800" spc="-1" strike="noStrike">
                <a:solidFill>
                  <a:srgbClr val="000000"/>
                </a:solidFill>
                <a:latin typeface="Arial"/>
              </a:rPr>
              <a:t>t</a:t>
            </a:r>
            <a:endParaRPr b="0" lang="en-US" sz="1800" spc="-1" strike="noStrike">
              <a:solidFill>
                <a:srgbClr val="000000"/>
              </a:solidFill>
              <a:latin typeface="Arial"/>
            </a:endParaRPr>
          </a:p>
        </p:txBody>
      </p:sp>
      <p:sp>
        <p:nvSpPr>
          <p:cNvPr id="40" name="PlaceHolder 2"/>
          <p:cNvSpPr>
            <a:spLocks noGrp="1"/>
          </p:cNvSpPr>
          <p:nvPr>
            <p:ph type="body"/>
          </p:nvPr>
        </p:nvSpPr>
        <p:spPr>
          <a:xfrm>
            <a:off x="311760" y="1041480"/>
            <a:ext cx="8519760" cy="35265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41" name="PlaceHolder 3"/>
          <p:cNvSpPr>
            <a:spLocks noGrp="1"/>
          </p:cNvSpPr>
          <p:nvPr>
            <p:ph type="sldNum" idx="6"/>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E7D58701-288A-4BD6-B7A6-4EFF4F4E3720}" type="slidenum">
              <a:rPr b="0" lang="en" sz="1000" spc="-1" strike="noStrike">
                <a:solidFill>
                  <a:schemeClr val="dk2"/>
                </a:solidFill>
                <a:latin typeface="Arial"/>
                <a:ea typeface="Arial"/>
              </a:rPr>
              <a:t>&lt;number&gt;</a:t>
            </a:fld>
            <a:endParaRPr b="0" lang="en-US"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44" name="Google Shape;52;p8"/>
          <p:cNvSpPr/>
          <p:nvPr/>
        </p:nvSpPr>
        <p:spPr>
          <a:xfrm>
            <a:off x="4572000" y="0"/>
            <a:ext cx="4571280" cy="5142960"/>
          </a:xfrm>
          <a:prstGeom prst="rect">
            <a:avLst/>
          </a:prstGeom>
          <a:solidFill>
            <a:schemeClr val="lt2"/>
          </a:solidFill>
          <a:ln w="0">
            <a:noFill/>
          </a:ln>
        </p:spPr>
        <p:style>
          <a:lnRef idx="0"/>
          <a:fillRef idx="0"/>
          <a:effectRef idx="0"/>
          <a:fontRef idx="minor"/>
        </p:style>
        <p:txBody>
          <a:bodyPr lIns="90000" rIns="90000" tIns="91440" bIns="91440" anchor="ctr">
            <a:noAutofit/>
          </a:bodyPr>
          <a:p>
            <a:pPr>
              <a:lnSpc>
                <a:spcPct val="100000"/>
              </a:lnSpc>
            </a:pPr>
            <a:endParaRPr b="0" lang="en-US" sz="1400" spc="-1" strike="noStrike">
              <a:solidFill>
                <a:srgbClr val="000000"/>
              </a:solidFill>
              <a:latin typeface="Arial"/>
              <a:ea typeface="Arial"/>
            </a:endParaRPr>
          </a:p>
        </p:txBody>
      </p:sp>
      <p:cxnSp>
        <p:nvCxnSpPr>
          <p:cNvPr id="45" name="Google Shape;57;p8"/>
          <p:cNvCxnSpPr/>
          <p:nvPr/>
        </p:nvCxnSpPr>
        <p:spPr>
          <a:xfrm>
            <a:off x="5029560" y="647640"/>
            <a:ext cx="691920" cy="720"/>
          </a:xfrm>
          <a:prstGeom prst="straightConnector1">
            <a:avLst/>
          </a:prstGeom>
          <a:ln w="28575">
            <a:solidFill>
              <a:srgbClr val="c22b48"/>
            </a:solidFill>
            <a:round/>
          </a:ln>
        </p:spPr>
      </p:cxnSp>
      <p:sp>
        <p:nvSpPr>
          <p:cNvPr id="46" name="PlaceHolder 1"/>
          <p:cNvSpPr>
            <a:spLocks noGrp="1"/>
          </p:cNvSpPr>
          <p:nvPr>
            <p:ph type="sldNum" idx="7"/>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9E18015F-72F8-414C-A728-815C78055B8E}" type="slidenum">
              <a:rPr b="0" lang="en" sz="1000" spc="-1" strike="noStrike">
                <a:solidFill>
                  <a:schemeClr val="dk2"/>
                </a:solidFill>
                <a:latin typeface="Arial"/>
                <a:ea typeface="Arial"/>
              </a:rPr>
              <a:t>&lt;number&gt;</a:t>
            </a:fld>
            <a:endParaRPr b="0" lang="en-US" sz="1000" spc="-1" strike="noStrike">
              <a:solidFill>
                <a:srgbClr val="000000"/>
              </a:solidFill>
              <a:latin typeface="Times New Roman"/>
            </a:endParaRPr>
          </a:p>
        </p:txBody>
      </p:sp>
      <p:sp>
        <p:nvSpPr>
          <p:cNvPr id="47" name="PlaceHolder 2"/>
          <p:cNvSpPr>
            <a:spLocks noGrp="1"/>
          </p:cNvSpPr>
          <p:nvPr>
            <p:ph type="title"/>
          </p:nvPr>
        </p:nvSpPr>
        <p:spPr>
          <a:xfrm>
            <a:off x="457200" y="205200"/>
            <a:ext cx="8229240" cy="8586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48" name="PlaceHolder 3"/>
          <p:cNvSpPr>
            <a:spLocks noGrp="1"/>
          </p:cNvSpPr>
          <p:nvPr>
            <p:ph type="body"/>
          </p:nvPr>
        </p:nvSpPr>
        <p:spPr>
          <a:xfrm>
            <a:off x="457200" y="1203480"/>
            <a:ext cx="8229240" cy="29829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49" name="Google Shape;23;p4"/>
          <p:cNvSpPr/>
          <p:nvPr/>
        </p:nvSpPr>
        <p:spPr>
          <a:xfrm>
            <a:off x="0" y="4943880"/>
            <a:ext cx="9143280" cy="198720"/>
          </a:xfrm>
          <a:prstGeom prst="rect">
            <a:avLst/>
          </a:prstGeom>
          <a:solidFill>
            <a:schemeClr val="lt2"/>
          </a:solidFill>
          <a:ln w="0">
            <a:noFill/>
          </a:ln>
        </p:spPr>
        <p:style>
          <a:lnRef idx="0"/>
          <a:fillRef idx="0"/>
          <a:effectRef idx="0"/>
          <a:fontRef idx="minor"/>
        </p:style>
        <p:txBody>
          <a:bodyPr lIns="90000" rIns="90000" tIns="91440" bIns="91440" anchor="ctr">
            <a:noAutofit/>
          </a:bodyPr>
          <a:p>
            <a:endParaRPr b="0" lang="en-US" sz="1400" spc="-1" strike="noStrike">
              <a:solidFill>
                <a:srgbClr val="000000"/>
              </a:solidFill>
              <a:latin typeface="Roboto"/>
              <a:ea typeface="Roboto"/>
            </a:endParaRPr>
          </a:p>
        </p:txBody>
      </p:sp>
      <p:sp>
        <p:nvSpPr>
          <p:cNvPr id="50" name="Google Shape;24;p4"/>
          <p:cNvSpPr/>
          <p:nvPr/>
        </p:nvSpPr>
        <p:spPr>
          <a:xfrm>
            <a:off x="0" y="0"/>
            <a:ext cx="9143280" cy="801360"/>
          </a:xfrm>
          <a:prstGeom prst="rect">
            <a:avLst/>
          </a:prstGeom>
          <a:solidFill>
            <a:schemeClr val="lt2"/>
          </a:solidFill>
          <a:ln w="0">
            <a:noFill/>
          </a:ln>
        </p:spPr>
        <p:style>
          <a:lnRef idx="0"/>
          <a:fillRef idx="0"/>
          <a:effectRef idx="0"/>
          <a:fontRef idx="minor"/>
        </p:style>
        <p:txBody>
          <a:bodyPr lIns="90000" rIns="90000" tIns="91440" bIns="91440" anchor="ctr">
            <a:noAutofit/>
          </a:bodyPr>
          <a:p>
            <a:endParaRPr b="0" lang="en-US" sz="1400" spc="-1" strike="noStrike">
              <a:solidFill>
                <a:srgbClr val="000000"/>
              </a:solidFill>
              <a:latin typeface="Arial"/>
              <a:ea typeface="Arial"/>
            </a:endParaRPr>
          </a:p>
        </p:txBody>
      </p:sp>
      <p:pic>
        <p:nvPicPr>
          <p:cNvPr id="51" name="Google Shape;28;p4" descr=""/>
          <p:cNvPicPr/>
          <p:nvPr/>
        </p:nvPicPr>
        <p:blipFill>
          <a:blip r:embed="rId2"/>
          <a:stretch/>
        </p:blipFill>
        <p:spPr>
          <a:xfrm>
            <a:off x="346680" y="175680"/>
            <a:ext cx="527400" cy="549720"/>
          </a:xfrm>
          <a:prstGeom prst="rect">
            <a:avLst/>
          </a:prstGeom>
          <a:ln w="0">
            <a:noFill/>
          </a:ln>
        </p:spPr>
      </p:pic>
      <p:sp>
        <p:nvSpPr>
          <p:cNvPr id="52" name="PlaceHolder 1"/>
          <p:cNvSpPr>
            <a:spLocks noGrp="1"/>
          </p:cNvSpPr>
          <p:nvPr>
            <p:ph type="title"/>
          </p:nvPr>
        </p:nvSpPr>
        <p:spPr>
          <a:xfrm>
            <a:off x="1057320" y="164520"/>
            <a:ext cx="7028280" cy="5720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
        <p:nvSpPr>
          <p:cNvPr id="53" name="PlaceHolder 2"/>
          <p:cNvSpPr>
            <a:spLocks noGrp="1"/>
          </p:cNvSpPr>
          <p:nvPr>
            <p:ph type="body"/>
          </p:nvPr>
        </p:nvSpPr>
        <p:spPr>
          <a:xfrm>
            <a:off x="311760" y="1041480"/>
            <a:ext cx="8519760" cy="35265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solidFill>
                  <a:srgbClr val="000000"/>
                </a:solidFill>
                <a:latin typeface="Arial"/>
              </a:rPr>
              <a:t>Click to edit the outline text format</a:t>
            </a:r>
            <a:endParaRPr b="0" lang="en-US"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800" spc="-1" strike="noStrike">
                <a:solidFill>
                  <a:srgbClr val="000000"/>
                </a:solidFill>
                <a:latin typeface="Arial"/>
              </a:rPr>
              <a:t>Second Outline Level</a:t>
            </a:r>
            <a:endParaRPr b="0" lang="en-US"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800" spc="-1" strike="noStrike">
                <a:solidFill>
                  <a:srgbClr val="000000"/>
                </a:solidFill>
                <a:latin typeface="Arial"/>
              </a:rPr>
              <a:t>Fifth Outline Level</a:t>
            </a:r>
            <a:endParaRPr b="0" lang="en-US"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800" spc="-1" strike="noStrike">
                <a:solidFill>
                  <a:srgbClr val="000000"/>
                </a:solidFill>
                <a:latin typeface="Arial"/>
              </a:rPr>
              <a:t>Sixth Outline Level</a:t>
            </a:r>
            <a:endParaRPr b="0" lang="en-US"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800" spc="-1" strike="noStrike">
                <a:solidFill>
                  <a:srgbClr val="000000"/>
                </a:solidFill>
                <a:latin typeface="Arial"/>
              </a:rPr>
              <a:t>Seventh Outline Level</a:t>
            </a:r>
            <a:endParaRPr b="0" lang="en-US" sz="1800" spc="-1" strike="noStrike">
              <a:solidFill>
                <a:srgbClr val="000000"/>
              </a:solidFill>
              <a:latin typeface="Arial"/>
            </a:endParaRPr>
          </a:p>
        </p:txBody>
      </p:sp>
      <p:sp>
        <p:nvSpPr>
          <p:cNvPr id="54" name="PlaceHolder 3"/>
          <p:cNvSpPr>
            <a:spLocks noGrp="1"/>
          </p:cNvSpPr>
          <p:nvPr>
            <p:ph type="sldNum" idx="8"/>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D663140B-9493-434E-8D19-6EA0AB8067D5}" type="slidenum">
              <a:rPr b="0" lang="en" sz="1000" spc="-1" strike="noStrike">
                <a:solidFill>
                  <a:schemeClr val="dk2"/>
                </a:solidFill>
                <a:latin typeface="Arial"/>
                <a:ea typeface="Arial"/>
              </a:rPr>
              <a:t>&lt;number&gt;</a:t>
            </a:fld>
            <a:endParaRPr b="0" lang="en-US"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3"/>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7" name=""/>
          <p:cNvSpPr/>
          <p:nvPr/>
        </p:nvSpPr>
        <p:spPr>
          <a:xfrm>
            <a:off x="0" y="4943520"/>
            <a:ext cx="9144000" cy="198360"/>
          </a:xfrm>
          <a:prstGeom prst="rect">
            <a:avLst/>
          </a:prstGeom>
          <a:solidFill>
            <a:srgbClr val="e4ebf1"/>
          </a:solidFill>
          <a:ln w="0">
            <a:noFill/>
          </a:ln>
        </p:spPr>
        <p:style>
          <a:lnRef idx="0"/>
          <a:fillRef idx="0"/>
          <a:effectRef idx="0"/>
          <a:fontRef idx="minor"/>
        </p:style>
        <p:txBody>
          <a:bodyPr wrap="none" lIns="90000" rIns="90000" tIns="46800" bIns="46800" anchor="ctr">
            <a:noAutofit/>
          </a:bodyPr>
          <a:p>
            <a:endParaRPr b="0" lang="en-US" sz="1800" spc="-1" strike="noStrike">
              <a:solidFill>
                <a:srgbClr val="000000"/>
              </a:solidFill>
              <a:latin typeface="Arial"/>
            </a:endParaRPr>
          </a:p>
        </p:txBody>
      </p:sp>
      <p:sp>
        <p:nvSpPr>
          <p:cNvPr id="58" name=""/>
          <p:cNvSpPr/>
          <p:nvPr/>
        </p:nvSpPr>
        <p:spPr>
          <a:xfrm>
            <a:off x="0" y="0"/>
            <a:ext cx="9144000" cy="801720"/>
          </a:xfrm>
          <a:prstGeom prst="rect">
            <a:avLst/>
          </a:prstGeom>
          <a:solidFill>
            <a:srgbClr val="e4ebf1"/>
          </a:solidFill>
          <a:ln w="0">
            <a:noFill/>
          </a:ln>
        </p:spPr>
        <p:style>
          <a:lnRef idx="0"/>
          <a:fillRef idx="0"/>
          <a:effectRef idx="0"/>
          <a:fontRef idx="minor"/>
        </p:style>
        <p:txBody>
          <a:bodyPr wrap="none" lIns="90000" rIns="90000" tIns="46800" bIns="46800" anchor="ctr">
            <a:noAutofit/>
          </a:bodyPr>
          <a:p>
            <a:endParaRPr b="0" lang="en-US" sz="1800" spc="-1" strike="noStrike">
              <a:solidFill>
                <a:srgbClr val="000000"/>
              </a:solidFill>
              <a:latin typeface="Arial"/>
            </a:endParaRPr>
          </a:p>
        </p:txBody>
      </p:sp>
      <p:pic>
        <p:nvPicPr>
          <p:cNvPr id="59" name="" descr=""/>
          <p:cNvPicPr/>
          <p:nvPr/>
        </p:nvPicPr>
        <p:blipFill>
          <a:blip r:embed="rId2"/>
          <a:stretch/>
        </p:blipFill>
        <p:spPr>
          <a:xfrm>
            <a:off x="345960" y="176040"/>
            <a:ext cx="527040" cy="549360"/>
          </a:xfrm>
          <a:prstGeom prst="rect">
            <a:avLst/>
          </a:prstGeom>
          <a:ln w="0">
            <a:noFill/>
          </a:ln>
        </p:spPr>
      </p:pic>
      <p:sp>
        <p:nvSpPr>
          <p:cNvPr id="60" name="PlaceHolder 1"/>
          <p:cNvSpPr>
            <a:spLocks noGrp="1"/>
          </p:cNvSpPr>
          <p:nvPr>
            <p:ph type="title"/>
          </p:nvPr>
        </p:nvSpPr>
        <p:spPr>
          <a:xfrm>
            <a:off x="1056960" y="164880"/>
            <a:ext cx="7026120" cy="569880"/>
          </a:xfrm>
          <a:prstGeom prst="rect">
            <a:avLst/>
          </a:prstGeom>
          <a:noFill/>
          <a:ln w="0">
            <a:noFill/>
          </a:ln>
        </p:spPr>
        <p:txBody>
          <a:bodyPr lIns="0" rIns="0" tIns="0" bIns="0" anchor="ctr">
            <a:noAutofit/>
          </a:bodyPr>
          <a:p>
            <a:pPr indent="0" algn="ctr">
              <a:lnSpc>
                <a:spcPct val="93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61" name="PlaceHolder 2"/>
          <p:cNvSpPr>
            <a:spLocks noGrp="1"/>
          </p:cNvSpPr>
          <p:nvPr>
            <p:ph type="body"/>
          </p:nvPr>
        </p:nvSpPr>
        <p:spPr>
          <a:xfrm>
            <a:off x="310680" y="1041120"/>
            <a:ext cx="8518680" cy="3524040"/>
          </a:xfrm>
          <a:prstGeom prst="rect">
            <a:avLst/>
          </a:prstGeom>
          <a:noFill/>
          <a:ln w="0">
            <a:noFill/>
          </a:ln>
        </p:spPr>
        <p:txBody>
          <a:bodyPr lIns="0" rIns="0" tIns="0" bIns="0" anchor="t">
            <a:normAutofit fontScale="87491" lnSpcReduction="10000"/>
          </a:bodyPr>
          <a:p>
            <a:pPr marL="343080" indent="-343080">
              <a:lnSpc>
                <a:spcPct val="93000"/>
              </a:lnSpc>
              <a:spcBef>
                <a:spcPts val="1426"/>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Second Outline Level</a:t>
            </a:r>
            <a:endParaRPr b="0" lang="en-US" sz="3200" spc="-1" strike="noStrike">
              <a:solidFill>
                <a:srgbClr val="000000"/>
              </a:solidFill>
              <a:latin typeface="Arial"/>
            </a:endParaRPr>
          </a:p>
          <a:p>
            <a:pPr lvl="2"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Third Outline Level</a:t>
            </a:r>
            <a:endParaRPr b="0" lang="en-US" sz="3200" spc="-1" strike="noStrike">
              <a:solidFill>
                <a:srgbClr val="000000"/>
              </a:solidFill>
              <a:latin typeface="Arial"/>
            </a:endParaRPr>
          </a:p>
          <a:p>
            <a:pPr lvl="3"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Fourth Outline Level</a:t>
            </a:r>
            <a:endParaRPr b="0" lang="en-US" sz="3200" spc="-1" strike="noStrike">
              <a:solidFill>
                <a:srgbClr val="000000"/>
              </a:solidFill>
              <a:latin typeface="Arial"/>
            </a:endParaRPr>
          </a:p>
          <a:p>
            <a:pPr lvl="4"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Fifth Outline Level</a:t>
            </a:r>
            <a:endParaRPr b="0" lang="en-US" sz="3200" spc="-1" strike="noStrike">
              <a:solidFill>
                <a:srgbClr val="000000"/>
              </a:solidFill>
              <a:latin typeface="Arial"/>
            </a:endParaRPr>
          </a:p>
          <a:p>
            <a:pPr lvl="5"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Sixth Outline Level</a:t>
            </a:r>
            <a:endParaRPr b="0" lang="en-US" sz="3200" spc="-1" strike="noStrike">
              <a:solidFill>
                <a:srgbClr val="000000"/>
              </a:solidFill>
              <a:latin typeface="Arial"/>
            </a:endParaRPr>
          </a:p>
          <a:p>
            <a:pPr lvl="6" marL="343080" indent="-343080">
              <a:lnSpc>
                <a:spcPct val="93000"/>
              </a:lnSpc>
              <a:spcBef>
                <a:spcPts val="1426"/>
              </a:spcBef>
              <a:spcAft>
                <a:spcPts val="11"/>
              </a:spcAft>
              <a:buClr>
                <a:srgbClr val="000000"/>
              </a:buClr>
              <a:buFont typeface="Times New Roman"/>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Seventh Outline Level</a:t>
            </a:r>
            <a:endParaRPr b="0" lang="en-US" sz="3200" spc="-1" strike="noStrike">
              <a:solidFill>
                <a:srgbClr val="000000"/>
              </a:solidFill>
              <a:latin typeface="Arial"/>
            </a:endParaRPr>
          </a:p>
        </p:txBody>
      </p:sp>
      <p:sp>
        <p:nvSpPr>
          <p:cNvPr id="62" name="PlaceHolder 3"/>
          <p:cNvSpPr>
            <a:spLocks noGrp="1"/>
          </p:cNvSpPr>
          <p:nvPr>
            <p:ph type="sldNum" idx="9"/>
          </p:nvPr>
        </p:nvSpPr>
        <p:spPr>
          <a:xfrm>
            <a:off x="8472240" y="4943160"/>
            <a:ext cx="546120" cy="196920"/>
          </a:xfrm>
          <a:prstGeom prst="rect">
            <a:avLst/>
          </a:prstGeom>
          <a:noFill/>
          <a:ln w="0">
            <a:noFill/>
          </a:ln>
        </p:spPr>
        <p:txBody>
          <a:bodyPr lIns="91440" rIns="91440" tIns="91440" bIns="91440" anchor="ctr">
            <a:noAutofit/>
          </a:bodyPr>
          <a:lstStyle>
            <a:lvl1pPr indent="0" algn="r">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defRPr b="0" lang="en-US" sz="1000" spc="-1" strike="noStrike">
                <a:solidFill>
                  <a:srgbClr val="495867"/>
                </a:solidFill>
                <a:latin typeface="Arial"/>
                <a:ea typeface="Arial"/>
              </a:defRPr>
            </a:lvl1pPr>
          </a:lstStyle>
          <a:p>
            <a:pPr indent="0" algn="r">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03158D48-412D-413E-86DD-8CAEC04E2723}" type="slidenum">
              <a:rPr b="0" lang="en-US" sz="1000" spc="-1" strike="noStrike">
                <a:solidFill>
                  <a:srgbClr val="495867"/>
                </a:solidFill>
                <a:latin typeface="Arial"/>
                <a:ea typeface="Arial"/>
              </a:rPr>
              <a:t>&lt;number&gt;</a:t>
            </a:fld>
            <a:endParaRPr b="0" lang="en-US"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3"/>
    <p:sldLayoutId id="2147483666" r:id="rId4"/>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65" name="Google Shape;25;p47"/>
          <p:cNvSpPr/>
          <p:nvPr/>
        </p:nvSpPr>
        <p:spPr>
          <a:xfrm>
            <a:off x="0" y="4943880"/>
            <a:ext cx="9143640" cy="199080"/>
          </a:xfrm>
          <a:prstGeom prst="rect">
            <a:avLst/>
          </a:prstGeom>
          <a:solidFill>
            <a:schemeClr val="lt2"/>
          </a:solidFill>
          <a:ln w="0">
            <a:noFill/>
          </a:ln>
        </p:spPr>
        <p:style>
          <a:lnRef idx="0"/>
          <a:fillRef idx="0"/>
          <a:effectRef idx="0"/>
          <a:fontRef idx="minor"/>
        </p:style>
        <p:txBody>
          <a:bodyPr tIns="91440" bIns="91440" anchor="ctr">
            <a:noAutofit/>
          </a:bodyPr>
          <a:p>
            <a:endParaRPr b="0" lang="en-US" sz="1400" spc="-1" strike="noStrike">
              <a:solidFill>
                <a:srgbClr val="000000"/>
              </a:solidFill>
              <a:latin typeface="Arial"/>
            </a:endParaRPr>
          </a:p>
        </p:txBody>
      </p:sp>
      <p:sp>
        <p:nvSpPr>
          <p:cNvPr id="66" name="PlaceHolder 1"/>
          <p:cNvSpPr>
            <a:spLocks noGrp="1"/>
          </p:cNvSpPr>
          <p:nvPr>
            <p:ph type="body"/>
          </p:nvPr>
        </p:nvSpPr>
        <p:spPr>
          <a:xfrm>
            <a:off x="311760" y="1041480"/>
            <a:ext cx="3999600" cy="3526920"/>
          </a:xfrm>
          <a:prstGeom prst="rect">
            <a:avLst/>
          </a:prstGeom>
          <a:noFill/>
          <a:ln w="0">
            <a:noFill/>
          </a:ln>
        </p:spPr>
        <p:txBody>
          <a:bodyPr lIns="91440" rIns="91440" tIns="91440" bIns="91440" anchor="t">
            <a:normAutofit/>
          </a:bodyPr>
          <a:p>
            <a:pPr marL="432000" indent="-324000">
              <a:spcBef>
                <a:spcPts val="1417"/>
              </a:spcBef>
              <a:buClr>
                <a:srgbClr val="000000"/>
              </a:buClr>
              <a:buSzPct val="45000"/>
              <a:buFont typeface="Wingdings" charset="2"/>
              <a:buChar char=""/>
            </a:pPr>
            <a:r>
              <a:rPr b="0" lang="en-US" sz="1400" spc="-1" strike="noStrike">
                <a:solidFill>
                  <a:srgbClr val="000000"/>
                </a:solidFill>
                <a:latin typeface="Arial"/>
              </a:rPr>
              <a:t>Click to edit the outline text format</a:t>
            </a:r>
            <a:endParaRPr b="0" lang="en-US" sz="1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400" spc="-1" strike="noStrike">
                <a:solidFill>
                  <a:srgbClr val="000000"/>
                </a:solidFill>
                <a:latin typeface="Arial"/>
              </a:rPr>
              <a:t>Second Outline Level</a:t>
            </a:r>
            <a:endParaRPr b="0" lang="en-US" sz="1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400" spc="-1" strike="noStrike">
                <a:solidFill>
                  <a:srgbClr val="000000"/>
                </a:solidFill>
                <a:latin typeface="Arial"/>
              </a:rPr>
              <a:t>Third Outline Level</a:t>
            </a:r>
            <a:endParaRPr b="0" lang="en-US" sz="1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400" spc="-1" strike="noStrike">
                <a:solidFill>
                  <a:srgbClr val="000000"/>
                </a:solidFill>
                <a:latin typeface="Arial"/>
              </a:rPr>
              <a:t>Fourth Outline Level</a:t>
            </a:r>
            <a:endParaRPr b="0" lang="en-US" sz="1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400" spc="-1" strike="noStrike">
                <a:solidFill>
                  <a:srgbClr val="000000"/>
                </a:solidFill>
                <a:latin typeface="Arial"/>
              </a:rPr>
              <a:t>Fifth Outline Level</a:t>
            </a:r>
            <a:endParaRPr b="0" lang="en-US" sz="14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400" spc="-1" strike="noStrike">
                <a:solidFill>
                  <a:srgbClr val="000000"/>
                </a:solidFill>
                <a:latin typeface="Arial"/>
              </a:rPr>
              <a:t>Sixth Outline Level</a:t>
            </a:r>
            <a:endParaRPr b="0" lang="en-US" sz="14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400" spc="-1" strike="noStrike">
                <a:solidFill>
                  <a:srgbClr val="000000"/>
                </a:solidFill>
                <a:latin typeface="Arial"/>
              </a:rPr>
              <a:t>Seventh Outline Level</a:t>
            </a:r>
            <a:endParaRPr b="0" lang="en-US" sz="1400" spc="-1" strike="noStrike">
              <a:solidFill>
                <a:srgbClr val="000000"/>
              </a:solidFill>
              <a:latin typeface="Arial"/>
            </a:endParaRPr>
          </a:p>
        </p:txBody>
      </p:sp>
      <p:sp>
        <p:nvSpPr>
          <p:cNvPr id="67" name="PlaceHolder 2"/>
          <p:cNvSpPr>
            <a:spLocks noGrp="1"/>
          </p:cNvSpPr>
          <p:nvPr>
            <p:ph type="body"/>
          </p:nvPr>
        </p:nvSpPr>
        <p:spPr>
          <a:xfrm>
            <a:off x="4832280" y="1041480"/>
            <a:ext cx="3999600" cy="3526920"/>
          </a:xfrm>
          <a:prstGeom prst="rect">
            <a:avLst/>
          </a:prstGeom>
          <a:noFill/>
          <a:ln w="0">
            <a:noFill/>
          </a:ln>
        </p:spPr>
        <p:txBody>
          <a:bodyPr lIns="91440" rIns="91440" tIns="91440" bIns="91440" anchor="t">
            <a:normAutofit/>
          </a:bodyPr>
          <a:p>
            <a:pPr marL="432000" indent="-324000">
              <a:spcBef>
                <a:spcPts val="1417"/>
              </a:spcBef>
              <a:buClr>
                <a:srgbClr val="000000"/>
              </a:buClr>
              <a:buSzPct val="45000"/>
              <a:buFont typeface="Wingdings" charset="2"/>
              <a:buChar char=""/>
            </a:pPr>
            <a:r>
              <a:rPr b="0" lang="en-US" sz="1400" spc="-1" strike="noStrike">
                <a:solidFill>
                  <a:srgbClr val="000000"/>
                </a:solidFill>
                <a:latin typeface="Arial"/>
              </a:rPr>
              <a:t>Click to edit the outline text format</a:t>
            </a:r>
            <a:endParaRPr b="0" lang="en-US" sz="1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1400" spc="-1" strike="noStrike">
                <a:solidFill>
                  <a:srgbClr val="000000"/>
                </a:solidFill>
                <a:latin typeface="Arial"/>
              </a:rPr>
              <a:t>Second Outline Level</a:t>
            </a:r>
            <a:endParaRPr b="0" lang="en-US" sz="1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400" spc="-1" strike="noStrike">
                <a:solidFill>
                  <a:srgbClr val="000000"/>
                </a:solidFill>
                <a:latin typeface="Arial"/>
              </a:rPr>
              <a:t>Third Outline Level</a:t>
            </a:r>
            <a:endParaRPr b="0" lang="en-US" sz="1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400" spc="-1" strike="noStrike">
                <a:solidFill>
                  <a:srgbClr val="000000"/>
                </a:solidFill>
                <a:latin typeface="Arial"/>
              </a:rPr>
              <a:t>Fourth Outline Level</a:t>
            </a:r>
            <a:endParaRPr b="0" lang="en-US" sz="1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1400" spc="-1" strike="noStrike">
                <a:solidFill>
                  <a:srgbClr val="000000"/>
                </a:solidFill>
                <a:latin typeface="Arial"/>
              </a:rPr>
              <a:t>Fifth Outline Level</a:t>
            </a:r>
            <a:endParaRPr b="0" lang="en-US" sz="14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1400" spc="-1" strike="noStrike">
                <a:solidFill>
                  <a:srgbClr val="000000"/>
                </a:solidFill>
                <a:latin typeface="Arial"/>
              </a:rPr>
              <a:t>Sixth Outline Level</a:t>
            </a:r>
            <a:endParaRPr b="0" lang="en-US" sz="14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1400" spc="-1" strike="noStrike">
                <a:solidFill>
                  <a:srgbClr val="000000"/>
                </a:solidFill>
                <a:latin typeface="Arial"/>
              </a:rPr>
              <a:t>Seventh Outline Level</a:t>
            </a:r>
            <a:endParaRPr b="0" lang="en-US" sz="1400" spc="-1" strike="noStrike">
              <a:solidFill>
                <a:srgbClr val="000000"/>
              </a:solidFill>
              <a:latin typeface="Arial"/>
            </a:endParaRPr>
          </a:p>
        </p:txBody>
      </p:sp>
      <p:sp>
        <p:nvSpPr>
          <p:cNvPr id="68" name="PlaceHolder 3"/>
          <p:cNvSpPr>
            <a:spLocks noGrp="1"/>
          </p:cNvSpPr>
          <p:nvPr>
            <p:ph type="sldNum" idx="10"/>
          </p:nvPr>
        </p:nvSpPr>
        <p:spPr>
          <a:xfrm>
            <a:off x="8472600" y="4943880"/>
            <a:ext cx="548280" cy="19908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US" sz="1000" spc="-1" strike="noStrike">
                <a:solidFill>
                  <a:schemeClr val="dk2"/>
                </a:solidFill>
                <a:latin typeface="Arial"/>
                <a:ea typeface="Arial"/>
              </a:defRPr>
            </a:lvl1pPr>
          </a:lstStyle>
          <a:p>
            <a:pPr indent="0" algn="r">
              <a:lnSpc>
                <a:spcPct val="100000"/>
              </a:lnSpc>
              <a:buNone/>
              <a:tabLst>
                <a:tab algn="l" pos="0"/>
              </a:tabLst>
            </a:pPr>
            <a:fld id="{E8BB0321-63A7-4FC9-A96E-454E943EB47B}" type="slidenum">
              <a:rPr b="0" lang="en-US" sz="1000" spc="-1" strike="noStrike">
                <a:solidFill>
                  <a:schemeClr val="dk2"/>
                </a:solidFill>
                <a:latin typeface="Arial"/>
                <a:ea typeface="Arial"/>
              </a:rPr>
              <a:t>&lt;number&gt;</a:t>
            </a:fld>
            <a:endParaRPr b="0" lang="en-US" sz="1000" spc="-1" strike="noStrike">
              <a:solidFill>
                <a:srgbClr val="000000"/>
              </a:solidFill>
              <a:latin typeface="Times New Roman"/>
            </a:endParaRPr>
          </a:p>
        </p:txBody>
      </p:sp>
      <p:sp>
        <p:nvSpPr>
          <p:cNvPr id="69" name="Google Shape;29;p47"/>
          <p:cNvSpPr/>
          <p:nvPr/>
        </p:nvSpPr>
        <p:spPr>
          <a:xfrm>
            <a:off x="0" y="0"/>
            <a:ext cx="9143640" cy="801720"/>
          </a:xfrm>
          <a:prstGeom prst="rect">
            <a:avLst/>
          </a:prstGeom>
          <a:solidFill>
            <a:schemeClr val="lt2"/>
          </a:solidFill>
          <a:ln w="0">
            <a:noFill/>
          </a:ln>
        </p:spPr>
        <p:style>
          <a:lnRef idx="0"/>
          <a:fillRef idx="0"/>
          <a:effectRef idx="0"/>
          <a:fontRef idx="minor"/>
        </p:style>
        <p:txBody>
          <a:bodyPr tIns="91440" bIns="91440" anchor="ctr">
            <a:noAutofit/>
          </a:bodyPr>
          <a:p>
            <a:endParaRPr b="0" lang="en-US" sz="1400" spc="-1" strike="noStrike">
              <a:solidFill>
                <a:srgbClr val="000000"/>
              </a:solidFill>
              <a:latin typeface="Arial"/>
            </a:endParaRPr>
          </a:p>
        </p:txBody>
      </p:sp>
      <p:sp>
        <p:nvSpPr>
          <p:cNvPr id="70" name="PlaceHolder 4"/>
          <p:cNvSpPr>
            <a:spLocks noGrp="1"/>
          </p:cNvSpPr>
          <p:nvPr>
            <p:ph type="title"/>
          </p:nvPr>
        </p:nvSpPr>
        <p:spPr>
          <a:xfrm>
            <a:off x="1057320" y="164520"/>
            <a:ext cx="7028640" cy="572400"/>
          </a:xfrm>
          <a:prstGeom prst="rect">
            <a:avLst/>
          </a:prstGeom>
          <a:noFill/>
          <a:ln w="0">
            <a:noFill/>
          </a:ln>
        </p:spPr>
        <p:txBody>
          <a:bodyPr lIns="91440" rIns="91440" tIns="91440" bIns="91440" anchor="t">
            <a:normAutofit fontScale="93550"/>
          </a:bodyPr>
          <a:p>
            <a:pPr indent="0">
              <a:buNone/>
            </a:pPr>
            <a:r>
              <a:rPr b="0" lang="en-US" sz="2800" spc="-1" strike="noStrike">
                <a:solidFill>
                  <a:srgbClr val="000000"/>
                </a:solidFill>
                <a:latin typeface="Arial"/>
              </a:rPr>
              <a:t>Click to edit the title text format</a:t>
            </a:r>
            <a:endParaRPr b="0" lang="en-US" sz="2800" spc="-1" strike="noStrike">
              <a:solidFill>
                <a:srgbClr val="000000"/>
              </a:solidFill>
              <a:latin typeface="Arial"/>
            </a:endParaRPr>
          </a:p>
        </p:txBody>
      </p:sp>
      <p:pic>
        <p:nvPicPr>
          <p:cNvPr id="71" name="Google Shape;31;p47" descr=""/>
          <p:cNvPicPr/>
          <p:nvPr/>
        </p:nvPicPr>
        <p:blipFill>
          <a:blip r:embed="rId2"/>
          <a:stretch/>
        </p:blipFill>
        <p:spPr>
          <a:xfrm>
            <a:off x="346680" y="175680"/>
            <a:ext cx="527760" cy="550080"/>
          </a:xfrm>
          <a:prstGeom prst="rect">
            <a:avLst/>
          </a:prstGeom>
          <a:ln w="0">
            <a:noFill/>
          </a:ln>
        </p:spPr>
      </p:pic>
    </p:spTree>
  </p:cSld>
  <p:clrMap bg1="lt1" bg2="lt2" tx1="dk1" tx2="dk2" accent1="accent1" accent2="accent2" accent3="accent3" accent4="accent4" accent5="accent5" accent6="accent6" hlink="hlink" folHlink="folHlink"/>
  <p:sldLayoutIdLst>
    <p:sldLayoutId id="2147483668" r:id="rId3"/>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7.xml"/>
</Relationships>
</file>

<file path=ppt/slides/_rels/slide3.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5.xml"/>
</Relationships>
</file>

<file path=ppt/slides/_rels/slide4.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4.png"/><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slideLayout" Target="../slideLayouts/slideLayout5.xml"/>
</Relationships>
</file>

<file path=ppt/slides/_rels/slide5.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2.svg"/><Relationship Id="rId7" Type="http://schemas.openxmlformats.org/officeDocument/2006/relationships/image" Target="../media/image23.png"/><Relationship Id="rId8" Type="http://schemas.openxmlformats.org/officeDocument/2006/relationships/image" Target="../media/image24.svg"/><Relationship Id="rId9" Type="http://schemas.openxmlformats.org/officeDocument/2006/relationships/image" Target="../media/image25.png"/><Relationship Id="rId10" Type="http://schemas.openxmlformats.org/officeDocument/2006/relationships/image" Target="../media/image26.svg"/><Relationship Id="rId11" Type="http://schemas.openxmlformats.org/officeDocument/2006/relationships/image" Target="../media/image20.png"/><Relationship Id="rId12" Type="http://schemas.openxmlformats.org/officeDocument/2006/relationships/image" Target="../media/image27.png"/><Relationship Id="rId13" Type="http://schemas.openxmlformats.org/officeDocument/2006/relationships/image" Target="../media/image28.png"/><Relationship Id="rId14" Type="http://schemas.openxmlformats.org/officeDocument/2006/relationships/image" Target="../media/image29.png"/><Relationship Id="rId15" Type="http://schemas.openxmlformats.org/officeDocument/2006/relationships/image" Target="../media/image30.png"/><Relationship Id="rId16" Type="http://schemas.openxmlformats.org/officeDocument/2006/relationships/slideLayout" Target="../slideLayouts/slideLayout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7.xml.rels><?xml version="1.0" encoding="UTF-8"?>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5.xml"/>
</Relationships>
</file>

<file path=ppt/slides/_rels/slide8.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image" Target="../media/image34.png"/><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slideLayout" Target="../slideLayouts/slideLayout5.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0.xml.rels><?xml version="1.0" encoding="UTF-8"?>
<Relationships xmlns="http://schemas.openxmlformats.org/package/2006/relationships"><Relationship Id="rId1" Type="http://schemas.openxmlformats.org/officeDocument/2006/relationships/image" Target="../media/image37.png"/><Relationship Id="rId2" Type="http://schemas.openxmlformats.org/officeDocument/2006/relationships/image" Target="../media/image38.png"/><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1.png"/><Relationship Id="rId6" Type="http://schemas.openxmlformats.org/officeDocument/2006/relationships/image" Target="../media/image42.png"/><Relationship Id="rId7" Type="http://schemas.openxmlformats.org/officeDocument/2006/relationships/slideLayout" Target="../slideLayouts/slideLayout5.xml"/>
</Relationships>
</file>

<file path=ppt/slides/_rels/slide11.xml.rels><?xml version="1.0" encoding="UTF-8"?>
<Relationships xmlns="http://schemas.openxmlformats.org/package/2006/relationships"><Relationship Id="rId1" Type="http://schemas.openxmlformats.org/officeDocument/2006/relationships/image" Target="../media/image43.png"/><Relationship Id="rId2" Type="http://schemas.openxmlformats.org/officeDocument/2006/relationships/image" Target="../media/image44.png"/><Relationship Id="rId3" Type="http://schemas.openxmlformats.org/officeDocument/2006/relationships/image" Target="../media/image45.png"/><Relationship Id="rId4" Type="http://schemas.openxmlformats.org/officeDocument/2006/relationships/image" Target="../media/image46.png"/><Relationship Id="rId5" Type="http://schemas.openxmlformats.org/officeDocument/2006/relationships/image" Target="../media/image47.png"/><Relationship Id="rId6" Type="http://schemas.openxmlformats.org/officeDocument/2006/relationships/image" Target="../media/image48.png"/><Relationship Id="rId7" Type="http://schemas.openxmlformats.org/officeDocument/2006/relationships/slideLayout" Target="../slideLayouts/slideLayout5.xml"/>
</Relationships>
</file>

<file path=ppt/slides/_rels/slide12.xml.rels><?xml version="1.0" encoding="UTF-8"?>
<Relationships xmlns="http://schemas.openxmlformats.org/package/2006/relationships"><Relationship Id="rId1" Type="http://schemas.openxmlformats.org/officeDocument/2006/relationships/image" Target="../media/image49.png"/><Relationship Id="rId2" Type="http://schemas.openxmlformats.org/officeDocument/2006/relationships/slideLayout" Target="../slideLayouts/slideLayout6.xml"/>
</Relationships>
</file>

<file path=ppt/slides/_rels/slide13.xml.rels><?xml version="1.0" encoding="UTF-8"?>
<Relationships xmlns="http://schemas.openxmlformats.org/package/2006/relationships"><Relationship Id="rId1" Type="http://schemas.openxmlformats.org/officeDocument/2006/relationships/image" Target="../media/image50.png"/><Relationship Id="rId2" Type="http://schemas.openxmlformats.org/officeDocument/2006/relationships/image" Target="../media/image51.png"/><Relationship Id="rId3" Type="http://schemas.openxmlformats.org/officeDocument/2006/relationships/image" Target="../media/image52.png"/><Relationship Id="rId4" Type="http://schemas.openxmlformats.org/officeDocument/2006/relationships/image" Target="../media/image53.png"/><Relationship Id="rId5" Type="http://schemas.openxmlformats.org/officeDocument/2006/relationships/image" Target="../media/image54.png"/><Relationship Id="rId6" Type="http://schemas.openxmlformats.org/officeDocument/2006/relationships/image" Target="../media/image55.png"/><Relationship Id="rId7" Type="http://schemas.openxmlformats.org/officeDocument/2006/relationships/image" Target="../media/image56.png"/><Relationship Id="rId8" Type="http://schemas.openxmlformats.org/officeDocument/2006/relationships/image" Target="../media/image57.png"/><Relationship Id="rId9" Type="http://schemas.openxmlformats.org/officeDocument/2006/relationships/image" Target="../media/image57.png"/><Relationship Id="rId10" Type="http://schemas.openxmlformats.org/officeDocument/2006/relationships/image" Target="../media/image58.png"/><Relationship Id="rId11" Type="http://schemas.openxmlformats.org/officeDocument/2006/relationships/image" Target="../media/image59.png"/><Relationship Id="rId12" Type="http://schemas.openxmlformats.org/officeDocument/2006/relationships/slideLayout" Target="../slideLayouts/slideLayout6.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6.xml.rels><?xml version="1.0" encoding="UTF-8"?>
<Relationships xmlns="http://schemas.openxmlformats.org/package/2006/relationships"><Relationship Id="rId1" Type="http://schemas.openxmlformats.org/officeDocument/2006/relationships/image" Target="../media/image60.png"/><Relationship Id="rId2" Type="http://schemas.openxmlformats.org/officeDocument/2006/relationships/slideLayout" Target="../slideLayouts/slideLayout6.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18.xml.rels><?xml version="1.0" encoding="UTF-8"?>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5.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20.xml.rels><?xml version="1.0" encoding="UTF-8"?>
<Relationships xmlns="http://schemas.openxmlformats.org/package/2006/relationships"><Relationship Id="rId1" Type="http://schemas.openxmlformats.org/officeDocument/2006/relationships/image" Target="../media/image67.png"/><Relationship Id="rId2" Type="http://schemas.openxmlformats.org/officeDocument/2006/relationships/image" Target="../media/image68.png"/><Relationship Id="rId3" Type="http://schemas.openxmlformats.org/officeDocument/2006/relationships/image" Target="../media/image69.png"/><Relationship Id="rId4" Type="http://schemas.openxmlformats.org/officeDocument/2006/relationships/slideLayout" Target="../slideLayouts/slideLayout8.xml"/>
</Relationships>
</file>

<file path=ppt/slides/_rels/slide21.xml.rels><?xml version="1.0" encoding="UTF-8"?>
<Relationships xmlns="http://schemas.openxmlformats.org/package/2006/relationships"><Relationship Id="rId1" Type="http://schemas.openxmlformats.org/officeDocument/2006/relationships/image" Target="../media/image70.png"/><Relationship Id="rId2" Type="http://schemas.openxmlformats.org/officeDocument/2006/relationships/image" Target="../media/image71.png"/><Relationship Id="rId3" Type="http://schemas.openxmlformats.org/officeDocument/2006/relationships/image" Target="../media/image72.png"/><Relationship Id="rId4" Type="http://schemas.openxmlformats.org/officeDocument/2006/relationships/image" Target="../media/image73.png"/><Relationship Id="rId5" Type="http://schemas.openxmlformats.org/officeDocument/2006/relationships/image" Target="../media/image74.png"/><Relationship Id="rId6" Type="http://schemas.openxmlformats.org/officeDocument/2006/relationships/image" Target="../media/image75.png"/><Relationship Id="rId7" Type="http://schemas.openxmlformats.org/officeDocument/2006/relationships/image" Target="../media/image76.png"/><Relationship Id="rId8" Type="http://schemas.openxmlformats.org/officeDocument/2006/relationships/image" Target="../media/image77.png"/><Relationship Id="rId9" Type="http://schemas.openxmlformats.org/officeDocument/2006/relationships/image" Target="../media/image78.png"/><Relationship Id="rId10" Type="http://schemas.openxmlformats.org/officeDocument/2006/relationships/image" Target="../media/image79.png"/><Relationship Id="rId11" Type="http://schemas.openxmlformats.org/officeDocument/2006/relationships/image" Target="../media/image80.png"/><Relationship Id="rId12" Type="http://schemas.openxmlformats.org/officeDocument/2006/relationships/image" Target="../media/image81.png"/><Relationship Id="rId13" Type="http://schemas.openxmlformats.org/officeDocument/2006/relationships/image" Target="../media/image82.png"/><Relationship Id="rId14" Type="http://schemas.openxmlformats.org/officeDocument/2006/relationships/image" Target="../media/image83.png"/><Relationship Id="rId15" Type="http://schemas.openxmlformats.org/officeDocument/2006/relationships/slideLayout" Target="../slideLayouts/slideLayout6.xml"/>
</Relationships>
</file>

<file path=ppt/slides/_rels/slide22.xml.rels><?xml version="1.0" encoding="UTF-8"?>
<Relationships xmlns="http://schemas.openxmlformats.org/package/2006/relationships"><Relationship Id="rId1" Type="http://schemas.openxmlformats.org/officeDocument/2006/relationships/image" Target="../media/image84.png"/><Relationship Id="rId2" Type="http://schemas.openxmlformats.org/officeDocument/2006/relationships/image" Target="../media/image85.png"/><Relationship Id="rId3" Type="http://schemas.openxmlformats.org/officeDocument/2006/relationships/image" Target="../media/image86.png"/><Relationship Id="rId4" Type="http://schemas.openxmlformats.org/officeDocument/2006/relationships/image" Target="../media/image87.png"/><Relationship Id="rId5" Type="http://schemas.openxmlformats.org/officeDocument/2006/relationships/image" Target="../media/image88.png"/><Relationship Id="rId6" Type="http://schemas.openxmlformats.org/officeDocument/2006/relationships/slideLayout" Target="../slideLayouts/slideLayout11.xml"/><Relationship Id="rId7"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image" Target="../media/image89.png"/><Relationship Id="rId2" Type="http://schemas.openxmlformats.org/officeDocument/2006/relationships/image" Target="../media/image90.png"/><Relationship Id="rId3" Type="http://schemas.openxmlformats.org/officeDocument/2006/relationships/image" Target="../media/image91.png"/><Relationship Id="rId4" Type="http://schemas.openxmlformats.org/officeDocument/2006/relationships/image" Target="../media/image92.png"/><Relationship Id="rId5" Type="http://schemas.openxmlformats.org/officeDocument/2006/relationships/slideLayout" Target="../slideLayouts/slideLayout6.xml"/>
</Relationships>
</file>

<file path=ppt/slides/_rels/slide24.xml.rels><?xml version="1.0" encoding="UTF-8"?>
<Relationships xmlns="http://schemas.openxmlformats.org/package/2006/relationships"><Relationship Id="rId1" Type="http://schemas.openxmlformats.org/officeDocument/2006/relationships/image" Target="../media/image93.png"/><Relationship Id="rId2" Type="http://schemas.openxmlformats.org/officeDocument/2006/relationships/image" Target="../media/image94.png"/><Relationship Id="rId3" Type="http://schemas.openxmlformats.org/officeDocument/2006/relationships/image" Target="../media/image95.png"/><Relationship Id="rId4" Type="http://schemas.openxmlformats.org/officeDocument/2006/relationships/slideLayout" Target="../slideLayouts/slideLayout6.xml"/>
</Relationships>
</file>

<file path=ppt/slides/_rels/slide25.xml.rels><?xml version="1.0" encoding="UTF-8"?>
<Relationships xmlns="http://schemas.openxmlformats.org/package/2006/relationships"><Relationship Id="rId1" Type="http://schemas.openxmlformats.org/officeDocument/2006/relationships/image" Target="../media/image96.png"/><Relationship Id="rId2" Type="http://schemas.openxmlformats.org/officeDocument/2006/relationships/image" Target="../media/image97.png"/><Relationship Id="rId3" Type="http://schemas.openxmlformats.org/officeDocument/2006/relationships/image" Target="../media/image98.png"/><Relationship Id="rId4" Type="http://schemas.openxmlformats.org/officeDocument/2006/relationships/image" Target="../media/image99.png"/><Relationship Id="rId5" Type="http://schemas.openxmlformats.org/officeDocument/2006/relationships/image" Target="../media/image100.png"/><Relationship Id="rId6" Type="http://schemas.openxmlformats.org/officeDocument/2006/relationships/slideLayout" Target="../slideLayouts/slideLayout10.xml"/>
</Relationships>
</file>

<file path=ppt/slides/_rels/slide26.xml.rels><?xml version="1.0" encoding="UTF-8"?>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8.xml"/>
</Relationships>
</file>

<file path=ppt/slides/_rels/slide27.xml.rels><?xml version="1.0" encoding="UTF-8"?>
<Relationships xmlns="http://schemas.openxmlformats.org/package/2006/relationships"><Relationship Id="rId1" Type="http://schemas.openxmlformats.org/officeDocument/2006/relationships/image" Target="../media/image103.png"/><Relationship Id="rId2" Type="http://schemas.openxmlformats.org/officeDocument/2006/relationships/image" Target="../media/image2.png"/><Relationship Id="rId3" Type="http://schemas.openxmlformats.org/officeDocument/2006/relationships/image" Target="../media/image104.png"/><Relationship Id="rId4" Type="http://schemas.openxmlformats.org/officeDocument/2006/relationships/image" Target="../media/image105.png"/><Relationship Id="rId5" Type="http://schemas.openxmlformats.org/officeDocument/2006/relationships/image" Target="../media/image106.png"/><Relationship Id="rId6" Type="http://schemas.openxmlformats.org/officeDocument/2006/relationships/image" Target="../media/image107.png"/><Relationship Id="rId7" Type="http://schemas.openxmlformats.org/officeDocument/2006/relationships/image" Target="../media/image7.png"/><Relationship Id="rId8" Type="http://schemas.openxmlformats.org/officeDocument/2006/relationships/image" Target="../media/image108.png"/><Relationship Id="rId9" Type="http://schemas.openxmlformats.org/officeDocument/2006/relationships/image" Target="../media/image109.png"/><Relationship Id="rId10" Type="http://schemas.openxmlformats.org/officeDocument/2006/relationships/image" Target="../media/image110.png"/><Relationship Id="rId11" Type="http://schemas.openxmlformats.org/officeDocument/2006/relationships/slideLayout" Target="../slideLayouts/slideLayout10.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 name="PlaceHolder 1"/>
          <p:cNvSpPr>
            <a:spLocks noGrp="1"/>
          </p:cNvSpPr>
          <p:nvPr>
            <p:ph type="title"/>
          </p:nvPr>
        </p:nvSpPr>
        <p:spPr>
          <a:xfrm>
            <a:off x="914760" y="744480"/>
            <a:ext cx="7452720" cy="2052000"/>
          </a:xfrm>
          <a:prstGeom prst="rect">
            <a:avLst/>
          </a:prstGeom>
          <a:noFill/>
          <a:ln w="0">
            <a:noFill/>
          </a:ln>
        </p:spPr>
        <p:txBody>
          <a:bodyPr lIns="91440" rIns="91440" tIns="91440" bIns="91440" anchor="b">
            <a:normAutofit/>
          </a:bodyPr>
          <a:p>
            <a:pPr indent="0">
              <a:lnSpc>
                <a:spcPct val="115000"/>
              </a:lnSpc>
              <a:buNone/>
              <a:tabLst>
                <a:tab algn="l" pos="0"/>
              </a:tabLst>
            </a:pPr>
            <a:r>
              <a:rPr b="1" lang="en-US" sz="3200" spc="-1" strike="noStrike">
                <a:solidFill>
                  <a:schemeClr val="dk2"/>
                </a:solidFill>
                <a:latin typeface="Lora"/>
                <a:ea typeface="Lora"/>
              </a:rPr>
              <a:t>The CyberShake Platform</a:t>
            </a:r>
            <a:endParaRPr b="0" lang="en-US" sz="3200" spc="-1" strike="noStrike">
              <a:solidFill>
                <a:srgbClr val="000000"/>
              </a:solidFill>
              <a:latin typeface="Arial"/>
            </a:endParaRPr>
          </a:p>
        </p:txBody>
      </p:sp>
      <p:sp>
        <p:nvSpPr>
          <p:cNvPr id="82" name="PlaceHolder 2"/>
          <p:cNvSpPr>
            <a:spLocks noGrp="1"/>
          </p:cNvSpPr>
          <p:nvPr>
            <p:ph type="subTitle"/>
          </p:nvPr>
        </p:nvSpPr>
        <p:spPr>
          <a:xfrm>
            <a:off x="914760" y="2834280"/>
            <a:ext cx="7315920" cy="1214280"/>
          </a:xfrm>
          <a:prstGeom prst="rect">
            <a:avLst/>
          </a:prstGeom>
          <a:noFill/>
          <a:ln w="0">
            <a:noFill/>
          </a:ln>
        </p:spPr>
        <p:txBody>
          <a:bodyPr lIns="91440" rIns="91440" tIns="91440" bIns="91440" anchor="ctr">
            <a:noAutofit/>
          </a:bodyPr>
          <a:p>
            <a:pPr indent="0">
              <a:lnSpc>
                <a:spcPct val="100000"/>
              </a:lnSpc>
              <a:spcAft>
                <a:spcPts val="1001"/>
              </a:spcAft>
              <a:buNone/>
              <a:tabLst>
                <a:tab algn="l" pos="0"/>
              </a:tabLst>
            </a:pPr>
            <a:r>
              <a:rPr b="1" lang="en" sz="1600" spc="-1" strike="noStrike">
                <a:solidFill>
                  <a:schemeClr val="accent3"/>
                </a:solidFill>
                <a:latin typeface="Roboto"/>
                <a:ea typeface="Roboto"/>
              </a:rPr>
              <a:t>Scott Callaghan (SCEC)</a:t>
            </a:r>
            <a:endParaRPr b="0" lang="en-US" sz="1600" spc="-1" strike="noStrike">
              <a:solidFill>
                <a:srgbClr val="000000"/>
              </a:solidFill>
              <a:latin typeface="Arial"/>
            </a:endParaRPr>
          </a:p>
        </p:txBody>
      </p:sp>
      <p:pic>
        <p:nvPicPr>
          <p:cNvPr id="83" name="Google Shape;208;p13" descr=""/>
          <p:cNvPicPr/>
          <p:nvPr/>
        </p:nvPicPr>
        <p:blipFill>
          <a:blip r:embed="rId1"/>
          <a:stretch/>
        </p:blipFill>
        <p:spPr>
          <a:xfrm>
            <a:off x="4426560" y="245880"/>
            <a:ext cx="567360" cy="227160"/>
          </a:xfrm>
          <a:prstGeom prst="rect">
            <a:avLst/>
          </a:prstGeom>
          <a:ln w="0">
            <a:noFill/>
          </a:ln>
        </p:spPr>
      </p:pic>
      <p:pic>
        <p:nvPicPr>
          <p:cNvPr id="84" name="Google Shape;209;p13" descr=""/>
          <p:cNvPicPr/>
          <p:nvPr/>
        </p:nvPicPr>
        <p:blipFill>
          <a:blip r:embed="rId2"/>
          <a:stretch/>
        </p:blipFill>
        <p:spPr>
          <a:xfrm>
            <a:off x="6067080" y="209160"/>
            <a:ext cx="357480" cy="300960"/>
          </a:xfrm>
          <a:prstGeom prst="rect">
            <a:avLst/>
          </a:prstGeom>
          <a:ln w="0">
            <a:noFill/>
          </a:ln>
        </p:spPr>
      </p:pic>
      <p:pic>
        <p:nvPicPr>
          <p:cNvPr id="85" name="Google Shape;210;p13" descr=""/>
          <p:cNvPicPr/>
          <p:nvPr/>
        </p:nvPicPr>
        <p:blipFill>
          <a:blip r:embed="rId3"/>
          <a:stretch/>
        </p:blipFill>
        <p:spPr>
          <a:xfrm>
            <a:off x="6487560" y="221760"/>
            <a:ext cx="771840" cy="275400"/>
          </a:xfrm>
          <a:prstGeom prst="rect">
            <a:avLst/>
          </a:prstGeom>
          <a:ln w="0">
            <a:noFill/>
          </a:ln>
        </p:spPr>
      </p:pic>
      <p:pic>
        <p:nvPicPr>
          <p:cNvPr id="86" name="Google Shape;211;p13" descr=""/>
          <p:cNvPicPr/>
          <p:nvPr/>
        </p:nvPicPr>
        <p:blipFill>
          <a:blip r:embed="rId4"/>
          <a:stretch/>
        </p:blipFill>
        <p:spPr>
          <a:xfrm>
            <a:off x="7335360" y="209160"/>
            <a:ext cx="771840" cy="300960"/>
          </a:xfrm>
          <a:prstGeom prst="rect">
            <a:avLst/>
          </a:prstGeom>
          <a:ln w="0">
            <a:noFill/>
          </a:ln>
        </p:spPr>
      </p:pic>
      <p:pic>
        <p:nvPicPr>
          <p:cNvPr id="87" name="Google Shape;212;p13" descr=""/>
          <p:cNvPicPr/>
          <p:nvPr/>
        </p:nvPicPr>
        <p:blipFill>
          <a:blip r:embed="rId5"/>
          <a:srcRect l="0" t="0" r="11235" b="0"/>
          <a:stretch/>
        </p:blipFill>
        <p:spPr>
          <a:xfrm>
            <a:off x="8196120" y="221760"/>
            <a:ext cx="242280" cy="275400"/>
          </a:xfrm>
          <a:prstGeom prst="rect">
            <a:avLst/>
          </a:prstGeom>
          <a:ln w="0">
            <a:noFill/>
          </a:ln>
        </p:spPr>
      </p:pic>
      <p:pic>
        <p:nvPicPr>
          <p:cNvPr id="88" name="Google Shape;213;p13" descr=""/>
          <p:cNvPicPr/>
          <p:nvPr/>
        </p:nvPicPr>
        <p:blipFill>
          <a:blip r:embed="rId6"/>
          <a:stretch/>
        </p:blipFill>
        <p:spPr>
          <a:xfrm>
            <a:off x="5091480" y="245880"/>
            <a:ext cx="900000" cy="227160"/>
          </a:xfrm>
          <a:prstGeom prst="rect">
            <a:avLst/>
          </a:prstGeom>
          <a:ln w="0">
            <a:noFill/>
          </a:ln>
        </p:spPr>
      </p:pic>
      <p:pic>
        <p:nvPicPr>
          <p:cNvPr id="89" name="Google Shape;214;p13" descr=""/>
          <p:cNvPicPr/>
          <p:nvPr/>
        </p:nvPicPr>
        <p:blipFill>
          <a:blip r:embed="rId7"/>
          <a:stretch/>
        </p:blipFill>
        <p:spPr>
          <a:xfrm>
            <a:off x="3540600" y="241200"/>
            <a:ext cx="771840" cy="271800"/>
          </a:xfrm>
          <a:prstGeom prst="rect">
            <a:avLst/>
          </a:prstGeom>
          <a:ln w="0">
            <a:noFill/>
          </a:ln>
        </p:spPr>
      </p:pic>
      <p:pic>
        <p:nvPicPr>
          <p:cNvPr id="90" name="Google Shape;215;p13" descr=""/>
          <p:cNvPicPr/>
          <p:nvPr/>
        </p:nvPicPr>
        <p:blipFill>
          <a:blip r:embed="rId8"/>
          <a:srcRect l="33740" t="0" r="0" b="0"/>
          <a:stretch/>
        </p:blipFill>
        <p:spPr>
          <a:xfrm>
            <a:off x="8526960" y="276480"/>
            <a:ext cx="357480" cy="166320"/>
          </a:xfrm>
          <a:prstGeom prst="rect">
            <a:avLst/>
          </a:prstGeom>
          <a:ln w="0">
            <a:noFill/>
          </a:ln>
        </p:spPr>
      </p:pic>
      <p:sp>
        <p:nvSpPr>
          <p:cNvPr id="91" name="PlaceHolder 3"/>
          <p:cNvSpPr>
            <a:spLocks noGrp="1"/>
          </p:cNvSpPr>
          <p:nvPr>
            <p:ph type="subTitle"/>
          </p:nvPr>
        </p:nvSpPr>
        <p:spPr>
          <a:xfrm>
            <a:off x="914760" y="4049280"/>
            <a:ext cx="7315920" cy="792000"/>
          </a:xfrm>
          <a:prstGeom prst="rect">
            <a:avLst/>
          </a:prstGeom>
          <a:noFill/>
          <a:ln w="0">
            <a:noFill/>
          </a:ln>
        </p:spPr>
        <p:txBody>
          <a:bodyPr lIns="91440" rIns="91440" tIns="91440" bIns="91440" anchor="ctr">
            <a:noAutofit/>
          </a:bodyPr>
          <a:p>
            <a:pPr>
              <a:lnSpc>
                <a:spcPct val="100000"/>
              </a:lnSpc>
              <a:tabLst>
                <a:tab algn="l" pos="0"/>
              </a:tabLst>
            </a:pPr>
            <a:r>
              <a:rPr b="1" lang="en-US" sz="1400" spc="-1" strike="noStrike">
                <a:solidFill>
                  <a:schemeClr val="dk2"/>
                </a:solidFill>
                <a:latin typeface="Roboto"/>
                <a:ea typeface="Roboto"/>
              </a:rPr>
              <a:t>October 1, 2026</a:t>
            </a:r>
            <a:endParaRPr b="0" lang="en-US" sz="1400" spc="-1" strike="noStrike">
              <a:solidFill>
                <a:srgbClr val="000000"/>
              </a:solidFill>
              <a:latin typeface="Arial"/>
            </a:endParaRPr>
          </a:p>
          <a:p>
            <a:pPr>
              <a:lnSpc>
                <a:spcPct val="100000"/>
              </a:lnSpc>
              <a:spcBef>
                <a:spcPts val="400"/>
              </a:spcBef>
              <a:tabLst>
                <a:tab algn="l" pos="0"/>
              </a:tabLst>
            </a:pPr>
            <a:r>
              <a:rPr b="0" lang="en-US" sz="1200" spc="-1" strike="noStrike">
                <a:solidFill>
                  <a:schemeClr val="dk2"/>
                </a:solidFill>
                <a:latin typeface="Roboto"/>
                <a:ea typeface="Roboto"/>
              </a:rPr>
              <a:t>2026 DEFORM workshop</a:t>
            </a:r>
            <a:endParaRPr b="0" lang="en-US" sz="1200" spc="-1" strike="noStrike">
              <a:solidFill>
                <a:srgbClr val="000000"/>
              </a:solidFill>
              <a:latin typeface="Arial"/>
            </a:endParaRPr>
          </a:p>
          <a:p>
            <a:pPr>
              <a:lnSpc>
                <a:spcPct val="100000"/>
              </a:lnSpc>
              <a:spcBef>
                <a:spcPts val="400"/>
              </a:spcBef>
              <a:tabLst>
                <a:tab algn="l" pos="0"/>
              </a:tabLst>
            </a:pPr>
            <a:r>
              <a:rPr b="0" lang="en-US" sz="1200" spc="-1" strike="noStrike">
                <a:solidFill>
                  <a:schemeClr val="dk2"/>
                </a:solidFill>
                <a:latin typeface="Roboto"/>
                <a:ea typeface="Roboto"/>
              </a:rPr>
              <a:t>scottcal@usc.edu</a:t>
            </a:r>
            <a:endParaRPr b="0" lang="en-US"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 name="PlaceHolder 1"/>
          <p:cNvSpPr>
            <a:spLocks noGrp="1"/>
          </p:cNvSpPr>
          <p:nvPr>
            <p:ph/>
          </p:nvPr>
        </p:nvSpPr>
        <p:spPr>
          <a:xfrm>
            <a:off x="4939560" y="723960"/>
            <a:ext cx="3836160" cy="3694320"/>
          </a:xfrm>
          <a:prstGeom prst="rect">
            <a:avLst/>
          </a:prstGeom>
          <a:noFill/>
          <a:ln w="0">
            <a:noFill/>
          </a:ln>
        </p:spPr>
        <p:txBody>
          <a:bodyPr lIns="91440" rIns="91440" tIns="91440" bIns="91440" anchor="t">
            <a:normAutofit/>
          </a:bodyPr>
          <a:p>
            <a:pPr marL="285840" indent="-285840">
              <a:lnSpc>
                <a:spcPct val="115000"/>
              </a:lnSpc>
              <a:spcBef>
                <a:spcPts val="601"/>
              </a:spcBef>
              <a:buClr>
                <a:srgbClr val="c22b48"/>
              </a:buClr>
              <a:buFont typeface="Roboto"/>
              <a:buChar char="●"/>
            </a:pPr>
            <a:r>
              <a:rPr b="1" lang="en-US" sz="1800" spc="-1" strike="noStrike">
                <a:solidFill>
                  <a:schemeClr val="dk2"/>
                </a:solidFill>
                <a:latin typeface="Roboto"/>
                <a:ea typeface="Roboto"/>
              </a:rPr>
              <a:t>PSHA Overview</a:t>
            </a:r>
            <a:endParaRPr b="0" lang="en-US" sz="1800" spc="-1" strike="noStrike">
              <a:solidFill>
                <a:srgbClr val="000000"/>
              </a:solidFill>
              <a:latin typeface="Arial"/>
            </a:endParaRPr>
          </a:p>
          <a:p>
            <a:pPr marL="285840" indent="-285840">
              <a:lnSpc>
                <a:spcPct val="115000"/>
              </a:lnSpc>
              <a:spcBef>
                <a:spcPts val="601"/>
              </a:spcBef>
              <a:buClr>
                <a:srgbClr val="c22b48"/>
              </a:buClr>
              <a:buFont typeface="Roboto"/>
              <a:buChar char="●"/>
            </a:pPr>
            <a:r>
              <a:rPr b="1" lang="en-US" sz="1800" spc="-1" strike="noStrike">
                <a:solidFill>
                  <a:schemeClr val="dk2"/>
                </a:solidFill>
                <a:latin typeface="Roboto"/>
                <a:ea typeface="Roboto"/>
              </a:rPr>
              <a:t>CyberShake platform</a:t>
            </a:r>
            <a:endParaRPr b="0" lang="en-US" sz="1800" spc="-1" strike="noStrike">
              <a:solidFill>
                <a:srgbClr val="000000"/>
              </a:solidFill>
              <a:latin typeface="Arial"/>
            </a:endParaRPr>
          </a:p>
          <a:p>
            <a:pPr marL="285840" indent="-285840">
              <a:lnSpc>
                <a:spcPct val="115000"/>
              </a:lnSpc>
              <a:spcBef>
                <a:spcPts val="601"/>
              </a:spcBef>
              <a:buClr>
                <a:srgbClr val="c22b48"/>
              </a:buClr>
              <a:buFont typeface="Roboto"/>
              <a:buChar char="●"/>
            </a:pPr>
            <a:r>
              <a:rPr b="1" lang="en-US" sz="1800" spc="-1" strike="noStrike">
                <a:solidFill>
                  <a:schemeClr val="dk2"/>
                </a:solidFill>
                <a:latin typeface="Roboto"/>
                <a:ea typeface="Roboto"/>
              </a:rPr>
              <a:t>Key elements</a:t>
            </a:r>
            <a:endParaRPr b="0" lang="en-US" sz="1800" spc="-1" strike="noStrike">
              <a:solidFill>
                <a:srgbClr val="000000"/>
              </a:solidFill>
              <a:latin typeface="Arial"/>
            </a:endParaRPr>
          </a:p>
          <a:p>
            <a:pPr marL="285840" indent="-285840">
              <a:lnSpc>
                <a:spcPct val="115000"/>
              </a:lnSpc>
              <a:spcBef>
                <a:spcPts val="601"/>
              </a:spcBef>
              <a:buClr>
                <a:srgbClr val="c22b48"/>
              </a:buClr>
              <a:buFont typeface="Roboto"/>
              <a:buChar char="●"/>
            </a:pPr>
            <a:r>
              <a:rPr b="1" lang="en-US" sz="1800" spc="-1" strike="noStrike">
                <a:solidFill>
                  <a:schemeClr val="dk2"/>
                </a:solidFill>
                <a:latin typeface="Roboto"/>
                <a:ea typeface="Roboto"/>
              </a:rPr>
              <a:t>Computational requirements</a:t>
            </a:r>
            <a:endParaRPr b="0" lang="en-US" sz="1800" spc="-1" strike="noStrike">
              <a:solidFill>
                <a:srgbClr val="000000"/>
              </a:solidFill>
              <a:latin typeface="Arial"/>
            </a:endParaRPr>
          </a:p>
          <a:p>
            <a:pPr marL="285840" indent="-285840">
              <a:lnSpc>
                <a:spcPct val="115000"/>
              </a:lnSpc>
              <a:spcBef>
                <a:spcPts val="601"/>
              </a:spcBef>
              <a:buClr>
                <a:srgbClr val="c22b48"/>
              </a:buClr>
              <a:buFont typeface="Roboto"/>
              <a:buChar char="●"/>
            </a:pPr>
            <a:r>
              <a:rPr b="1" lang="en-US" sz="1800" spc="-1" strike="noStrike">
                <a:solidFill>
                  <a:schemeClr val="dk2"/>
                </a:solidFill>
                <a:latin typeface="Roboto"/>
                <a:ea typeface="Roboto"/>
              </a:rPr>
              <a:t>Hazard data products</a:t>
            </a:r>
            <a:endParaRPr b="0" lang="en-US" sz="1800" spc="-1" strike="noStrike">
              <a:solidFill>
                <a:srgbClr val="000000"/>
              </a:solidFill>
              <a:latin typeface="Arial"/>
            </a:endParaRPr>
          </a:p>
          <a:p>
            <a:pPr marL="285840" indent="-285840">
              <a:lnSpc>
                <a:spcPct val="115000"/>
              </a:lnSpc>
              <a:spcBef>
                <a:spcPts val="601"/>
              </a:spcBef>
              <a:buClr>
                <a:srgbClr val="c22b48"/>
              </a:buClr>
              <a:buFont typeface="Roboto"/>
              <a:buChar char="●"/>
            </a:pPr>
            <a:r>
              <a:rPr b="1" lang="en-US" sz="1800" spc="-1" strike="noStrike">
                <a:solidFill>
                  <a:schemeClr val="dk2"/>
                </a:solidFill>
                <a:latin typeface="Roboto"/>
                <a:ea typeface="Roboto"/>
              </a:rPr>
              <a:t>Results in California</a:t>
            </a:r>
            <a:endParaRPr b="0" lang="en-US" sz="1800" spc="-1" strike="noStrike">
              <a:solidFill>
                <a:srgbClr val="000000"/>
              </a:solidFill>
              <a:latin typeface="Arial"/>
            </a:endParaRPr>
          </a:p>
          <a:p>
            <a:pPr indent="0">
              <a:lnSpc>
                <a:spcPct val="115000"/>
              </a:lnSpc>
              <a:buNone/>
              <a:tabLst>
                <a:tab algn="l" pos="0"/>
              </a:tabLst>
            </a:pPr>
            <a:endParaRPr b="0" lang="en-US" sz="1800" spc="-1" strike="noStrike">
              <a:solidFill>
                <a:srgbClr val="000000"/>
              </a:solidFill>
              <a:latin typeface="Arial"/>
            </a:endParaRPr>
          </a:p>
          <a:p>
            <a:pPr indent="0">
              <a:lnSpc>
                <a:spcPct val="115000"/>
              </a:lnSpc>
              <a:buNone/>
              <a:tabLst>
                <a:tab algn="l" pos="0"/>
              </a:tabLst>
            </a:pPr>
            <a:endParaRPr b="0" lang="en-US" sz="1800" spc="-1" strike="noStrike">
              <a:solidFill>
                <a:srgbClr val="000000"/>
              </a:solidFill>
              <a:latin typeface="Arial"/>
            </a:endParaRPr>
          </a:p>
        </p:txBody>
      </p:sp>
      <p:sp>
        <p:nvSpPr>
          <p:cNvPr id="93" name="PlaceHolder 2"/>
          <p:cNvSpPr>
            <a:spLocks noGrp="1"/>
          </p:cNvSpPr>
          <p:nvPr>
            <p:ph type="sldNum" idx="14"/>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119DA236-9499-4E33-AFD2-F179F64CEB66}" type="slidenum">
              <a:rPr b="0" lang="en" sz="1000" spc="-1" strike="noStrike">
                <a:solidFill>
                  <a:schemeClr val="dk2"/>
                </a:solidFill>
                <a:latin typeface="Arial"/>
                <a:ea typeface="Arial"/>
              </a:rPr>
              <a:t>2</a:t>
            </a:fld>
            <a:endParaRPr b="0" lang="en-US" sz="1000" spc="-1" strike="noStrike">
              <a:solidFill>
                <a:srgbClr val="000000"/>
              </a:solidFill>
              <a:latin typeface="Times New Roman"/>
            </a:endParaRPr>
          </a:p>
        </p:txBody>
      </p:sp>
      <p:sp>
        <p:nvSpPr>
          <p:cNvPr id="94" name="Google Shape;230;p 3"/>
          <p:cNvSpPr/>
          <p:nvPr/>
        </p:nvSpPr>
        <p:spPr>
          <a:xfrm>
            <a:off x="4939560" y="4942080"/>
            <a:ext cx="3306960" cy="200520"/>
          </a:xfrm>
          <a:prstGeom prst="rect">
            <a:avLst/>
          </a:prstGeom>
          <a:noFill/>
          <a:ln w="0">
            <a:noFill/>
          </a:ln>
        </p:spPr>
        <p:style>
          <a:lnRef idx="0"/>
          <a:fillRef idx="0"/>
          <a:effectRef idx="0"/>
          <a:fontRef idx="minor"/>
        </p:style>
        <p:txBody>
          <a:bodyPr lIns="90000" rIns="90000" tIns="91440" bIns="91440" anchor="ctr">
            <a:noAutofit/>
          </a:bodyPr>
          <a:p>
            <a:pPr>
              <a:lnSpc>
                <a:spcPct val="100000"/>
              </a:lnSpc>
              <a:tabLst>
                <a:tab algn="l" pos="0"/>
              </a:tabLst>
            </a:pPr>
            <a:r>
              <a:rPr b="0" lang="en" sz="800" spc="-1" strike="noStrike">
                <a:solidFill>
                  <a:schemeClr val="accent3"/>
                </a:solidFill>
                <a:latin typeface="Roboto Medium"/>
                <a:ea typeface="Roboto Medium"/>
              </a:rPr>
              <a:t>Statewide California Earthquake Center</a:t>
            </a:r>
            <a:r>
              <a:rPr b="0" lang="en" sz="800" spc="-1" strike="noStrike">
                <a:solidFill>
                  <a:schemeClr val="dk2"/>
                </a:solidFill>
                <a:latin typeface="Roboto"/>
                <a:ea typeface="Roboto"/>
              </a:rPr>
              <a:t> | www.scec.org</a:t>
            </a:r>
            <a:endParaRPr b="0" lang="en-US" sz="800" spc="-1" strike="noStrike">
              <a:solidFill>
                <a:srgbClr val="000000"/>
              </a:solidFill>
              <a:latin typeface="Arial"/>
            </a:endParaRPr>
          </a:p>
        </p:txBody>
      </p:sp>
      <p:pic>
        <p:nvPicPr>
          <p:cNvPr id="95" name="Picture 3" descr="A map of a large area&#10;&#10;Description automatically generated"/>
          <p:cNvPicPr/>
          <p:nvPr/>
        </p:nvPicPr>
        <p:blipFill>
          <a:blip r:embed="rId1"/>
          <a:stretch/>
        </p:blipFill>
        <p:spPr>
          <a:xfrm>
            <a:off x="152640" y="156600"/>
            <a:ext cx="4262400" cy="5142960"/>
          </a:xfrm>
          <a:prstGeom prst="rect">
            <a:avLst/>
          </a:prstGeom>
          <a:ln w="0">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6" name="PlaceHolder 1"/>
          <p:cNvSpPr>
            <a:spLocks noGrp="1"/>
          </p:cNvSpPr>
          <p:nvPr>
            <p:ph type="title"/>
          </p:nvPr>
        </p:nvSpPr>
        <p:spPr>
          <a:xfrm>
            <a:off x="1057320" y="164880"/>
            <a:ext cx="7027560" cy="570960"/>
          </a:xfrm>
          <a:prstGeom prst="rect">
            <a:avLst/>
          </a:prstGeom>
          <a:noFill/>
          <a:ln w="0">
            <a:noFill/>
          </a:ln>
        </p:spPr>
        <p:txBody>
          <a:bodyPr lIns="91440" rIns="91440" tIns="91440" bIns="91440" anchor="t">
            <a:noAutofit/>
          </a:bodyPr>
          <a:p>
            <a:pPr indent="0" algn="ctr">
              <a:lnSpc>
                <a:spcPct val="100000"/>
              </a:lnSpc>
              <a:spcBef>
                <a:spcPts val="11"/>
              </a:spcBef>
              <a:spcAft>
                <a:spcPts val="11"/>
              </a:spcAft>
              <a:buNone/>
              <a:tabLst>
                <a:tab algn="l" pos="0"/>
              </a:tabLst>
            </a:pPr>
            <a:r>
              <a:rPr b="1" lang="en-US" sz="2800" spc="-1" strike="noStrike">
                <a:solidFill>
                  <a:srgbClr val="495867"/>
                </a:solidFill>
                <a:latin typeface="Lora"/>
                <a:ea typeface="Lora"/>
              </a:rPr>
              <a:t>Pro</a:t>
            </a:r>
            <a:r>
              <a:rPr b="1" lang="en-US" sz="2800" spc="-1" strike="noStrike">
                <a:solidFill>
                  <a:srgbClr val="495867"/>
                </a:solidFill>
                <a:latin typeface="Lora"/>
                <a:ea typeface="Lora"/>
              </a:rPr>
              <a:t>bab</a:t>
            </a:r>
            <a:r>
              <a:rPr b="1" lang="en-US" sz="2800" spc="-1" strike="noStrike">
                <a:solidFill>
                  <a:srgbClr val="495867"/>
                </a:solidFill>
                <a:latin typeface="Lora"/>
                <a:ea typeface="Lora"/>
              </a:rPr>
              <a:t>ilis</a:t>
            </a:r>
            <a:r>
              <a:rPr b="1" lang="en-US" sz="2800" spc="-1" strike="noStrike">
                <a:solidFill>
                  <a:srgbClr val="495867"/>
                </a:solidFill>
                <a:latin typeface="Lora"/>
                <a:ea typeface="Lora"/>
              </a:rPr>
              <a:t>tic </a:t>
            </a:r>
            <a:r>
              <a:rPr b="1" lang="en-US" sz="2800" spc="-1" strike="noStrike">
                <a:solidFill>
                  <a:srgbClr val="495867"/>
                </a:solidFill>
                <a:latin typeface="Lora"/>
                <a:ea typeface="Lora"/>
              </a:rPr>
              <a:t>Sei</a:t>
            </a:r>
            <a:r>
              <a:rPr b="1" lang="en-US" sz="2800" spc="-1" strike="noStrike">
                <a:solidFill>
                  <a:srgbClr val="495867"/>
                </a:solidFill>
                <a:latin typeface="Lora"/>
                <a:ea typeface="Lora"/>
              </a:rPr>
              <a:t>smi</a:t>
            </a:r>
            <a:r>
              <a:rPr b="1" lang="en-US" sz="2800" spc="-1" strike="noStrike">
                <a:solidFill>
                  <a:srgbClr val="495867"/>
                </a:solidFill>
                <a:latin typeface="Lora"/>
                <a:ea typeface="Lora"/>
              </a:rPr>
              <a:t>c </a:t>
            </a:r>
            <a:r>
              <a:rPr b="1" lang="en-US" sz="2800" spc="-1" strike="noStrike">
                <a:solidFill>
                  <a:srgbClr val="495867"/>
                </a:solidFill>
                <a:latin typeface="Lora"/>
                <a:ea typeface="Lora"/>
              </a:rPr>
              <a:t>Ha</a:t>
            </a:r>
            <a:r>
              <a:rPr b="1" lang="en-US" sz="2800" spc="-1" strike="noStrike">
                <a:solidFill>
                  <a:srgbClr val="495867"/>
                </a:solidFill>
                <a:latin typeface="Lora"/>
                <a:ea typeface="Lora"/>
              </a:rPr>
              <a:t>zar</a:t>
            </a:r>
            <a:r>
              <a:rPr b="1" lang="en-US" sz="2800" spc="-1" strike="noStrike">
                <a:solidFill>
                  <a:srgbClr val="495867"/>
                </a:solidFill>
                <a:latin typeface="Lora"/>
                <a:ea typeface="Lora"/>
              </a:rPr>
              <a:t>d </a:t>
            </a:r>
            <a:r>
              <a:rPr b="1" lang="en-US" sz="2800" spc="-1" strike="noStrike">
                <a:solidFill>
                  <a:srgbClr val="495867"/>
                </a:solidFill>
                <a:latin typeface="Lora"/>
                <a:ea typeface="Lora"/>
              </a:rPr>
              <a:t>An</a:t>
            </a:r>
            <a:r>
              <a:rPr b="1" lang="en-US" sz="2800" spc="-1" strike="noStrike">
                <a:solidFill>
                  <a:srgbClr val="495867"/>
                </a:solidFill>
                <a:latin typeface="Lora"/>
                <a:ea typeface="Lora"/>
              </a:rPr>
              <a:t>aly</a:t>
            </a:r>
            <a:r>
              <a:rPr b="1" lang="en-US" sz="2800" spc="-1" strike="noStrike">
                <a:solidFill>
                  <a:srgbClr val="495867"/>
                </a:solidFill>
                <a:latin typeface="Lora"/>
                <a:ea typeface="Lora"/>
              </a:rPr>
              <a:t>sis</a:t>
            </a:r>
            <a:endParaRPr b="0" lang="en-US" sz="2800" spc="-1" strike="noStrike">
              <a:solidFill>
                <a:srgbClr val="000000"/>
              </a:solidFill>
              <a:latin typeface="Arial"/>
            </a:endParaRPr>
          </a:p>
        </p:txBody>
      </p:sp>
      <p:sp>
        <p:nvSpPr>
          <p:cNvPr id="97" name="PlaceHolder 2"/>
          <p:cNvSpPr>
            <a:spLocks noGrp="1"/>
          </p:cNvSpPr>
          <p:nvPr>
            <p:ph/>
          </p:nvPr>
        </p:nvSpPr>
        <p:spPr>
          <a:xfrm>
            <a:off x="310680" y="1041480"/>
            <a:ext cx="8519760" cy="3758760"/>
          </a:xfrm>
          <a:prstGeom prst="rect">
            <a:avLst/>
          </a:prstGeom>
          <a:noFill/>
          <a:ln w="0">
            <a:noFill/>
          </a:ln>
        </p:spPr>
        <p:txBody>
          <a:bodyPr lIns="91440" rIns="91440" tIns="91440" bIns="91440" anchor="t">
            <a:normAutofit fontScale="96666"/>
          </a:bodyPr>
          <a:p>
            <a:pPr marL="457200" indent="-342720">
              <a:lnSpc>
                <a:spcPct val="115000"/>
              </a:lnSpc>
              <a:spcBef>
                <a:spcPts val="11"/>
              </a:spcBef>
              <a:spcAft>
                <a:spcPts val="11"/>
              </a:spcAft>
              <a:buClr>
                <a:srgbClr val="495867"/>
              </a:buClr>
              <a:buFont typeface="Roboto"/>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What ground motions can I expect at a location over the next N years?</a:t>
            </a:r>
            <a:endParaRPr b="0" lang="en-US" sz="1800" spc="-1" strike="noStrike">
              <a:solidFill>
                <a:srgbClr val="000000"/>
              </a:solidFill>
              <a:latin typeface="Arial"/>
            </a:endParaRPr>
          </a:p>
          <a:p>
            <a:pPr lvl="1" marL="914400" indent="-317520">
              <a:lnSpc>
                <a:spcPct val="115000"/>
              </a:lnSpc>
              <a:spcBef>
                <a:spcPts val="11"/>
              </a:spcBef>
              <a:spcAft>
                <a:spcPts val="11"/>
              </a:spcAft>
              <a:buClr>
                <a:srgbClr val="495867"/>
              </a:buClr>
              <a:buFont typeface="Roboto"/>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pc="-1" strike="noStrike">
                <a:solidFill>
                  <a:srgbClr val="495867"/>
                </a:solidFill>
                <a:latin typeface="Roboto"/>
                <a:ea typeface="Roboto"/>
              </a:rPr>
              <a:t>Building codes</a:t>
            </a:r>
            <a:endParaRPr b="0" lang="en-US" sz="1400" spc="-1" strike="noStrike">
              <a:solidFill>
                <a:srgbClr val="000000"/>
              </a:solidFill>
              <a:latin typeface="Arial"/>
            </a:endParaRPr>
          </a:p>
          <a:p>
            <a:pPr lvl="1" marL="914400" indent="-317520">
              <a:lnSpc>
                <a:spcPct val="115000"/>
              </a:lnSpc>
              <a:spcBef>
                <a:spcPts val="11"/>
              </a:spcBef>
              <a:spcAft>
                <a:spcPts val="11"/>
              </a:spcAft>
              <a:buClr>
                <a:srgbClr val="495867"/>
              </a:buClr>
              <a:buFont typeface="Roboto"/>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pc="-1" strike="noStrike">
                <a:solidFill>
                  <a:srgbClr val="495867"/>
                </a:solidFill>
                <a:latin typeface="Roboto"/>
                <a:ea typeface="Roboto"/>
              </a:rPr>
              <a:t>Insurance rates</a:t>
            </a:r>
            <a:endParaRPr b="0" lang="en-US" sz="1400" spc="-1" strike="noStrike">
              <a:solidFill>
                <a:srgbClr val="000000"/>
              </a:solidFill>
              <a:latin typeface="Arial"/>
            </a:endParaRPr>
          </a:p>
          <a:p>
            <a:pPr lvl="1" marL="914400" indent="-317520">
              <a:lnSpc>
                <a:spcPct val="115000"/>
              </a:lnSpc>
              <a:spcBef>
                <a:spcPts val="11"/>
              </a:spcBef>
              <a:spcAft>
                <a:spcPts val="11"/>
              </a:spcAft>
              <a:buClr>
                <a:srgbClr val="495867"/>
              </a:buClr>
              <a:buFont typeface="Roboto"/>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pc="-1" strike="noStrike">
                <a:solidFill>
                  <a:srgbClr val="495867"/>
                </a:solidFill>
                <a:latin typeface="Roboto"/>
                <a:ea typeface="Roboto"/>
              </a:rPr>
              <a:t>Disaster planning</a:t>
            </a:r>
            <a:endParaRPr b="0" lang="en-US" sz="1400" spc="-1" strike="noStrike">
              <a:solidFill>
                <a:srgbClr val="000000"/>
              </a:solidFill>
              <a:latin typeface="Arial"/>
            </a:endParaRPr>
          </a:p>
          <a:p>
            <a:pPr marL="457200" indent="-342720">
              <a:lnSpc>
                <a:spcPct val="115000"/>
              </a:lnSpc>
              <a:spcBef>
                <a:spcPts val="11"/>
              </a:spcBef>
              <a:spcAft>
                <a:spcPts val="11"/>
              </a:spcAft>
              <a:buClr>
                <a:srgbClr val="495867"/>
              </a:buClr>
              <a:buFont typeface="Roboto"/>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The PSHA process:</a:t>
            </a:r>
            <a:endParaRPr b="0" lang="en-US" sz="1800" spc="-1" strike="noStrike">
              <a:solidFill>
                <a:srgbClr val="000000"/>
              </a:solidFill>
              <a:latin typeface="Arial"/>
            </a:endParaRPr>
          </a:p>
          <a:p>
            <a:pPr marL="857160" indent="-323640">
              <a:lnSpc>
                <a:spcPct val="115000"/>
              </a:lnSpc>
              <a:spcBef>
                <a:spcPts val="11"/>
              </a:spcBef>
              <a:spcAft>
                <a:spcPts val="11"/>
              </a:spcAft>
              <a:buClr>
                <a:srgbClr val="495867"/>
              </a:buClr>
              <a:buFont typeface="Roboto"/>
              <a:buAutoNum type="arabicPeriod"/>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500" spc="-1" strike="noStrike">
                <a:solidFill>
                  <a:srgbClr val="495867"/>
                </a:solidFill>
                <a:latin typeface="Roboto"/>
                <a:ea typeface="Roboto"/>
              </a:rPr>
              <a:t>Obtain a list of all earthquakes</a:t>
            </a:r>
            <a:br>
              <a:rPr sz="1500"/>
            </a:br>
            <a:r>
              <a:rPr b="0" lang="en-US" sz="1500" spc="-1" strike="noStrike">
                <a:solidFill>
                  <a:srgbClr val="495867"/>
                </a:solidFill>
                <a:latin typeface="Roboto"/>
                <a:ea typeface="Roboto"/>
              </a:rPr>
              <a:t>of interest (ERF)</a:t>
            </a:r>
            <a:endParaRPr b="0" lang="en-US" sz="1500" spc="-1" strike="noStrike">
              <a:solidFill>
                <a:srgbClr val="000000"/>
              </a:solidFill>
              <a:latin typeface="Arial"/>
            </a:endParaRPr>
          </a:p>
          <a:p>
            <a:pPr marL="857160" indent="-323640">
              <a:lnSpc>
                <a:spcPct val="115000"/>
              </a:lnSpc>
              <a:spcBef>
                <a:spcPts val="11"/>
              </a:spcBef>
              <a:spcAft>
                <a:spcPts val="11"/>
              </a:spcAft>
              <a:buClr>
                <a:srgbClr val="495867"/>
              </a:buClr>
              <a:buFont typeface="Roboto"/>
              <a:buAutoNum type="arabicPeriod"/>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500" spc="-1" strike="noStrike">
                <a:solidFill>
                  <a:srgbClr val="495867"/>
                </a:solidFill>
                <a:latin typeface="Roboto"/>
                <a:ea typeface="Roboto"/>
              </a:rPr>
              <a:t>Determine the shaking</a:t>
            </a:r>
            <a:br>
              <a:rPr sz="1500"/>
            </a:br>
            <a:r>
              <a:rPr b="0" lang="en-US" sz="1500" spc="-1" strike="noStrike">
                <a:solidFill>
                  <a:srgbClr val="495867"/>
                </a:solidFill>
                <a:latin typeface="Roboto"/>
                <a:ea typeface="Roboto"/>
              </a:rPr>
              <a:t>each earthquake causes</a:t>
            </a:r>
            <a:endParaRPr b="0" lang="en-US" sz="1500" spc="-1" strike="noStrike">
              <a:solidFill>
                <a:srgbClr val="000000"/>
              </a:solidFill>
              <a:latin typeface="Arial"/>
            </a:endParaRPr>
          </a:p>
          <a:p>
            <a:pPr marL="857160" indent="-323640">
              <a:lnSpc>
                <a:spcPct val="115000"/>
              </a:lnSpc>
              <a:spcBef>
                <a:spcPts val="11"/>
              </a:spcBef>
              <a:spcAft>
                <a:spcPts val="11"/>
              </a:spcAft>
              <a:buClr>
                <a:srgbClr val="495867"/>
              </a:buClr>
              <a:buFont typeface="Roboto"/>
              <a:buAutoNum type="arabicPeriod"/>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500" spc="-1" strike="noStrike">
                <a:solidFill>
                  <a:srgbClr val="495867"/>
                </a:solidFill>
                <a:latin typeface="Roboto"/>
                <a:ea typeface="Roboto"/>
              </a:rPr>
              <a:t>Combine shaking with probabilities</a:t>
            </a:r>
            <a:br>
              <a:rPr sz="1500"/>
            </a:br>
            <a:r>
              <a:rPr b="0" lang="en-US" sz="1500" spc="-1" strike="noStrike">
                <a:solidFill>
                  <a:srgbClr val="495867"/>
                </a:solidFill>
                <a:latin typeface="Roboto"/>
                <a:ea typeface="Roboto"/>
              </a:rPr>
              <a:t>to produce hazard products</a:t>
            </a:r>
            <a:endParaRPr b="0" lang="en-US" sz="1500" spc="-1" strike="noStrike">
              <a:solidFill>
                <a:srgbClr val="000000"/>
              </a:solidFill>
              <a:latin typeface="Arial"/>
            </a:endParaRPr>
          </a:p>
          <a:p>
            <a:pPr marL="393120" indent="-274320">
              <a:lnSpc>
                <a:spcPct val="115000"/>
              </a:lnSpc>
              <a:spcBef>
                <a:spcPts val="11"/>
              </a:spcBef>
              <a:spcAft>
                <a:spcPts val="11"/>
              </a:spcAft>
              <a:buClr>
                <a:srgbClr val="495867"/>
              </a:buClr>
              <a:buSzPct val="75000"/>
              <a:buFont typeface="Wingdings"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Step 2 often performed using empirical GMMs</a:t>
            </a:r>
            <a:endParaRPr b="0" lang="en-US" sz="1800" spc="-1" strike="noStrike">
              <a:solidFill>
                <a:srgbClr val="000000"/>
              </a:solidFill>
              <a:latin typeface="Arial"/>
            </a:endParaRPr>
          </a:p>
          <a:p>
            <a:pPr marL="393120" indent="-274320">
              <a:lnSpc>
                <a:spcPct val="115000"/>
              </a:lnSpc>
              <a:spcBef>
                <a:spcPts val="11"/>
              </a:spcBef>
              <a:spcAft>
                <a:spcPts val="11"/>
              </a:spcAft>
              <a:buClr>
                <a:srgbClr val="495867"/>
              </a:buClr>
              <a:buSzPct val="75000"/>
              <a:buFont typeface="Wingdings" charset="2"/>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CyberShake uses physics-based simulation</a:t>
            </a:r>
            <a:endParaRPr b="0" lang="en-US" sz="1800" spc="-1" strike="noStrike">
              <a:solidFill>
                <a:srgbClr val="000000"/>
              </a:solidFill>
              <a:latin typeface="Arial"/>
            </a:endParaRPr>
          </a:p>
        </p:txBody>
      </p:sp>
      <p:sp>
        <p:nvSpPr>
          <p:cNvPr id="98" name=""/>
          <p:cNvSpPr/>
          <p:nvPr/>
        </p:nvSpPr>
        <p:spPr>
          <a:xfrm>
            <a:off x="8472600" y="4943520"/>
            <a:ext cx="547200" cy="198000"/>
          </a:xfrm>
          <a:prstGeom prst="rect">
            <a:avLst/>
          </a:prstGeom>
          <a:noFill/>
          <a:ln w="0">
            <a:noFill/>
          </a:ln>
        </p:spPr>
        <p:style>
          <a:lnRef idx="0"/>
          <a:fillRef idx="0"/>
          <a:effectRef idx="0"/>
          <a:fontRef idx="minor"/>
        </p:style>
        <p:txBody>
          <a:bodyPr lIns="90000" rIns="90000" tIns="91440" bIns="91440" anchor="ctr">
            <a:noAutofit/>
          </a:bodyPr>
          <a:p>
            <a:pPr algn="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946B6264-62E9-4D6A-9A7E-3804B5BAF001}" type="slidenum">
              <a:rPr b="0" lang="en-US" sz="1000" spc="-1" strike="noStrike">
                <a:solidFill>
                  <a:srgbClr val="495867"/>
                </a:solidFill>
                <a:latin typeface="Arial"/>
                <a:ea typeface="Arial"/>
              </a:rPr>
              <a:t>3</a:t>
            </a:fld>
            <a:endParaRPr b="0" lang="en-US" sz="1000" spc="-1" strike="noStrike">
              <a:solidFill>
                <a:srgbClr val="000000"/>
              </a:solidFill>
              <a:latin typeface="Arial"/>
            </a:endParaRPr>
          </a:p>
        </p:txBody>
      </p:sp>
      <p:sp>
        <p:nvSpPr>
          <p:cNvPr id="99" name=""/>
          <p:cNvSpPr/>
          <p:nvPr/>
        </p:nvSpPr>
        <p:spPr>
          <a:xfrm>
            <a:off x="114480" y="4943520"/>
            <a:ext cx="3077640" cy="198000"/>
          </a:xfrm>
          <a:prstGeom prst="rect">
            <a:avLst/>
          </a:prstGeom>
          <a:no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Arial"/>
              <a:ea typeface="DejaVu Sans"/>
            </a:endParaRPr>
          </a:p>
        </p:txBody>
      </p:sp>
      <p:pic>
        <p:nvPicPr>
          <p:cNvPr id="100" name="" descr=""/>
          <p:cNvPicPr/>
          <p:nvPr/>
        </p:nvPicPr>
        <p:blipFill>
          <a:blip r:embed="rId1"/>
          <a:stretch/>
        </p:blipFill>
        <p:spPr>
          <a:xfrm>
            <a:off x="3981600" y="1535040"/>
            <a:ext cx="2518920" cy="1939680"/>
          </a:xfrm>
          <a:prstGeom prst="rect">
            <a:avLst/>
          </a:prstGeom>
          <a:ln w="0">
            <a:noFill/>
          </a:ln>
        </p:spPr>
      </p:pic>
      <p:cxnSp>
        <p:nvCxnSpPr>
          <p:cNvPr id="101" name=""/>
          <p:cNvCxnSpPr/>
          <p:nvPr/>
        </p:nvCxnSpPr>
        <p:spPr>
          <a:xfrm>
            <a:off x="4233600" y="2556000"/>
            <a:ext cx="455040" cy="2520"/>
          </a:xfrm>
          <a:prstGeom prst="straightConnector1">
            <a:avLst/>
          </a:prstGeom>
          <a:ln w="9360">
            <a:solidFill>
              <a:srgbClr val="495867"/>
            </a:solidFill>
            <a:prstDash val="dash"/>
            <a:round/>
          </a:ln>
        </p:spPr>
      </p:cxnSp>
      <p:sp>
        <p:nvSpPr>
          <p:cNvPr id="102" name=""/>
          <p:cNvSpPr/>
          <p:nvPr/>
        </p:nvSpPr>
        <p:spPr>
          <a:xfrm>
            <a:off x="4773600" y="2359080"/>
            <a:ext cx="1280880" cy="423360"/>
          </a:xfrm>
          <a:prstGeom prst="rect">
            <a:avLst/>
          </a:prstGeom>
          <a:noFill/>
          <a:ln w="0">
            <a:noFill/>
          </a:ln>
        </p:spPr>
        <p:style>
          <a:lnRef idx="0"/>
          <a:fillRef idx="0"/>
          <a:effectRef idx="0"/>
          <a:fontRef idx="minor"/>
        </p:style>
        <p:txBody>
          <a:bodyPr lIns="90000" rIns="90000" tIns="91440" bIns="91440" anchor="t">
            <a:noAutofit/>
          </a:bodyPr>
          <a:p>
            <a:pP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300" spc="-1" strike="noStrike">
                <a:solidFill>
                  <a:srgbClr val="495867"/>
                </a:solidFill>
                <a:latin typeface="Roboto"/>
                <a:ea typeface="Roboto"/>
              </a:rPr>
              <a:t>2% in 50 years</a:t>
            </a:r>
            <a:endParaRPr b="0" lang="en-US" sz="1300" spc="-1" strike="noStrike">
              <a:solidFill>
                <a:srgbClr val="000000"/>
              </a:solidFill>
              <a:latin typeface="Arial"/>
            </a:endParaRPr>
          </a:p>
        </p:txBody>
      </p:sp>
      <p:cxnSp>
        <p:nvCxnSpPr>
          <p:cNvPr id="103" name=""/>
          <p:cNvCxnSpPr/>
          <p:nvPr/>
        </p:nvCxnSpPr>
        <p:spPr>
          <a:xfrm flipH="1">
            <a:off x="4657320" y="2560680"/>
            <a:ext cx="15480" cy="745560"/>
          </a:xfrm>
          <a:prstGeom prst="straightConnector1">
            <a:avLst/>
          </a:prstGeom>
          <a:ln w="9360">
            <a:solidFill>
              <a:srgbClr val="495867"/>
            </a:solidFill>
            <a:prstDash val="dash"/>
            <a:round/>
          </a:ln>
        </p:spPr>
      </p:cxnSp>
      <p:sp>
        <p:nvSpPr>
          <p:cNvPr id="104" name=""/>
          <p:cNvSpPr/>
          <p:nvPr/>
        </p:nvSpPr>
        <p:spPr>
          <a:xfrm>
            <a:off x="4352760" y="3297240"/>
            <a:ext cx="625320" cy="344160"/>
          </a:xfrm>
          <a:prstGeom prst="rect">
            <a:avLst/>
          </a:prstGeom>
          <a:noFill/>
          <a:ln w="0">
            <a:noFill/>
          </a:ln>
        </p:spPr>
        <p:style>
          <a:lnRef idx="0"/>
          <a:fillRef idx="0"/>
          <a:effectRef idx="0"/>
          <a:fontRef idx="minor"/>
        </p:style>
        <p:txBody>
          <a:bodyPr lIns="90000" rIns="90000" tIns="91440" bIns="91440" anchor="t">
            <a:noAutofit/>
          </a:bodyPr>
          <a:p>
            <a:pP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pc="-1" strike="noStrike">
                <a:solidFill>
                  <a:srgbClr val="495867"/>
                </a:solidFill>
                <a:latin typeface="Roboto"/>
                <a:ea typeface="Roboto"/>
              </a:rPr>
              <a:t>0.4 g</a:t>
            </a:r>
            <a:endParaRPr b="0" lang="en-US" sz="1400" spc="-1" strike="noStrike">
              <a:solidFill>
                <a:srgbClr val="000000"/>
              </a:solidFill>
              <a:latin typeface="Arial"/>
            </a:endParaRPr>
          </a:p>
        </p:txBody>
      </p:sp>
      <p:pic>
        <p:nvPicPr>
          <p:cNvPr id="105" name="" descr=""/>
          <p:cNvPicPr/>
          <p:nvPr/>
        </p:nvPicPr>
        <p:blipFill>
          <a:blip r:embed="rId2"/>
          <a:stretch/>
        </p:blipFill>
        <p:spPr>
          <a:xfrm>
            <a:off x="6500880" y="2308320"/>
            <a:ext cx="2518920" cy="2557080"/>
          </a:xfrm>
          <a:prstGeom prst="rect">
            <a:avLst/>
          </a:prstGeom>
          <a:ln w="0">
            <a:noFill/>
          </a:ln>
        </p:spPr>
      </p:pic>
      <p:cxnSp>
        <p:nvCxnSpPr>
          <p:cNvPr id="106" name=""/>
          <p:cNvCxnSpPr/>
          <p:nvPr/>
        </p:nvCxnSpPr>
        <p:spPr>
          <a:xfrm>
            <a:off x="4892400" y="3541680"/>
            <a:ext cx="2755440" cy="131400"/>
          </a:xfrm>
          <a:prstGeom prst="straightConnector1">
            <a:avLst/>
          </a:prstGeom>
          <a:ln w="19080">
            <a:solidFill>
              <a:srgbClr val="000000"/>
            </a:solidFill>
            <a:round/>
            <a:tailEnd len="med" type="triangle" w="med"/>
          </a:ln>
        </p:spPr>
      </p:cxnSp>
      <p:sp>
        <p:nvSpPr>
          <p:cNvPr id="107" name="Subtitle 1"/>
          <p:cNvSpPr txBox="1"/>
          <p:nvPr/>
        </p:nvSpPr>
        <p:spPr>
          <a:xfrm>
            <a:off x="114480" y="4944240"/>
            <a:ext cx="3078720" cy="199080"/>
          </a:xfrm>
          <a:prstGeom prst="rect">
            <a:avLst/>
          </a:prstGeom>
          <a:noFill/>
          <a:ln w="0">
            <a:noFill/>
          </a:ln>
        </p:spPr>
        <p:txBody>
          <a:bodyPr tIns="91440" bIns="91440" anchor="ctr">
            <a:noAutofit/>
          </a:bodyPr>
          <a:p>
            <a:pPr marL="457200" indent="-343080">
              <a:lnSpc>
                <a:spcPct val="115000"/>
              </a:lnSpc>
              <a:tabLst>
                <a:tab algn="l" pos="0"/>
              </a:tabLst>
            </a:pPr>
            <a:r>
              <a:rPr b="0" lang="en-US" sz="800" spc="-1" strike="noStrike">
                <a:solidFill>
                  <a:schemeClr val="accent3"/>
                </a:solidFill>
                <a:latin typeface="Roboto Medium"/>
                <a:ea typeface="Roboto Medium"/>
              </a:rPr>
              <a:t>Statewide California Earthquake Center</a:t>
            </a:r>
            <a:r>
              <a:rPr b="0" lang="en-US" sz="800" spc="-1" strike="noStrike">
                <a:solidFill>
                  <a:schemeClr val="dk2"/>
                </a:solidFill>
                <a:latin typeface="Roboto"/>
                <a:ea typeface="Roboto"/>
              </a:rPr>
              <a:t> | 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dur="indefinite" fill="hold">
                      <p:stCondLst>
                        <p:cond delay="indefinite"/>
                      </p:stCondLst>
                      <p:childTnLst>
                        <p:par>
                          <p:cTn id="4" dur="indefinite" fill="hold">
                            <p:stCondLst>
                              <p:cond delay="0"/>
                            </p:stCondLst>
                            <p:childTnLst>
                              <p:par>
                                <p:cTn id="5" dur="indefinite" nodeType="clickEffect" fill="hold" presetClass="entr" presetID="1">
                                  <p:stCondLst>
                                    <p:cond delay="0"/>
                                  </p:stCondLst>
                                  <p:childTnLst>
                                    <p:set>
                                      <p:cBhvr>
                                        <p:cTn id="6" dur="1" fill="hold">
                                          <p:stCondLst>
                                            <p:cond delay="0"/>
                                          </p:stCondLst>
                                        </p:cTn>
                                        <p:tgtEl>
                                          <p:spTgt spid="101"/>
                                        </p:tgtEl>
                                        <p:attrNameLst>
                                          <p:attrName>style.visibility</p:attrName>
                                        </p:attrNameLst>
                                      </p:cBhvr>
                                      <p:to>
                                        <p:strVal val="visible"/>
                                      </p:to>
                                    </p:set>
                                  </p:childTnLst>
                                </p:cTn>
                              </p:par>
                              <p:par>
                                <p:cTn id="7" dur="indefinite" nodeType="withEffect" fill="hold" presetClass="entr" presetID="1">
                                  <p:stCondLst>
                                    <p:cond delay="0"/>
                                  </p:stCondLst>
                                  <p:childTnLst>
                                    <p:set>
                                      <p:cBhvr>
                                        <p:cTn id="8" dur="1" fill="hold">
                                          <p:stCondLst>
                                            <p:cond delay="0"/>
                                          </p:stCondLst>
                                        </p:cTn>
                                        <p:tgtEl>
                                          <p:spTgt spid="102"/>
                                        </p:tgtEl>
                                        <p:attrNameLst>
                                          <p:attrName>style.visibility</p:attrName>
                                        </p:attrNameLst>
                                      </p:cBhvr>
                                      <p:to>
                                        <p:strVal val="visible"/>
                                      </p:to>
                                    </p:set>
                                  </p:childTnLst>
                                </p:cTn>
                              </p:par>
                            </p:childTnLst>
                          </p:cTn>
                        </p:par>
                      </p:childTnLst>
                    </p:cTn>
                  </p:par>
                  <p:par>
                    <p:cTn id="9" dur="indefinite" fill="hold">
                      <p:stCondLst>
                        <p:cond delay="indefinite"/>
                      </p:stCondLst>
                      <p:childTnLst>
                        <p:par>
                          <p:cTn id="10" dur="indefinite" fill="hold">
                            <p:stCondLst>
                              <p:cond delay="0"/>
                            </p:stCondLst>
                            <p:childTnLst>
                              <p:par>
                                <p:cTn id="11" dur="indefinite" nodeType="clickEffect" fill="hold" presetClass="entr" presetID="1">
                                  <p:stCondLst>
                                    <p:cond delay="0"/>
                                  </p:stCondLst>
                                  <p:childTnLst>
                                    <p:set>
                                      <p:cBhvr>
                                        <p:cTn id="12" dur="1" fill="hold">
                                          <p:stCondLst>
                                            <p:cond delay="0"/>
                                          </p:stCondLst>
                                        </p:cTn>
                                        <p:tgtEl>
                                          <p:spTgt spid="103"/>
                                        </p:tgtEl>
                                        <p:attrNameLst>
                                          <p:attrName>style.visibility</p:attrName>
                                        </p:attrNameLst>
                                      </p:cBhvr>
                                      <p:to>
                                        <p:strVal val="visible"/>
                                      </p:to>
                                    </p:set>
                                  </p:childTnLst>
                                </p:cTn>
                              </p:par>
                              <p:par>
                                <p:cTn id="13" dur="indefinite" nodeType="withEffect" fill="hold" presetClass="entr" presetID="1">
                                  <p:stCondLst>
                                    <p:cond delay="0"/>
                                  </p:stCondLst>
                                  <p:childTnLst>
                                    <p:set>
                                      <p:cBhvr>
                                        <p:cTn id="14" dur="1" fill="hold">
                                          <p:stCondLst>
                                            <p:cond delay="0"/>
                                          </p:stCondLst>
                                        </p:cTn>
                                        <p:tgtEl>
                                          <p:spTgt spid="104"/>
                                        </p:tgtEl>
                                        <p:attrNameLst>
                                          <p:attrName>style.visibility</p:attrName>
                                        </p:attrNameLst>
                                      </p:cBhvr>
                                      <p:to>
                                        <p:strVal val="visible"/>
                                      </p:to>
                                    </p:set>
                                  </p:childTnLst>
                                </p:cTn>
                              </p:par>
                            </p:childTnLst>
                          </p:cTn>
                        </p:par>
                      </p:childTnLst>
                    </p:cTn>
                  </p:par>
                  <p:par>
                    <p:cTn id="15" dur="indefinite" fill="hold">
                      <p:stCondLst>
                        <p:cond delay="indefinite"/>
                      </p:stCondLst>
                      <p:childTnLst>
                        <p:par>
                          <p:cTn id="16" dur="indefinite" fill="hold">
                            <p:stCondLst>
                              <p:cond delay="0"/>
                            </p:stCondLst>
                            <p:childTnLst>
                              <p:par>
                                <p:cTn id="17" dur="indefinite" nodeType="clickEffect" fill="hold" presetClass="entr" presetID="1">
                                  <p:stCondLst>
                                    <p:cond delay="0"/>
                                  </p:stCondLst>
                                  <p:childTnLst>
                                    <p:set>
                                      <p:cBhvr>
                                        <p:cTn id="18" dur="1" fill="hold">
                                          <p:stCondLst>
                                            <p:cond delay="0"/>
                                          </p:stCondLst>
                                        </p:cTn>
                                        <p:tgtEl>
                                          <p:spTgt spid="106"/>
                                        </p:tgtEl>
                                        <p:attrNameLst>
                                          <p:attrName>style.visibility</p:attrName>
                                        </p:attrNameLst>
                                      </p:cBhvr>
                                      <p:to>
                                        <p:strVal val="visible"/>
                                      </p:to>
                                    </p:set>
                                  </p:childTnLst>
                                </p:cTn>
                              </p:par>
                              <p:par>
                                <p:cTn id="19" dur="indefinite" nodeType="withEffect" fill="hold" presetClass="entr" presetID="1">
                                  <p:stCondLst>
                                    <p:cond delay="0"/>
                                  </p:stCondLst>
                                  <p:childTnLst>
                                    <p:set>
                                      <p:cBhvr>
                                        <p:cTn id="20" dur="1" fill="hold">
                                          <p:stCondLst>
                                            <p:cond delay="0"/>
                                          </p:stCondLst>
                                        </p:cTn>
                                        <p:tgtEl>
                                          <p:spTgt spid="1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8" name="PlaceHolder 1"/>
          <p:cNvSpPr>
            <a:spLocks noGrp="1"/>
          </p:cNvSpPr>
          <p:nvPr>
            <p:ph type="title"/>
          </p:nvPr>
        </p:nvSpPr>
        <p:spPr>
          <a:xfrm>
            <a:off x="1057320" y="128880"/>
            <a:ext cx="7857720" cy="570960"/>
          </a:xfrm>
          <a:prstGeom prst="rect">
            <a:avLst/>
          </a:prstGeom>
          <a:noFill/>
          <a:ln w="0">
            <a:noFill/>
          </a:ln>
        </p:spPr>
        <p:txBody>
          <a:bodyPr lIns="91440" rIns="91440" tIns="91440" bIns="91440" anchor="t">
            <a:noAutofit/>
          </a:bodyPr>
          <a:p>
            <a:pPr indent="0" algn="ctr">
              <a:lnSpc>
                <a:spcPct val="100000"/>
              </a:lnSpc>
              <a:spcBef>
                <a:spcPts val="11"/>
              </a:spcBef>
              <a:spcAft>
                <a:spcPts val="11"/>
              </a:spcAft>
              <a:buNone/>
              <a:tabLst>
                <a:tab algn="l" pos="0"/>
              </a:tabLst>
            </a:pPr>
            <a:r>
              <a:rPr b="1" lang="en-US" sz="2800" spc="-1" strike="noStrike">
                <a:solidFill>
                  <a:srgbClr val="495867"/>
                </a:solidFill>
                <a:latin typeface="Lora"/>
                <a:ea typeface="Lora"/>
              </a:rPr>
              <a:t>What does physics-based simulation offer?</a:t>
            </a:r>
            <a:endParaRPr b="0" lang="en-US" sz="2800" spc="-1" strike="noStrike">
              <a:solidFill>
                <a:srgbClr val="000000"/>
              </a:solidFill>
              <a:latin typeface="Arial"/>
            </a:endParaRPr>
          </a:p>
        </p:txBody>
      </p:sp>
      <p:sp>
        <p:nvSpPr>
          <p:cNvPr id="109" name=""/>
          <p:cNvSpPr/>
          <p:nvPr/>
        </p:nvSpPr>
        <p:spPr>
          <a:xfrm>
            <a:off x="8472600" y="4943520"/>
            <a:ext cx="547200" cy="198000"/>
          </a:xfrm>
          <a:prstGeom prst="rect">
            <a:avLst/>
          </a:prstGeom>
          <a:noFill/>
          <a:ln w="0">
            <a:noFill/>
          </a:ln>
        </p:spPr>
        <p:style>
          <a:lnRef idx="0"/>
          <a:fillRef idx="0"/>
          <a:effectRef idx="0"/>
          <a:fontRef idx="minor"/>
        </p:style>
        <p:txBody>
          <a:bodyPr lIns="90000" rIns="90000" tIns="91440" bIns="91440" anchor="ctr">
            <a:noAutofit/>
          </a:bodyPr>
          <a:p>
            <a:pPr algn="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33B1CBDC-9591-4037-A7C3-534DDA02839A}" type="slidenum">
              <a:rPr b="0" lang="en-US" sz="1000" spc="-1" strike="noStrike">
                <a:solidFill>
                  <a:srgbClr val="495867"/>
                </a:solidFill>
                <a:latin typeface="Arial"/>
                <a:ea typeface="Arial"/>
              </a:rPr>
              <a:t>3</a:t>
            </a:fld>
            <a:endParaRPr b="0" lang="en-US" sz="1000" spc="-1" strike="noStrike">
              <a:solidFill>
                <a:srgbClr val="000000"/>
              </a:solidFill>
              <a:latin typeface="Arial"/>
            </a:endParaRPr>
          </a:p>
        </p:txBody>
      </p:sp>
      <p:pic>
        <p:nvPicPr>
          <p:cNvPr id="110" name="" descr=""/>
          <p:cNvPicPr/>
          <p:nvPr/>
        </p:nvPicPr>
        <p:blipFill>
          <a:blip r:embed="rId1"/>
          <a:stretch/>
        </p:blipFill>
        <p:spPr>
          <a:xfrm>
            <a:off x="709920" y="1371600"/>
            <a:ext cx="3520440" cy="3200040"/>
          </a:xfrm>
          <a:prstGeom prst="rect">
            <a:avLst/>
          </a:prstGeom>
          <a:ln w="0">
            <a:noFill/>
          </a:ln>
        </p:spPr>
      </p:pic>
      <p:sp>
        <p:nvSpPr>
          <p:cNvPr id="111" name=""/>
          <p:cNvSpPr/>
          <p:nvPr/>
        </p:nvSpPr>
        <p:spPr>
          <a:xfrm>
            <a:off x="1357200" y="876240"/>
            <a:ext cx="1707840" cy="495000"/>
          </a:xfrm>
          <a:prstGeom prst="rect">
            <a:avLst/>
          </a:prstGeom>
          <a:noFill/>
          <a:ln w="0">
            <a:noFill/>
          </a:ln>
        </p:spPr>
        <p:style>
          <a:lnRef idx="0"/>
          <a:fillRef idx="0"/>
          <a:effectRef idx="0"/>
          <a:fontRef idx="minor"/>
        </p:style>
        <p:txBody>
          <a:bodyPr lIns="90000" rIns="90000" tIns="91440" bIns="91440" anchor="t">
            <a:noAutofit/>
          </a:bodyPr>
          <a:p>
            <a:pP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Fills data gaps</a:t>
            </a:r>
            <a:endParaRPr b="0" lang="en-US" sz="1800" spc="-1" strike="noStrike">
              <a:solidFill>
                <a:srgbClr val="000000"/>
              </a:solidFill>
              <a:latin typeface="Arial"/>
            </a:endParaRPr>
          </a:p>
        </p:txBody>
      </p:sp>
      <p:sp>
        <p:nvSpPr>
          <p:cNvPr id="112" name=""/>
          <p:cNvSpPr/>
          <p:nvPr/>
        </p:nvSpPr>
        <p:spPr>
          <a:xfrm>
            <a:off x="2514600" y="4572000"/>
            <a:ext cx="1371240" cy="242640"/>
          </a:xfrm>
          <a:prstGeom prst="rect">
            <a:avLst/>
          </a:prstGeom>
          <a:noFill/>
          <a:ln w="0">
            <a:noFill/>
          </a:ln>
        </p:spPr>
        <p:style>
          <a:lnRef idx="0"/>
          <a:fillRef idx="0"/>
          <a:effectRef idx="0"/>
          <a:fontRef idx="minor"/>
        </p:style>
        <p:txBody>
          <a:bodyPr lIns="90000" rIns="90000" tIns="91440" bIns="91440" anchor="t">
            <a:noAutofit/>
          </a:bodyPr>
          <a:p>
            <a:pPr algn="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000" spc="-1" strike="noStrike">
                <a:solidFill>
                  <a:srgbClr val="000000"/>
                </a:solidFill>
                <a:latin typeface="Roboto"/>
                <a:ea typeface="Roboto"/>
              </a:rPr>
              <a:t>Stewart et al., 2024</a:t>
            </a:r>
            <a:endParaRPr b="0" lang="en-US" sz="1000" spc="-1" strike="noStrike">
              <a:solidFill>
                <a:srgbClr val="000000"/>
              </a:solidFill>
              <a:latin typeface="Arial"/>
            </a:endParaRPr>
          </a:p>
        </p:txBody>
      </p:sp>
      <p:sp>
        <p:nvSpPr>
          <p:cNvPr id="113" name=""/>
          <p:cNvSpPr/>
          <p:nvPr/>
        </p:nvSpPr>
        <p:spPr>
          <a:xfrm>
            <a:off x="5122080" y="3185640"/>
            <a:ext cx="3625560" cy="495000"/>
          </a:xfrm>
          <a:prstGeom prst="rect">
            <a:avLst/>
          </a:prstGeom>
          <a:noFill/>
          <a:ln w="0">
            <a:noFill/>
          </a:ln>
        </p:spPr>
        <p:style>
          <a:lnRef idx="0"/>
          <a:fillRef idx="0"/>
          <a:effectRef idx="0"/>
          <a:fontRef idx="minor"/>
        </p:style>
        <p:txBody>
          <a:bodyPr lIns="90000" rIns="90000" tIns="91440" bIns="91440" anchor="t">
            <a:noAutofit/>
          </a:bodyPr>
          <a:p>
            <a:pP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Produces synthetic seismograms</a:t>
            </a:r>
            <a:endParaRPr b="0" lang="en-US" sz="1800" spc="-1" strike="noStrike">
              <a:solidFill>
                <a:srgbClr val="000000"/>
              </a:solidFill>
              <a:latin typeface="Arial"/>
            </a:endParaRPr>
          </a:p>
        </p:txBody>
      </p:sp>
      <p:sp>
        <p:nvSpPr>
          <p:cNvPr id="114" name=""/>
          <p:cNvSpPr/>
          <p:nvPr/>
        </p:nvSpPr>
        <p:spPr>
          <a:xfrm>
            <a:off x="5717160" y="842400"/>
            <a:ext cx="2858760" cy="413640"/>
          </a:xfrm>
          <a:prstGeom prst="rect">
            <a:avLst/>
          </a:prstGeom>
          <a:noFill/>
          <a:ln w="0">
            <a:noFill/>
          </a:ln>
        </p:spPr>
        <p:style>
          <a:lnRef idx="0"/>
          <a:fillRef idx="0"/>
          <a:effectRef idx="0"/>
          <a:fontRef idx="minor"/>
        </p:style>
        <p:txBody>
          <a:bodyPr lIns="90000" rIns="90000" tIns="91440" bIns="91440" anchor="t">
            <a:noAutofit/>
          </a:bodyPr>
          <a:p>
            <a:pP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Captures complex effects</a:t>
            </a:r>
            <a:endParaRPr b="0" lang="en-US" sz="1800" spc="-1" strike="noStrike">
              <a:solidFill>
                <a:srgbClr val="000000"/>
              </a:solidFill>
              <a:latin typeface="Arial"/>
            </a:endParaRPr>
          </a:p>
        </p:txBody>
      </p:sp>
      <p:pic>
        <p:nvPicPr>
          <p:cNvPr id="115" name="" descr=""/>
          <p:cNvPicPr/>
          <p:nvPr/>
        </p:nvPicPr>
        <p:blipFill>
          <a:blip r:embed="rId2"/>
          <a:srcRect l="0" t="5183" r="0" b="34532"/>
          <a:stretch/>
        </p:blipFill>
        <p:spPr>
          <a:xfrm>
            <a:off x="5257800" y="3657600"/>
            <a:ext cx="3192120" cy="1236600"/>
          </a:xfrm>
          <a:prstGeom prst="rect">
            <a:avLst/>
          </a:prstGeom>
          <a:ln w="0">
            <a:noFill/>
          </a:ln>
        </p:spPr>
      </p:pic>
      <p:pic>
        <p:nvPicPr>
          <p:cNvPr id="116" name="" descr=""/>
          <p:cNvPicPr/>
          <p:nvPr/>
        </p:nvPicPr>
        <p:blipFill>
          <a:blip r:embed="rId3"/>
          <a:srcRect l="0" t="0" r="52682" b="0"/>
          <a:stretch/>
        </p:blipFill>
        <p:spPr>
          <a:xfrm>
            <a:off x="5085360" y="1371600"/>
            <a:ext cx="1772280" cy="1755000"/>
          </a:xfrm>
          <a:prstGeom prst="rect">
            <a:avLst/>
          </a:prstGeom>
          <a:ln w="0">
            <a:noFill/>
          </a:ln>
        </p:spPr>
      </p:pic>
      <p:pic>
        <p:nvPicPr>
          <p:cNvPr id="117" name="" descr=""/>
          <p:cNvPicPr/>
          <p:nvPr/>
        </p:nvPicPr>
        <p:blipFill>
          <a:blip r:embed="rId4"/>
          <a:srcRect l="0" t="0" r="0" b="29835"/>
          <a:stretch/>
        </p:blipFill>
        <p:spPr>
          <a:xfrm>
            <a:off x="6906600" y="1335600"/>
            <a:ext cx="2008440" cy="1875600"/>
          </a:xfrm>
          <a:prstGeom prst="rect">
            <a:avLst/>
          </a:prstGeom>
          <a:ln w="0">
            <a:noFill/>
          </a:ln>
        </p:spPr>
      </p:pic>
      <p:sp>
        <p:nvSpPr>
          <p:cNvPr id="118" name="Subtitle 4"/>
          <p:cNvSpPr txBox="1"/>
          <p:nvPr/>
        </p:nvSpPr>
        <p:spPr>
          <a:xfrm>
            <a:off x="114480" y="4944240"/>
            <a:ext cx="3078720" cy="199080"/>
          </a:xfrm>
          <a:prstGeom prst="rect">
            <a:avLst/>
          </a:prstGeom>
          <a:noFill/>
          <a:ln w="0">
            <a:noFill/>
          </a:ln>
        </p:spPr>
        <p:txBody>
          <a:bodyPr tIns="91440" bIns="91440" anchor="ctr">
            <a:noAutofit/>
          </a:bodyPr>
          <a:p>
            <a:pPr marL="457200" indent="-343080">
              <a:lnSpc>
                <a:spcPct val="115000"/>
              </a:lnSpc>
              <a:tabLst>
                <a:tab algn="l" pos="0"/>
              </a:tabLst>
            </a:pPr>
            <a:r>
              <a:rPr b="0" lang="en-US" sz="800" spc="-1" strike="noStrike">
                <a:solidFill>
                  <a:schemeClr val="accent3"/>
                </a:solidFill>
                <a:latin typeface="Roboto Medium"/>
                <a:ea typeface="Roboto Medium"/>
              </a:rPr>
              <a:t>Statewide California Earthquake Center</a:t>
            </a:r>
            <a:r>
              <a:rPr b="0" lang="en-US" sz="800" spc="-1" strike="noStrike">
                <a:solidFill>
                  <a:schemeClr val="dk2"/>
                </a:solidFill>
                <a:latin typeface="Roboto"/>
                <a:ea typeface="Roboto"/>
              </a:rPr>
              <a:t> | 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Rectangle: Rounded Corners 1"/>
          <p:cNvSpPr/>
          <p:nvPr/>
        </p:nvSpPr>
        <p:spPr>
          <a:xfrm>
            <a:off x="102960" y="1054800"/>
            <a:ext cx="4419360" cy="2323080"/>
          </a:xfrm>
          <a:prstGeom prst="roundRect">
            <a:avLst>
              <a:gd name="adj" fmla="val 13593"/>
            </a:avLst>
          </a:prstGeom>
          <a:noFill/>
          <a:ln w="38100">
            <a:solidFill>
              <a:srgbClr val="00b050"/>
            </a:solid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nSpc>
                <a:spcPct val="100000"/>
              </a:lnSpc>
            </a:pPr>
            <a:endParaRPr b="0" lang="en-US" sz="2400" spc="-1" strike="noStrike">
              <a:solidFill>
                <a:schemeClr val="lt1"/>
              </a:solidFill>
              <a:latin typeface="Arial"/>
              <a:ea typeface="DejaVu Sans"/>
            </a:endParaRPr>
          </a:p>
        </p:txBody>
      </p:sp>
      <p:sp>
        <p:nvSpPr>
          <p:cNvPr id="120" name="Rectangle: Rounded Corners 2"/>
          <p:cNvSpPr/>
          <p:nvPr/>
        </p:nvSpPr>
        <p:spPr>
          <a:xfrm>
            <a:off x="102960" y="2844360"/>
            <a:ext cx="8812080" cy="1955880"/>
          </a:xfrm>
          <a:prstGeom prst="roundRect">
            <a:avLst>
              <a:gd name="adj" fmla="val 13936"/>
            </a:avLst>
          </a:prstGeom>
          <a:noFill/>
          <a:ln w="38100">
            <a:solidFill>
              <a:srgbClr val="00b050"/>
            </a:solid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nSpc>
                <a:spcPct val="100000"/>
              </a:lnSpc>
            </a:pPr>
            <a:endParaRPr b="0" lang="en-US" sz="2400" spc="-1" strike="noStrike">
              <a:solidFill>
                <a:schemeClr val="lt1"/>
              </a:solidFill>
              <a:latin typeface="Arial"/>
              <a:ea typeface="DejaVu Sans"/>
            </a:endParaRPr>
          </a:p>
        </p:txBody>
      </p:sp>
      <p:sp>
        <p:nvSpPr>
          <p:cNvPr id="121" name="Rectangle 1"/>
          <p:cNvSpPr/>
          <p:nvPr/>
        </p:nvSpPr>
        <p:spPr>
          <a:xfrm>
            <a:off x="117000" y="2674800"/>
            <a:ext cx="4385160" cy="802440"/>
          </a:xfrm>
          <a:prstGeom prst="rect">
            <a:avLst/>
          </a:prstGeom>
          <a:solidFill>
            <a:srgbClr val="ffffff"/>
          </a:solidFill>
          <a:ln>
            <a:no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nSpc>
                <a:spcPct val="100000"/>
              </a:lnSpc>
            </a:pPr>
            <a:endParaRPr b="0" lang="en-US" sz="2400" spc="-1" strike="noStrike">
              <a:solidFill>
                <a:schemeClr val="lt1"/>
              </a:solidFill>
              <a:latin typeface="Arial"/>
              <a:ea typeface="DejaVu Sans"/>
            </a:endParaRPr>
          </a:p>
        </p:txBody>
      </p:sp>
      <p:sp>
        <p:nvSpPr>
          <p:cNvPr id="122" name="Rectangle 2"/>
          <p:cNvSpPr/>
          <p:nvPr/>
        </p:nvSpPr>
        <p:spPr>
          <a:xfrm>
            <a:off x="3841560" y="2861640"/>
            <a:ext cx="1303560" cy="570600"/>
          </a:xfrm>
          <a:prstGeom prst="rect">
            <a:avLst/>
          </a:prstGeom>
          <a:solidFill>
            <a:srgbClr val="ffffff"/>
          </a:solidFill>
          <a:ln>
            <a:no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nSpc>
                <a:spcPct val="100000"/>
              </a:lnSpc>
            </a:pPr>
            <a:endParaRPr b="0" lang="en-US" sz="2400" spc="-1" strike="noStrike">
              <a:solidFill>
                <a:schemeClr val="lt1"/>
              </a:solidFill>
              <a:latin typeface="Arial"/>
              <a:ea typeface="DejaVu Sans"/>
            </a:endParaRPr>
          </a:p>
        </p:txBody>
      </p:sp>
      <p:pic>
        <p:nvPicPr>
          <p:cNvPr id="123" name="Picture 1" descr="04-UCERF-FaultProbs.png"/>
          <p:cNvPicPr/>
          <p:nvPr/>
        </p:nvPicPr>
        <p:blipFill>
          <a:blip r:embed="rId1"/>
          <a:stretch/>
        </p:blipFill>
        <p:spPr>
          <a:xfrm>
            <a:off x="303840" y="1215000"/>
            <a:ext cx="1065600" cy="1218960"/>
          </a:xfrm>
          <a:prstGeom prst="rect">
            <a:avLst/>
          </a:prstGeom>
          <a:ln w="9525">
            <a:noFill/>
          </a:ln>
        </p:spPr>
      </p:pic>
      <p:sp>
        <p:nvSpPr>
          <p:cNvPr id="124" name="Rectangle 3"/>
          <p:cNvSpPr/>
          <p:nvPr/>
        </p:nvSpPr>
        <p:spPr>
          <a:xfrm>
            <a:off x="1004760" y="1143000"/>
            <a:ext cx="513720" cy="429840"/>
          </a:xfrm>
          <a:prstGeom prst="rect">
            <a:avLst/>
          </a:prstGeom>
          <a:solidFill>
            <a:srgbClr val="ffffff"/>
          </a:solidFill>
          <a:ln w="9525">
            <a:solidFill>
              <a:srgbClr val="ffffff"/>
            </a:solidFill>
            <a:round/>
          </a:ln>
        </p:spPr>
        <p:style>
          <a:lnRef idx="0"/>
          <a:fillRef idx="0"/>
          <a:effectRef idx="0"/>
          <a:fontRef idx="minor"/>
        </p:style>
        <p:txBody>
          <a:bodyPr numCol="1" spcCol="0" lIns="90000" rIns="90000" tIns="45000" bIns="45000" anchor="t">
            <a:noAutofit/>
          </a:bodyPr>
          <a:p>
            <a:pPr>
              <a:lnSpc>
                <a:spcPct val="100000"/>
              </a:lnSpc>
            </a:pPr>
            <a:endParaRPr b="0" lang="en-US" sz="1600" spc="-1" strike="noStrike">
              <a:solidFill>
                <a:schemeClr val="lt1"/>
              </a:solidFill>
              <a:latin typeface="Arial"/>
              <a:ea typeface="DejaVu Sans"/>
            </a:endParaRPr>
          </a:p>
        </p:txBody>
      </p:sp>
      <p:sp>
        <p:nvSpPr>
          <p:cNvPr id="125" name="Text Box 21"/>
          <p:cNvSpPr/>
          <p:nvPr/>
        </p:nvSpPr>
        <p:spPr>
          <a:xfrm>
            <a:off x="171360" y="2362320"/>
            <a:ext cx="1392480" cy="50220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100000"/>
              </a:lnSpc>
              <a:spcBef>
                <a:spcPts val="981"/>
              </a:spcBef>
            </a:pPr>
            <a:r>
              <a:rPr b="1" lang="en-US" sz="900" spc="-1" strike="noStrike">
                <a:solidFill>
                  <a:schemeClr val="dk1"/>
                </a:solidFill>
                <a:latin typeface="Arial"/>
                <a:ea typeface="DejaVu Sans"/>
              </a:rPr>
              <a:t>Uniform California Earthquake Rupture Forecast</a:t>
            </a:r>
            <a:endParaRPr b="0" lang="en-US" sz="900" spc="-1" strike="noStrike">
              <a:solidFill>
                <a:srgbClr val="000000"/>
              </a:solidFill>
              <a:latin typeface="Arial"/>
            </a:endParaRPr>
          </a:p>
        </p:txBody>
      </p:sp>
      <p:sp>
        <p:nvSpPr>
          <p:cNvPr id="126" name="Rectangle 11"/>
          <p:cNvSpPr/>
          <p:nvPr/>
        </p:nvSpPr>
        <p:spPr>
          <a:xfrm>
            <a:off x="361800" y="2937960"/>
            <a:ext cx="783360" cy="470880"/>
          </a:xfrm>
          <a:prstGeom prst="rect">
            <a:avLst/>
          </a:prstGeom>
          <a:noFill/>
          <a:ln w="28575">
            <a:solidFill>
              <a:srgbClr val="000000"/>
            </a:solid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nSpc>
                <a:spcPct val="100000"/>
              </a:lnSpc>
            </a:pPr>
            <a:endParaRPr b="0" lang="en-US" sz="2400" spc="-1" strike="noStrike">
              <a:solidFill>
                <a:schemeClr val="lt1"/>
              </a:solidFill>
              <a:latin typeface="Arial"/>
              <a:ea typeface="DejaVu Sans"/>
            </a:endParaRPr>
          </a:p>
        </p:txBody>
      </p:sp>
      <p:sp>
        <p:nvSpPr>
          <p:cNvPr id="127" name="TextBox 1"/>
          <p:cNvSpPr/>
          <p:nvPr/>
        </p:nvSpPr>
        <p:spPr>
          <a:xfrm>
            <a:off x="430560" y="3077640"/>
            <a:ext cx="640080" cy="21348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90000"/>
              </a:lnSpc>
            </a:pPr>
            <a:r>
              <a:rPr b="1" lang="en-US" sz="900" spc="-1" strike="noStrike">
                <a:solidFill>
                  <a:srgbClr val="990000"/>
                </a:solidFill>
                <a:latin typeface="Arial"/>
                <a:ea typeface="DejaVu Sans"/>
              </a:rPr>
              <a:t>UCVM</a:t>
            </a:r>
            <a:endParaRPr b="0" lang="en-US" sz="900" spc="-1" strike="noStrike">
              <a:solidFill>
                <a:srgbClr val="990000"/>
              </a:solidFill>
              <a:latin typeface="Arial"/>
            </a:endParaRPr>
          </a:p>
        </p:txBody>
      </p:sp>
      <p:sp>
        <p:nvSpPr>
          <p:cNvPr id="128" name="Rectangle 4"/>
          <p:cNvSpPr/>
          <p:nvPr/>
        </p:nvSpPr>
        <p:spPr>
          <a:xfrm>
            <a:off x="1481400" y="2942640"/>
            <a:ext cx="1094040" cy="470520"/>
          </a:xfrm>
          <a:prstGeom prst="rect">
            <a:avLst/>
          </a:prstGeom>
          <a:noFill/>
          <a:ln w="28575">
            <a:solidFill>
              <a:srgbClr val="000000"/>
            </a:solid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nSpc>
                <a:spcPct val="100000"/>
              </a:lnSpc>
            </a:pPr>
            <a:endParaRPr b="0" lang="en-US" sz="2400" spc="-1" strike="noStrike">
              <a:solidFill>
                <a:schemeClr val="lt1"/>
              </a:solidFill>
              <a:latin typeface="Arial"/>
              <a:ea typeface="DejaVu Sans"/>
            </a:endParaRPr>
          </a:p>
        </p:txBody>
      </p:sp>
      <p:sp>
        <p:nvSpPr>
          <p:cNvPr id="129" name="TextBox 2"/>
          <p:cNvSpPr/>
          <p:nvPr/>
        </p:nvSpPr>
        <p:spPr>
          <a:xfrm>
            <a:off x="1416240" y="3011040"/>
            <a:ext cx="1259640" cy="33732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90000"/>
              </a:lnSpc>
            </a:pPr>
            <a:r>
              <a:rPr b="1" lang="en-US" sz="900" spc="-1" strike="noStrike">
                <a:solidFill>
                  <a:srgbClr val="990000"/>
                </a:solidFill>
                <a:latin typeface="Arial"/>
                <a:ea typeface="DejaVu Sans"/>
              </a:rPr>
              <a:t>AWP-ODC-SGT</a:t>
            </a:r>
            <a:br>
              <a:rPr sz="900"/>
            </a:br>
            <a:r>
              <a:rPr b="1" lang="en-US" sz="900" spc="-1" strike="noStrike">
                <a:solidFill>
                  <a:srgbClr val="990000"/>
                </a:solidFill>
                <a:latin typeface="Arial"/>
                <a:ea typeface="DejaVu Sans"/>
              </a:rPr>
              <a:t>wave propagation</a:t>
            </a:r>
            <a:endParaRPr b="0" lang="en-US" sz="900" spc="-1" strike="noStrike">
              <a:solidFill>
                <a:srgbClr val="990000"/>
              </a:solidFill>
              <a:latin typeface="Arial"/>
            </a:endParaRPr>
          </a:p>
        </p:txBody>
      </p:sp>
      <p:sp>
        <p:nvSpPr>
          <p:cNvPr id="130" name="Rectangle 15"/>
          <p:cNvSpPr/>
          <p:nvPr/>
        </p:nvSpPr>
        <p:spPr>
          <a:xfrm>
            <a:off x="3053520" y="2942640"/>
            <a:ext cx="954000" cy="470520"/>
          </a:xfrm>
          <a:prstGeom prst="rect">
            <a:avLst/>
          </a:prstGeom>
          <a:noFill/>
          <a:ln w="28575">
            <a:solidFill>
              <a:srgbClr val="000000"/>
            </a:solid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nSpc>
                <a:spcPct val="100000"/>
              </a:lnSpc>
            </a:pPr>
            <a:endParaRPr b="0" lang="en-US" sz="2400" spc="-1" strike="noStrike">
              <a:solidFill>
                <a:schemeClr val="lt1"/>
              </a:solidFill>
              <a:latin typeface="Arial"/>
              <a:ea typeface="DejaVu Sans"/>
            </a:endParaRPr>
          </a:p>
        </p:txBody>
      </p:sp>
      <p:sp>
        <p:nvSpPr>
          <p:cNvPr id="131" name="TextBox 3"/>
          <p:cNvSpPr/>
          <p:nvPr/>
        </p:nvSpPr>
        <p:spPr>
          <a:xfrm>
            <a:off x="2986920" y="2949480"/>
            <a:ext cx="1125720" cy="46116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90000"/>
              </a:lnSpc>
            </a:pPr>
            <a:r>
              <a:rPr b="1" lang="en-US" sz="900" spc="-1" strike="noStrike">
                <a:solidFill>
                  <a:srgbClr val="990000"/>
                </a:solidFill>
                <a:latin typeface="Arial"/>
                <a:ea typeface="DejaVu Sans"/>
              </a:rPr>
              <a:t>Low-frequency seismogram synthesis</a:t>
            </a:r>
            <a:endParaRPr b="0" lang="en-US" sz="900" spc="-1" strike="noStrike">
              <a:solidFill>
                <a:srgbClr val="990000"/>
              </a:solidFill>
              <a:latin typeface="Arial"/>
            </a:endParaRPr>
          </a:p>
        </p:txBody>
      </p:sp>
      <p:sp>
        <p:nvSpPr>
          <p:cNvPr id="132" name="TextBox 17"/>
          <p:cNvSpPr/>
          <p:nvPr/>
        </p:nvSpPr>
        <p:spPr>
          <a:xfrm>
            <a:off x="4674600" y="1101960"/>
            <a:ext cx="1063440" cy="46116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90000"/>
              </a:lnSpc>
            </a:pPr>
            <a:r>
              <a:rPr b="1" lang="en-US" sz="900" spc="-1" strike="noStrike">
                <a:solidFill>
                  <a:srgbClr val="990000"/>
                </a:solidFill>
                <a:latin typeface="Arial"/>
                <a:ea typeface="DejaVu Sans"/>
              </a:rPr>
              <a:t>High-frequency seismogram synthesis (BBP)</a:t>
            </a:r>
            <a:endParaRPr b="0" lang="en-US" sz="900" spc="-1" strike="noStrike">
              <a:solidFill>
                <a:srgbClr val="990000"/>
              </a:solidFill>
              <a:latin typeface="Arial"/>
            </a:endParaRPr>
          </a:p>
        </p:txBody>
      </p:sp>
      <p:sp>
        <p:nvSpPr>
          <p:cNvPr id="133" name="TextBox 4"/>
          <p:cNvSpPr/>
          <p:nvPr/>
        </p:nvSpPr>
        <p:spPr>
          <a:xfrm>
            <a:off x="6237360" y="1153440"/>
            <a:ext cx="770760" cy="33732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90000"/>
              </a:lnSpc>
            </a:pPr>
            <a:r>
              <a:rPr b="1" lang="en-US" sz="900" spc="-1" strike="noStrike">
                <a:solidFill>
                  <a:srgbClr val="990000"/>
                </a:solidFill>
                <a:latin typeface="Arial"/>
                <a:ea typeface="DejaVu Sans"/>
              </a:rPr>
              <a:t>Merge and combine</a:t>
            </a:r>
            <a:endParaRPr b="0" lang="en-US" sz="900" spc="-1" strike="noStrike">
              <a:solidFill>
                <a:srgbClr val="990000"/>
              </a:solidFill>
              <a:latin typeface="Arial"/>
            </a:endParaRPr>
          </a:p>
        </p:txBody>
      </p:sp>
      <p:sp>
        <p:nvSpPr>
          <p:cNvPr id="134" name="TextBox 7"/>
          <p:cNvSpPr/>
          <p:nvPr/>
        </p:nvSpPr>
        <p:spPr>
          <a:xfrm>
            <a:off x="5724720" y="3013920"/>
            <a:ext cx="957600" cy="33732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90000"/>
              </a:lnSpc>
            </a:pPr>
            <a:r>
              <a:rPr b="1" lang="en-US" sz="900" spc="-1" strike="noStrike">
                <a:solidFill>
                  <a:srgbClr val="990000"/>
                </a:solidFill>
                <a:latin typeface="Arial"/>
                <a:ea typeface="DejaVu Sans"/>
              </a:rPr>
              <a:t>Aggregate</a:t>
            </a:r>
            <a:br>
              <a:rPr sz="900"/>
            </a:br>
            <a:r>
              <a:rPr b="1" lang="en-US" sz="900" spc="-1" strike="noStrike">
                <a:solidFill>
                  <a:srgbClr val="990000"/>
                </a:solidFill>
                <a:latin typeface="Arial"/>
                <a:ea typeface="DejaVu Sans"/>
              </a:rPr>
              <a:t>data products</a:t>
            </a:r>
            <a:endParaRPr b="0" lang="en-US" sz="900" spc="-1" strike="noStrike">
              <a:solidFill>
                <a:srgbClr val="990000"/>
              </a:solidFill>
              <a:latin typeface="Arial"/>
            </a:endParaRPr>
          </a:p>
        </p:txBody>
      </p:sp>
      <p:pic>
        <p:nvPicPr>
          <p:cNvPr id="135" name="Picture 20" descr="A picture containing chart&#10;&#10;Description automatically generated"/>
          <p:cNvPicPr/>
          <p:nvPr/>
        </p:nvPicPr>
        <p:blipFill>
          <a:blip r:embed="rId2"/>
          <a:srcRect l="17857" t="9291" r="17348" b="9677"/>
          <a:stretch/>
        </p:blipFill>
        <p:spPr>
          <a:xfrm>
            <a:off x="2800440" y="1151640"/>
            <a:ext cx="1331640" cy="594360"/>
          </a:xfrm>
          <a:prstGeom prst="rect">
            <a:avLst/>
          </a:prstGeom>
          <a:ln w="0">
            <a:noFill/>
          </a:ln>
        </p:spPr>
      </p:pic>
      <p:sp>
        <p:nvSpPr>
          <p:cNvPr id="136" name="Rectangle 21"/>
          <p:cNvSpPr/>
          <p:nvPr/>
        </p:nvSpPr>
        <p:spPr>
          <a:xfrm>
            <a:off x="4711680" y="1083960"/>
            <a:ext cx="995400" cy="470880"/>
          </a:xfrm>
          <a:prstGeom prst="rect">
            <a:avLst/>
          </a:prstGeom>
          <a:noFill/>
          <a:ln w="28575">
            <a:solidFill>
              <a:srgbClr val="000000"/>
            </a:solid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nSpc>
                <a:spcPct val="100000"/>
              </a:lnSpc>
            </a:pPr>
            <a:endParaRPr b="0" lang="en-US" sz="2400" spc="-1" strike="noStrike">
              <a:solidFill>
                <a:schemeClr val="lt1"/>
              </a:solidFill>
              <a:latin typeface="Arial"/>
              <a:ea typeface="DejaVu Sans"/>
            </a:endParaRPr>
          </a:p>
        </p:txBody>
      </p:sp>
      <p:sp>
        <p:nvSpPr>
          <p:cNvPr id="137" name="Rectangle 22"/>
          <p:cNvSpPr/>
          <p:nvPr/>
        </p:nvSpPr>
        <p:spPr>
          <a:xfrm>
            <a:off x="6194520" y="1083960"/>
            <a:ext cx="856440" cy="470880"/>
          </a:xfrm>
          <a:prstGeom prst="rect">
            <a:avLst/>
          </a:prstGeom>
          <a:noFill/>
          <a:ln w="28575">
            <a:solidFill>
              <a:srgbClr val="000000"/>
            </a:solid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nSpc>
                <a:spcPct val="100000"/>
              </a:lnSpc>
            </a:pPr>
            <a:endParaRPr b="0" lang="en-US" sz="2400" spc="-1" strike="noStrike">
              <a:solidFill>
                <a:schemeClr val="lt1"/>
              </a:solidFill>
              <a:latin typeface="Arial"/>
              <a:ea typeface="DejaVu Sans"/>
            </a:endParaRPr>
          </a:p>
        </p:txBody>
      </p:sp>
      <p:sp>
        <p:nvSpPr>
          <p:cNvPr id="138" name="Rectangle 23"/>
          <p:cNvSpPr/>
          <p:nvPr/>
        </p:nvSpPr>
        <p:spPr>
          <a:xfrm>
            <a:off x="5756040" y="2952360"/>
            <a:ext cx="881640" cy="470520"/>
          </a:xfrm>
          <a:prstGeom prst="rect">
            <a:avLst/>
          </a:prstGeom>
          <a:noFill/>
          <a:ln w="28575">
            <a:solidFill>
              <a:srgbClr val="000000"/>
            </a:solid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nSpc>
                <a:spcPct val="100000"/>
              </a:lnSpc>
            </a:pPr>
            <a:endParaRPr b="0" lang="en-US" sz="2400" spc="-1" strike="noStrike">
              <a:solidFill>
                <a:schemeClr val="lt1"/>
              </a:solidFill>
              <a:latin typeface="Arial"/>
              <a:ea typeface="DejaVu Sans"/>
            </a:endParaRPr>
          </a:p>
        </p:txBody>
      </p:sp>
      <p:pic>
        <p:nvPicPr>
          <p:cNvPr id="139" name="Picture 24" descr="Chart, surface chart&#10;&#10;Description automatically generated"/>
          <p:cNvPicPr/>
          <p:nvPr/>
        </p:nvPicPr>
        <p:blipFill>
          <a:blip r:embed="rId3"/>
          <a:srcRect l="9163" t="10421" r="7500" b="4168"/>
          <a:stretch/>
        </p:blipFill>
        <p:spPr>
          <a:xfrm>
            <a:off x="248040" y="3792240"/>
            <a:ext cx="973080" cy="797760"/>
          </a:xfrm>
          <a:prstGeom prst="rect">
            <a:avLst/>
          </a:prstGeom>
          <a:ln w="0">
            <a:noFill/>
          </a:ln>
        </p:spPr>
      </p:pic>
      <p:sp>
        <p:nvSpPr>
          <p:cNvPr id="140" name="Text Box 1"/>
          <p:cNvSpPr/>
          <p:nvPr/>
        </p:nvSpPr>
        <p:spPr>
          <a:xfrm>
            <a:off x="192600" y="4571280"/>
            <a:ext cx="1107000" cy="22716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100000"/>
              </a:lnSpc>
              <a:spcBef>
                <a:spcPts val="981"/>
              </a:spcBef>
            </a:pPr>
            <a:r>
              <a:rPr b="1" lang="en-US" sz="900" spc="-1" strike="noStrike">
                <a:solidFill>
                  <a:schemeClr val="dk1"/>
                </a:solidFill>
                <a:latin typeface="Arial"/>
                <a:ea typeface="DejaVu Sans"/>
              </a:rPr>
              <a:t>Velocity Mesh</a:t>
            </a:r>
            <a:endParaRPr b="0" lang="en-US" sz="900" spc="-1" strike="noStrike">
              <a:solidFill>
                <a:srgbClr val="000000"/>
              </a:solidFill>
              <a:latin typeface="Arial"/>
            </a:endParaRPr>
          </a:p>
        </p:txBody>
      </p:sp>
      <p:sp>
        <p:nvSpPr>
          <p:cNvPr id="141" name="Text Box 2"/>
          <p:cNvSpPr/>
          <p:nvPr/>
        </p:nvSpPr>
        <p:spPr>
          <a:xfrm>
            <a:off x="2944440" y="1741680"/>
            <a:ext cx="1106640" cy="22716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100000"/>
              </a:lnSpc>
              <a:spcBef>
                <a:spcPts val="981"/>
              </a:spcBef>
            </a:pPr>
            <a:r>
              <a:rPr b="1" lang="en-US" sz="900" spc="-1" strike="noStrike">
                <a:solidFill>
                  <a:schemeClr val="dk1"/>
                </a:solidFill>
                <a:latin typeface="Arial"/>
                <a:ea typeface="DejaVu Sans"/>
              </a:rPr>
              <a:t>600,000+ events</a:t>
            </a:r>
            <a:endParaRPr b="0" lang="en-US" sz="900" spc="-1" strike="noStrike">
              <a:solidFill>
                <a:srgbClr val="000000"/>
              </a:solidFill>
              <a:latin typeface="Arial"/>
            </a:endParaRPr>
          </a:p>
        </p:txBody>
      </p:sp>
      <p:sp>
        <p:nvSpPr>
          <p:cNvPr id="142" name="TextBox 15"/>
          <p:cNvSpPr/>
          <p:nvPr/>
        </p:nvSpPr>
        <p:spPr>
          <a:xfrm>
            <a:off x="1242000" y="1173960"/>
            <a:ext cx="1200240" cy="46116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90000"/>
              </a:lnSpc>
            </a:pPr>
            <a:r>
              <a:rPr b="1" lang="en-US" sz="900" spc="-1" strike="noStrike">
                <a:solidFill>
                  <a:srgbClr val="990000"/>
                </a:solidFill>
                <a:latin typeface="Arial"/>
                <a:ea typeface="DejaVu Sans"/>
              </a:rPr>
              <a:t>Graves-Pitarka kinematic rupture generator</a:t>
            </a:r>
            <a:endParaRPr b="0" lang="en-US" sz="900" spc="-1" strike="noStrike">
              <a:solidFill>
                <a:srgbClr val="990000"/>
              </a:solidFill>
              <a:latin typeface="Arial"/>
            </a:endParaRPr>
          </a:p>
        </p:txBody>
      </p:sp>
      <p:sp>
        <p:nvSpPr>
          <p:cNvPr id="143" name="TextBox 21"/>
          <p:cNvSpPr/>
          <p:nvPr/>
        </p:nvSpPr>
        <p:spPr>
          <a:xfrm>
            <a:off x="4335840" y="3025080"/>
            <a:ext cx="1069560" cy="33732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90000"/>
              </a:lnSpc>
            </a:pPr>
            <a:r>
              <a:rPr b="1" lang="en-US" sz="900" spc="-1" strike="noStrike">
                <a:solidFill>
                  <a:srgbClr val="990000"/>
                </a:solidFill>
                <a:latin typeface="Arial"/>
                <a:ea typeface="DejaVu Sans"/>
              </a:rPr>
              <a:t>Intensity measures</a:t>
            </a:r>
            <a:endParaRPr b="0" lang="en-US" sz="900" spc="-1" strike="noStrike">
              <a:solidFill>
                <a:srgbClr val="990000"/>
              </a:solidFill>
              <a:latin typeface="Arial"/>
            </a:endParaRPr>
          </a:p>
        </p:txBody>
      </p:sp>
      <p:sp>
        <p:nvSpPr>
          <p:cNvPr id="144" name="Rectangle 30"/>
          <p:cNvSpPr/>
          <p:nvPr/>
        </p:nvSpPr>
        <p:spPr>
          <a:xfrm>
            <a:off x="4484880" y="2942640"/>
            <a:ext cx="764280" cy="470520"/>
          </a:xfrm>
          <a:prstGeom prst="rect">
            <a:avLst/>
          </a:prstGeom>
          <a:noFill/>
          <a:ln w="28575">
            <a:solidFill>
              <a:srgbClr val="000000"/>
            </a:solid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nSpc>
                <a:spcPct val="100000"/>
              </a:lnSpc>
            </a:pPr>
            <a:endParaRPr b="0" lang="en-US" sz="2400" spc="-1" strike="noStrike">
              <a:solidFill>
                <a:schemeClr val="lt1"/>
              </a:solidFill>
              <a:latin typeface="Arial"/>
              <a:ea typeface="DejaVu Sans"/>
            </a:endParaRPr>
          </a:p>
        </p:txBody>
      </p:sp>
      <p:sp>
        <p:nvSpPr>
          <p:cNvPr id="145" name="Rectangle 31"/>
          <p:cNvSpPr/>
          <p:nvPr/>
        </p:nvSpPr>
        <p:spPr>
          <a:xfrm>
            <a:off x="1291680" y="1170720"/>
            <a:ext cx="1080000" cy="470880"/>
          </a:xfrm>
          <a:prstGeom prst="rect">
            <a:avLst/>
          </a:prstGeom>
          <a:noFill/>
          <a:ln w="28575">
            <a:solidFill>
              <a:srgbClr val="000000"/>
            </a:solid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nSpc>
                <a:spcPct val="100000"/>
              </a:lnSpc>
            </a:pPr>
            <a:endParaRPr b="0" lang="en-US" sz="2400" spc="-1" strike="noStrike">
              <a:solidFill>
                <a:schemeClr val="lt1"/>
              </a:solidFill>
              <a:latin typeface="Arial"/>
              <a:ea typeface="DejaVu Sans"/>
            </a:endParaRPr>
          </a:p>
        </p:txBody>
      </p:sp>
      <p:pic>
        <p:nvPicPr>
          <p:cNvPr id="146" name="Picture 4" descr=""/>
          <p:cNvPicPr/>
          <p:nvPr/>
        </p:nvPicPr>
        <p:blipFill>
          <a:blip r:embed="rId4"/>
          <a:srcRect l="6220" t="4528" r="6077" b="0"/>
          <a:stretch/>
        </p:blipFill>
        <p:spPr>
          <a:xfrm>
            <a:off x="4390560" y="3835080"/>
            <a:ext cx="995400" cy="541080"/>
          </a:xfrm>
          <a:prstGeom prst="rect">
            <a:avLst/>
          </a:prstGeom>
          <a:ln w="0">
            <a:noFill/>
          </a:ln>
        </p:spPr>
      </p:pic>
      <p:cxnSp>
        <p:nvCxnSpPr>
          <p:cNvPr id="147" name="Straight Arrow Connector 38"/>
          <p:cNvCxnSpPr/>
          <p:nvPr/>
        </p:nvCxnSpPr>
        <p:spPr>
          <a:xfrm>
            <a:off x="747360" y="3485160"/>
            <a:ext cx="720" cy="294120"/>
          </a:xfrm>
          <a:prstGeom prst="straightConnector1">
            <a:avLst/>
          </a:prstGeom>
          <a:ln w="38100">
            <a:solidFill>
              <a:srgbClr val="990000"/>
            </a:solidFill>
            <a:round/>
            <a:tailEnd len="med" type="triangle" w="med"/>
          </a:ln>
        </p:spPr>
      </p:cxnSp>
      <p:sp>
        <p:nvSpPr>
          <p:cNvPr id="148" name="Text Box 3"/>
          <p:cNvSpPr/>
          <p:nvPr/>
        </p:nvSpPr>
        <p:spPr>
          <a:xfrm>
            <a:off x="2838600" y="4363560"/>
            <a:ext cx="1437120" cy="36468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100000"/>
              </a:lnSpc>
              <a:spcBef>
                <a:spcPts val="981"/>
              </a:spcBef>
            </a:pPr>
            <a:r>
              <a:rPr b="1" lang="en-US" sz="900" spc="-1" strike="noStrike">
                <a:solidFill>
                  <a:schemeClr val="dk1"/>
                </a:solidFill>
                <a:latin typeface="Arial"/>
                <a:ea typeface="DejaVu Sans"/>
              </a:rPr>
              <a:t>0-1 Hz low-frequency seismograms</a:t>
            </a:r>
            <a:endParaRPr b="0" lang="en-US" sz="900" spc="-1" strike="noStrike">
              <a:solidFill>
                <a:srgbClr val="000000"/>
              </a:solidFill>
              <a:latin typeface="Arial"/>
            </a:endParaRPr>
          </a:p>
        </p:txBody>
      </p:sp>
      <p:sp>
        <p:nvSpPr>
          <p:cNvPr id="149" name="Text Box 4"/>
          <p:cNvSpPr/>
          <p:nvPr/>
        </p:nvSpPr>
        <p:spPr>
          <a:xfrm>
            <a:off x="4343040" y="4363560"/>
            <a:ext cx="1106640" cy="36468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100000"/>
              </a:lnSpc>
              <a:spcBef>
                <a:spcPts val="981"/>
              </a:spcBef>
            </a:pPr>
            <a:r>
              <a:rPr b="1" lang="en-US" sz="900" spc="-1" strike="noStrike">
                <a:solidFill>
                  <a:schemeClr val="dk1"/>
                </a:solidFill>
                <a:latin typeface="Arial"/>
                <a:ea typeface="DejaVu Sans"/>
              </a:rPr>
              <a:t>RotD50, PGA, PGV, durations</a:t>
            </a:r>
            <a:endParaRPr b="0" lang="en-US" sz="900" spc="-1" strike="noStrike">
              <a:solidFill>
                <a:srgbClr val="000000"/>
              </a:solidFill>
              <a:latin typeface="Arial"/>
            </a:endParaRPr>
          </a:p>
        </p:txBody>
      </p:sp>
      <p:pic>
        <p:nvPicPr>
          <p:cNvPr id="150" name="Graphic 41" descr=""/>
          <p:cNvPicPr/>
          <p:nvPr/>
        </p:nvPicPr>
        <p:blipFill>
          <a:blip r:embed="rId5">
            <a:extLst>
              <a:ext uri="{96DAC541-7B7A-43D3-8B79-37D633B846F1}">
                <asvg:svgBlip xmlns:asvg="http://schemas.microsoft.com/office/drawing/2016/SVG/main" r:embed="rId6"/>
              </a:ext>
            </a:extLst>
          </a:blip>
          <a:stretch/>
        </p:blipFill>
        <p:spPr>
          <a:xfrm>
            <a:off x="2965680" y="3824280"/>
            <a:ext cx="1129680" cy="579600"/>
          </a:xfrm>
          <a:prstGeom prst="rect">
            <a:avLst/>
          </a:prstGeom>
          <a:ln w="0">
            <a:noFill/>
          </a:ln>
        </p:spPr>
      </p:pic>
      <p:pic>
        <p:nvPicPr>
          <p:cNvPr id="151" name="Graphic 42" descr=""/>
          <p:cNvPicPr/>
          <p:nvPr/>
        </p:nvPicPr>
        <p:blipFill>
          <a:blip r:embed="rId7">
            <a:extLst>
              <a:ext uri="{96DAC541-7B7A-43D3-8B79-37D633B846F1}">
                <asvg:svgBlip xmlns:asvg="http://schemas.microsoft.com/office/drawing/2016/SVG/main" r:embed="rId8"/>
              </a:ext>
            </a:extLst>
          </a:blip>
          <a:stretch/>
        </p:blipFill>
        <p:spPr>
          <a:xfrm>
            <a:off x="4650840" y="1812600"/>
            <a:ext cx="1111680" cy="563040"/>
          </a:xfrm>
          <a:prstGeom prst="rect">
            <a:avLst/>
          </a:prstGeom>
          <a:ln w="0">
            <a:noFill/>
          </a:ln>
        </p:spPr>
      </p:pic>
      <p:pic>
        <p:nvPicPr>
          <p:cNvPr id="152" name="Graphic 43" descr=""/>
          <p:cNvPicPr/>
          <p:nvPr/>
        </p:nvPicPr>
        <p:blipFill>
          <a:blip r:embed="rId9">
            <a:extLst>
              <a:ext uri="{96DAC541-7B7A-43D3-8B79-37D633B846F1}">
                <asvg:svgBlip xmlns:asvg="http://schemas.microsoft.com/office/drawing/2016/SVG/main" r:embed="rId10"/>
              </a:ext>
            </a:extLst>
          </a:blip>
          <a:stretch/>
        </p:blipFill>
        <p:spPr>
          <a:xfrm>
            <a:off x="7574400" y="891360"/>
            <a:ext cx="1026720" cy="522720"/>
          </a:xfrm>
          <a:prstGeom prst="rect">
            <a:avLst/>
          </a:prstGeom>
          <a:ln w="0">
            <a:noFill/>
          </a:ln>
        </p:spPr>
      </p:pic>
      <p:sp>
        <p:nvSpPr>
          <p:cNvPr id="153" name="Rectangle: Rounded Corners 48"/>
          <p:cNvSpPr/>
          <p:nvPr/>
        </p:nvSpPr>
        <p:spPr>
          <a:xfrm>
            <a:off x="43200" y="819360"/>
            <a:ext cx="9081360" cy="4049640"/>
          </a:xfrm>
          <a:prstGeom prst="roundRect">
            <a:avLst>
              <a:gd name="adj" fmla="val 11762"/>
            </a:avLst>
          </a:prstGeom>
          <a:noFill/>
          <a:ln w="38100">
            <a:solidFill>
              <a:srgbClr val="0053d7"/>
            </a:solid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nSpc>
                <a:spcPct val="100000"/>
              </a:lnSpc>
            </a:pPr>
            <a:endParaRPr b="0" lang="en-US" sz="2400" spc="-1" strike="noStrike">
              <a:solidFill>
                <a:schemeClr val="lt1"/>
              </a:solidFill>
              <a:latin typeface="Arial"/>
              <a:ea typeface="DejaVu Sans"/>
            </a:endParaRPr>
          </a:p>
        </p:txBody>
      </p:sp>
      <p:sp>
        <p:nvSpPr>
          <p:cNvPr id="154" name="TextBox 52"/>
          <p:cNvSpPr/>
          <p:nvPr/>
        </p:nvSpPr>
        <p:spPr>
          <a:xfrm>
            <a:off x="1063080" y="819000"/>
            <a:ext cx="2664360" cy="23364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1" lang="en-US" sz="1050" spc="-1" strike="noStrike">
                <a:solidFill>
                  <a:srgbClr val="00b050"/>
                </a:solidFill>
                <a:latin typeface="Arial"/>
                <a:ea typeface="DejaVu Sans"/>
              </a:rPr>
              <a:t>Low-frequency CyberShake workflow</a:t>
            </a:r>
            <a:endParaRPr b="0" lang="en-US" sz="1050" spc="-1" strike="noStrike">
              <a:solidFill>
                <a:srgbClr val="000000"/>
              </a:solidFill>
              <a:latin typeface="Arial"/>
            </a:endParaRPr>
          </a:p>
        </p:txBody>
      </p:sp>
      <p:sp>
        <p:nvSpPr>
          <p:cNvPr id="155" name="TextBox 53"/>
          <p:cNvSpPr/>
          <p:nvPr/>
        </p:nvSpPr>
        <p:spPr>
          <a:xfrm>
            <a:off x="1172520" y="585720"/>
            <a:ext cx="2566440" cy="24048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1" lang="en-US" sz="1100" spc="-1" strike="noStrike">
                <a:solidFill>
                  <a:srgbClr val="0053d7"/>
                </a:solidFill>
                <a:latin typeface="Arial"/>
                <a:ea typeface="DejaVu Sans"/>
              </a:rPr>
              <a:t>Broadband CyberShake workflow</a:t>
            </a:r>
            <a:endParaRPr b="0" lang="en-US" sz="1100" spc="-1" strike="noStrike">
              <a:solidFill>
                <a:srgbClr val="0053d7"/>
              </a:solidFill>
              <a:latin typeface="Arial"/>
            </a:endParaRPr>
          </a:p>
        </p:txBody>
      </p:sp>
      <p:cxnSp>
        <p:nvCxnSpPr>
          <p:cNvPr id="156" name="Straight Arrow Connector 55"/>
          <p:cNvCxnSpPr/>
          <p:nvPr/>
        </p:nvCxnSpPr>
        <p:spPr>
          <a:xfrm>
            <a:off x="1172520" y="3184920"/>
            <a:ext cx="282240" cy="720"/>
          </a:xfrm>
          <a:prstGeom prst="straightConnector1">
            <a:avLst/>
          </a:prstGeom>
          <a:ln w="38100">
            <a:solidFill>
              <a:srgbClr val="990000"/>
            </a:solidFill>
            <a:round/>
            <a:tailEnd len="med" type="triangle" w="med"/>
          </a:ln>
        </p:spPr>
      </p:cxnSp>
      <p:cxnSp>
        <p:nvCxnSpPr>
          <p:cNvPr id="157" name="Straight Arrow Connector 57"/>
          <p:cNvCxnSpPr>
            <a:endCxn id="131" idx="1"/>
          </p:cNvCxnSpPr>
          <p:nvPr/>
        </p:nvCxnSpPr>
        <p:spPr>
          <a:xfrm>
            <a:off x="2608920" y="3178440"/>
            <a:ext cx="378360" cy="1800"/>
          </a:xfrm>
          <a:prstGeom prst="straightConnector1">
            <a:avLst/>
          </a:prstGeom>
          <a:ln w="38100">
            <a:solidFill>
              <a:srgbClr val="990000"/>
            </a:solidFill>
            <a:round/>
            <a:tailEnd len="med" type="triangle" w="med"/>
          </a:ln>
        </p:spPr>
      </p:cxnSp>
      <p:cxnSp>
        <p:nvCxnSpPr>
          <p:cNvPr id="158" name="Straight Arrow Connector 58"/>
          <p:cNvCxnSpPr/>
          <p:nvPr/>
        </p:nvCxnSpPr>
        <p:spPr>
          <a:xfrm>
            <a:off x="4133520" y="3166560"/>
            <a:ext cx="282600" cy="720"/>
          </a:xfrm>
          <a:prstGeom prst="straightConnector1">
            <a:avLst/>
          </a:prstGeom>
          <a:ln w="38100">
            <a:solidFill>
              <a:srgbClr val="990000"/>
            </a:solidFill>
            <a:round/>
            <a:tailEnd len="med" type="triangle" w="med"/>
          </a:ln>
        </p:spPr>
      </p:cxnSp>
      <p:cxnSp>
        <p:nvCxnSpPr>
          <p:cNvPr id="159" name="Straight Arrow Connector 59"/>
          <p:cNvCxnSpPr/>
          <p:nvPr/>
        </p:nvCxnSpPr>
        <p:spPr>
          <a:xfrm>
            <a:off x="973800" y="1309320"/>
            <a:ext cx="282600" cy="720"/>
          </a:xfrm>
          <a:prstGeom prst="straightConnector1">
            <a:avLst/>
          </a:prstGeom>
          <a:ln w="38100">
            <a:solidFill>
              <a:srgbClr val="990000"/>
            </a:solidFill>
            <a:round/>
            <a:tailEnd len="med" type="triangle" w="med"/>
          </a:ln>
        </p:spPr>
      </p:cxnSp>
      <p:cxnSp>
        <p:nvCxnSpPr>
          <p:cNvPr id="160" name="Straight Arrow Connector 60"/>
          <p:cNvCxnSpPr/>
          <p:nvPr/>
        </p:nvCxnSpPr>
        <p:spPr>
          <a:xfrm>
            <a:off x="2446920" y="1309680"/>
            <a:ext cx="282240" cy="720"/>
          </a:xfrm>
          <a:prstGeom prst="straightConnector1">
            <a:avLst/>
          </a:prstGeom>
          <a:ln w="38100">
            <a:solidFill>
              <a:srgbClr val="990000"/>
            </a:solidFill>
            <a:round/>
            <a:tailEnd len="med" type="triangle" w="med"/>
          </a:ln>
        </p:spPr>
      </p:cxnSp>
      <p:cxnSp>
        <p:nvCxnSpPr>
          <p:cNvPr id="161" name="Straight Arrow Connector 63"/>
          <p:cNvCxnSpPr/>
          <p:nvPr/>
        </p:nvCxnSpPr>
        <p:spPr>
          <a:xfrm flipV="1">
            <a:off x="5340960" y="3173040"/>
            <a:ext cx="335880" cy="1080"/>
          </a:xfrm>
          <a:prstGeom prst="straightConnector1">
            <a:avLst/>
          </a:prstGeom>
          <a:ln w="38100">
            <a:solidFill>
              <a:srgbClr val="990000"/>
            </a:solidFill>
            <a:round/>
            <a:tailEnd len="med" type="triangle" w="med"/>
          </a:ln>
        </p:spPr>
      </p:cxnSp>
      <p:sp>
        <p:nvSpPr>
          <p:cNvPr id="162" name="Text Box 5"/>
          <p:cNvSpPr/>
          <p:nvPr/>
        </p:nvSpPr>
        <p:spPr>
          <a:xfrm>
            <a:off x="7328520" y="4563360"/>
            <a:ext cx="1106640" cy="22716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100000"/>
              </a:lnSpc>
              <a:spcBef>
                <a:spcPts val="981"/>
              </a:spcBef>
            </a:pPr>
            <a:r>
              <a:rPr b="1" lang="en-US" sz="900" spc="-1" strike="noStrike">
                <a:solidFill>
                  <a:schemeClr val="dk1"/>
                </a:solidFill>
                <a:latin typeface="Arial"/>
                <a:ea typeface="DejaVu Sans"/>
              </a:rPr>
              <a:t>Hazard Map</a:t>
            </a:r>
            <a:endParaRPr b="0" lang="en-US" sz="900" spc="-1" strike="noStrike">
              <a:solidFill>
                <a:srgbClr val="000000"/>
              </a:solidFill>
              <a:latin typeface="Arial"/>
            </a:endParaRPr>
          </a:p>
        </p:txBody>
      </p:sp>
      <p:sp>
        <p:nvSpPr>
          <p:cNvPr id="163" name="Text Box 6"/>
          <p:cNvSpPr/>
          <p:nvPr/>
        </p:nvSpPr>
        <p:spPr>
          <a:xfrm>
            <a:off x="4636080" y="2378160"/>
            <a:ext cx="1148760" cy="36468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100000"/>
              </a:lnSpc>
              <a:spcBef>
                <a:spcPts val="981"/>
              </a:spcBef>
            </a:pPr>
            <a:r>
              <a:rPr b="1" lang="en-US" sz="900" spc="-1" strike="noStrike">
                <a:solidFill>
                  <a:schemeClr val="dk1"/>
                </a:solidFill>
                <a:latin typeface="Arial"/>
                <a:ea typeface="DejaVu Sans"/>
              </a:rPr>
              <a:t>1-50 Hz seismograms</a:t>
            </a:r>
            <a:endParaRPr b="0" lang="en-US" sz="900" spc="-1" strike="noStrike">
              <a:solidFill>
                <a:srgbClr val="000000"/>
              </a:solidFill>
              <a:latin typeface="Arial"/>
            </a:endParaRPr>
          </a:p>
        </p:txBody>
      </p:sp>
      <p:sp>
        <p:nvSpPr>
          <p:cNvPr id="164" name="Text Box 7"/>
          <p:cNvSpPr/>
          <p:nvPr/>
        </p:nvSpPr>
        <p:spPr>
          <a:xfrm>
            <a:off x="7423200" y="1420920"/>
            <a:ext cx="1336320" cy="36468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100000"/>
              </a:lnSpc>
              <a:spcBef>
                <a:spcPts val="981"/>
              </a:spcBef>
            </a:pPr>
            <a:r>
              <a:rPr b="1" lang="en-US" sz="900" spc="-1" strike="noStrike">
                <a:solidFill>
                  <a:schemeClr val="dk1"/>
                </a:solidFill>
                <a:latin typeface="Arial"/>
                <a:ea typeface="DejaVu Sans"/>
              </a:rPr>
              <a:t>0-50 Hz broadband data products</a:t>
            </a:r>
            <a:endParaRPr b="0" lang="en-US" sz="900" spc="-1" strike="noStrike">
              <a:solidFill>
                <a:srgbClr val="000000"/>
              </a:solidFill>
              <a:latin typeface="Arial"/>
            </a:endParaRPr>
          </a:p>
        </p:txBody>
      </p:sp>
      <p:pic>
        <p:nvPicPr>
          <p:cNvPr id="165" name="Picture 11" descr=""/>
          <p:cNvPicPr/>
          <p:nvPr/>
        </p:nvPicPr>
        <p:blipFill>
          <a:blip r:embed="rId11"/>
          <a:srcRect l="6220" t="4528" r="6077" b="0"/>
          <a:stretch/>
        </p:blipFill>
        <p:spPr>
          <a:xfrm>
            <a:off x="6105600" y="1870200"/>
            <a:ext cx="995400" cy="541440"/>
          </a:xfrm>
          <a:prstGeom prst="rect">
            <a:avLst/>
          </a:prstGeom>
          <a:ln w="0">
            <a:noFill/>
          </a:ln>
        </p:spPr>
      </p:pic>
      <p:sp>
        <p:nvSpPr>
          <p:cNvPr id="166" name="Text Box 8"/>
          <p:cNvSpPr/>
          <p:nvPr/>
        </p:nvSpPr>
        <p:spPr>
          <a:xfrm>
            <a:off x="6036480" y="2415240"/>
            <a:ext cx="1107000" cy="36468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100000"/>
              </a:lnSpc>
              <a:spcBef>
                <a:spcPts val="981"/>
              </a:spcBef>
            </a:pPr>
            <a:r>
              <a:rPr b="1" lang="en-US" sz="900" spc="-1" strike="noStrike">
                <a:solidFill>
                  <a:schemeClr val="dk1"/>
                </a:solidFill>
                <a:latin typeface="Arial"/>
                <a:ea typeface="DejaVu Sans"/>
              </a:rPr>
              <a:t>RotD50, PGA, PGV, durations</a:t>
            </a:r>
            <a:endParaRPr b="0" lang="en-US" sz="900" spc="-1" strike="noStrike">
              <a:solidFill>
                <a:srgbClr val="000000"/>
              </a:solidFill>
              <a:latin typeface="Arial"/>
            </a:endParaRPr>
          </a:p>
        </p:txBody>
      </p:sp>
      <p:cxnSp>
        <p:nvCxnSpPr>
          <p:cNvPr id="167" name="Straight Arrow Connector 71"/>
          <p:cNvCxnSpPr/>
          <p:nvPr/>
        </p:nvCxnSpPr>
        <p:spPr>
          <a:xfrm>
            <a:off x="4163400" y="1319040"/>
            <a:ext cx="282240" cy="720"/>
          </a:xfrm>
          <a:prstGeom prst="straightConnector1">
            <a:avLst/>
          </a:prstGeom>
          <a:ln w="38100">
            <a:solidFill>
              <a:srgbClr val="990000"/>
            </a:solidFill>
            <a:round/>
            <a:tailEnd len="med" type="triangle" w="med"/>
          </a:ln>
        </p:spPr>
      </p:cxnSp>
      <p:cxnSp>
        <p:nvCxnSpPr>
          <p:cNvPr id="168" name="Straight Arrow Connector 72"/>
          <p:cNvCxnSpPr/>
          <p:nvPr/>
        </p:nvCxnSpPr>
        <p:spPr>
          <a:xfrm>
            <a:off x="5815800" y="1319760"/>
            <a:ext cx="282240" cy="720"/>
          </a:xfrm>
          <a:prstGeom prst="straightConnector1">
            <a:avLst/>
          </a:prstGeom>
          <a:ln w="38100">
            <a:solidFill>
              <a:srgbClr val="990000"/>
            </a:solidFill>
            <a:round/>
            <a:tailEnd len="med" type="triangle" w="med"/>
          </a:ln>
        </p:spPr>
      </p:cxnSp>
      <p:cxnSp>
        <p:nvCxnSpPr>
          <p:cNvPr id="169" name="Straight Arrow Connector 73"/>
          <p:cNvCxnSpPr/>
          <p:nvPr/>
        </p:nvCxnSpPr>
        <p:spPr>
          <a:xfrm>
            <a:off x="7154280" y="1335600"/>
            <a:ext cx="282240" cy="720"/>
          </a:xfrm>
          <a:prstGeom prst="straightConnector1">
            <a:avLst/>
          </a:prstGeom>
          <a:ln w="38100">
            <a:solidFill>
              <a:srgbClr val="990000"/>
            </a:solidFill>
            <a:round/>
            <a:tailEnd len="med" type="triangle" w="med"/>
          </a:ln>
        </p:spPr>
      </p:cxnSp>
      <p:cxnSp>
        <p:nvCxnSpPr>
          <p:cNvPr id="170" name="Straight Arrow Connector 76"/>
          <p:cNvCxnSpPr/>
          <p:nvPr/>
        </p:nvCxnSpPr>
        <p:spPr>
          <a:xfrm>
            <a:off x="4896360" y="3455640"/>
            <a:ext cx="720" cy="340560"/>
          </a:xfrm>
          <a:prstGeom prst="straightConnector1">
            <a:avLst/>
          </a:prstGeom>
          <a:ln w="38100">
            <a:solidFill>
              <a:srgbClr val="990000"/>
            </a:solidFill>
            <a:round/>
            <a:tailEnd len="med" type="triangle" w="med"/>
          </a:ln>
        </p:spPr>
      </p:cxnSp>
      <p:cxnSp>
        <p:nvCxnSpPr>
          <p:cNvPr id="171" name="Straight Arrow Connector 78"/>
          <p:cNvCxnSpPr/>
          <p:nvPr/>
        </p:nvCxnSpPr>
        <p:spPr>
          <a:xfrm>
            <a:off x="3569760" y="3468240"/>
            <a:ext cx="720" cy="327960"/>
          </a:xfrm>
          <a:prstGeom prst="straightConnector1">
            <a:avLst/>
          </a:prstGeom>
          <a:ln w="38100">
            <a:solidFill>
              <a:srgbClr val="990000"/>
            </a:solidFill>
            <a:round/>
            <a:tailEnd len="med" type="triangle" w="med"/>
          </a:ln>
        </p:spPr>
      </p:cxnSp>
      <p:pic>
        <p:nvPicPr>
          <p:cNvPr id="172" name="Picture 82" descr="Chart, surface chart&#10;&#10;Description automatically generated"/>
          <p:cNvPicPr/>
          <p:nvPr/>
        </p:nvPicPr>
        <p:blipFill>
          <a:blip r:embed="rId12"/>
          <a:srcRect l="3777" t="2525" r="7099" b="6444"/>
          <a:stretch/>
        </p:blipFill>
        <p:spPr>
          <a:xfrm>
            <a:off x="7111440" y="3034440"/>
            <a:ext cx="1548000" cy="1564560"/>
          </a:xfrm>
          <a:prstGeom prst="rect">
            <a:avLst/>
          </a:prstGeom>
          <a:ln w="0">
            <a:noFill/>
          </a:ln>
        </p:spPr>
      </p:pic>
      <p:cxnSp>
        <p:nvCxnSpPr>
          <p:cNvPr id="173" name="Straight Arrow Connector 64"/>
          <p:cNvCxnSpPr/>
          <p:nvPr/>
        </p:nvCxnSpPr>
        <p:spPr>
          <a:xfrm flipV="1">
            <a:off x="6726960" y="3182760"/>
            <a:ext cx="360360" cy="3240"/>
          </a:xfrm>
          <a:prstGeom prst="straightConnector1">
            <a:avLst/>
          </a:prstGeom>
          <a:ln w="38100">
            <a:solidFill>
              <a:srgbClr val="990000"/>
            </a:solidFill>
            <a:round/>
            <a:tailEnd len="med" type="triangle" w="med"/>
          </a:ln>
        </p:spPr>
      </p:cxnSp>
      <p:cxnSp>
        <p:nvCxnSpPr>
          <p:cNvPr id="174" name="Straight Arrow Connector 1"/>
          <p:cNvCxnSpPr/>
          <p:nvPr/>
        </p:nvCxnSpPr>
        <p:spPr>
          <a:xfrm>
            <a:off x="5205960" y="1615320"/>
            <a:ext cx="4320" cy="193680"/>
          </a:xfrm>
          <a:prstGeom prst="straightConnector1">
            <a:avLst/>
          </a:prstGeom>
          <a:ln w="38100">
            <a:solidFill>
              <a:srgbClr val="990000"/>
            </a:solidFill>
            <a:round/>
            <a:tailEnd len="med" type="triangle" w="med"/>
          </a:ln>
        </p:spPr>
      </p:cxnSp>
      <p:cxnSp>
        <p:nvCxnSpPr>
          <p:cNvPr id="175" name="Straight Arrow Connector 2"/>
          <p:cNvCxnSpPr/>
          <p:nvPr/>
        </p:nvCxnSpPr>
        <p:spPr>
          <a:xfrm>
            <a:off x="6620400" y="1618920"/>
            <a:ext cx="4320" cy="193680"/>
          </a:xfrm>
          <a:prstGeom prst="straightConnector1">
            <a:avLst/>
          </a:prstGeom>
          <a:ln w="38100">
            <a:solidFill>
              <a:srgbClr val="990000"/>
            </a:solidFill>
            <a:round/>
            <a:tailEnd len="med" type="triangle" w="med"/>
          </a:ln>
        </p:spPr>
      </p:cxnSp>
      <p:pic>
        <p:nvPicPr>
          <p:cNvPr id="176" name="Picture 25" descr="Chart, line chart, histogram&#10;&#10;Description automatically generated"/>
          <p:cNvPicPr/>
          <p:nvPr/>
        </p:nvPicPr>
        <p:blipFill>
          <a:blip r:embed="rId13"/>
          <a:stretch/>
        </p:blipFill>
        <p:spPr>
          <a:xfrm>
            <a:off x="5727600" y="3780360"/>
            <a:ext cx="947520" cy="820440"/>
          </a:xfrm>
          <a:prstGeom prst="rect">
            <a:avLst/>
          </a:prstGeom>
          <a:ln w="0">
            <a:noFill/>
          </a:ln>
        </p:spPr>
      </p:pic>
      <p:sp>
        <p:nvSpPr>
          <p:cNvPr id="177" name="Text Box 9"/>
          <p:cNvSpPr/>
          <p:nvPr/>
        </p:nvSpPr>
        <p:spPr>
          <a:xfrm>
            <a:off x="5646960" y="4555800"/>
            <a:ext cx="1106640" cy="22716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100000"/>
              </a:lnSpc>
              <a:spcBef>
                <a:spcPts val="981"/>
              </a:spcBef>
            </a:pPr>
            <a:r>
              <a:rPr b="1" lang="en-US" sz="900" spc="-1" strike="noStrike">
                <a:solidFill>
                  <a:schemeClr val="dk1"/>
                </a:solidFill>
                <a:latin typeface="Arial"/>
                <a:ea typeface="DejaVu Sans"/>
              </a:rPr>
              <a:t>Hazard Curve</a:t>
            </a:r>
            <a:endParaRPr b="0" lang="en-US" sz="900" spc="-1" strike="noStrike">
              <a:solidFill>
                <a:srgbClr val="000000"/>
              </a:solidFill>
              <a:latin typeface="Arial"/>
            </a:endParaRPr>
          </a:p>
        </p:txBody>
      </p:sp>
      <p:cxnSp>
        <p:nvCxnSpPr>
          <p:cNvPr id="178" name="Straight Arrow Connector 35"/>
          <p:cNvCxnSpPr/>
          <p:nvPr/>
        </p:nvCxnSpPr>
        <p:spPr>
          <a:xfrm flipH="1">
            <a:off x="6205680" y="3462120"/>
            <a:ext cx="3240" cy="317520"/>
          </a:xfrm>
          <a:prstGeom prst="straightConnector1">
            <a:avLst/>
          </a:prstGeom>
          <a:ln w="38100">
            <a:solidFill>
              <a:srgbClr val="990000"/>
            </a:solidFill>
            <a:round/>
            <a:tailEnd len="med" type="triangle" w="med"/>
          </a:ln>
        </p:spPr>
      </p:cxnSp>
      <p:pic>
        <p:nvPicPr>
          <p:cNvPr id="179" name="Picture 37" descr="A picture containing text, screenshot, map&#10;&#10;Description automatically generated"/>
          <p:cNvPicPr/>
          <p:nvPr/>
        </p:nvPicPr>
        <p:blipFill>
          <a:blip r:embed="rId14"/>
          <a:srcRect l="4020" t="0" r="6520" b="21826"/>
          <a:stretch/>
        </p:blipFill>
        <p:spPr>
          <a:xfrm>
            <a:off x="7495560" y="1771200"/>
            <a:ext cx="1164960" cy="1007280"/>
          </a:xfrm>
          <a:prstGeom prst="rect">
            <a:avLst/>
          </a:prstGeom>
          <a:ln w="0">
            <a:noFill/>
          </a:ln>
        </p:spPr>
      </p:pic>
      <p:pic>
        <p:nvPicPr>
          <p:cNvPr id="180" name="" descr=""/>
          <p:cNvPicPr/>
          <p:nvPr/>
        </p:nvPicPr>
        <p:blipFill>
          <a:blip r:embed="rId15"/>
          <a:stretch/>
        </p:blipFill>
        <p:spPr>
          <a:xfrm>
            <a:off x="1407600" y="3896280"/>
            <a:ext cx="1214640" cy="476640"/>
          </a:xfrm>
          <a:prstGeom prst="rect">
            <a:avLst/>
          </a:prstGeom>
          <a:ln w="0">
            <a:noFill/>
          </a:ln>
        </p:spPr>
      </p:pic>
      <p:cxnSp>
        <p:nvCxnSpPr>
          <p:cNvPr id="181" name="Straight Arrow Connector 3"/>
          <p:cNvCxnSpPr/>
          <p:nvPr/>
        </p:nvCxnSpPr>
        <p:spPr>
          <a:xfrm>
            <a:off x="2043360" y="3485520"/>
            <a:ext cx="720" cy="294120"/>
          </a:xfrm>
          <a:prstGeom prst="straightConnector1">
            <a:avLst/>
          </a:prstGeom>
          <a:ln w="38100">
            <a:solidFill>
              <a:srgbClr val="990000"/>
            </a:solidFill>
            <a:round/>
            <a:tailEnd len="med" type="triangle" w="med"/>
          </a:ln>
        </p:spPr>
      </p:cxnSp>
      <p:sp>
        <p:nvSpPr>
          <p:cNvPr id="182" name="Text Box 10"/>
          <p:cNvSpPr/>
          <p:nvPr/>
        </p:nvSpPr>
        <p:spPr>
          <a:xfrm>
            <a:off x="1452600" y="4355280"/>
            <a:ext cx="1107000" cy="36468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100000"/>
              </a:lnSpc>
              <a:spcBef>
                <a:spcPts val="981"/>
              </a:spcBef>
            </a:pPr>
            <a:r>
              <a:rPr b="1" lang="en-US" sz="900" spc="-1" strike="noStrike">
                <a:solidFill>
                  <a:schemeClr val="dk1"/>
                </a:solidFill>
                <a:latin typeface="Arial"/>
                <a:ea typeface="DejaVu Sans"/>
              </a:rPr>
              <a:t>Strain Green Tensors</a:t>
            </a:r>
            <a:endParaRPr b="0" lang="en-US" sz="900" spc="-1" strike="noStrike">
              <a:solidFill>
                <a:srgbClr val="000000"/>
              </a:solidFill>
              <a:latin typeface="Arial"/>
            </a:endParaRPr>
          </a:p>
        </p:txBody>
      </p:sp>
      <p:cxnSp>
        <p:nvCxnSpPr>
          <p:cNvPr id="183" name="Straight Arrow Connector 4"/>
          <p:cNvCxnSpPr/>
          <p:nvPr/>
        </p:nvCxnSpPr>
        <p:spPr>
          <a:xfrm>
            <a:off x="3501000" y="2064600"/>
            <a:ext cx="7560" cy="706320"/>
          </a:xfrm>
          <a:prstGeom prst="straightConnector1">
            <a:avLst/>
          </a:prstGeom>
          <a:ln w="38100">
            <a:solidFill>
              <a:srgbClr val="990000"/>
            </a:solidFill>
            <a:round/>
            <a:tailEnd len="med" type="triangle" w="med"/>
          </a:ln>
        </p:spPr>
      </p:cxnSp>
      <p:sp>
        <p:nvSpPr>
          <p:cNvPr id="184" name=""/>
          <p:cNvSpPr/>
          <p:nvPr/>
        </p:nvSpPr>
        <p:spPr>
          <a:xfrm>
            <a:off x="949320" y="21240"/>
            <a:ext cx="7857720" cy="570960"/>
          </a:xfrm>
          <a:prstGeom prst="rect">
            <a:avLst/>
          </a:prstGeom>
          <a:noFill/>
          <a:ln w="0">
            <a:noFill/>
          </a:ln>
        </p:spPr>
        <p:style>
          <a:lnRef idx="0"/>
          <a:fillRef idx="0"/>
          <a:effectRef idx="0"/>
          <a:fontRef idx="minor"/>
        </p:style>
        <p:txBody>
          <a:bodyPr lIns="90000" rIns="90000" tIns="91440" bIns="91440" anchor="t">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2800" spc="-1" strike="noStrike">
                <a:solidFill>
                  <a:srgbClr val="495867"/>
                </a:solidFill>
                <a:latin typeface="Lora"/>
                <a:ea typeface="Lora"/>
              </a:rPr>
              <a:t>CyberShake Workflow Steps</a:t>
            </a:r>
            <a:endParaRPr b="0" lang="en-US" sz="2800" spc="-1" strike="noStrike">
              <a:solidFill>
                <a:srgbClr val="000000"/>
              </a:solidFill>
              <a:latin typeface="Arial"/>
            </a:endParaRPr>
          </a:p>
        </p:txBody>
      </p:sp>
      <p:sp>
        <p:nvSpPr>
          <p:cNvPr id="185" name="Subtitle 6"/>
          <p:cNvSpPr txBox="1"/>
          <p:nvPr/>
        </p:nvSpPr>
        <p:spPr>
          <a:xfrm>
            <a:off x="114480" y="4944240"/>
            <a:ext cx="3078720" cy="199080"/>
          </a:xfrm>
          <a:prstGeom prst="rect">
            <a:avLst/>
          </a:prstGeom>
          <a:noFill/>
          <a:ln w="0">
            <a:noFill/>
          </a:ln>
        </p:spPr>
        <p:txBody>
          <a:bodyPr tIns="91440" bIns="91440" anchor="ctr">
            <a:noAutofit/>
          </a:bodyPr>
          <a:p>
            <a:pPr marL="457200" indent="-343080">
              <a:lnSpc>
                <a:spcPct val="115000"/>
              </a:lnSpc>
              <a:tabLst>
                <a:tab algn="l" pos="0"/>
              </a:tabLst>
            </a:pPr>
            <a:r>
              <a:rPr b="0" lang="en-US" sz="800" spc="-1" strike="noStrike">
                <a:solidFill>
                  <a:schemeClr val="accent3"/>
                </a:solidFill>
                <a:latin typeface="Roboto Medium"/>
                <a:ea typeface="Roboto Medium"/>
              </a:rPr>
              <a:t>Statewide California Earthquake Center</a:t>
            </a:r>
            <a:r>
              <a:rPr b="0" lang="en-US" sz="800" spc="-1" strike="noStrike">
                <a:solidFill>
                  <a:schemeClr val="dk2"/>
                </a:solidFill>
                <a:latin typeface="Roboto"/>
                <a:ea typeface="Roboto"/>
              </a:rPr>
              <a:t> | www.scec.org</a:t>
            </a:r>
            <a:endParaRPr b="0" lang="en-US" sz="800" spc="-1" strike="noStrike">
              <a:solidFill>
                <a:srgbClr val="000000"/>
              </a:solidFill>
              <a:latin typeface="Arial"/>
            </a:endParaRPr>
          </a:p>
        </p:txBody>
      </p:sp>
      <p:sp>
        <p:nvSpPr>
          <p:cNvPr id="186" name=""/>
          <p:cNvSpPr/>
          <p:nvPr/>
        </p:nvSpPr>
        <p:spPr>
          <a:xfrm>
            <a:off x="8472600" y="4947480"/>
            <a:ext cx="547560" cy="198360"/>
          </a:xfrm>
          <a:prstGeom prst="rect">
            <a:avLst/>
          </a:prstGeom>
          <a:noFill/>
          <a:ln w="0">
            <a:noFill/>
          </a:ln>
        </p:spPr>
        <p:style>
          <a:lnRef idx="0"/>
          <a:fillRef idx="0"/>
          <a:effectRef idx="0"/>
          <a:fontRef idx="minor"/>
        </p:style>
        <p:txBody>
          <a:bodyPr tIns="91440" bIns="91440" anchor="ctr">
            <a:noAutofit/>
          </a:bodyPr>
          <a:p>
            <a:pPr algn="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BECCBF7B-3A38-45AF-8E18-5EF01E85D54F}" type="slidenum">
              <a:rPr b="0" lang="en-US" sz="1000" spc="-1" strike="noStrike">
                <a:solidFill>
                  <a:srgbClr val="495867"/>
                </a:solidFill>
                <a:latin typeface="Arial"/>
                <a:ea typeface="Arial"/>
              </a:rPr>
              <a:t>3</a:t>
            </a:fld>
            <a:endParaRPr b="0" lang="en-US" sz="10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21" dur="indefinite" restart="never" nodeType="tmRoot">
          <p:childTnLst>
            <p:seq>
              <p:cTn id="22" dur="indefinite" nodeType="mainSeq">
                <p:childTnLst>
                  <p:par>
                    <p:cTn id="23" fill="hold">
                      <p:stCondLst>
                        <p:cond delay="indefinite"/>
                      </p:stCondLst>
                      <p:childTnLst>
                        <p:par>
                          <p:cTn id="24" fill="hold">
                            <p:stCondLst>
                              <p:cond delay="0"/>
                            </p:stCondLst>
                            <p:childTnLst>
                              <p:par>
                                <p:cTn id="25" nodeType="clickEffect" fill="hold" presetClass="entr" presetID="1">
                                  <p:stCondLst>
                                    <p:cond delay="0"/>
                                  </p:stCondLst>
                                  <p:childTnLst>
                                    <p:set>
                                      <p:cBhvr>
                                        <p:cTn id="26" dur="1" fill="hold">
                                          <p:stCondLst>
                                            <p:cond delay="0"/>
                                          </p:stCondLst>
                                        </p:cTn>
                                        <p:tgtEl>
                                          <p:spTgt spid="139"/>
                                        </p:tgtEl>
                                        <p:attrNameLst>
                                          <p:attrName>style.visibility</p:attrName>
                                        </p:attrNameLst>
                                      </p:cBhvr>
                                      <p:to>
                                        <p:strVal val="visible"/>
                                      </p:to>
                                    </p:set>
                                  </p:childTnLst>
                                </p:cTn>
                              </p:par>
                              <p:par>
                                <p:cTn id="27" nodeType="withEffect" fill="hold" presetClass="entr" presetID="1">
                                  <p:stCondLst>
                                    <p:cond delay="0"/>
                                  </p:stCondLst>
                                  <p:childTnLst>
                                    <p:set>
                                      <p:cBhvr>
                                        <p:cTn id="28" dur="1" fill="hold">
                                          <p:stCondLst>
                                            <p:cond delay="0"/>
                                          </p:stCondLst>
                                        </p:cTn>
                                        <p:tgtEl>
                                          <p:spTgt spid="140"/>
                                        </p:tgtEl>
                                        <p:attrNameLst>
                                          <p:attrName>style.visibility</p:attrName>
                                        </p:attrNameLst>
                                      </p:cBhvr>
                                      <p:to>
                                        <p:strVal val="visible"/>
                                      </p:to>
                                    </p:set>
                                  </p:childTnLst>
                                </p:cTn>
                              </p:par>
                              <p:par>
                                <p:cTn id="29" nodeType="withEffect" fill="hold" presetClass="entr" presetID="1">
                                  <p:stCondLst>
                                    <p:cond delay="0"/>
                                  </p:stCondLst>
                                  <p:childTnLst>
                                    <p:set>
                                      <p:cBhvr>
                                        <p:cTn id="30" dur="1" fill="hold">
                                          <p:stCondLst>
                                            <p:cond delay="0"/>
                                          </p:stCondLst>
                                        </p:cTn>
                                        <p:tgtEl>
                                          <p:spTgt spid="14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nodeType="clickEffect" fill="hold" presetClass="entr" presetID="1">
                                  <p:stCondLst>
                                    <p:cond delay="0"/>
                                  </p:stCondLst>
                                  <p:childTnLst>
                                    <p:set>
                                      <p:cBhvr>
                                        <p:cTn id="34" dur="1" fill="hold">
                                          <p:stCondLst>
                                            <p:cond delay="0"/>
                                          </p:stCondLst>
                                        </p:cTn>
                                        <p:tgtEl>
                                          <p:spTgt spid="128"/>
                                        </p:tgtEl>
                                        <p:attrNameLst>
                                          <p:attrName>style.visibility</p:attrName>
                                        </p:attrNameLst>
                                      </p:cBhvr>
                                      <p:to>
                                        <p:strVal val="visible"/>
                                      </p:to>
                                    </p:set>
                                  </p:childTnLst>
                                </p:cTn>
                              </p:par>
                              <p:par>
                                <p:cTn id="35" nodeType="withEffect" fill="hold" presetClass="entr" presetID="1">
                                  <p:stCondLst>
                                    <p:cond delay="0"/>
                                  </p:stCondLst>
                                  <p:childTnLst>
                                    <p:set>
                                      <p:cBhvr>
                                        <p:cTn id="36" dur="1" fill="hold">
                                          <p:stCondLst>
                                            <p:cond delay="0"/>
                                          </p:stCondLst>
                                        </p:cTn>
                                        <p:tgtEl>
                                          <p:spTgt spid="129"/>
                                        </p:tgtEl>
                                        <p:attrNameLst>
                                          <p:attrName>style.visibility</p:attrName>
                                        </p:attrNameLst>
                                      </p:cBhvr>
                                      <p:to>
                                        <p:strVal val="visible"/>
                                      </p:to>
                                    </p:set>
                                  </p:childTnLst>
                                </p:cTn>
                              </p:par>
                              <p:par>
                                <p:cTn id="37" nodeType="withEffect" fill="hold" presetClass="entr" presetID="1">
                                  <p:stCondLst>
                                    <p:cond delay="0"/>
                                  </p:stCondLst>
                                  <p:childTnLst>
                                    <p:set>
                                      <p:cBhvr>
                                        <p:cTn id="38" dur="1" fill="hold">
                                          <p:stCondLst>
                                            <p:cond delay="0"/>
                                          </p:stCondLst>
                                        </p:cTn>
                                        <p:tgtEl>
                                          <p:spTgt spid="156"/>
                                        </p:tgtEl>
                                        <p:attrNameLst>
                                          <p:attrName>style.visibility</p:attrName>
                                        </p:attrNameLst>
                                      </p:cBhvr>
                                      <p:to>
                                        <p:strVal val="visible"/>
                                      </p:to>
                                    </p:set>
                                  </p:childTnLst>
                                </p:cTn>
                              </p:par>
                              <p:par>
                                <p:cTn id="39" nodeType="withEffect" fill="hold" presetClass="entr" presetID="1">
                                  <p:stCondLst>
                                    <p:cond delay="0"/>
                                  </p:stCondLst>
                                  <p:childTnLst>
                                    <p:set>
                                      <p:cBhvr>
                                        <p:cTn id="40" dur="1" fill="hold">
                                          <p:stCondLst>
                                            <p:cond delay="0"/>
                                          </p:stCondLst>
                                        </p:cTn>
                                        <p:tgtEl>
                                          <p:spTgt spid="180"/>
                                        </p:tgtEl>
                                        <p:attrNameLst>
                                          <p:attrName>style.visibility</p:attrName>
                                        </p:attrNameLst>
                                      </p:cBhvr>
                                      <p:to>
                                        <p:strVal val="visible"/>
                                      </p:to>
                                    </p:set>
                                  </p:childTnLst>
                                </p:cTn>
                              </p:par>
                              <p:par>
                                <p:cTn id="41" nodeType="withEffect" fill="hold" presetClass="entr" presetID="1">
                                  <p:stCondLst>
                                    <p:cond delay="0"/>
                                  </p:stCondLst>
                                  <p:childTnLst>
                                    <p:set>
                                      <p:cBhvr>
                                        <p:cTn id="42" dur="1" fill="hold">
                                          <p:stCondLst>
                                            <p:cond delay="0"/>
                                          </p:stCondLst>
                                        </p:cTn>
                                        <p:tgtEl>
                                          <p:spTgt spid="181"/>
                                        </p:tgtEl>
                                        <p:attrNameLst>
                                          <p:attrName>style.visibility</p:attrName>
                                        </p:attrNameLst>
                                      </p:cBhvr>
                                      <p:to>
                                        <p:strVal val="visible"/>
                                      </p:to>
                                    </p:set>
                                  </p:childTnLst>
                                </p:cTn>
                              </p:par>
                              <p:par>
                                <p:cTn id="43" nodeType="withEffect" fill="hold" presetClass="entr" presetID="1">
                                  <p:stCondLst>
                                    <p:cond delay="0"/>
                                  </p:stCondLst>
                                  <p:childTnLst>
                                    <p:set>
                                      <p:cBhvr>
                                        <p:cTn id="44" dur="1" fill="hold">
                                          <p:stCondLst>
                                            <p:cond delay="0"/>
                                          </p:stCondLst>
                                        </p:cTn>
                                        <p:tgtEl>
                                          <p:spTgt spid="18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nodeType="clickEffect" fill="hold" presetClass="entr" presetID="1">
                                  <p:stCondLst>
                                    <p:cond delay="0"/>
                                  </p:stCondLst>
                                  <p:childTnLst>
                                    <p:set>
                                      <p:cBhvr>
                                        <p:cTn id="48" dur="1" fill="hold">
                                          <p:stCondLst>
                                            <p:cond delay="0"/>
                                          </p:stCondLst>
                                        </p:cTn>
                                        <p:tgtEl>
                                          <p:spTgt spid="123"/>
                                        </p:tgtEl>
                                        <p:attrNameLst>
                                          <p:attrName>style.visibility</p:attrName>
                                        </p:attrNameLst>
                                      </p:cBhvr>
                                      <p:to>
                                        <p:strVal val="visible"/>
                                      </p:to>
                                    </p:set>
                                  </p:childTnLst>
                                </p:cTn>
                              </p:par>
                              <p:par>
                                <p:cTn id="49" nodeType="withEffect" fill="hold" presetClass="entr" presetID="1">
                                  <p:stCondLst>
                                    <p:cond delay="0"/>
                                  </p:stCondLst>
                                  <p:childTnLst>
                                    <p:set>
                                      <p:cBhvr>
                                        <p:cTn id="50" dur="1" fill="hold">
                                          <p:stCondLst>
                                            <p:cond delay="0"/>
                                          </p:stCondLst>
                                        </p:cTn>
                                        <p:tgtEl>
                                          <p:spTgt spid="12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nodeType="clickEffect" fill="hold" presetClass="entr" presetID="1">
                                  <p:stCondLst>
                                    <p:cond delay="0"/>
                                  </p:stCondLst>
                                  <p:childTnLst>
                                    <p:set>
                                      <p:cBhvr>
                                        <p:cTn id="54" dur="1" fill="hold">
                                          <p:stCondLst>
                                            <p:cond delay="0"/>
                                          </p:stCondLst>
                                        </p:cTn>
                                        <p:tgtEl>
                                          <p:spTgt spid="135"/>
                                        </p:tgtEl>
                                        <p:attrNameLst>
                                          <p:attrName>style.visibility</p:attrName>
                                        </p:attrNameLst>
                                      </p:cBhvr>
                                      <p:to>
                                        <p:strVal val="visible"/>
                                      </p:to>
                                    </p:set>
                                  </p:childTnLst>
                                </p:cTn>
                              </p:par>
                              <p:par>
                                <p:cTn id="55" nodeType="withEffect" fill="hold" presetClass="entr" presetID="1">
                                  <p:stCondLst>
                                    <p:cond delay="0"/>
                                  </p:stCondLst>
                                  <p:childTnLst>
                                    <p:set>
                                      <p:cBhvr>
                                        <p:cTn id="56" dur="1" fill="hold">
                                          <p:stCondLst>
                                            <p:cond delay="0"/>
                                          </p:stCondLst>
                                        </p:cTn>
                                        <p:tgtEl>
                                          <p:spTgt spid="141"/>
                                        </p:tgtEl>
                                        <p:attrNameLst>
                                          <p:attrName>style.visibility</p:attrName>
                                        </p:attrNameLst>
                                      </p:cBhvr>
                                      <p:to>
                                        <p:strVal val="visible"/>
                                      </p:to>
                                    </p:set>
                                  </p:childTnLst>
                                </p:cTn>
                              </p:par>
                              <p:par>
                                <p:cTn id="57" nodeType="withEffect" fill="hold" presetClass="entr" presetID="1">
                                  <p:stCondLst>
                                    <p:cond delay="0"/>
                                  </p:stCondLst>
                                  <p:childTnLst>
                                    <p:set>
                                      <p:cBhvr>
                                        <p:cTn id="58" dur="1" fill="hold">
                                          <p:stCondLst>
                                            <p:cond delay="0"/>
                                          </p:stCondLst>
                                        </p:cTn>
                                        <p:tgtEl>
                                          <p:spTgt spid="142"/>
                                        </p:tgtEl>
                                        <p:attrNameLst>
                                          <p:attrName>style.visibility</p:attrName>
                                        </p:attrNameLst>
                                      </p:cBhvr>
                                      <p:to>
                                        <p:strVal val="visible"/>
                                      </p:to>
                                    </p:set>
                                  </p:childTnLst>
                                </p:cTn>
                              </p:par>
                              <p:par>
                                <p:cTn id="59" nodeType="withEffect" fill="hold" presetClass="entr" presetID="1">
                                  <p:stCondLst>
                                    <p:cond delay="0"/>
                                  </p:stCondLst>
                                  <p:childTnLst>
                                    <p:set>
                                      <p:cBhvr>
                                        <p:cTn id="60" dur="1" fill="hold">
                                          <p:stCondLst>
                                            <p:cond delay="0"/>
                                          </p:stCondLst>
                                        </p:cTn>
                                        <p:tgtEl>
                                          <p:spTgt spid="159"/>
                                        </p:tgtEl>
                                        <p:attrNameLst>
                                          <p:attrName>style.visibility</p:attrName>
                                        </p:attrNameLst>
                                      </p:cBhvr>
                                      <p:to>
                                        <p:strVal val="visible"/>
                                      </p:to>
                                    </p:set>
                                  </p:childTnLst>
                                </p:cTn>
                              </p:par>
                              <p:par>
                                <p:cTn id="61" nodeType="withEffect" fill="hold" presetClass="entr" presetID="1">
                                  <p:stCondLst>
                                    <p:cond delay="0"/>
                                  </p:stCondLst>
                                  <p:childTnLst>
                                    <p:set>
                                      <p:cBhvr>
                                        <p:cTn id="62" dur="1" fill="hold">
                                          <p:stCondLst>
                                            <p:cond delay="0"/>
                                          </p:stCondLst>
                                        </p:cTn>
                                        <p:tgtEl>
                                          <p:spTgt spid="145"/>
                                        </p:tgtEl>
                                        <p:attrNameLst>
                                          <p:attrName>style.visibility</p:attrName>
                                        </p:attrNameLst>
                                      </p:cBhvr>
                                      <p:to>
                                        <p:strVal val="visible"/>
                                      </p:to>
                                    </p:set>
                                  </p:childTnLst>
                                </p:cTn>
                              </p:par>
                              <p:par>
                                <p:cTn id="63" nodeType="withEffect" fill="hold" presetClass="entr" presetID="1">
                                  <p:stCondLst>
                                    <p:cond delay="0"/>
                                  </p:stCondLst>
                                  <p:childTnLst>
                                    <p:set>
                                      <p:cBhvr>
                                        <p:cTn id="64" dur="1" fill="hold">
                                          <p:stCondLst>
                                            <p:cond delay="0"/>
                                          </p:stCondLst>
                                        </p:cTn>
                                        <p:tgtEl>
                                          <p:spTgt spid="160"/>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nodeType="clickEffect" fill="hold" presetClass="entr" presetID="1">
                                  <p:stCondLst>
                                    <p:cond delay="0"/>
                                  </p:stCondLst>
                                  <p:childTnLst>
                                    <p:set>
                                      <p:cBhvr>
                                        <p:cTn id="68" dur="1" fill="hold">
                                          <p:stCondLst>
                                            <p:cond delay="0"/>
                                          </p:stCondLst>
                                        </p:cTn>
                                        <p:tgtEl>
                                          <p:spTgt spid="131"/>
                                        </p:tgtEl>
                                        <p:attrNameLst>
                                          <p:attrName>style.visibility</p:attrName>
                                        </p:attrNameLst>
                                      </p:cBhvr>
                                      <p:to>
                                        <p:strVal val="visible"/>
                                      </p:to>
                                    </p:set>
                                  </p:childTnLst>
                                </p:cTn>
                              </p:par>
                              <p:par>
                                <p:cTn id="69" nodeType="withEffect" fill="hold" presetClass="entr" presetID="1">
                                  <p:stCondLst>
                                    <p:cond delay="0"/>
                                  </p:stCondLst>
                                  <p:childTnLst>
                                    <p:set>
                                      <p:cBhvr>
                                        <p:cTn id="70" dur="1" fill="hold">
                                          <p:stCondLst>
                                            <p:cond delay="0"/>
                                          </p:stCondLst>
                                        </p:cTn>
                                        <p:tgtEl>
                                          <p:spTgt spid="148"/>
                                        </p:tgtEl>
                                        <p:attrNameLst>
                                          <p:attrName>style.visibility</p:attrName>
                                        </p:attrNameLst>
                                      </p:cBhvr>
                                      <p:to>
                                        <p:strVal val="visible"/>
                                      </p:to>
                                    </p:set>
                                  </p:childTnLst>
                                </p:cTn>
                              </p:par>
                              <p:par>
                                <p:cTn id="71" nodeType="withEffect" fill="hold" presetClass="entr" presetID="1">
                                  <p:stCondLst>
                                    <p:cond delay="0"/>
                                  </p:stCondLst>
                                  <p:childTnLst>
                                    <p:set>
                                      <p:cBhvr>
                                        <p:cTn id="72" dur="1" fill="hold">
                                          <p:stCondLst>
                                            <p:cond delay="0"/>
                                          </p:stCondLst>
                                        </p:cTn>
                                        <p:tgtEl>
                                          <p:spTgt spid="150"/>
                                        </p:tgtEl>
                                        <p:attrNameLst>
                                          <p:attrName>style.visibility</p:attrName>
                                        </p:attrNameLst>
                                      </p:cBhvr>
                                      <p:to>
                                        <p:strVal val="visible"/>
                                      </p:to>
                                    </p:set>
                                  </p:childTnLst>
                                </p:cTn>
                              </p:par>
                              <p:par>
                                <p:cTn id="73" nodeType="withEffect" fill="hold" presetClass="entr" presetID="1">
                                  <p:stCondLst>
                                    <p:cond delay="0"/>
                                  </p:stCondLst>
                                  <p:childTnLst>
                                    <p:set>
                                      <p:cBhvr>
                                        <p:cTn id="74" dur="1" fill="hold">
                                          <p:stCondLst>
                                            <p:cond delay="0"/>
                                          </p:stCondLst>
                                        </p:cTn>
                                        <p:tgtEl>
                                          <p:spTgt spid="157"/>
                                        </p:tgtEl>
                                        <p:attrNameLst>
                                          <p:attrName>style.visibility</p:attrName>
                                        </p:attrNameLst>
                                      </p:cBhvr>
                                      <p:to>
                                        <p:strVal val="visible"/>
                                      </p:to>
                                    </p:set>
                                  </p:childTnLst>
                                </p:cTn>
                              </p:par>
                              <p:par>
                                <p:cTn id="75" nodeType="withEffect" fill="hold" presetClass="entr" presetID="1">
                                  <p:stCondLst>
                                    <p:cond delay="0"/>
                                  </p:stCondLst>
                                  <p:childTnLst>
                                    <p:set>
                                      <p:cBhvr>
                                        <p:cTn id="76" dur="1" fill="hold">
                                          <p:stCondLst>
                                            <p:cond delay="0"/>
                                          </p:stCondLst>
                                        </p:cTn>
                                        <p:tgtEl>
                                          <p:spTgt spid="171"/>
                                        </p:tgtEl>
                                        <p:attrNameLst>
                                          <p:attrName>style.visibility</p:attrName>
                                        </p:attrNameLst>
                                      </p:cBhvr>
                                      <p:to>
                                        <p:strVal val="visible"/>
                                      </p:to>
                                    </p:set>
                                  </p:childTnLst>
                                </p:cTn>
                              </p:par>
                              <p:par>
                                <p:cTn id="77" nodeType="withEffect" fill="hold" presetClass="entr" presetID="1">
                                  <p:stCondLst>
                                    <p:cond delay="0"/>
                                  </p:stCondLst>
                                  <p:childTnLst>
                                    <p:set>
                                      <p:cBhvr>
                                        <p:cTn id="78" dur="1" fill="hold">
                                          <p:stCondLst>
                                            <p:cond delay="0"/>
                                          </p:stCondLst>
                                        </p:cTn>
                                        <p:tgtEl>
                                          <p:spTgt spid="183"/>
                                        </p:tgtEl>
                                        <p:attrNameLst>
                                          <p:attrName>style.visibility</p:attrName>
                                        </p:attrNameLst>
                                      </p:cBhvr>
                                      <p:to>
                                        <p:strVal val="visible"/>
                                      </p:to>
                                    </p:set>
                                  </p:childTnLst>
                                </p:cTn>
                              </p:par>
                              <p:par>
                                <p:cTn id="79" nodeType="withEffect" fill="hold" presetClass="entr" presetID="1">
                                  <p:stCondLst>
                                    <p:cond delay="0"/>
                                  </p:stCondLst>
                                  <p:childTnLst>
                                    <p:set>
                                      <p:cBhvr>
                                        <p:cTn id="80" dur="1" fill="hold">
                                          <p:stCondLst>
                                            <p:cond delay="0"/>
                                          </p:stCondLst>
                                        </p:cTn>
                                        <p:tgtEl>
                                          <p:spTgt spid="130"/>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nodeType="clickEffect" fill="hold" presetClass="entr" presetID="1">
                                  <p:stCondLst>
                                    <p:cond delay="0"/>
                                  </p:stCondLst>
                                  <p:childTnLst>
                                    <p:set>
                                      <p:cBhvr>
                                        <p:cTn id="84" dur="1" fill="hold">
                                          <p:stCondLst>
                                            <p:cond delay="0"/>
                                          </p:stCondLst>
                                        </p:cTn>
                                        <p:tgtEl>
                                          <p:spTgt spid="143"/>
                                        </p:tgtEl>
                                        <p:attrNameLst>
                                          <p:attrName>style.visibility</p:attrName>
                                        </p:attrNameLst>
                                      </p:cBhvr>
                                      <p:to>
                                        <p:strVal val="visible"/>
                                      </p:to>
                                    </p:set>
                                  </p:childTnLst>
                                </p:cTn>
                              </p:par>
                              <p:par>
                                <p:cTn id="85" nodeType="withEffect" fill="hold" presetClass="entr" presetID="1">
                                  <p:stCondLst>
                                    <p:cond delay="0"/>
                                  </p:stCondLst>
                                  <p:childTnLst>
                                    <p:set>
                                      <p:cBhvr>
                                        <p:cTn id="86" dur="1" fill="hold">
                                          <p:stCondLst>
                                            <p:cond delay="0"/>
                                          </p:stCondLst>
                                        </p:cTn>
                                        <p:tgtEl>
                                          <p:spTgt spid="144"/>
                                        </p:tgtEl>
                                        <p:attrNameLst>
                                          <p:attrName>style.visibility</p:attrName>
                                        </p:attrNameLst>
                                      </p:cBhvr>
                                      <p:to>
                                        <p:strVal val="visible"/>
                                      </p:to>
                                    </p:set>
                                  </p:childTnLst>
                                </p:cTn>
                              </p:par>
                              <p:par>
                                <p:cTn id="87" nodeType="withEffect" fill="hold" presetClass="entr" presetID="1">
                                  <p:stCondLst>
                                    <p:cond delay="0"/>
                                  </p:stCondLst>
                                  <p:childTnLst>
                                    <p:set>
                                      <p:cBhvr>
                                        <p:cTn id="88" dur="1" fill="hold">
                                          <p:stCondLst>
                                            <p:cond delay="0"/>
                                          </p:stCondLst>
                                        </p:cTn>
                                        <p:tgtEl>
                                          <p:spTgt spid="146"/>
                                        </p:tgtEl>
                                        <p:attrNameLst>
                                          <p:attrName>style.visibility</p:attrName>
                                        </p:attrNameLst>
                                      </p:cBhvr>
                                      <p:to>
                                        <p:strVal val="visible"/>
                                      </p:to>
                                    </p:set>
                                  </p:childTnLst>
                                </p:cTn>
                              </p:par>
                              <p:par>
                                <p:cTn id="89" nodeType="withEffect" fill="hold" presetClass="entr" presetID="1">
                                  <p:stCondLst>
                                    <p:cond delay="0"/>
                                  </p:stCondLst>
                                  <p:childTnLst>
                                    <p:set>
                                      <p:cBhvr>
                                        <p:cTn id="90" dur="1" fill="hold">
                                          <p:stCondLst>
                                            <p:cond delay="0"/>
                                          </p:stCondLst>
                                        </p:cTn>
                                        <p:tgtEl>
                                          <p:spTgt spid="149"/>
                                        </p:tgtEl>
                                        <p:attrNameLst>
                                          <p:attrName>style.visibility</p:attrName>
                                        </p:attrNameLst>
                                      </p:cBhvr>
                                      <p:to>
                                        <p:strVal val="visible"/>
                                      </p:to>
                                    </p:set>
                                  </p:childTnLst>
                                </p:cTn>
                              </p:par>
                              <p:par>
                                <p:cTn id="91" nodeType="withEffect" fill="hold" presetClass="entr" presetID="1">
                                  <p:stCondLst>
                                    <p:cond delay="0"/>
                                  </p:stCondLst>
                                  <p:childTnLst>
                                    <p:set>
                                      <p:cBhvr>
                                        <p:cTn id="92" dur="1" fill="hold">
                                          <p:stCondLst>
                                            <p:cond delay="0"/>
                                          </p:stCondLst>
                                        </p:cTn>
                                        <p:tgtEl>
                                          <p:spTgt spid="158"/>
                                        </p:tgtEl>
                                        <p:attrNameLst>
                                          <p:attrName>style.visibility</p:attrName>
                                        </p:attrNameLst>
                                      </p:cBhvr>
                                      <p:to>
                                        <p:strVal val="visible"/>
                                      </p:to>
                                    </p:set>
                                  </p:childTnLst>
                                </p:cTn>
                              </p:par>
                              <p:par>
                                <p:cTn id="93" nodeType="withEffect" fill="hold" presetClass="entr" presetID="1">
                                  <p:stCondLst>
                                    <p:cond delay="0"/>
                                  </p:stCondLst>
                                  <p:childTnLst>
                                    <p:set>
                                      <p:cBhvr>
                                        <p:cTn id="94" dur="1" fill="hold">
                                          <p:stCondLst>
                                            <p:cond delay="0"/>
                                          </p:stCondLst>
                                        </p:cTn>
                                        <p:tgtEl>
                                          <p:spTgt spid="170"/>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nodeType="clickEffect" fill="hold" presetClass="entr" presetID="1">
                                  <p:stCondLst>
                                    <p:cond delay="0"/>
                                  </p:stCondLst>
                                  <p:childTnLst>
                                    <p:set>
                                      <p:cBhvr>
                                        <p:cTn id="98" dur="1" fill="hold">
                                          <p:stCondLst>
                                            <p:cond delay="0"/>
                                          </p:stCondLst>
                                        </p:cTn>
                                        <p:tgtEl>
                                          <p:spTgt spid="134"/>
                                        </p:tgtEl>
                                        <p:attrNameLst>
                                          <p:attrName>style.visibility</p:attrName>
                                        </p:attrNameLst>
                                      </p:cBhvr>
                                      <p:to>
                                        <p:strVal val="visible"/>
                                      </p:to>
                                    </p:set>
                                  </p:childTnLst>
                                </p:cTn>
                              </p:par>
                              <p:par>
                                <p:cTn id="99" nodeType="withEffect" fill="hold" presetClass="entr" presetID="1">
                                  <p:stCondLst>
                                    <p:cond delay="0"/>
                                  </p:stCondLst>
                                  <p:childTnLst>
                                    <p:set>
                                      <p:cBhvr>
                                        <p:cTn id="100" dur="1" fill="hold">
                                          <p:stCondLst>
                                            <p:cond delay="0"/>
                                          </p:stCondLst>
                                        </p:cTn>
                                        <p:tgtEl>
                                          <p:spTgt spid="138"/>
                                        </p:tgtEl>
                                        <p:attrNameLst>
                                          <p:attrName>style.visibility</p:attrName>
                                        </p:attrNameLst>
                                      </p:cBhvr>
                                      <p:to>
                                        <p:strVal val="visible"/>
                                      </p:to>
                                    </p:set>
                                  </p:childTnLst>
                                </p:cTn>
                              </p:par>
                              <p:par>
                                <p:cTn id="101" nodeType="withEffect" fill="hold" presetClass="entr" presetID="1">
                                  <p:stCondLst>
                                    <p:cond delay="0"/>
                                  </p:stCondLst>
                                  <p:childTnLst>
                                    <p:set>
                                      <p:cBhvr>
                                        <p:cTn id="102" dur="1" fill="hold">
                                          <p:stCondLst>
                                            <p:cond delay="0"/>
                                          </p:stCondLst>
                                        </p:cTn>
                                        <p:tgtEl>
                                          <p:spTgt spid="161"/>
                                        </p:tgtEl>
                                        <p:attrNameLst>
                                          <p:attrName>style.visibility</p:attrName>
                                        </p:attrNameLst>
                                      </p:cBhvr>
                                      <p:to>
                                        <p:strVal val="visible"/>
                                      </p:to>
                                    </p:set>
                                  </p:childTnLst>
                                </p:cTn>
                              </p:par>
                              <p:par>
                                <p:cTn id="103" nodeType="withEffect" fill="hold" presetClass="entr" presetID="1">
                                  <p:stCondLst>
                                    <p:cond delay="0"/>
                                  </p:stCondLst>
                                  <p:childTnLst>
                                    <p:set>
                                      <p:cBhvr>
                                        <p:cTn id="104" dur="1" fill="hold">
                                          <p:stCondLst>
                                            <p:cond delay="0"/>
                                          </p:stCondLst>
                                        </p:cTn>
                                        <p:tgtEl>
                                          <p:spTgt spid="176"/>
                                        </p:tgtEl>
                                        <p:attrNameLst>
                                          <p:attrName>style.visibility</p:attrName>
                                        </p:attrNameLst>
                                      </p:cBhvr>
                                      <p:to>
                                        <p:strVal val="visible"/>
                                      </p:to>
                                    </p:set>
                                  </p:childTnLst>
                                </p:cTn>
                              </p:par>
                              <p:par>
                                <p:cTn id="105" nodeType="withEffect" fill="hold" presetClass="entr" presetID="1">
                                  <p:stCondLst>
                                    <p:cond delay="0"/>
                                  </p:stCondLst>
                                  <p:childTnLst>
                                    <p:set>
                                      <p:cBhvr>
                                        <p:cTn id="106" dur="1" fill="hold">
                                          <p:stCondLst>
                                            <p:cond delay="0"/>
                                          </p:stCondLst>
                                        </p:cTn>
                                        <p:tgtEl>
                                          <p:spTgt spid="177"/>
                                        </p:tgtEl>
                                        <p:attrNameLst>
                                          <p:attrName>style.visibility</p:attrName>
                                        </p:attrNameLst>
                                      </p:cBhvr>
                                      <p:to>
                                        <p:strVal val="visible"/>
                                      </p:to>
                                    </p:set>
                                  </p:childTnLst>
                                </p:cTn>
                              </p:par>
                              <p:par>
                                <p:cTn id="107" nodeType="withEffect" fill="hold" presetClass="entr" presetID="1">
                                  <p:stCondLst>
                                    <p:cond delay="0"/>
                                  </p:stCondLst>
                                  <p:childTnLst>
                                    <p:set>
                                      <p:cBhvr>
                                        <p:cTn id="108" dur="1" fill="hold">
                                          <p:stCondLst>
                                            <p:cond delay="0"/>
                                          </p:stCondLst>
                                        </p:cTn>
                                        <p:tgtEl>
                                          <p:spTgt spid="178"/>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nodeType="clickEffect" fill="hold" presetClass="entr" presetID="1">
                                  <p:stCondLst>
                                    <p:cond delay="0"/>
                                  </p:stCondLst>
                                  <p:childTnLst>
                                    <p:set>
                                      <p:cBhvr>
                                        <p:cTn id="112" dur="1" fill="hold">
                                          <p:stCondLst>
                                            <p:cond delay="0"/>
                                          </p:stCondLst>
                                        </p:cTn>
                                        <p:tgtEl>
                                          <p:spTgt spid="162"/>
                                        </p:tgtEl>
                                        <p:attrNameLst>
                                          <p:attrName>style.visibility</p:attrName>
                                        </p:attrNameLst>
                                      </p:cBhvr>
                                      <p:to>
                                        <p:strVal val="visible"/>
                                      </p:to>
                                    </p:set>
                                  </p:childTnLst>
                                </p:cTn>
                              </p:par>
                              <p:par>
                                <p:cTn id="113" nodeType="withEffect" fill="hold" presetClass="entr" presetID="1">
                                  <p:stCondLst>
                                    <p:cond delay="0"/>
                                  </p:stCondLst>
                                  <p:childTnLst>
                                    <p:set>
                                      <p:cBhvr>
                                        <p:cTn id="114" dur="1" fill="hold">
                                          <p:stCondLst>
                                            <p:cond delay="0"/>
                                          </p:stCondLst>
                                        </p:cTn>
                                        <p:tgtEl>
                                          <p:spTgt spid="172"/>
                                        </p:tgtEl>
                                        <p:attrNameLst>
                                          <p:attrName>style.visibility</p:attrName>
                                        </p:attrNameLst>
                                      </p:cBhvr>
                                      <p:to>
                                        <p:strVal val="visible"/>
                                      </p:to>
                                    </p:set>
                                  </p:childTnLst>
                                </p:cTn>
                              </p:par>
                              <p:par>
                                <p:cTn id="115" nodeType="withEffect" fill="hold" presetClass="entr" presetID="1">
                                  <p:stCondLst>
                                    <p:cond delay="0"/>
                                  </p:stCondLst>
                                  <p:childTnLst>
                                    <p:set>
                                      <p:cBhvr>
                                        <p:cTn id="116" dur="1" fill="hold">
                                          <p:stCondLst>
                                            <p:cond delay="0"/>
                                          </p:stCondLst>
                                        </p:cTn>
                                        <p:tgtEl>
                                          <p:spTgt spid="173"/>
                                        </p:tgtEl>
                                        <p:attrNameLst>
                                          <p:attrName>style.visibility</p:attrName>
                                        </p:attrNameLst>
                                      </p:cBhvr>
                                      <p:to>
                                        <p:strVal val="visible"/>
                                      </p:to>
                                    </p:set>
                                  </p:childTnLst>
                                </p:cTn>
                              </p:par>
                              <p:par>
                                <p:cTn id="117" nodeType="withEffect" fill="hold" presetClass="entr" presetID="1">
                                  <p:stCondLst>
                                    <p:cond delay="0"/>
                                  </p:stCondLst>
                                  <p:childTnLst>
                                    <p:set>
                                      <p:cBhvr>
                                        <p:cTn id="118" dur="1" fill="hold">
                                          <p:stCondLst>
                                            <p:cond delay="0"/>
                                          </p:stCondLst>
                                        </p:cTn>
                                        <p:tgtEl>
                                          <p:spTgt spid="131"/>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nodeType="clickEffect" fill="hold" presetClass="entr" presetID="1">
                                  <p:stCondLst>
                                    <p:cond delay="0"/>
                                  </p:stCondLst>
                                  <p:childTnLst>
                                    <p:set>
                                      <p:cBhvr>
                                        <p:cTn id="122" dur="1" fill="hold">
                                          <p:stCondLst>
                                            <p:cond delay="0"/>
                                          </p:stCondLst>
                                        </p:cTn>
                                        <p:tgtEl>
                                          <p:spTgt spid="132"/>
                                        </p:tgtEl>
                                        <p:attrNameLst>
                                          <p:attrName>style.visibility</p:attrName>
                                        </p:attrNameLst>
                                      </p:cBhvr>
                                      <p:to>
                                        <p:strVal val="visible"/>
                                      </p:to>
                                    </p:set>
                                  </p:childTnLst>
                                </p:cTn>
                              </p:par>
                              <p:par>
                                <p:cTn id="123" nodeType="withEffect" fill="hold" presetClass="entr" presetID="1">
                                  <p:stCondLst>
                                    <p:cond delay="0"/>
                                  </p:stCondLst>
                                  <p:childTnLst>
                                    <p:set>
                                      <p:cBhvr>
                                        <p:cTn id="124" dur="1" fill="hold">
                                          <p:stCondLst>
                                            <p:cond delay="0"/>
                                          </p:stCondLst>
                                        </p:cTn>
                                        <p:tgtEl>
                                          <p:spTgt spid="136"/>
                                        </p:tgtEl>
                                        <p:attrNameLst>
                                          <p:attrName>style.visibility</p:attrName>
                                        </p:attrNameLst>
                                      </p:cBhvr>
                                      <p:to>
                                        <p:strVal val="visible"/>
                                      </p:to>
                                    </p:set>
                                  </p:childTnLst>
                                </p:cTn>
                              </p:par>
                              <p:par>
                                <p:cTn id="125" nodeType="withEffect" fill="hold" presetClass="entr" presetID="1">
                                  <p:stCondLst>
                                    <p:cond delay="0"/>
                                  </p:stCondLst>
                                  <p:childTnLst>
                                    <p:set>
                                      <p:cBhvr>
                                        <p:cTn id="126" dur="1" fill="hold">
                                          <p:stCondLst>
                                            <p:cond delay="0"/>
                                          </p:stCondLst>
                                        </p:cTn>
                                        <p:tgtEl>
                                          <p:spTgt spid="151"/>
                                        </p:tgtEl>
                                        <p:attrNameLst>
                                          <p:attrName>style.visibility</p:attrName>
                                        </p:attrNameLst>
                                      </p:cBhvr>
                                      <p:to>
                                        <p:strVal val="visible"/>
                                      </p:to>
                                    </p:set>
                                  </p:childTnLst>
                                </p:cTn>
                              </p:par>
                              <p:par>
                                <p:cTn id="127" nodeType="withEffect" fill="hold" presetClass="entr" presetID="1">
                                  <p:stCondLst>
                                    <p:cond delay="0"/>
                                  </p:stCondLst>
                                  <p:childTnLst>
                                    <p:set>
                                      <p:cBhvr>
                                        <p:cTn id="128" dur="1" fill="hold">
                                          <p:stCondLst>
                                            <p:cond delay="0"/>
                                          </p:stCondLst>
                                        </p:cTn>
                                        <p:tgtEl>
                                          <p:spTgt spid="163"/>
                                        </p:tgtEl>
                                        <p:attrNameLst>
                                          <p:attrName>style.visibility</p:attrName>
                                        </p:attrNameLst>
                                      </p:cBhvr>
                                      <p:to>
                                        <p:strVal val="visible"/>
                                      </p:to>
                                    </p:set>
                                  </p:childTnLst>
                                </p:cTn>
                              </p:par>
                              <p:par>
                                <p:cTn id="129" nodeType="withEffect" fill="hold" presetClass="entr" presetID="1">
                                  <p:stCondLst>
                                    <p:cond delay="0"/>
                                  </p:stCondLst>
                                  <p:childTnLst>
                                    <p:set>
                                      <p:cBhvr>
                                        <p:cTn id="130" dur="1" fill="hold">
                                          <p:stCondLst>
                                            <p:cond delay="0"/>
                                          </p:stCondLst>
                                        </p:cTn>
                                        <p:tgtEl>
                                          <p:spTgt spid="167"/>
                                        </p:tgtEl>
                                        <p:attrNameLst>
                                          <p:attrName>style.visibility</p:attrName>
                                        </p:attrNameLst>
                                      </p:cBhvr>
                                      <p:to>
                                        <p:strVal val="visible"/>
                                      </p:to>
                                    </p:set>
                                  </p:childTnLst>
                                </p:cTn>
                              </p:par>
                              <p:par>
                                <p:cTn id="131" nodeType="withEffect" fill="hold" presetClass="entr" presetID="1">
                                  <p:stCondLst>
                                    <p:cond delay="0"/>
                                  </p:stCondLst>
                                  <p:childTnLst>
                                    <p:set>
                                      <p:cBhvr>
                                        <p:cTn id="132" dur="1" fill="hold">
                                          <p:stCondLst>
                                            <p:cond delay="0"/>
                                          </p:stCondLst>
                                        </p:cTn>
                                        <p:tgtEl>
                                          <p:spTgt spid="174"/>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nodeType="clickEffect" fill="hold" presetClass="entr" presetID="1">
                                  <p:stCondLst>
                                    <p:cond delay="0"/>
                                  </p:stCondLst>
                                  <p:childTnLst>
                                    <p:set>
                                      <p:cBhvr>
                                        <p:cTn id="136" dur="1" fill="hold">
                                          <p:stCondLst>
                                            <p:cond delay="0"/>
                                          </p:stCondLst>
                                        </p:cTn>
                                        <p:tgtEl>
                                          <p:spTgt spid="133"/>
                                        </p:tgtEl>
                                        <p:attrNameLst>
                                          <p:attrName>style.visibility</p:attrName>
                                        </p:attrNameLst>
                                      </p:cBhvr>
                                      <p:to>
                                        <p:strVal val="visible"/>
                                      </p:to>
                                    </p:set>
                                  </p:childTnLst>
                                </p:cTn>
                              </p:par>
                              <p:par>
                                <p:cTn id="137" nodeType="withEffect" fill="hold" presetClass="entr" presetID="1">
                                  <p:stCondLst>
                                    <p:cond delay="0"/>
                                  </p:stCondLst>
                                  <p:childTnLst>
                                    <p:set>
                                      <p:cBhvr>
                                        <p:cTn id="138" dur="1" fill="hold">
                                          <p:stCondLst>
                                            <p:cond delay="0"/>
                                          </p:stCondLst>
                                        </p:cTn>
                                        <p:tgtEl>
                                          <p:spTgt spid="137"/>
                                        </p:tgtEl>
                                        <p:attrNameLst>
                                          <p:attrName>style.visibility</p:attrName>
                                        </p:attrNameLst>
                                      </p:cBhvr>
                                      <p:to>
                                        <p:strVal val="visible"/>
                                      </p:to>
                                    </p:set>
                                  </p:childTnLst>
                                </p:cTn>
                              </p:par>
                              <p:par>
                                <p:cTn id="139" nodeType="withEffect" fill="hold" presetClass="entr" presetID="1">
                                  <p:stCondLst>
                                    <p:cond delay="0"/>
                                  </p:stCondLst>
                                  <p:childTnLst>
                                    <p:set>
                                      <p:cBhvr>
                                        <p:cTn id="140" dur="1" fill="hold">
                                          <p:stCondLst>
                                            <p:cond delay="0"/>
                                          </p:stCondLst>
                                        </p:cTn>
                                        <p:tgtEl>
                                          <p:spTgt spid="165"/>
                                        </p:tgtEl>
                                        <p:attrNameLst>
                                          <p:attrName>style.visibility</p:attrName>
                                        </p:attrNameLst>
                                      </p:cBhvr>
                                      <p:to>
                                        <p:strVal val="visible"/>
                                      </p:to>
                                    </p:set>
                                  </p:childTnLst>
                                </p:cTn>
                              </p:par>
                              <p:par>
                                <p:cTn id="141" nodeType="withEffect" fill="hold" presetClass="entr" presetID="1">
                                  <p:stCondLst>
                                    <p:cond delay="0"/>
                                  </p:stCondLst>
                                  <p:childTnLst>
                                    <p:set>
                                      <p:cBhvr>
                                        <p:cTn id="142" dur="1" fill="hold">
                                          <p:stCondLst>
                                            <p:cond delay="0"/>
                                          </p:stCondLst>
                                        </p:cTn>
                                        <p:tgtEl>
                                          <p:spTgt spid="166"/>
                                        </p:tgtEl>
                                        <p:attrNameLst>
                                          <p:attrName>style.visibility</p:attrName>
                                        </p:attrNameLst>
                                      </p:cBhvr>
                                      <p:to>
                                        <p:strVal val="visible"/>
                                      </p:to>
                                    </p:set>
                                  </p:childTnLst>
                                </p:cTn>
                              </p:par>
                              <p:par>
                                <p:cTn id="143" nodeType="withEffect" fill="hold" presetClass="entr" presetID="1">
                                  <p:stCondLst>
                                    <p:cond delay="0"/>
                                  </p:stCondLst>
                                  <p:childTnLst>
                                    <p:set>
                                      <p:cBhvr>
                                        <p:cTn id="144" dur="1" fill="hold">
                                          <p:stCondLst>
                                            <p:cond delay="0"/>
                                          </p:stCondLst>
                                        </p:cTn>
                                        <p:tgtEl>
                                          <p:spTgt spid="168"/>
                                        </p:tgtEl>
                                        <p:attrNameLst>
                                          <p:attrName>style.visibility</p:attrName>
                                        </p:attrNameLst>
                                      </p:cBhvr>
                                      <p:to>
                                        <p:strVal val="visible"/>
                                      </p:to>
                                    </p:set>
                                  </p:childTnLst>
                                </p:cTn>
                              </p:par>
                              <p:par>
                                <p:cTn id="145" nodeType="withEffect" fill="hold" presetClass="entr" presetID="1">
                                  <p:stCondLst>
                                    <p:cond delay="0"/>
                                  </p:stCondLst>
                                  <p:childTnLst>
                                    <p:set>
                                      <p:cBhvr>
                                        <p:cTn id="146" dur="1" fill="hold">
                                          <p:stCondLst>
                                            <p:cond delay="0"/>
                                          </p:stCondLst>
                                        </p:cTn>
                                        <p:tgtEl>
                                          <p:spTgt spid="175"/>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nodeType="clickEffect" fill="hold" presetClass="entr" presetID="1">
                                  <p:stCondLst>
                                    <p:cond delay="0"/>
                                  </p:stCondLst>
                                  <p:childTnLst>
                                    <p:set>
                                      <p:cBhvr>
                                        <p:cTn id="150" dur="1" fill="hold">
                                          <p:stCondLst>
                                            <p:cond delay="0"/>
                                          </p:stCondLst>
                                        </p:cTn>
                                        <p:tgtEl>
                                          <p:spTgt spid="152"/>
                                        </p:tgtEl>
                                        <p:attrNameLst>
                                          <p:attrName>style.visibility</p:attrName>
                                        </p:attrNameLst>
                                      </p:cBhvr>
                                      <p:to>
                                        <p:strVal val="visible"/>
                                      </p:to>
                                    </p:set>
                                  </p:childTnLst>
                                </p:cTn>
                              </p:par>
                              <p:par>
                                <p:cTn id="151" nodeType="withEffect" fill="hold" presetClass="entr" presetID="1">
                                  <p:stCondLst>
                                    <p:cond delay="0"/>
                                  </p:stCondLst>
                                  <p:childTnLst>
                                    <p:set>
                                      <p:cBhvr>
                                        <p:cTn id="152" dur="1" fill="hold">
                                          <p:stCondLst>
                                            <p:cond delay="0"/>
                                          </p:stCondLst>
                                        </p:cTn>
                                        <p:tgtEl>
                                          <p:spTgt spid="164"/>
                                        </p:tgtEl>
                                        <p:attrNameLst>
                                          <p:attrName>style.visibility</p:attrName>
                                        </p:attrNameLst>
                                      </p:cBhvr>
                                      <p:to>
                                        <p:strVal val="visible"/>
                                      </p:to>
                                    </p:set>
                                  </p:childTnLst>
                                </p:cTn>
                              </p:par>
                              <p:par>
                                <p:cTn id="153" nodeType="withEffect" fill="hold" presetClass="entr" presetID="1">
                                  <p:stCondLst>
                                    <p:cond delay="0"/>
                                  </p:stCondLst>
                                  <p:childTnLst>
                                    <p:set>
                                      <p:cBhvr>
                                        <p:cTn id="154" dur="1" fill="hold">
                                          <p:stCondLst>
                                            <p:cond delay="0"/>
                                          </p:stCondLst>
                                        </p:cTn>
                                        <p:tgtEl>
                                          <p:spTgt spid="169"/>
                                        </p:tgtEl>
                                        <p:attrNameLst>
                                          <p:attrName>style.visibility</p:attrName>
                                        </p:attrNameLst>
                                      </p:cBhvr>
                                      <p:to>
                                        <p:strVal val="visible"/>
                                      </p:to>
                                    </p:set>
                                  </p:childTnLst>
                                </p:cTn>
                              </p:par>
                              <p:par>
                                <p:cTn id="155" nodeType="withEffect" fill="hold" presetClass="entr" presetID="1">
                                  <p:stCondLst>
                                    <p:cond delay="0"/>
                                  </p:stCondLst>
                                  <p:childTnLst>
                                    <p:set>
                                      <p:cBhvr>
                                        <p:cTn id="156" dur="1" fill="hold">
                                          <p:stCondLst>
                                            <p:cond delay="0"/>
                                          </p:stCondLst>
                                        </p:cTn>
                                        <p:tgtEl>
                                          <p:spTgt spid="179"/>
                                        </p:tgtEl>
                                        <p:attrNameLst>
                                          <p:attrName>style.visibility</p:attrName>
                                        </p:attrNameLst>
                                      </p:cBhvr>
                                      <p:to>
                                        <p:strVal val="visible"/>
                                      </p:to>
                                    </p:set>
                                  </p:childTnLst>
                                </p:cTn>
                              </p:par>
                            </p:childTnLst>
                          </p:cTn>
                        </p:par>
                      </p:childTnLst>
                    </p:cTn>
                  </p:par>
                  <p:par>
                    <p:cTn id="157" fill="hold">
                      <p:stCondLst>
                        <p:cond delay="indefinite"/>
                      </p:stCondLst>
                      <p:childTnLst>
                        <p:par>
                          <p:cTn id="158" fill="hold">
                            <p:stCondLst>
                              <p:cond delay="0"/>
                            </p:stCondLst>
                            <p:childTnLst>
                              <p:par>
                                <p:cTn id="159" nodeType="clickEffect" fill="hold" presetClass="entr" presetID="1">
                                  <p:stCondLst>
                                    <p:cond delay="0"/>
                                  </p:stCondLst>
                                  <p:childTnLst>
                                    <p:set>
                                      <p:cBhvr>
                                        <p:cTn id="160" dur="1" fill="hold">
                                          <p:stCondLst>
                                            <p:cond delay="0"/>
                                          </p:stCondLst>
                                        </p:cTn>
                                        <p:tgtEl>
                                          <p:spTgt spid="119"/>
                                        </p:tgtEl>
                                        <p:attrNameLst>
                                          <p:attrName>style.visibility</p:attrName>
                                        </p:attrNameLst>
                                      </p:cBhvr>
                                      <p:to>
                                        <p:strVal val="visible"/>
                                      </p:to>
                                    </p:set>
                                  </p:childTnLst>
                                </p:cTn>
                              </p:par>
                              <p:par>
                                <p:cTn id="161" nodeType="withEffect" fill="hold" presetClass="entr" presetID="1">
                                  <p:stCondLst>
                                    <p:cond delay="0"/>
                                  </p:stCondLst>
                                  <p:childTnLst>
                                    <p:set>
                                      <p:cBhvr>
                                        <p:cTn id="162" dur="1" fill="hold">
                                          <p:stCondLst>
                                            <p:cond delay="0"/>
                                          </p:stCondLst>
                                        </p:cTn>
                                        <p:tgtEl>
                                          <p:spTgt spid="120"/>
                                        </p:tgtEl>
                                        <p:attrNameLst>
                                          <p:attrName>style.visibility</p:attrName>
                                        </p:attrNameLst>
                                      </p:cBhvr>
                                      <p:to>
                                        <p:strVal val="visible"/>
                                      </p:to>
                                    </p:set>
                                  </p:childTnLst>
                                </p:cTn>
                              </p:par>
                              <p:par>
                                <p:cTn id="163" nodeType="withEffect" fill="hold" presetClass="entr" presetID="1">
                                  <p:stCondLst>
                                    <p:cond delay="0"/>
                                  </p:stCondLst>
                                  <p:childTnLst>
                                    <p:set>
                                      <p:cBhvr>
                                        <p:cTn id="164" dur="1" fill="hold">
                                          <p:stCondLst>
                                            <p:cond delay="0"/>
                                          </p:stCondLst>
                                        </p:cTn>
                                        <p:tgtEl>
                                          <p:spTgt spid="121"/>
                                        </p:tgtEl>
                                        <p:attrNameLst>
                                          <p:attrName>style.visibility</p:attrName>
                                        </p:attrNameLst>
                                      </p:cBhvr>
                                      <p:to>
                                        <p:strVal val="visible"/>
                                      </p:to>
                                    </p:set>
                                  </p:childTnLst>
                                </p:cTn>
                              </p:par>
                              <p:par>
                                <p:cTn id="165" nodeType="withEffect" fill="hold" presetClass="entr" presetID="1">
                                  <p:stCondLst>
                                    <p:cond delay="0"/>
                                  </p:stCondLst>
                                  <p:childTnLst>
                                    <p:set>
                                      <p:cBhvr>
                                        <p:cTn id="166" dur="1" fill="hold">
                                          <p:stCondLst>
                                            <p:cond delay="0"/>
                                          </p:stCondLst>
                                        </p:cTn>
                                        <p:tgtEl>
                                          <p:spTgt spid="122"/>
                                        </p:tgtEl>
                                        <p:attrNameLst>
                                          <p:attrName>style.visibility</p:attrName>
                                        </p:attrNameLst>
                                      </p:cBhvr>
                                      <p:to>
                                        <p:strVal val="visible"/>
                                      </p:to>
                                    </p:set>
                                  </p:childTnLst>
                                </p:cTn>
                              </p:par>
                              <p:par>
                                <p:cTn id="167" nodeType="withEffect" fill="hold" presetClass="entr" presetID="1">
                                  <p:stCondLst>
                                    <p:cond delay="0"/>
                                  </p:stCondLst>
                                  <p:childTnLst>
                                    <p:set>
                                      <p:cBhvr>
                                        <p:cTn id="168" dur="1" fill="hold">
                                          <p:stCondLst>
                                            <p:cond delay="0"/>
                                          </p:stCondLst>
                                        </p:cTn>
                                        <p:tgtEl>
                                          <p:spTgt spid="154"/>
                                        </p:tgtEl>
                                        <p:attrNameLst>
                                          <p:attrName>style.visibility</p:attrName>
                                        </p:attrNameLst>
                                      </p:cBhvr>
                                      <p:to>
                                        <p:strVal val="visible"/>
                                      </p:to>
                                    </p:set>
                                  </p:childTnLst>
                                </p:cTn>
                              </p:par>
                            </p:childTnLst>
                          </p:cTn>
                        </p:par>
                      </p:childTnLst>
                    </p:cTn>
                  </p:par>
                  <p:par>
                    <p:cTn id="169" fill="hold">
                      <p:stCondLst>
                        <p:cond delay="indefinite"/>
                      </p:stCondLst>
                      <p:childTnLst>
                        <p:par>
                          <p:cTn id="170" fill="hold">
                            <p:stCondLst>
                              <p:cond delay="0"/>
                            </p:stCondLst>
                            <p:childTnLst>
                              <p:par>
                                <p:cTn id="171" nodeType="clickEffect" fill="hold" presetClass="entr" presetID="1">
                                  <p:stCondLst>
                                    <p:cond delay="0"/>
                                  </p:stCondLst>
                                  <p:childTnLst>
                                    <p:set>
                                      <p:cBhvr>
                                        <p:cTn id="172" dur="1" fill="hold">
                                          <p:stCondLst>
                                            <p:cond delay="0"/>
                                          </p:stCondLst>
                                        </p:cTn>
                                        <p:tgtEl>
                                          <p:spTgt spid="153"/>
                                        </p:tgtEl>
                                        <p:attrNameLst>
                                          <p:attrName>style.visibility</p:attrName>
                                        </p:attrNameLst>
                                      </p:cBhvr>
                                      <p:to>
                                        <p:strVal val="visible"/>
                                      </p:to>
                                    </p:set>
                                  </p:childTnLst>
                                </p:cTn>
                              </p:par>
                              <p:par>
                                <p:cTn id="173" nodeType="withEffect" fill="hold" presetClass="entr" presetID="1">
                                  <p:stCondLst>
                                    <p:cond delay="0"/>
                                  </p:stCondLst>
                                  <p:childTnLst>
                                    <p:set>
                                      <p:cBhvr>
                                        <p:cTn id="174" dur="1" fill="hold">
                                          <p:stCondLst>
                                            <p:cond delay="0"/>
                                          </p:stCondLst>
                                        </p:cTn>
                                        <p:tgtEl>
                                          <p:spTgt spid="1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87" name="PlaceHolder 1"/>
          <p:cNvSpPr>
            <a:spLocks noGrp="1"/>
          </p:cNvSpPr>
          <p:nvPr>
            <p:ph/>
          </p:nvPr>
        </p:nvSpPr>
        <p:spPr>
          <a:xfrm>
            <a:off x="310680" y="1039320"/>
            <a:ext cx="8376120" cy="3532680"/>
          </a:xfrm>
          <a:prstGeom prst="rect">
            <a:avLst/>
          </a:prstGeom>
          <a:noFill/>
          <a:ln w="0">
            <a:noFill/>
          </a:ln>
        </p:spPr>
        <p:txBody>
          <a:bodyPr lIns="91440" rIns="91440" tIns="91440" bIns="91440" anchor="t">
            <a:normAutofit/>
          </a:bodyPr>
          <a:p>
            <a:pPr marL="457200" indent="-342720">
              <a:lnSpc>
                <a:spcPct val="115000"/>
              </a:lnSpc>
              <a:spcBef>
                <a:spcPts val="11"/>
              </a:spcBef>
              <a:spcAft>
                <a:spcPts val="11"/>
              </a:spcAft>
              <a:buClr>
                <a:srgbClr val="495867"/>
              </a:buClr>
              <a:buFont typeface="Roboto"/>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Derived from the UCERF2 model for California</a:t>
            </a:r>
            <a:endParaRPr b="0" lang="en-US" sz="1800" spc="-1" strike="noStrike">
              <a:solidFill>
                <a:srgbClr val="000000"/>
              </a:solidFill>
              <a:latin typeface="Arial"/>
            </a:endParaRPr>
          </a:p>
          <a:p>
            <a:pPr marL="457200" indent="-342720">
              <a:lnSpc>
                <a:spcPct val="115000"/>
              </a:lnSpc>
              <a:spcBef>
                <a:spcPts val="11"/>
              </a:spcBef>
              <a:spcAft>
                <a:spcPts val="11"/>
              </a:spcAft>
              <a:buClr>
                <a:srgbClr val="495867"/>
              </a:buClr>
              <a:buFont typeface="Roboto"/>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Prescribes fault surfaces with associated probabilities and magnitudes to be consistent with data</a:t>
            </a:r>
            <a:endParaRPr b="0" lang="en-US" sz="1800" spc="-1" strike="noStrike">
              <a:solidFill>
                <a:srgbClr val="000000"/>
              </a:solidFill>
              <a:latin typeface="Arial"/>
            </a:endParaRPr>
          </a:p>
          <a:p>
            <a:pPr marL="457200" indent="-342720">
              <a:lnSpc>
                <a:spcPct val="115000"/>
              </a:lnSpc>
              <a:spcBef>
                <a:spcPts val="11"/>
              </a:spcBef>
              <a:spcAft>
                <a:spcPts val="11"/>
              </a:spcAft>
              <a:buClr>
                <a:srgbClr val="495867"/>
              </a:buClr>
              <a:buFont typeface="Roboto"/>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Magnitudes permitted to vary +/- 2 sigma to capture aleatory variability in potential magnitude</a:t>
            </a:r>
            <a:endParaRPr b="0" lang="en-US" sz="1800" spc="-1" strike="noStrike">
              <a:solidFill>
                <a:srgbClr val="000000"/>
              </a:solidFill>
              <a:latin typeface="Arial"/>
            </a:endParaRPr>
          </a:p>
          <a:p>
            <a:pPr lvl="1" marL="743040" indent="-285840">
              <a:lnSpc>
                <a:spcPct val="93000"/>
              </a:lnSpc>
              <a:spcBef>
                <a:spcPts val="1137"/>
              </a:spcBef>
              <a:spcAft>
                <a:spcPts val="11"/>
              </a:spcAft>
              <a:buClr>
                <a:srgbClr val="000000"/>
              </a:buClr>
              <a:buSzPct val="75000"/>
              <a:buFont typeface="Wingdings 2" charset="2"/>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Median magnitudes range from 6.55 to 8.15</a:t>
            </a:r>
            <a:endParaRPr b="0" lang="en-US" sz="1800" spc="-1" strike="noStrike">
              <a:solidFill>
                <a:srgbClr val="000000"/>
              </a:solidFill>
              <a:latin typeface="Arial"/>
            </a:endParaRPr>
          </a:p>
          <a:p>
            <a:pPr lvl="1" marL="743040" indent="-285840">
              <a:lnSpc>
                <a:spcPct val="93000"/>
              </a:lnSpc>
              <a:spcBef>
                <a:spcPts val="1137"/>
              </a:spcBef>
              <a:spcAft>
                <a:spcPts val="11"/>
              </a:spcAft>
              <a:buClr>
                <a:srgbClr val="000000"/>
              </a:buClr>
              <a:buSzPct val="75000"/>
              <a:buFont typeface="Wingdings 2" charset="2"/>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Full range is 5.95 to 8.45</a:t>
            </a:r>
            <a:endParaRPr b="0" lang="en-US" sz="1800" spc="-1" strike="noStrike">
              <a:solidFill>
                <a:srgbClr val="000000"/>
              </a:solidFill>
              <a:latin typeface="Arial"/>
            </a:endParaRPr>
          </a:p>
          <a:p>
            <a:pPr marL="457200" indent="-342720">
              <a:lnSpc>
                <a:spcPct val="93000"/>
              </a:lnSpc>
              <a:spcBef>
                <a:spcPts val="1417"/>
              </a:spcBef>
              <a:buClr>
                <a:srgbClr val="495867"/>
              </a:buClr>
              <a:buFont typeface="Roboto"/>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Events with median magnitude &gt; 6.5 and with some part of the fault is within 200 km of the site are included in the simulation</a:t>
            </a:r>
            <a:endParaRPr b="0" lang="en-US" sz="1800" spc="-1" strike="noStrike">
              <a:solidFill>
                <a:srgbClr val="000000"/>
              </a:solidFill>
              <a:latin typeface="Arial"/>
            </a:endParaRPr>
          </a:p>
          <a:p>
            <a:pPr indent="0">
              <a:lnSpc>
                <a:spcPct val="115000"/>
              </a:lnSpc>
              <a:spcBef>
                <a:spcPts val="11"/>
              </a:spcBef>
              <a:spcAft>
                <a:spcPts val="1213"/>
              </a:spcAft>
              <a:buNone/>
              <a:tabLst>
                <a:tab algn="l" pos="0"/>
              </a:tabLst>
            </a:pPr>
            <a:endParaRPr b="0" lang="en-US" sz="1800" spc="-1" strike="noStrike">
              <a:solidFill>
                <a:srgbClr val="000000"/>
              </a:solidFill>
              <a:latin typeface="Arial"/>
            </a:endParaRPr>
          </a:p>
        </p:txBody>
      </p:sp>
      <p:sp>
        <p:nvSpPr>
          <p:cNvPr id="188" name="PlaceHolder 2"/>
          <p:cNvSpPr>
            <a:spLocks noGrp="1"/>
          </p:cNvSpPr>
          <p:nvPr>
            <p:ph type="title"/>
          </p:nvPr>
        </p:nvSpPr>
        <p:spPr>
          <a:xfrm>
            <a:off x="1057320" y="164880"/>
            <a:ext cx="7027560" cy="570960"/>
          </a:xfrm>
          <a:prstGeom prst="rect">
            <a:avLst/>
          </a:prstGeom>
          <a:noFill/>
          <a:ln w="0">
            <a:noFill/>
          </a:ln>
        </p:spPr>
        <p:txBody>
          <a:bodyPr lIns="91440" rIns="91440" tIns="91440" bIns="91440" anchor="t">
            <a:noAutofit/>
          </a:bodyPr>
          <a:p>
            <a:pPr indent="0" algn="ctr">
              <a:lnSpc>
                <a:spcPct val="100000"/>
              </a:lnSpc>
              <a:spcBef>
                <a:spcPts val="11"/>
              </a:spcBef>
              <a:spcAft>
                <a:spcPts val="11"/>
              </a:spcAft>
              <a:buNone/>
              <a:tabLst>
                <a:tab algn="l" pos="0"/>
              </a:tabLst>
            </a:pPr>
            <a:r>
              <a:rPr b="1" lang="en-US" sz="2800" spc="-1" strike="noStrike">
                <a:solidFill>
                  <a:srgbClr val="495867"/>
                </a:solidFill>
                <a:latin typeface="Lora"/>
                <a:ea typeface="Lora"/>
              </a:rPr>
              <a:t>Earthquake Rupture Forecast (ERF)</a:t>
            </a:r>
            <a:endParaRPr b="0" lang="en-US" sz="2800" spc="-1" strike="noStrike">
              <a:solidFill>
                <a:srgbClr val="000000"/>
              </a:solidFill>
              <a:latin typeface="Arial"/>
            </a:endParaRPr>
          </a:p>
        </p:txBody>
      </p:sp>
      <p:sp>
        <p:nvSpPr>
          <p:cNvPr id="189" name=""/>
          <p:cNvSpPr/>
          <p:nvPr/>
        </p:nvSpPr>
        <p:spPr>
          <a:xfrm>
            <a:off x="8472600" y="4943520"/>
            <a:ext cx="547200" cy="198000"/>
          </a:xfrm>
          <a:prstGeom prst="rect">
            <a:avLst/>
          </a:prstGeom>
          <a:noFill/>
          <a:ln w="0">
            <a:noFill/>
          </a:ln>
        </p:spPr>
        <p:style>
          <a:lnRef idx="0"/>
          <a:fillRef idx="0"/>
          <a:effectRef idx="0"/>
          <a:fontRef idx="minor"/>
        </p:style>
        <p:txBody>
          <a:bodyPr lIns="90000" rIns="90000" tIns="91440" bIns="91440" anchor="ctr">
            <a:noAutofit/>
          </a:bodyPr>
          <a:p>
            <a:pPr algn="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53AAAFCC-7E21-4AB8-B759-B4E2E6502FB0}" type="slidenum">
              <a:rPr b="0" lang="en-US" sz="1000" spc="-1" strike="noStrike">
                <a:solidFill>
                  <a:srgbClr val="495867"/>
                </a:solidFill>
                <a:latin typeface="Arial"/>
                <a:ea typeface="Arial"/>
              </a:rPr>
              <a:t>6</a:t>
            </a:fld>
            <a:endParaRPr b="0" lang="en-US" sz="1000" spc="-1" strike="noStrike">
              <a:solidFill>
                <a:srgbClr val="000000"/>
              </a:solidFill>
              <a:latin typeface="Arial"/>
            </a:endParaRPr>
          </a:p>
        </p:txBody>
      </p:sp>
      <p:sp>
        <p:nvSpPr>
          <p:cNvPr id="190" name=""/>
          <p:cNvSpPr/>
          <p:nvPr/>
        </p:nvSpPr>
        <p:spPr>
          <a:xfrm>
            <a:off x="114480" y="4943520"/>
            <a:ext cx="3077640" cy="198000"/>
          </a:xfrm>
          <a:prstGeom prst="rect">
            <a:avLst/>
          </a:prstGeom>
          <a:no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Arial"/>
              <a:ea typeface="DejaVu Sans"/>
            </a:endParaRPr>
          </a:p>
        </p:txBody>
      </p:sp>
      <p:sp>
        <p:nvSpPr>
          <p:cNvPr id="191" name="Subtitle 7"/>
          <p:cNvSpPr txBox="1"/>
          <p:nvPr/>
        </p:nvSpPr>
        <p:spPr>
          <a:xfrm>
            <a:off x="114480" y="4944240"/>
            <a:ext cx="3078720" cy="199080"/>
          </a:xfrm>
          <a:prstGeom prst="rect">
            <a:avLst/>
          </a:prstGeom>
          <a:noFill/>
          <a:ln w="0">
            <a:noFill/>
          </a:ln>
        </p:spPr>
        <p:txBody>
          <a:bodyPr tIns="91440" bIns="91440" anchor="ctr">
            <a:noAutofit/>
          </a:bodyPr>
          <a:p>
            <a:pPr marL="457200" indent="-343080">
              <a:lnSpc>
                <a:spcPct val="115000"/>
              </a:lnSpc>
              <a:tabLst>
                <a:tab algn="l" pos="0"/>
              </a:tabLst>
            </a:pPr>
            <a:r>
              <a:rPr b="0" lang="en-US" sz="800" spc="-1" strike="noStrike">
                <a:solidFill>
                  <a:schemeClr val="accent3"/>
                </a:solidFill>
                <a:latin typeface="Roboto Medium"/>
                <a:ea typeface="Roboto Medium"/>
              </a:rPr>
              <a:t>Statewide California Earthquake Center</a:t>
            </a:r>
            <a:r>
              <a:rPr b="0" lang="en-US" sz="800" spc="-1" strike="noStrike">
                <a:solidFill>
                  <a:schemeClr val="dk2"/>
                </a:solidFill>
                <a:latin typeface="Roboto"/>
                <a:ea typeface="Roboto"/>
              </a:rPr>
              <a:t> | 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92" name="Google Shape;90;p5" descr=""/>
          <p:cNvPicPr/>
          <p:nvPr/>
        </p:nvPicPr>
        <p:blipFill>
          <a:blip r:embed="rId1"/>
          <a:stretch/>
        </p:blipFill>
        <p:spPr>
          <a:xfrm>
            <a:off x="97200" y="955800"/>
            <a:ext cx="2724120" cy="3844800"/>
          </a:xfrm>
          <a:prstGeom prst="rect">
            <a:avLst/>
          </a:prstGeom>
          <a:ln w="0">
            <a:noFill/>
          </a:ln>
        </p:spPr>
      </p:pic>
      <p:pic>
        <p:nvPicPr>
          <p:cNvPr id="193" name="Google Shape;89;p5" descr=""/>
          <p:cNvPicPr/>
          <p:nvPr/>
        </p:nvPicPr>
        <p:blipFill>
          <a:blip r:embed="rId2"/>
          <a:stretch/>
        </p:blipFill>
        <p:spPr>
          <a:xfrm>
            <a:off x="2827800" y="950400"/>
            <a:ext cx="2807280" cy="3924360"/>
          </a:xfrm>
          <a:prstGeom prst="rect">
            <a:avLst/>
          </a:prstGeom>
          <a:ln w="0">
            <a:noFill/>
          </a:ln>
        </p:spPr>
      </p:pic>
      <p:sp>
        <p:nvSpPr>
          <p:cNvPr id="194" name="Subtitle 8"/>
          <p:cNvSpPr txBox="1"/>
          <p:nvPr/>
        </p:nvSpPr>
        <p:spPr>
          <a:xfrm>
            <a:off x="114480" y="4944240"/>
            <a:ext cx="3078720" cy="199080"/>
          </a:xfrm>
          <a:prstGeom prst="rect">
            <a:avLst/>
          </a:prstGeom>
          <a:noFill/>
          <a:ln w="0">
            <a:noFill/>
          </a:ln>
        </p:spPr>
        <p:txBody>
          <a:bodyPr tIns="91440" bIns="91440" anchor="ctr">
            <a:noAutofit/>
          </a:bodyPr>
          <a:p>
            <a:pPr marL="457200" indent="-343080">
              <a:lnSpc>
                <a:spcPct val="115000"/>
              </a:lnSpc>
              <a:tabLst>
                <a:tab algn="l" pos="0"/>
              </a:tabLst>
            </a:pPr>
            <a:r>
              <a:rPr b="0" lang="en-US" sz="800" spc="-1" strike="noStrike">
                <a:solidFill>
                  <a:schemeClr val="accent3"/>
                </a:solidFill>
                <a:latin typeface="Roboto Medium"/>
                <a:ea typeface="Roboto Medium"/>
              </a:rPr>
              <a:t>Statewide California Earthquake Center</a:t>
            </a:r>
            <a:r>
              <a:rPr b="0" lang="en-US" sz="800" spc="-1" strike="noStrike">
                <a:solidFill>
                  <a:schemeClr val="dk2"/>
                </a:solidFill>
                <a:latin typeface="Roboto"/>
                <a:ea typeface="Roboto"/>
              </a:rPr>
              <a:t> | www.scec.org</a:t>
            </a:r>
            <a:endParaRPr b="0" lang="en-US" sz="800" spc="-1" strike="noStrike">
              <a:solidFill>
                <a:srgbClr val="000000"/>
              </a:solidFill>
              <a:latin typeface="Arial"/>
            </a:endParaRPr>
          </a:p>
        </p:txBody>
      </p:sp>
      <p:sp>
        <p:nvSpPr>
          <p:cNvPr id="195" name=""/>
          <p:cNvSpPr/>
          <p:nvPr/>
        </p:nvSpPr>
        <p:spPr>
          <a:xfrm>
            <a:off x="8472600" y="4947480"/>
            <a:ext cx="547560" cy="198360"/>
          </a:xfrm>
          <a:prstGeom prst="rect">
            <a:avLst/>
          </a:prstGeom>
          <a:noFill/>
          <a:ln w="0">
            <a:noFill/>
          </a:ln>
        </p:spPr>
        <p:style>
          <a:lnRef idx="0"/>
          <a:fillRef idx="0"/>
          <a:effectRef idx="0"/>
          <a:fontRef idx="minor"/>
        </p:style>
        <p:txBody>
          <a:bodyPr tIns="91440" bIns="91440" anchor="ctr">
            <a:noAutofit/>
          </a:bodyPr>
          <a:p>
            <a:pPr algn="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11ECDC00-2C95-473A-842E-6F9C69E50E5D}" type="slidenum">
              <a:rPr b="0" lang="en-US" sz="1000" spc="-1" strike="noStrike">
                <a:solidFill>
                  <a:srgbClr val="495867"/>
                </a:solidFill>
                <a:latin typeface="Arial"/>
                <a:ea typeface="Arial"/>
              </a:rPr>
              <a:t>6</a:t>
            </a:fld>
            <a:endParaRPr b="0" lang="en-US" sz="1000" spc="-1" strike="noStrike">
              <a:solidFill>
                <a:srgbClr val="000000"/>
              </a:solidFill>
              <a:latin typeface="Arial"/>
            </a:endParaRPr>
          </a:p>
        </p:txBody>
      </p:sp>
      <p:pic>
        <p:nvPicPr>
          <p:cNvPr id="196" name="" descr=""/>
          <p:cNvPicPr/>
          <p:nvPr/>
        </p:nvPicPr>
        <p:blipFill>
          <a:blip r:embed="rId3"/>
          <a:stretch/>
        </p:blipFill>
        <p:spPr>
          <a:xfrm>
            <a:off x="5470920" y="1875600"/>
            <a:ext cx="3539880" cy="2717280"/>
          </a:xfrm>
          <a:prstGeom prst="rect">
            <a:avLst/>
          </a:prstGeom>
          <a:ln w="0">
            <a:noFill/>
          </a:ln>
        </p:spPr>
      </p:pic>
      <p:sp>
        <p:nvSpPr>
          <p:cNvPr id="197" name=""/>
          <p:cNvSpPr txBox="1"/>
          <p:nvPr/>
        </p:nvSpPr>
        <p:spPr>
          <a:xfrm>
            <a:off x="5581800" y="949680"/>
            <a:ext cx="3657600" cy="626760"/>
          </a:xfrm>
          <a:prstGeom prst="rect">
            <a:avLst/>
          </a:prstGeom>
          <a:noFill/>
          <a:ln w="0">
            <a:noFill/>
          </a:ln>
        </p:spPr>
        <p:txBody>
          <a:bodyPr lIns="90000" rIns="90000" tIns="45000" bIns="45000" anchor="t">
            <a:noAutofit/>
          </a:bodyPr>
          <a:p>
            <a:pPr algn="ctr"/>
            <a:r>
              <a:rPr b="0" lang="en-US" sz="1800" spc="-1" strike="noStrike">
                <a:solidFill>
                  <a:srgbClr val="000000"/>
                </a:solidFill>
                <a:latin typeface="Roboto"/>
              </a:rPr>
              <a:t>Magnitude distribution</a:t>
            </a:r>
            <a:br>
              <a:rPr sz="1800"/>
            </a:br>
            <a:r>
              <a:rPr b="0" lang="en-US" sz="1800" spc="-1" strike="noStrike">
                <a:solidFill>
                  <a:srgbClr val="000000"/>
                </a:solidFill>
                <a:latin typeface="Roboto"/>
              </a:rPr>
              <a:t>from UCERF2</a:t>
            </a:r>
            <a:endParaRPr b="0" lang="en-US" sz="1800" spc="-1" strike="noStrike">
              <a:solidFill>
                <a:srgbClr val="000000"/>
              </a:solidFill>
              <a:latin typeface="Roboto"/>
            </a:endParaRPr>
          </a:p>
        </p:txBody>
      </p:sp>
      <p:sp>
        <p:nvSpPr>
          <p:cNvPr id="198" name="PlaceHolder 6"/>
          <p:cNvSpPr txBox="1"/>
          <p:nvPr/>
        </p:nvSpPr>
        <p:spPr>
          <a:xfrm>
            <a:off x="1057680" y="164880"/>
            <a:ext cx="7027560" cy="570960"/>
          </a:xfrm>
          <a:prstGeom prst="rect">
            <a:avLst/>
          </a:prstGeom>
          <a:noFill/>
          <a:ln w="0">
            <a:noFill/>
          </a:ln>
        </p:spPr>
        <p:txBody>
          <a:bodyPr tIns="91440" bIns="91440" anchor="t">
            <a:noAutofit/>
          </a:bodyPr>
          <a:p>
            <a:pPr algn="ctr">
              <a:lnSpc>
                <a:spcPct val="100000"/>
              </a:lnSpc>
              <a:spcBef>
                <a:spcPts val="11"/>
              </a:spcBef>
              <a:spcAft>
                <a:spcPts val="11"/>
              </a:spcAft>
              <a:tabLst>
                <a:tab algn="l" pos="0"/>
              </a:tabLst>
            </a:pPr>
            <a:r>
              <a:rPr b="1" lang="en-US" sz="2800" spc="-1" strike="noStrike">
                <a:solidFill>
                  <a:srgbClr val="495867"/>
                </a:solidFill>
                <a:latin typeface="Lora"/>
                <a:ea typeface="Lora"/>
              </a:rPr>
              <a:t>CyberShake ERF</a:t>
            </a:r>
            <a:endParaRPr b="0" lang="en-US"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99" name="PlaceHolder 1"/>
          <p:cNvSpPr>
            <a:spLocks noGrp="1"/>
          </p:cNvSpPr>
          <p:nvPr>
            <p:ph type="title"/>
          </p:nvPr>
        </p:nvSpPr>
        <p:spPr>
          <a:xfrm>
            <a:off x="1057320" y="164880"/>
            <a:ext cx="7027560" cy="570960"/>
          </a:xfrm>
          <a:prstGeom prst="rect">
            <a:avLst/>
          </a:prstGeom>
          <a:noFill/>
          <a:ln w="0">
            <a:noFill/>
          </a:ln>
        </p:spPr>
        <p:txBody>
          <a:bodyPr lIns="91440" rIns="91440" tIns="91440" bIns="91440" anchor="t">
            <a:noAutofit/>
          </a:bodyPr>
          <a:p>
            <a:pPr indent="0" algn="ctr">
              <a:lnSpc>
                <a:spcPct val="100000"/>
              </a:lnSpc>
              <a:spcBef>
                <a:spcPts val="11"/>
              </a:spcBef>
              <a:spcAft>
                <a:spcPts val="11"/>
              </a:spcAft>
              <a:buNone/>
              <a:tabLst>
                <a:tab algn="l" pos="0"/>
              </a:tabLst>
            </a:pPr>
            <a:r>
              <a:rPr b="1" lang="en-US" sz="2800" spc="-1" strike="noStrike">
                <a:solidFill>
                  <a:srgbClr val="495867"/>
                </a:solidFill>
                <a:latin typeface="Lora"/>
                <a:ea typeface="Lora"/>
              </a:rPr>
              <a:t>Rupture Generator</a:t>
            </a:r>
            <a:endParaRPr b="0" lang="en-US" sz="2800" spc="-1" strike="noStrike">
              <a:solidFill>
                <a:srgbClr val="000000"/>
              </a:solidFill>
              <a:latin typeface="Arial"/>
            </a:endParaRPr>
          </a:p>
        </p:txBody>
      </p:sp>
      <p:sp>
        <p:nvSpPr>
          <p:cNvPr id="200" name=""/>
          <p:cNvSpPr/>
          <p:nvPr/>
        </p:nvSpPr>
        <p:spPr>
          <a:xfrm>
            <a:off x="8472600" y="4943520"/>
            <a:ext cx="547200" cy="198000"/>
          </a:xfrm>
          <a:prstGeom prst="rect">
            <a:avLst/>
          </a:prstGeom>
          <a:noFill/>
          <a:ln w="0">
            <a:noFill/>
          </a:ln>
        </p:spPr>
        <p:style>
          <a:lnRef idx="0"/>
          <a:fillRef idx="0"/>
          <a:effectRef idx="0"/>
          <a:fontRef idx="minor"/>
        </p:style>
        <p:txBody>
          <a:bodyPr lIns="90000" rIns="90000" tIns="91440" bIns="91440" anchor="ctr">
            <a:noAutofit/>
          </a:bodyPr>
          <a:p>
            <a:pPr algn="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2BBB8AFF-FF83-4426-A230-3C6E17DE981E}" type="slidenum">
              <a:rPr b="0" lang="en-US" sz="1000" spc="-1" strike="noStrike">
                <a:solidFill>
                  <a:srgbClr val="495867"/>
                </a:solidFill>
                <a:latin typeface="Arial"/>
                <a:ea typeface="Arial"/>
              </a:rPr>
              <a:t>6</a:t>
            </a:fld>
            <a:endParaRPr b="0" lang="en-US" sz="1000" spc="-1" strike="noStrike">
              <a:solidFill>
                <a:srgbClr val="000000"/>
              </a:solidFill>
              <a:latin typeface="Arial"/>
            </a:endParaRPr>
          </a:p>
        </p:txBody>
      </p:sp>
      <p:sp>
        <p:nvSpPr>
          <p:cNvPr id="201" name=""/>
          <p:cNvSpPr/>
          <p:nvPr/>
        </p:nvSpPr>
        <p:spPr>
          <a:xfrm>
            <a:off x="114480" y="4943520"/>
            <a:ext cx="3077640" cy="198000"/>
          </a:xfrm>
          <a:prstGeom prst="rect">
            <a:avLst/>
          </a:prstGeom>
          <a:noFill/>
          <a:ln w="0">
            <a:noFill/>
          </a:ln>
        </p:spPr>
        <p:style>
          <a:lnRef idx="0"/>
          <a:fillRef idx="0"/>
          <a:effectRef idx="0"/>
          <a:fontRef idx="minor"/>
        </p:style>
        <p:txBody>
          <a:bodyPr wrap="none" lIns="90000" rIns="90000" tIns="46800" bIns="46800" anchor="ctr">
            <a:noAutofit/>
          </a:bodyPr>
          <a:p>
            <a:endParaRPr b="0" lang="en-US" sz="1800" spc="-1" strike="noStrike">
              <a:solidFill>
                <a:srgbClr val="000000"/>
              </a:solidFill>
              <a:latin typeface="Arial"/>
              <a:ea typeface="DejaVu Sans"/>
            </a:endParaRPr>
          </a:p>
        </p:txBody>
      </p:sp>
      <p:sp>
        <p:nvSpPr>
          <p:cNvPr id="202" name="Text Placeholder 6"/>
          <p:cNvSpPr/>
          <p:nvPr/>
        </p:nvSpPr>
        <p:spPr>
          <a:xfrm>
            <a:off x="311760" y="1041480"/>
            <a:ext cx="8603280" cy="3758760"/>
          </a:xfrm>
          <a:prstGeom prst="rect">
            <a:avLst/>
          </a:prstGeom>
          <a:noFill/>
          <a:ln w="0">
            <a:noFill/>
          </a:ln>
        </p:spPr>
        <p:style>
          <a:lnRef idx="0"/>
          <a:fillRef idx="0"/>
          <a:effectRef idx="0"/>
          <a:fontRef idx="minor"/>
        </p:style>
        <p:txBody>
          <a:bodyPr lIns="90000" rIns="90000" tIns="91440" bIns="91440" anchor="t">
            <a:noAutofit/>
          </a:bodyPr>
          <a:p>
            <a:pPr marL="457200" indent="-343080">
              <a:lnSpc>
                <a:spcPct val="115000"/>
              </a:lnSpc>
              <a:spcBef>
                <a:spcPts val="431"/>
              </a:spcBef>
              <a:buClr>
                <a:srgbClr val="495867"/>
              </a:buClr>
              <a:buFont typeface="Roboto"/>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C</a:t>
            </a:r>
            <a:r>
              <a:rPr b="0" lang="en-US" sz="1800" spc="-1" strike="noStrike">
                <a:solidFill>
                  <a:srgbClr val="495867"/>
                </a:solidFill>
                <a:latin typeface="Roboto"/>
                <a:ea typeface="Roboto"/>
              </a:rPr>
              <a:t>y</a:t>
            </a:r>
            <a:r>
              <a:rPr b="0" lang="en-US" sz="1800" spc="-1" strike="noStrike">
                <a:solidFill>
                  <a:srgbClr val="495867"/>
                </a:solidFill>
                <a:latin typeface="Roboto"/>
                <a:ea typeface="Roboto"/>
              </a:rPr>
              <a:t>b</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S</a:t>
            </a:r>
            <a:r>
              <a:rPr b="0" lang="en-US" sz="1800" spc="-1" strike="noStrike">
                <a:solidFill>
                  <a:srgbClr val="495867"/>
                </a:solidFill>
                <a:latin typeface="Roboto"/>
                <a:ea typeface="Roboto"/>
              </a:rPr>
              <a:t>h</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k</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u</a:t>
            </a:r>
            <a:r>
              <a:rPr b="0" lang="en-US" sz="1800" spc="-1" strike="noStrike">
                <a:solidFill>
                  <a:srgbClr val="495867"/>
                </a:solidFill>
                <a:latin typeface="Roboto"/>
                <a:ea typeface="Roboto"/>
              </a:rPr>
              <a:t>s</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s</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t</a:t>
            </a:r>
            <a:r>
              <a:rPr b="0" lang="en-US" sz="1800" spc="-1" strike="noStrike">
                <a:solidFill>
                  <a:srgbClr val="495867"/>
                </a:solidFill>
                <a:latin typeface="Roboto"/>
                <a:ea typeface="Roboto"/>
              </a:rPr>
              <a:t>h</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G</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v</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s</a:t>
            </a:r>
            <a:r>
              <a:rPr b="0" lang="en-US" sz="1800" spc="-1" strike="noStrike">
                <a:solidFill>
                  <a:srgbClr val="495867"/>
                </a:solidFill>
                <a:latin typeface="Roboto"/>
                <a:ea typeface="Roboto"/>
              </a:rPr>
              <a:t>-</a:t>
            </a:r>
            <a:r>
              <a:rPr b="0" lang="en-US" sz="1800" spc="-1" strike="noStrike">
                <a:solidFill>
                  <a:srgbClr val="495867"/>
                </a:solidFill>
                <a:latin typeface="Roboto"/>
                <a:ea typeface="Roboto"/>
              </a:rPr>
              <a:t>P</a:t>
            </a:r>
            <a:r>
              <a:rPr b="0" lang="en-US" sz="1800" spc="-1" strike="noStrike">
                <a:solidFill>
                  <a:srgbClr val="495867"/>
                </a:solidFill>
                <a:latin typeface="Roboto"/>
                <a:ea typeface="Roboto"/>
              </a:rPr>
              <a:t>i</a:t>
            </a:r>
            <a:r>
              <a:rPr b="0" lang="en-US" sz="1800" spc="-1" strike="noStrike">
                <a:solidFill>
                  <a:srgbClr val="495867"/>
                </a:solidFill>
                <a:latin typeface="Roboto"/>
                <a:ea typeface="Roboto"/>
              </a:rPr>
              <a:t>t</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k</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k</a:t>
            </a:r>
            <a:r>
              <a:rPr b="0" lang="en-US" sz="1800" spc="-1" strike="noStrike">
                <a:solidFill>
                  <a:srgbClr val="495867"/>
                </a:solidFill>
                <a:latin typeface="Roboto"/>
                <a:ea typeface="Roboto"/>
              </a:rPr>
              <a:t>i</a:t>
            </a:r>
            <a:r>
              <a:rPr b="0" lang="en-US" sz="1800" spc="-1" strike="noStrike">
                <a:solidFill>
                  <a:srgbClr val="495867"/>
                </a:solidFill>
                <a:latin typeface="Roboto"/>
                <a:ea typeface="Roboto"/>
              </a:rPr>
              <a:t>n</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m</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t</a:t>
            </a:r>
            <a:r>
              <a:rPr b="0" lang="en-US" sz="1800" spc="-1" strike="noStrike">
                <a:solidFill>
                  <a:srgbClr val="495867"/>
                </a:solidFill>
                <a:latin typeface="Roboto"/>
                <a:ea typeface="Roboto"/>
              </a:rPr>
              <a:t>i</a:t>
            </a:r>
            <a:r>
              <a:rPr b="0" lang="en-US" sz="1800" spc="-1" strike="noStrike">
                <a:solidFill>
                  <a:srgbClr val="495867"/>
                </a:solidFill>
                <a:latin typeface="Roboto"/>
                <a:ea typeface="Roboto"/>
              </a:rPr>
              <a:t>c</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u</a:t>
            </a:r>
            <a:r>
              <a:rPr b="0" lang="en-US" sz="1800" spc="-1" strike="noStrike">
                <a:solidFill>
                  <a:srgbClr val="495867"/>
                </a:solidFill>
                <a:latin typeface="Roboto"/>
                <a:ea typeface="Roboto"/>
              </a:rPr>
              <a:t>p</a:t>
            </a:r>
            <a:r>
              <a:rPr b="0" lang="en-US" sz="1800" spc="-1" strike="noStrike">
                <a:solidFill>
                  <a:srgbClr val="495867"/>
                </a:solidFill>
                <a:latin typeface="Roboto"/>
                <a:ea typeface="Roboto"/>
              </a:rPr>
              <a:t>t</a:t>
            </a:r>
            <a:r>
              <a:rPr b="0" lang="en-US" sz="1800" spc="-1" strike="noStrike">
                <a:solidFill>
                  <a:srgbClr val="495867"/>
                </a:solidFill>
                <a:latin typeface="Roboto"/>
                <a:ea typeface="Roboto"/>
              </a:rPr>
              <a:t>u</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g</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n</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t</a:t>
            </a:r>
            <a:r>
              <a:rPr b="0" lang="en-US" sz="1800" spc="-1" strike="noStrike">
                <a:solidFill>
                  <a:srgbClr val="495867"/>
                </a:solidFill>
                <a:latin typeface="Roboto"/>
                <a:ea typeface="Roboto"/>
              </a:rPr>
              <a:t>o</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 </a:t>
            </a:r>
            <a:endParaRPr b="0" lang="en-US" sz="1800" spc="-1" strike="noStrike">
              <a:solidFill>
                <a:srgbClr val="000000"/>
              </a:solidFill>
              <a:latin typeface="Arial"/>
            </a:endParaRPr>
          </a:p>
          <a:p>
            <a:pPr marL="457200" indent="-343080">
              <a:lnSpc>
                <a:spcPct val="115000"/>
              </a:lnSpc>
              <a:spcBef>
                <a:spcPts val="431"/>
              </a:spcBef>
              <a:buClr>
                <a:srgbClr val="495867"/>
              </a:buClr>
              <a:buFont typeface="Roboto"/>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T</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k</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s</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i</a:t>
            </a:r>
            <a:r>
              <a:rPr b="0" lang="en-US" sz="1800" spc="-1" strike="noStrike">
                <a:solidFill>
                  <a:srgbClr val="495867"/>
                </a:solidFill>
                <a:latin typeface="Roboto"/>
                <a:ea typeface="Roboto"/>
              </a:rPr>
              <a:t>n</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f</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u</a:t>
            </a:r>
            <a:r>
              <a:rPr b="0" lang="en-US" sz="1800" spc="-1" strike="noStrike">
                <a:solidFill>
                  <a:srgbClr val="495867"/>
                </a:solidFill>
                <a:latin typeface="Roboto"/>
                <a:ea typeface="Roboto"/>
              </a:rPr>
              <a:t>l</a:t>
            </a:r>
            <a:r>
              <a:rPr b="0" lang="en-US" sz="1800" spc="-1" strike="noStrike">
                <a:solidFill>
                  <a:srgbClr val="495867"/>
                </a:solidFill>
                <a:latin typeface="Roboto"/>
                <a:ea typeface="Roboto"/>
              </a:rPr>
              <a:t>t</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g</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o</a:t>
            </a:r>
            <a:r>
              <a:rPr b="0" lang="en-US" sz="1800" spc="-1" strike="noStrike">
                <a:solidFill>
                  <a:srgbClr val="495867"/>
                </a:solidFill>
                <a:latin typeface="Roboto"/>
                <a:ea typeface="Roboto"/>
              </a:rPr>
              <a:t>m</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t</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y</a:t>
            </a:r>
            <a:r>
              <a:rPr b="0" lang="en-US" sz="1800" spc="-1" strike="noStrike">
                <a:solidFill>
                  <a:srgbClr val="495867"/>
                </a:solidFill>
                <a:latin typeface="Roboto"/>
                <a:ea typeface="Roboto"/>
              </a:rPr>
              <a:t>,</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h</a:t>
            </a:r>
            <a:r>
              <a:rPr b="0" lang="en-US" sz="1800" spc="-1" strike="noStrike">
                <a:solidFill>
                  <a:srgbClr val="495867"/>
                </a:solidFill>
                <a:latin typeface="Roboto"/>
                <a:ea typeface="Roboto"/>
              </a:rPr>
              <a:t>y</a:t>
            </a:r>
            <a:r>
              <a:rPr b="0" lang="en-US" sz="1800" spc="-1" strike="noStrike">
                <a:solidFill>
                  <a:srgbClr val="495867"/>
                </a:solidFill>
                <a:latin typeface="Roboto"/>
                <a:ea typeface="Roboto"/>
              </a:rPr>
              <a:t>p</a:t>
            </a:r>
            <a:r>
              <a:rPr b="0" lang="en-US" sz="1800" spc="-1" strike="noStrike">
                <a:solidFill>
                  <a:srgbClr val="495867"/>
                </a:solidFill>
                <a:latin typeface="Roboto"/>
                <a:ea typeface="Roboto"/>
              </a:rPr>
              <a:t>o</a:t>
            </a:r>
            <a:r>
              <a:rPr b="0" lang="en-US" sz="1800" spc="-1" strike="noStrike">
                <a:solidFill>
                  <a:srgbClr val="495867"/>
                </a:solidFill>
                <a:latin typeface="Roboto"/>
                <a:ea typeface="Roboto"/>
              </a:rPr>
              <a:t>c</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n</a:t>
            </a:r>
            <a:r>
              <a:rPr b="0" lang="en-US" sz="1800" spc="-1" strike="noStrike">
                <a:solidFill>
                  <a:srgbClr val="495867"/>
                </a:solidFill>
                <a:latin typeface="Roboto"/>
                <a:ea typeface="Roboto"/>
              </a:rPr>
              <a:t>t</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l</a:t>
            </a:r>
            <a:r>
              <a:rPr b="0" lang="en-US" sz="1800" spc="-1" strike="noStrike">
                <a:solidFill>
                  <a:srgbClr val="495867"/>
                </a:solidFill>
                <a:latin typeface="Roboto"/>
                <a:ea typeface="Roboto"/>
              </a:rPr>
              <a:t>o</a:t>
            </a:r>
            <a:r>
              <a:rPr b="0" lang="en-US" sz="1800" spc="-1" strike="noStrike">
                <a:solidFill>
                  <a:srgbClr val="495867"/>
                </a:solidFill>
                <a:latin typeface="Roboto"/>
                <a:ea typeface="Roboto"/>
              </a:rPr>
              <a:t>c</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t</a:t>
            </a:r>
            <a:r>
              <a:rPr b="0" lang="en-US" sz="1800" spc="-1" strike="noStrike">
                <a:solidFill>
                  <a:srgbClr val="495867"/>
                </a:solidFill>
                <a:latin typeface="Roboto"/>
                <a:ea typeface="Roboto"/>
              </a:rPr>
              <a:t>i</a:t>
            </a:r>
            <a:r>
              <a:rPr b="0" lang="en-US" sz="1800" spc="-1" strike="noStrike">
                <a:solidFill>
                  <a:srgbClr val="495867"/>
                </a:solidFill>
                <a:latin typeface="Roboto"/>
                <a:ea typeface="Roboto"/>
              </a:rPr>
              <a:t>o</a:t>
            </a:r>
            <a:r>
              <a:rPr b="0" lang="en-US" sz="1800" spc="-1" strike="noStrike">
                <a:solidFill>
                  <a:srgbClr val="495867"/>
                </a:solidFill>
                <a:latin typeface="Roboto"/>
                <a:ea typeface="Roboto"/>
              </a:rPr>
              <a:t>n</a:t>
            </a:r>
            <a:r>
              <a:rPr b="0" lang="en-US" sz="1800" spc="-1" strike="noStrike">
                <a:solidFill>
                  <a:srgbClr val="495867"/>
                </a:solidFill>
                <a:latin typeface="Roboto"/>
                <a:ea typeface="Roboto"/>
              </a:rPr>
              <a:t>,</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u</a:t>
            </a:r>
            <a:r>
              <a:rPr b="0" lang="en-US" sz="1800" spc="-1" strike="noStrike">
                <a:solidFill>
                  <a:srgbClr val="495867"/>
                </a:solidFill>
                <a:latin typeface="Roboto"/>
                <a:ea typeface="Roboto"/>
              </a:rPr>
              <a:t>p</a:t>
            </a:r>
            <a:r>
              <a:rPr b="0" lang="en-US" sz="1800" spc="-1" strike="noStrike">
                <a:solidFill>
                  <a:srgbClr val="495867"/>
                </a:solidFill>
                <a:latin typeface="Roboto"/>
                <a:ea typeface="Roboto"/>
              </a:rPr>
              <a:t>t</a:t>
            </a:r>
            <a:r>
              <a:rPr b="0" lang="en-US" sz="1800" spc="-1" strike="noStrike">
                <a:solidFill>
                  <a:srgbClr val="495867"/>
                </a:solidFill>
                <a:latin typeface="Roboto"/>
                <a:ea typeface="Roboto"/>
              </a:rPr>
              <a:t>u</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v</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l</a:t>
            </a:r>
            <a:r>
              <a:rPr b="0" lang="en-US" sz="1800" spc="-1" strike="noStrike">
                <a:solidFill>
                  <a:srgbClr val="495867"/>
                </a:solidFill>
                <a:latin typeface="Roboto"/>
                <a:ea typeface="Roboto"/>
              </a:rPr>
              <a:t>o</a:t>
            </a:r>
            <a:r>
              <a:rPr b="0" lang="en-US" sz="1800" spc="-1" strike="noStrike">
                <a:solidFill>
                  <a:srgbClr val="495867"/>
                </a:solidFill>
                <a:latin typeface="Roboto"/>
                <a:ea typeface="Roboto"/>
              </a:rPr>
              <a:t>c</a:t>
            </a:r>
            <a:r>
              <a:rPr b="0" lang="en-US" sz="1800" spc="-1" strike="noStrike">
                <a:solidFill>
                  <a:srgbClr val="495867"/>
                </a:solidFill>
                <a:latin typeface="Roboto"/>
                <a:ea typeface="Roboto"/>
              </a:rPr>
              <a:t>i</a:t>
            </a:r>
            <a:r>
              <a:rPr b="0" lang="en-US" sz="1800" spc="-1" strike="noStrike">
                <a:solidFill>
                  <a:srgbClr val="495867"/>
                </a:solidFill>
                <a:latin typeface="Roboto"/>
                <a:ea typeface="Roboto"/>
              </a:rPr>
              <a:t>t</a:t>
            </a:r>
            <a:r>
              <a:rPr b="0" lang="en-US" sz="1800" spc="-1" strike="noStrike">
                <a:solidFill>
                  <a:srgbClr val="495867"/>
                </a:solidFill>
                <a:latin typeface="Roboto"/>
                <a:ea typeface="Roboto"/>
              </a:rPr>
              <a:t>y</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a:t>
            </a:r>
            <a:r>
              <a:rPr b="0" lang="en-US" sz="1800" spc="-1" strike="noStrike">
                <a:solidFill>
                  <a:srgbClr val="495867"/>
                </a:solidFill>
                <a:latin typeface="Roboto"/>
                <a:ea typeface="Roboto"/>
              </a:rPr>
              <a:t>6</a:t>
            </a:r>
            <a:r>
              <a:rPr b="0" lang="en-US" sz="1800" spc="-1" strike="noStrike">
                <a:solidFill>
                  <a:srgbClr val="495867"/>
                </a:solidFill>
                <a:latin typeface="Roboto"/>
                <a:ea typeface="Roboto"/>
              </a:rPr>
              <a:t>7</a:t>
            </a:r>
            <a:r>
              <a:rPr b="0" lang="en-US" sz="1800" spc="-1" strike="noStrike">
                <a:solidFill>
                  <a:srgbClr val="495867"/>
                </a:solidFill>
                <a:latin typeface="Roboto"/>
                <a:ea typeface="Roboto"/>
              </a:rPr>
              <a:t>.</a:t>
            </a:r>
            <a:r>
              <a:rPr b="0" lang="en-US" sz="1800" spc="-1" strike="noStrike">
                <a:solidFill>
                  <a:srgbClr val="495867"/>
                </a:solidFill>
                <a:latin typeface="Roboto"/>
                <a:ea typeface="Roboto"/>
              </a:rPr>
              <a:t>5</a:t>
            </a:r>
            <a:r>
              <a:rPr b="0" lang="en-US" sz="1800" spc="-1" strike="noStrike">
                <a:solidFill>
                  <a:srgbClr val="495867"/>
                </a:solidFill>
                <a:latin typeface="Roboto"/>
                <a:ea typeface="Roboto"/>
              </a:rPr>
              <a:t>%</a:t>
            </a:r>
            <a:r>
              <a:rPr b="0" lang="en-US" sz="1800" spc="-1" strike="noStrike">
                <a:solidFill>
                  <a:srgbClr val="495867"/>
                </a:solidFill>
                <a:latin typeface="Roboto"/>
                <a:ea typeface="Roboto"/>
              </a:rPr>
              <a:t>-</a:t>
            </a:r>
            <a:r>
              <a:rPr b="0" lang="en-US" sz="1800" spc="-1" strike="noStrike">
                <a:solidFill>
                  <a:srgbClr val="495867"/>
                </a:solidFill>
                <a:latin typeface="Roboto"/>
                <a:ea typeface="Roboto"/>
              </a:rPr>
              <a:t>8</a:t>
            </a:r>
            <a:r>
              <a:rPr b="0" lang="en-US" sz="1800" spc="-1" strike="noStrike">
                <a:solidFill>
                  <a:srgbClr val="495867"/>
                </a:solidFill>
                <a:latin typeface="Roboto"/>
                <a:ea typeface="Roboto"/>
              </a:rPr>
              <a:t>7</a:t>
            </a:r>
            <a:r>
              <a:rPr b="0" lang="en-US" sz="1800" spc="-1" strike="noStrike">
                <a:solidFill>
                  <a:srgbClr val="495867"/>
                </a:solidFill>
                <a:latin typeface="Roboto"/>
                <a:ea typeface="Roboto"/>
              </a:rPr>
              <a:t>.</a:t>
            </a:r>
            <a:r>
              <a:rPr b="0" lang="en-US" sz="1800" spc="-1" strike="noStrike">
                <a:solidFill>
                  <a:srgbClr val="495867"/>
                </a:solidFill>
                <a:latin typeface="Roboto"/>
                <a:ea typeface="Roboto"/>
              </a:rPr>
              <a:t>5</a:t>
            </a:r>
            <a:r>
              <a:rPr b="0" lang="en-US" sz="1800" spc="-1" strike="noStrike">
                <a:solidFill>
                  <a:srgbClr val="495867"/>
                </a:solidFill>
                <a:latin typeface="Roboto"/>
                <a:ea typeface="Roboto"/>
              </a:rPr>
              <a:t>%</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o</a:t>
            </a:r>
            <a:r>
              <a:rPr b="0" lang="en-US" sz="1800" spc="-1" strike="noStrike">
                <a:solidFill>
                  <a:srgbClr val="495867"/>
                </a:solidFill>
                <a:latin typeface="Roboto"/>
                <a:ea typeface="Roboto"/>
              </a:rPr>
              <a:t>f</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s</a:t>
            </a:r>
            <a:r>
              <a:rPr b="0" lang="en-US" sz="1800" spc="-1" strike="noStrike">
                <a:solidFill>
                  <a:srgbClr val="495867"/>
                </a:solidFill>
                <a:latin typeface="Roboto"/>
                <a:ea typeface="Roboto"/>
              </a:rPr>
              <a:t>h</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w</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v</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v</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l</a:t>
            </a:r>
            <a:r>
              <a:rPr b="0" lang="en-US" sz="1800" spc="-1" strike="noStrike">
                <a:solidFill>
                  <a:srgbClr val="495867"/>
                </a:solidFill>
                <a:latin typeface="Roboto"/>
                <a:ea typeface="Roboto"/>
              </a:rPr>
              <a:t>o</a:t>
            </a:r>
            <a:r>
              <a:rPr b="0" lang="en-US" sz="1800" spc="-1" strike="noStrike">
                <a:solidFill>
                  <a:srgbClr val="495867"/>
                </a:solidFill>
                <a:latin typeface="Roboto"/>
                <a:ea typeface="Roboto"/>
              </a:rPr>
              <a:t>c</a:t>
            </a:r>
            <a:r>
              <a:rPr b="0" lang="en-US" sz="1800" spc="-1" strike="noStrike">
                <a:solidFill>
                  <a:srgbClr val="495867"/>
                </a:solidFill>
                <a:latin typeface="Roboto"/>
                <a:ea typeface="Roboto"/>
              </a:rPr>
              <a:t>i</a:t>
            </a:r>
            <a:r>
              <a:rPr b="0" lang="en-US" sz="1800" spc="-1" strike="noStrike">
                <a:solidFill>
                  <a:srgbClr val="495867"/>
                </a:solidFill>
                <a:latin typeface="Roboto"/>
                <a:ea typeface="Roboto"/>
              </a:rPr>
              <a:t>t</a:t>
            </a:r>
            <a:r>
              <a:rPr b="0" lang="en-US" sz="1800" spc="-1" strike="noStrike">
                <a:solidFill>
                  <a:srgbClr val="495867"/>
                </a:solidFill>
                <a:latin typeface="Roboto"/>
                <a:ea typeface="Roboto"/>
              </a:rPr>
              <a:t>y</a:t>
            </a:r>
            <a:r>
              <a:rPr b="0" lang="en-US" sz="1800" spc="-1" strike="noStrike">
                <a:solidFill>
                  <a:srgbClr val="495867"/>
                </a:solidFill>
                <a:latin typeface="Roboto"/>
                <a:ea typeface="Roboto"/>
              </a:rPr>
              <a:t>)</a:t>
            </a:r>
            <a:r>
              <a:rPr b="0" lang="en-US" sz="1800" spc="-1" strike="noStrike">
                <a:solidFill>
                  <a:srgbClr val="495867"/>
                </a:solidFill>
                <a:latin typeface="Roboto"/>
                <a:ea typeface="Roboto"/>
              </a:rPr>
              <a:t>,</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n</a:t>
            </a:r>
            <a:r>
              <a:rPr b="0" lang="en-US" sz="1800" spc="-1" strike="noStrike">
                <a:solidFill>
                  <a:srgbClr val="495867"/>
                </a:solidFill>
                <a:latin typeface="Roboto"/>
                <a:ea typeface="Roboto"/>
              </a:rPr>
              <a:t>d</a:t>
            </a:r>
            <a:r>
              <a:rPr b="0" lang="en-US" sz="1800" spc="-1" strike="noStrike">
                <a:solidFill>
                  <a:srgbClr val="495867"/>
                </a:solidFill>
                <a:latin typeface="Roboto"/>
                <a:ea typeface="Roboto"/>
              </a:rPr>
              <a:t>o</a:t>
            </a:r>
            <a:r>
              <a:rPr b="0" lang="en-US" sz="1800" spc="-1" strike="noStrike">
                <a:solidFill>
                  <a:srgbClr val="495867"/>
                </a:solidFill>
                <a:latin typeface="Roboto"/>
                <a:ea typeface="Roboto"/>
              </a:rPr>
              <a:t>m</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s</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d</a:t>
            </a:r>
            <a:endParaRPr b="0" lang="en-US" sz="1800" spc="-1" strike="noStrike">
              <a:solidFill>
                <a:srgbClr val="000000"/>
              </a:solidFill>
              <a:latin typeface="Arial"/>
            </a:endParaRPr>
          </a:p>
          <a:p>
            <a:pPr marL="457200" indent="-343080">
              <a:lnSpc>
                <a:spcPct val="115000"/>
              </a:lnSpc>
              <a:spcBef>
                <a:spcPts val="431"/>
              </a:spcBef>
              <a:buClr>
                <a:srgbClr val="495867"/>
              </a:buClr>
              <a:buFont typeface="Roboto"/>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H</a:t>
            </a:r>
            <a:r>
              <a:rPr b="0" lang="en-US" sz="1800" spc="-1" strike="noStrike">
                <a:solidFill>
                  <a:srgbClr val="495867"/>
                </a:solidFill>
                <a:latin typeface="Roboto"/>
                <a:ea typeface="Roboto"/>
              </a:rPr>
              <a:t>y</a:t>
            </a:r>
            <a:r>
              <a:rPr b="0" lang="en-US" sz="1800" spc="-1" strike="noStrike">
                <a:solidFill>
                  <a:srgbClr val="495867"/>
                </a:solidFill>
                <a:latin typeface="Roboto"/>
                <a:ea typeface="Roboto"/>
              </a:rPr>
              <a:t>p</a:t>
            </a:r>
            <a:r>
              <a:rPr b="0" lang="en-US" sz="1800" spc="-1" strike="noStrike">
                <a:solidFill>
                  <a:srgbClr val="495867"/>
                </a:solidFill>
                <a:latin typeface="Roboto"/>
                <a:ea typeface="Roboto"/>
              </a:rPr>
              <a:t>o</a:t>
            </a:r>
            <a:r>
              <a:rPr b="0" lang="en-US" sz="1800" spc="-1" strike="noStrike">
                <a:solidFill>
                  <a:srgbClr val="495867"/>
                </a:solidFill>
                <a:latin typeface="Roboto"/>
                <a:ea typeface="Roboto"/>
              </a:rPr>
              <a:t>c</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n</a:t>
            </a:r>
            <a:r>
              <a:rPr b="0" lang="en-US" sz="1800" spc="-1" strike="noStrike">
                <a:solidFill>
                  <a:srgbClr val="495867"/>
                </a:solidFill>
                <a:latin typeface="Roboto"/>
                <a:ea typeface="Roboto"/>
              </a:rPr>
              <a:t>t</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s</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p</a:t>
            </a:r>
            <a:r>
              <a:rPr b="0" lang="en-US" sz="1800" spc="-1" strike="noStrike">
                <a:solidFill>
                  <a:srgbClr val="495867"/>
                </a:solidFill>
                <a:latin typeface="Roboto"/>
                <a:ea typeface="Roboto"/>
              </a:rPr>
              <a:t>l</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c</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d</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v</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y</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4</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k</a:t>
            </a:r>
            <a:r>
              <a:rPr b="0" lang="en-US" sz="1800" spc="-1" strike="noStrike">
                <a:solidFill>
                  <a:srgbClr val="495867"/>
                </a:solidFill>
                <a:latin typeface="Roboto"/>
                <a:ea typeface="Roboto"/>
              </a:rPr>
              <a:t>m</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l</a:t>
            </a:r>
            <a:r>
              <a:rPr b="0" lang="en-US" sz="1800" spc="-1" strike="noStrike">
                <a:solidFill>
                  <a:srgbClr val="495867"/>
                </a:solidFill>
                <a:latin typeface="Roboto"/>
                <a:ea typeface="Roboto"/>
              </a:rPr>
              <a:t>o</a:t>
            </a:r>
            <a:r>
              <a:rPr b="0" lang="en-US" sz="1800" spc="-1" strike="noStrike">
                <a:solidFill>
                  <a:srgbClr val="495867"/>
                </a:solidFill>
                <a:latin typeface="Roboto"/>
                <a:ea typeface="Roboto"/>
              </a:rPr>
              <a:t>n</a:t>
            </a:r>
            <a:r>
              <a:rPr b="0" lang="en-US" sz="1800" spc="-1" strike="noStrike">
                <a:solidFill>
                  <a:srgbClr val="495867"/>
                </a:solidFill>
                <a:latin typeface="Roboto"/>
                <a:ea typeface="Roboto"/>
              </a:rPr>
              <a:t>g</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t</a:t>
            </a:r>
            <a:r>
              <a:rPr b="0" lang="en-US" sz="1800" spc="-1" strike="noStrike">
                <a:solidFill>
                  <a:srgbClr val="495867"/>
                </a:solidFill>
                <a:latin typeface="Roboto"/>
                <a:ea typeface="Roboto"/>
              </a:rPr>
              <a:t>h</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f</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u</a:t>
            </a:r>
            <a:r>
              <a:rPr b="0" lang="en-US" sz="1800" spc="-1" strike="noStrike">
                <a:solidFill>
                  <a:srgbClr val="495867"/>
                </a:solidFill>
                <a:latin typeface="Roboto"/>
                <a:ea typeface="Roboto"/>
              </a:rPr>
              <a:t>l</a:t>
            </a:r>
            <a:r>
              <a:rPr b="0" lang="en-US" sz="1800" spc="-1" strike="noStrike">
                <a:solidFill>
                  <a:srgbClr val="495867"/>
                </a:solidFill>
                <a:latin typeface="Roboto"/>
                <a:ea typeface="Roboto"/>
              </a:rPr>
              <a:t>t</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s</a:t>
            </a:r>
            <a:r>
              <a:rPr b="0" lang="en-US" sz="1800" spc="-1" strike="noStrike">
                <a:solidFill>
                  <a:srgbClr val="495867"/>
                </a:solidFill>
                <a:latin typeface="Roboto"/>
                <a:ea typeface="Roboto"/>
              </a:rPr>
              <a:t>u</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f</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c</a:t>
            </a:r>
            <a:r>
              <a:rPr b="0" lang="en-US" sz="1800" spc="-1" strike="noStrike">
                <a:solidFill>
                  <a:srgbClr val="495867"/>
                </a:solidFill>
                <a:latin typeface="Roboto"/>
                <a:ea typeface="Roboto"/>
              </a:rPr>
              <a:t>e</a:t>
            </a:r>
            <a:endParaRPr b="0" lang="en-US" sz="1800" spc="-1" strike="noStrike">
              <a:solidFill>
                <a:srgbClr val="000000"/>
              </a:solidFill>
              <a:latin typeface="Arial"/>
            </a:endParaRPr>
          </a:p>
          <a:p>
            <a:pPr marL="457200" indent="-343080">
              <a:lnSpc>
                <a:spcPct val="115000"/>
              </a:lnSpc>
              <a:spcBef>
                <a:spcPts val="431"/>
              </a:spcBef>
              <a:buClr>
                <a:srgbClr val="495867"/>
              </a:buClr>
              <a:buFont typeface="Roboto"/>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c</a:t>
            </a:r>
            <a:r>
              <a:rPr b="0" lang="en-US" sz="1800" spc="-1" strike="noStrike">
                <a:solidFill>
                  <a:srgbClr val="495867"/>
                </a:solidFill>
                <a:latin typeface="Roboto"/>
                <a:ea typeface="Roboto"/>
              </a:rPr>
              <a:t>h</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l</a:t>
            </a:r>
            <a:r>
              <a:rPr b="0" lang="en-US" sz="1800" spc="-1" strike="noStrike">
                <a:solidFill>
                  <a:srgbClr val="495867"/>
                </a:solidFill>
                <a:latin typeface="Roboto"/>
                <a:ea typeface="Roboto"/>
              </a:rPr>
              <a:t>i</a:t>
            </a:r>
            <a:r>
              <a:rPr b="0" lang="en-US" sz="1800" spc="-1" strike="noStrike">
                <a:solidFill>
                  <a:srgbClr val="495867"/>
                </a:solidFill>
                <a:latin typeface="Roboto"/>
                <a:ea typeface="Roboto"/>
              </a:rPr>
              <a:t>z</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t</a:t>
            </a:r>
            <a:r>
              <a:rPr b="0" lang="en-US" sz="1800" spc="-1" strike="noStrike">
                <a:solidFill>
                  <a:srgbClr val="495867"/>
                </a:solidFill>
                <a:latin typeface="Roboto"/>
                <a:ea typeface="Roboto"/>
              </a:rPr>
              <a:t>i</a:t>
            </a:r>
            <a:r>
              <a:rPr b="0" lang="en-US" sz="1800" spc="-1" strike="noStrike">
                <a:solidFill>
                  <a:srgbClr val="495867"/>
                </a:solidFill>
                <a:latin typeface="Roboto"/>
                <a:ea typeface="Roboto"/>
              </a:rPr>
              <a:t>o</a:t>
            </a:r>
            <a:r>
              <a:rPr b="0" lang="en-US" sz="1800" spc="-1" strike="noStrike">
                <a:solidFill>
                  <a:srgbClr val="495867"/>
                </a:solidFill>
                <a:latin typeface="Roboto"/>
                <a:ea typeface="Roboto"/>
              </a:rPr>
              <a:t>n</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o</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u</a:t>
            </a:r>
            <a:r>
              <a:rPr b="0" lang="en-US" sz="1800" spc="-1" strike="noStrike">
                <a:solidFill>
                  <a:srgbClr val="495867"/>
                </a:solidFill>
                <a:latin typeface="Roboto"/>
                <a:ea typeface="Roboto"/>
              </a:rPr>
              <a:t>p</a:t>
            </a:r>
            <a:r>
              <a:rPr b="0" lang="en-US" sz="1800" spc="-1" strike="noStrike">
                <a:solidFill>
                  <a:srgbClr val="495867"/>
                </a:solidFill>
                <a:latin typeface="Roboto"/>
                <a:ea typeface="Roboto"/>
              </a:rPr>
              <a:t>t</a:t>
            </a:r>
            <a:r>
              <a:rPr b="0" lang="en-US" sz="1800" spc="-1" strike="noStrike">
                <a:solidFill>
                  <a:srgbClr val="495867"/>
                </a:solidFill>
                <a:latin typeface="Roboto"/>
                <a:ea typeface="Roboto"/>
              </a:rPr>
              <a:t>u</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v</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i</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t</a:t>
            </a:r>
            <a:r>
              <a:rPr b="0" lang="en-US" sz="1800" spc="-1" strike="noStrike">
                <a:solidFill>
                  <a:srgbClr val="495867"/>
                </a:solidFill>
                <a:latin typeface="Roboto"/>
                <a:ea typeface="Roboto"/>
              </a:rPr>
              <a:t>i</a:t>
            </a:r>
            <a:r>
              <a:rPr b="0" lang="en-US" sz="1800" spc="-1" strike="noStrike">
                <a:solidFill>
                  <a:srgbClr val="495867"/>
                </a:solidFill>
                <a:latin typeface="Roboto"/>
                <a:ea typeface="Roboto"/>
              </a:rPr>
              <a:t>o</a:t>
            </a:r>
            <a:r>
              <a:rPr b="0" lang="en-US" sz="1800" spc="-1" strike="noStrike">
                <a:solidFill>
                  <a:srgbClr val="495867"/>
                </a:solidFill>
                <a:latin typeface="Roboto"/>
                <a:ea typeface="Roboto"/>
              </a:rPr>
              <a:t>n</a:t>
            </a:r>
            <a:r>
              <a:rPr b="0" lang="en-US" sz="1800" spc="-1" strike="noStrike">
                <a:solidFill>
                  <a:srgbClr val="495867"/>
                </a:solidFill>
                <a:latin typeface="Roboto"/>
                <a:ea typeface="Roboto"/>
              </a:rPr>
              <a:t>”</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h</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s</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u</a:t>
            </a:r>
            <a:r>
              <a:rPr b="0" lang="en-US" sz="1800" spc="-1" strike="noStrike">
                <a:solidFill>
                  <a:srgbClr val="495867"/>
                </a:solidFill>
                <a:latin typeface="Roboto"/>
                <a:ea typeface="Roboto"/>
              </a:rPr>
              <a:t>n</a:t>
            </a:r>
            <a:r>
              <a:rPr b="0" lang="en-US" sz="1800" spc="-1" strike="noStrike">
                <a:solidFill>
                  <a:srgbClr val="495867"/>
                </a:solidFill>
                <a:latin typeface="Roboto"/>
                <a:ea typeface="Roboto"/>
              </a:rPr>
              <a:t>i</a:t>
            </a:r>
            <a:r>
              <a:rPr b="0" lang="en-US" sz="1800" spc="-1" strike="noStrike">
                <a:solidFill>
                  <a:srgbClr val="495867"/>
                </a:solidFill>
                <a:latin typeface="Roboto"/>
                <a:ea typeface="Roboto"/>
              </a:rPr>
              <a:t>q</a:t>
            </a:r>
            <a:r>
              <a:rPr b="0" lang="en-US" sz="1800" spc="-1" strike="noStrike">
                <a:solidFill>
                  <a:srgbClr val="495867"/>
                </a:solidFill>
                <a:latin typeface="Roboto"/>
                <a:ea typeface="Roboto"/>
              </a:rPr>
              <a:t>u</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u</a:t>
            </a:r>
            <a:r>
              <a:rPr b="0" lang="en-US" sz="1800" spc="-1" strike="noStrike">
                <a:solidFill>
                  <a:srgbClr val="495867"/>
                </a:solidFill>
                <a:latin typeface="Roboto"/>
                <a:ea typeface="Roboto"/>
              </a:rPr>
              <a:t>p</a:t>
            </a:r>
            <a:r>
              <a:rPr b="0" lang="en-US" sz="1800" spc="-1" strike="noStrike">
                <a:solidFill>
                  <a:srgbClr val="495867"/>
                </a:solidFill>
                <a:latin typeface="Roboto"/>
                <a:ea typeface="Roboto"/>
              </a:rPr>
              <a:t>t</a:t>
            </a:r>
            <a:r>
              <a:rPr b="0" lang="en-US" sz="1800" spc="-1" strike="noStrike">
                <a:solidFill>
                  <a:srgbClr val="495867"/>
                </a:solidFill>
                <a:latin typeface="Roboto"/>
                <a:ea typeface="Roboto"/>
              </a:rPr>
              <a:t>u</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v</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l</a:t>
            </a:r>
            <a:r>
              <a:rPr b="0" lang="en-US" sz="1800" spc="-1" strike="noStrike">
                <a:solidFill>
                  <a:srgbClr val="495867"/>
                </a:solidFill>
                <a:latin typeface="Roboto"/>
                <a:ea typeface="Roboto"/>
              </a:rPr>
              <a:t>o</a:t>
            </a:r>
            <a:r>
              <a:rPr b="0" lang="en-US" sz="1800" spc="-1" strike="noStrike">
                <a:solidFill>
                  <a:srgbClr val="495867"/>
                </a:solidFill>
                <a:latin typeface="Roboto"/>
                <a:ea typeface="Roboto"/>
              </a:rPr>
              <a:t>c</a:t>
            </a:r>
            <a:r>
              <a:rPr b="0" lang="en-US" sz="1800" spc="-1" strike="noStrike">
                <a:solidFill>
                  <a:srgbClr val="495867"/>
                </a:solidFill>
                <a:latin typeface="Roboto"/>
                <a:ea typeface="Roboto"/>
              </a:rPr>
              <a:t>i</a:t>
            </a:r>
            <a:r>
              <a:rPr b="0" lang="en-US" sz="1800" spc="-1" strike="noStrike">
                <a:solidFill>
                  <a:srgbClr val="495867"/>
                </a:solidFill>
                <a:latin typeface="Roboto"/>
                <a:ea typeface="Roboto"/>
              </a:rPr>
              <a:t>t</a:t>
            </a:r>
            <a:r>
              <a:rPr b="0" lang="en-US" sz="1800" spc="-1" strike="noStrike">
                <a:solidFill>
                  <a:srgbClr val="495867"/>
                </a:solidFill>
                <a:latin typeface="Roboto"/>
                <a:ea typeface="Roboto"/>
              </a:rPr>
              <a:t>y</a:t>
            </a:r>
            <a:r>
              <a:rPr b="0" lang="en-US" sz="1800" spc="-1" strike="noStrike">
                <a:solidFill>
                  <a:srgbClr val="495867"/>
                </a:solidFill>
                <a:latin typeface="Roboto"/>
                <a:ea typeface="Roboto"/>
              </a:rPr>
              <a:t>,</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h</a:t>
            </a:r>
            <a:r>
              <a:rPr b="0" lang="en-US" sz="1800" spc="-1" strike="noStrike">
                <a:solidFill>
                  <a:srgbClr val="495867"/>
                </a:solidFill>
                <a:latin typeface="Roboto"/>
                <a:ea typeface="Roboto"/>
              </a:rPr>
              <a:t>y</a:t>
            </a:r>
            <a:r>
              <a:rPr b="0" lang="en-US" sz="1800" spc="-1" strike="noStrike">
                <a:solidFill>
                  <a:srgbClr val="495867"/>
                </a:solidFill>
                <a:latin typeface="Roboto"/>
                <a:ea typeface="Roboto"/>
              </a:rPr>
              <a:t>p</a:t>
            </a:r>
            <a:r>
              <a:rPr b="0" lang="en-US" sz="1800" spc="-1" strike="noStrike">
                <a:solidFill>
                  <a:srgbClr val="495867"/>
                </a:solidFill>
                <a:latin typeface="Roboto"/>
                <a:ea typeface="Roboto"/>
              </a:rPr>
              <a:t>o</a:t>
            </a:r>
            <a:r>
              <a:rPr b="0" lang="en-US" sz="1800" spc="-1" strike="noStrike">
                <a:solidFill>
                  <a:srgbClr val="495867"/>
                </a:solidFill>
                <a:latin typeface="Roboto"/>
                <a:ea typeface="Roboto"/>
              </a:rPr>
              <a:t>c</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n</a:t>
            </a:r>
            <a:r>
              <a:rPr b="0" lang="en-US" sz="1800" spc="-1" strike="noStrike">
                <a:solidFill>
                  <a:srgbClr val="495867"/>
                </a:solidFill>
                <a:latin typeface="Roboto"/>
                <a:ea typeface="Roboto"/>
              </a:rPr>
              <a:t>t</a:t>
            </a:r>
            <a:r>
              <a:rPr b="0" lang="en-US" sz="1800" spc="-1" strike="noStrike">
                <a:solidFill>
                  <a:srgbClr val="495867"/>
                </a:solidFill>
                <a:latin typeface="Roboto"/>
                <a:ea typeface="Roboto"/>
              </a:rPr>
              <a:t>e</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a</a:t>
            </a:r>
            <a:r>
              <a:rPr b="0" lang="en-US" sz="1800" spc="-1" strike="noStrike">
                <a:solidFill>
                  <a:srgbClr val="495867"/>
                </a:solidFill>
                <a:latin typeface="Roboto"/>
                <a:ea typeface="Roboto"/>
              </a:rPr>
              <a:t>n</a:t>
            </a:r>
            <a:r>
              <a:rPr b="0" lang="en-US" sz="1800" spc="-1" strike="noStrike">
                <a:solidFill>
                  <a:srgbClr val="495867"/>
                </a:solidFill>
                <a:latin typeface="Roboto"/>
                <a:ea typeface="Roboto"/>
              </a:rPr>
              <a:t>d</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s</a:t>
            </a:r>
            <a:r>
              <a:rPr b="0" lang="en-US" sz="1800" spc="-1" strike="noStrike">
                <a:solidFill>
                  <a:srgbClr val="495867"/>
                </a:solidFill>
                <a:latin typeface="Roboto"/>
                <a:ea typeface="Roboto"/>
              </a:rPr>
              <a:t>l</a:t>
            </a:r>
            <a:r>
              <a:rPr b="0" lang="en-US" sz="1800" spc="-1" strike="noStrike">
                <a:solidFill>
                  <a:srgbClr val="495867"/>
                </a:solidFill>
                <a:latin typeface="Roboto"/>
                <a:ea typeface="Roboto"/>
              </a:rPr>
              <a:t>i</a:t>
            </a:r>
            <a:r>
              <a:rPr b="0" lang="en-US" sz="1800" spc="-1" strike="noStrike">
                <a:solidFill>
                  <a:srgbClr val="495867"/>
                </a:solidFill>
                <a:latin typeface="Roboto"/>
                <a:ea typeface="Roboto"/>
              </a:rPr>
              <a:t>p</a:t>
            </a:r>
            <a:r>
              <a:rPr b="0" lang="en-US" sz="1800" spc="-1" strike="noStrike">
                <a:solidFill>
                  <a:srgbClr val="495867"/>
                </a:solidFill>
                <a:latin typeface="Roboto"/>
                <a:ea typeface="Roboto"/>
              </a:rPr>
              <a:t> </a:t>
            </a:r>
            <a:r>
              <a:rPr b="0" lang="en-US" sz="1800" spc="-1" strike="noStrike">
                <a:solidFill>
                  <a:srgbClr val="495867"/>
                </a:solidFill>
                <a:latin typeface="Roboto"/>
                <a:ea typeface="Roboto"/>
              </a:rPr>
              <a:t>d</a:t>
            </a:r>
            <a:r>
              <a:rPr b="0" lang="en-US" sz="1800" spc="-1" strike="noStrike">
                <a:solidFill>
                  <a:srgbClr val="495867"/>
                </a:solidFill>
                <a:latin typeface="Roboto"/>
                <a:ea typeface="Roboto"/>
              </a:rPr>
              <a:t>i</a:t>
            </a:r>
            <a:r>
              <a:rPr b="0" lang="en-US" sz="1800" spc="-1" strike="noStrike">
                <a:solidFill>
                  <a:srgbClr val="495867"/>
                </a:solidFill>
                <a:latin typeface="Roboto"/>
                <a:ea typeface="Roboto"/>
              </a:rPr>
              <a:t>s</a:t>
            </a:r>
            <a:r>
              <a:rPr b="0" lang="en-US" sz="1800" spc="-1" strike="noStrike">
                <a:solidFill>
                  <a:srgbClr val="495867"/>
                </a:solidFill>
                <a:latin typeface="Roboto"/>
                <a:ea typeface="Roboto"/>
              </a:rPr>
              <a:t>t</a:t>
            </a:r>
            <a:r>
              <a:rPr b="0" lang="en-US" sz="1800" spc="-1" strike="noStrike">
                <a:solidFill>
                  <a:srgbClr val="495867"/>
                </a:solidFill>
                <a:latin typeface="Roboto"/>
                <a:ea typeface="Roboto"/>
              </a:rPr>
              <a:t>r</a:t>
            </a:r>
            <a:r>
              <a:rPr b="0" lang="en-US" sz="1800" spc="-1" strike="noStrike">
                <a:solidFill>
                  <a:srgbClr val="495867"/>
                </a:solidFill>
                <a:latin typeface="Roboto"/>
                <a:ea typeface="Roboto"/>
              </a:rPr>
              <a:t>i</a:t>
            </a:r>
            <a:r>
              <a:rPr b="0" lang="en-US" sz="1800" spc="-1" strike="noStrike">
                <a:solidFill>
                  <a:srgbClr val="495867"/>
                </a:solidFill>
                <a:latin typeface="Roboto"/>
                <a:ea typeface="Roboto"/>
              </a:rPr>
              <a:t>b</a:t>
            </a:r>
            <a:r>
              <a:rPr b="0" lang="en-US" sz="1800" spc="-1" strike="noStrike">
                <a:solidFill>
                  <a:srgbClr val="495867"/>
                </a:solidFill>
                <a:latin typeface="Roboto"/>
                <a:ea typeface="Roboto"/>
              </a:rPr>
              <a:t>u</a:t>
            </a:r>
            <a:r>
              <a:rPr b="0" lang="en-US" sz="1800" spc="-1" strike="noStrike">
                <a:solidFill>
                  <a:srgbClr val="495867"/>
                </a:solidFill>
                <a:latin typeface="Roboto"/>
                <a:ea typeface="Roboto"/>
              </a:rPr>
              <a:t>t</a:t>
            </a:r>
            <a:r>
              <a:rPr b="0" lang="en-US" sz="1800" spc="-1" strike="noStrike">
                <a:solidFill>
                  <a:srgbClr val="495867"/>
                </a:solidFill>
                <a:latin typeface="Roboto"/>
                <a:ea typeface="Roboto"/>
              </a:rPr>
              <a:t>i</a:t>
            </a:r>
            <a:r>
              <a:rPr b="0" lang="en-US" sz="1800" spc="-1" strike="noStrike">
                <a:solidFill>
                  <a:srgbClr val="495867"/>
                </a:solidFill>
                <a:latin typeface="Roboto"/>
                <a:ea typeface="Roboto"/>
              </a:rPr>
              <a:t>o</a:t>
            </a:r>
            <a:r>
              <a:rPr b="0" lang="en-US" sz="1800" spc="-1" strike="noStrike">
                <a:solidFill>
                  <a:srgbClr val="495867"/>
                </a:solidFill>
                <a:latin typeface="Roboto"/>
                <a:ea typeface="Roboto"/>
              </a:rPr>
              <a:t>n</a:t>
            </a:r>
            <a:endParaRPr b="0" lang="en-US" sz="1800" spc="-1" strike="noStrike">
              <a:solidFill>
                <a:srgbClr val="000000"/>
              </a:solidFill>
              <a:latin typeface="Arial"/>
            </a:endParaRPr>
          </a:p>
          <a:p>
            <a:pP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Arial"/>
            </a:endParaRPr>
          </a:p>
        </p:txBody>
      </p:sp>
      <p:pic>
        <p:nvPicPr>
          <p:cNvPr id="203" name="Picture 46" descr="A picture containing chart&#10;&#10;Description automatically generated"/>
          <p:cNvPicPr/>
          <p:nvPr/>
        </p:nvPicPr>
        <p:blipFill>
          <a:blip r:embed="rId1"/>
          <a:srcRect l="17857" t="9291" r="16071" b="9677"/>
          <a:stretch/>
        </p:blipFill>
        <p:spPr>
          <a:xfrm>
            <a:off x="750600" y="3271320"/>
            <a:ext cx="3651840" cy="1599120"/>
          </a:xfrm>
          <a:prstGeom prst="rect">
            <a:avLst/>
          </a:prstGeom>
          <a:ln w="0">
            <a:noFill/>
          </a:ln>
        </p:spPr>
      </p:pic>
      <p:pic>
        <p:nvPicPr>
          <p:cNvPr id="204" name="" descr=""/>
          <p:cNvPicPr/>
          <p:nvPr/>
        </p:nvPicPr>
        <p:blipFill>
          <a:blip r:embed="rId2"/>
          <a:srcRect l="8467" t="54646" r="8121" b="25094"/>
          <a:stretch/>
        </p:blipFill>
        <p:spPr>
          <a:xfrm>
            <a:off x="4504680" y="3286440"/>
            <a:ext cx="4383360" cy="379080"/>
          </a:xfrm>
          <a:prstGeom prst="rect">
            <a:avLst/>
          </a:prstGeom>
          <a:ln w="0">
            <a:noFill/>
          </a:ln>
        </p:spPr>
      </p:pic>
      <p:pic>
        <p:nvPicPr>
          <p:cNvPr id="205" name="" descr=""/>
          <p:cNvPicPr/>
          <p:nvPr/>
        </p:nvPicPr>
        <p:blipFill>
          <a:blip r:embed="rId3"/>
          <a:srcRect l="7494" t="54661" r="8313" b="25551"/>
          <a:stretch/>
        </p:blipFill>
        <p:spPr>
          <a:xfrm>
            <a:off x="4451400" y="3815280"/>
            <a:ext cx="4456440" cy="373320"/>
          </a:xfrm>
          <a:prstGeom prst="rect">
            <a:avLst/>
          </a:prstGeom>
          <a:ln w="0">
            <a:noFill/>
          </a:ln>
        </p:spPr>
      </p:pic>
      <p:pic>
        <p:nvPicPr>
          <p:cNvPr id="206" name="" descr=""/>
          <p:cNvPicPr/>
          <p:nvPr/>
        </p:nvPicPr>
        <p:blipFill>
          <a:blip r:embed="rId4"/>
          <a:srcRect l="8678" t="55173" r="8054" b="25693"/>
          <a:stretch/>
        </p:blipFill>
        <p:spPr>
          <a:xfrm>
            <a:off x="4500000" y="4327200"/>
            <a:ext cx="4451040" cy="365040"/>
          </a:xfrm>
          <a:prstGeom prst="rect">
            <a:avLst/>
          </a:prstGeom>
          <a:ln w="0">
            <a:noFill/>
          </a:ln>
        </p:spPr>
      </p:pic>
      <p:sp>
        <p:nvSpPr>
          <p:cNvPr id="207" name=""/>
          <p:cNvSpPr/>
          <p:nvPr/>
        </p:nvSpPr>
        <p:spPr>
          <a:xfrm>
            <a:off x="858600" y="3321000"/>
            <a:ext cx="228600" cy="228600"/>
          </a:xfrm>
          <a:prstGeom prst="diamond">
            <a:avLst/>
          </a:prstGeom>
          <a:solidFill>
            <a:srgbClr val="ff00e8"/>
          </a:solidFill>
          <a:ln w="0">
            <a:solidFill>
              <a:srgbClr val="000000"/>
            </a:solidFill>
          </a:ln>
        </p:spPr>
        <p:style>
          <a:lnRef idx="0"/>
          <a:fillRef idx="0"/>
          <a:effectRef idx="0"/>
          <a:fontRef idx="minor"/>
        </p:style>
        <p:txBody>
          <a:bodyPr lIns="90000" rIns="90000" tIns="45000" bIns="45000" anchor="ctr">
            <a:noAutofit/>
          </a:bodyPr>
          <a:p>
            <a:endParaRPr b="0" lang="en-US" sz="1800" spc="-1" strike="noStrike">
              <a:solidFill>
                <a:srgbClr val="ffffff"/>
              </a:solidFill>
              <a:latin typeface="Arial"/>
            </a:endParaRPr>
          </a:p>
        </p:txBody>
      </p:sp>
      <p:sp>
        <p:nvSpPr>
          <p:cNvPr id="208" name=""/>
          <p:cNvSpPr/>
          <p:nvPr/>
        </p:nvSpPr>
        <p:spPr>
          <a:xfrm>
            <a:off x="7254720" y="3290760"/>
            <a:ext cx="170280" cy="172800"/>
          </a:xfrm>
          <a:prstGeom prst="diamond">
            <a:avLst/>
          </a:prstGeom>
          <a:solidFill>
            <a:srgbClr val="ff00e8"/>
          </a:solidFill>
          <a:ln w="0">
            <a:solidFill>
              <a:srgbClr val="000000"/>
            </a:solidFill>
          </a:ln>
        </p:spPr>
        <p:style>
          <a:lnRef idx="0"/>
          <a:fillRef idx="0"/>
          <a:effectRef idx="0"/>
          <a:fontRef idx="minor"/>
        </p:style>
        <p:txBody>
          <a:bodyPr lIns="90000" rIns="90000" tIns="41400" bIns="41400" anchor="ctr">
            <a:noAutofit/>
          </a:bodyPr>
          <a:p>
            <a:endParaRPr b="0" lang="en-US" sz="1800" spc="-1" strike="noStrike">
              <a:solidFill>
                <a:srgbClr val="ffffff"/>
              </a:solidFill>
              <a:latin typeface="Arial"/>
            </a:endParaRPr>
          </a:p>
        </p:txBody>
      </p:sp>
      <p:sp>
        <p:nvSpPr>
          <p:cNvPr id="209" name=""/>
          <p:cNvSpPr/>
          <p:nvPr/>
        </p:nvSpPr>
        <p:spPr>
          <a:xfrm>
            <a:off x="5943600" y="3850200"/>
            <a:ext cx="170280" cy="172800"/>
          </a:xfrm>
          <a:prstGeom prst="diamond">
            <a:avLst/>
          </a:prstGeom>
          <a:solidFill>
            <a:srgbClr val="ff00e8"/>
          </a:solidFill>
          <a:ln w="0">
            <a:solidFill>
              <a:srgbClr val="000000"/>
            </a:solidFill>
          </a:ln>
        </p:spPr>
        <p:style>
          <a:lnRef idx="0"/>
          <a:fillRef idx="0"/>
          <a:effectRef idx="0"/>
          <a:fontRef idx="minor"/>
        </p:style>
        <p:txBody>
          <a:bodyPr lIns="90000" rIns="90000" tIns="41400" bIns="41400" anchor="ctr">
            <a:noAutofit/>
          </a:bodyPr>
          <a:p>
            <a:endParaRPr b="0" lang="en-US" sz="1800" spc="-1" strike="noStrike">
              <a:solidFill>
                <a:srgbClr val="ffffff"/>
              </a:solidFill>
              <a:latin typeface="Arial"/>
            </a:endParaRPr>
          </a:p>
        </p:txBody>
      </p:sp>
      <p:sp>
        <p:nvSpPr>
          <p:cNvPr id="210" name=""/>
          <p:cNvSpPr/>
          <p:nvPr/>
        </p:nvSpPr>
        <p:spPr>
          <a:xfrm>
            <a:off x="6266520" y="4341600"/>
            <a:ext cx="170280" cy="172800"/>
          </a:xfrm>
          <a:prstGeom prst="diamond">
            <a:avLst/>
          </a:prstGeom>
          <a:solidFill>
            <a:srgbClr val="ff00e8"/>
          </a:solidFill>
          <a:ln w="0">
            <a:solidFill>
              <a:srgbClr val="000000"/>
            </a:solidFill>
          </a:ln>
        </p:spPr>
        <p:style>
          <a:lnRef idx="0"/>
          <a:fillRef idx="0"/>
          <a:effectRef idx="0"/>
          <a:fontRef idx="minor"/>
        </p:style>
        <p:txBody>
          <a:bodyPr lIns="90000" rIns="90000" tIns="41400" bIns="41400" anchor="ctr">
            <a:noAutofit/>
          </a:bodyPr>
          <a:p>
            <a:endParaRPr b="0" lang="en-US" sz="1800" spc="-1" strike="noStrike">
              <a:solidFill>
                <a:srgbClr val="ffffff"/>
              </a:solidFill>
              <a:latin typeface="Arial"/>
            </a:endParaRPr>
          </a:p>
        </p:txBody>
      </p:sp>
      <p:sp>
        <p:nvSpPr>
          <p:cNvPr id="211" name="Subtitle 9"/>
          <p:cNvSpPr txBox="1"/>
          <p:nvPr/>
        </p:nvSpPr>
        <p:spPr>
          <a:xfrm>
            <a:off x="114480" y="4944240"/>
            <a:ext cx="3078720" cy="199080"/>
          </a:xfrm>
          <a:prstGeom prst="rect">
            <a:avLst/>
          </a:prstGeom>
          <a:noFill/>
          <a:ln w="0">
            <a:noFill/>
          </a:ln>
        </p:spPr>
        <p:txBody>
          <a:bodyPr tIns="91440" bIns="91440" anchor="ctr">
            <a:noAutofit/>
          </a:bodyPr>
          <a:p>
            <a:pPr marL="457200" indent="-343080">
              <a:lnSpc>
                <a:spcPct val="115000"/>
              </a:lnSpc>
              <a:tabLst>
                <a:tab algn="l" pos="0"/>
              </a:tabLst>
            </a:pPr>
            <a:r>
              <a:rPr b="0" lang="en-US" sz="800" spc="-1" strike="noStrike">
                <a:solidFill>
                  <a:schemeClr val="accent3"/>
                </a:solidFill>
                <a:latin typeface="Roboto Medium"/>
                <a:ea typeface="Roboto Medium"/>
              </a:rPr>
              <a:t>Statewide </a:t>
            </a:r>
            <a:r>
              <a:rPr b="0" lang="en-US" sz="800" spc="-1" strike="noStrike">
                <a:solidFill>
                  <a:schemeClr val="accent3"/>
                </a:solidFill>
                <a:latin typeface="Roboto Medium"/>
                <a:ea typeface="Roboto Medium"/>
              </a:rPr>
              <a:t>Californ</a:t>
            </a:r>
            <a:r>
              <a:rPr b="0" lang="en-US" sz="800" spc="-1" strike="noStrike">
                <a:solidFill>
                  <a:schemeClr val="accent3"/>
                </a:solidFill>
                <a:latin typeface="Roboto Medium"/>
                <a:ea typeface="Roboto Medium"/>
              </a:rPr>
              <a:t>ia </a:t>
            </a:r>
            <a:r>
              <a:rPr b="0" lang="en-US" sz="800" spc="-1" strike="noStrike">
                <a:solidFill>
                  <a:schemeClr val="accent3"/>
                </a:solidFill>
                <a:latin typeface="Roboto Medium"/>
                <a:ea typeface="Roboto Medium"/>
              </a:rPr>
              <a:t>Earthqu</a:t>
            </a:r>
            <a:r>
              <a:rPr b="0" lang="en-US" sz="800" spc="-1" strike="noStrike">
                <a:solidFill>
                  <a:schemeClr val="accent3"/>
                </a:solidFill>
                <a:latin typeface="Roboto Medium"/>
                <a:ea typeface="Roboto Medium"/>
              </a:rPr>
              <a:t>ake </a:t>
            </a:r>
            <a:r>
              <a:rPr b="0" lang="en-US" sz="800" spc="-1" strike="noStrike">
                <a:solidFill>
                  <a:schemeClr val="accent3"/>
                </a:solidFill>
                <a:latin typeface="Roboto Medium"/>
                <a:ea typeface="Roboto Medium"/>
              </a:rPr>
              <a:t>Center</a:t>
            </a:r>
            <a:r>
              <a:rPr b="0" lang="en-US" sz="800" spc="-1" strike="noStrike">
                <a:solidFill>
                  <a:schemeClr val="dk2"/>
                </a:solidFill>
                <a:latin typeface="Roboto"/>
                <a:ea typeface="Roboto"/>
              </a:rPr>
              <a:t> | </a:t>
            </a:r>
            <a:r>
              <a:rPr b="0" lang="en-US" sz="800" spc="-1" strike="noStrike">
                <a:solidFill>
                  <a:schemeClr val="dk2"/>
                </a:solidFill>
                <a:latin typeface="Roboto"/>
                <a:ea typeface="Roboto"/>
              </a:rPr>
              <a:t>www.sc</a:t>
            </a:r>
            <a:r>
              <a:rPr b="0" lang="en-US" sz="800" spc="-1" strike="noStrike">
                <a:solidFill>
                  <a:schemeClr val="dk2"/>
                </a:solidFill>
                <a:latin typeface="Roboto"/>
                <a:ea typeface="Roboto"/>
              </a:rPr>
              <a:t>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12" name="PlaceHolder 1"/>
          <p:cNvSpPr>
            <a:spLocks noGrp="1"/>
          </p:cNvSpPr>
          <p:nvPr>
            <p:ph type="title"/>
          </p:nvPr>
        </p:nvSpPr>
        <p:spPr>
          <a:xfrm>
            <a:off x="1057320" y="164880"/>
            <a:ext cx="7027560" cy="570960"/>
          </a:xfrm>
          <a:prstGeom prst="rect">
            <a:avLst/>
          </a:prstGeom>
          <a:noFill/>
          <a:ln w="0">
            <a:noFill/>
          </a:ln>
        </p:spPr>
        <p:txBody>
          <a:bodyPr lIns="91440" rIns="91440" tIns="91440" bIns="91440" anchor="t">
            <a:noAutofit/>
          </a:bodyPr>
          <a:p>
            <a:pPr indent="0" algn="ctr">
              <a:lnSpc>
                <a:spcPct val="100000"/>
              </a:lnSpc>
              <a:spcBef>
                <a:spcPts val="11"/>
              </a:spcBef>
              <a:spcAft>
                <a:spcPts val="11"/>
              </a:spcAft>
              <a:buNone/>
              <a:tabLst>
                <a:tab algn="l" pos="0"/>
              </a:tabLst>
            </a:pPr>
            <a:r>
              <a:rPr b="1" lang="en-US" sz="2800" spc="-1" strike="noStrike">
                <a:solidFill>
                  <a:srgbClr val="495867"/>
                </a:solidFill>
                <a:latin typeface="Lora"/>
                <a:ea typeface="Lora"/>
              </a:rPr>
              <a:t>Velocity Model Development</a:t>
            </a:r>
            <a:endParaRPr b="0" lang="en-US" sz="2800" spc="-1" strike="noStrike">
              <a:solidFill>
                <a:srgbClr val="000000"/>
              </a:solidFill>
              <a:latin typeface="Arial"/>
            </a:endParaRPr>
          </a:p>
        </p:txBody>
      </p:sp>
      <p:sp>
        <p:nvSpPr>
          <p:cNvPr id="213" name=""/>
          <p:cNvSpPr/>
          <p:nvPr/>
        </p:nvSpPr>
        <p:spPr>
          <a:xfrm>
            <a:off x="8472600" y="4943520"/>
            <a:ext cx="547200" cy="198000"/>
          </a:xfrm>
          <a:prstGeom prst="rect">
            <a:avLst/>
          </a:prstGeom>
          <a:noFill/>
          <a:ln w="0">
            <a:noFill/>
          </a:ln>
        </p:spPr>
        <p:style>
          <a:lnRef idx="0"/>
          <a:fillRef idx="0"/>
          <a:effectRef idx="0"/>
          <a:fontRef idx="minor"/>
        </p:style>
        <p:txBody>
          <a:bodyPr lIns="90000" rIns="90000" tIns="91440" bIns="91440" anchor="ctr">
            <a:noAutofit/>
          </a:bodyPr>
          <a:p>
            <a:pPr algn="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9786C5E0-E604-47CA-A366-27340C9876A3}" type="slidenum">
              <a:rPr b="0" lang="en-US" sz="1000" spc="-1" strike="noStrike">
                <a:solidFill>
                  <a:srgbClr val="495867"/>
                </a:solidFill>
                <a:latin typeface="Arial"/>
                <a:ea typeface="Arial"/>
              </a:rPr>
              <a:t>6</a:t>
            </a:fld>
            <a:endParaRPr b="0" lang="en-US" sz="1000" spc="-1" strike="noStrike">
              <a:solidFill>
                <a:srgbClr val="000000"/>
              </a:solidFill>
              <a:latin typeface="Arial"/>
            </a:endParaRPr>
          </a:p>
        </p:txBody>
      </p:sp>
      <p:sp>
        <p:nvSpPr>
          <p:cNvPr id="214" name=""/>
          <p:cNvSpPr/>
          <p:nvPr/>
        </p:nvSpPr>
        <p:spPr>
          <a:xfrm>
            <a:off x="114480" y="4943520"/>
            <a:ext cx="3077640" cy="198000"/>
          </a:xfrm>
          <a:prstGeom prst="rect">
            <a:avLst/>
          </a:prstGeom>
          <a:no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Arial"/>
              <a:ea typeface="DejaVu Sans"/>
            </a:endParaRPr>
          </a:p>
        </p:txBody>
      </p:sp>
      <p:sp>
        <p:nvSpPr>
          <p:cNvPr id="215" name="Text Placeholder 5"/>
          <p:cNvSpPr/>
          <p:nvPr/>
        </p:nvSpPr>
        <p:spPr>
          <a:xfrm>
            <a:off x="311760" y="1041480"/>
            <a:ext cx="8603280" cy="3758760"/>
          </a:xfrm>
          <a:prstGeom prst="rect">
            <a:avLst/>
          </a:prstGeom>
          <a:noFill/>
          <a:ln w="0">
            <a:noFill/>
          </a:ln>
        </p:spPr>
        <p:style>
          <a:lnRef idx="0"/>
          <a:fillRef idx="0"/>
          <a:effectRef idx="0"/>
          <a:fontRef idx="minor"/>
        </p:style>
        <p:txBody>
          <a:bodyPr lIns="90000" rIns="90000" tIns="91440" bIns="91440" anchor="t">
            <a:noAutofit/>
          </a:bodyPr>
          <a:p>
            <a:pPr marL="457200" indent="-343080">
              <a:lnSpc>
                <a:spcPct val="115000"/>
              </a:lnSpc>
              <a:spcBef>
                <a:spcPts val="431"/>
              </a:spcBef>
              <a:buClr>
                <a:srgbClr val="495867"/>
              </a:buClr>
              <a:buFont typeface="Roboto"/>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Begin with “best available” 3D velocity model for a region</a:t>
            </a:r>
            <a:endParaRPr b="0" lang="en-US" sz="1800" spc="-1" strike="noStrike">
              <a:solidFill>
                <a:srgbClr val="000000"/>
              </a:solidFill>
              <a:latin typeface="Arial"/>
            </a:endParaRPr>
          </a:p>
          <a:p>
            <a:pPr lvl="1" marL="743040" indent="-285840">
              <a:lnSpc>
                <a:spcPct val="93000"/>
              </a:lnSpc>
              <a:spcBef>
                <a:spcPts val="1137"/>
              </a:spcBef>
              <a:spcAft>
                <a:spcPts val="11"/>
              </a:spcAft>
              <a:buClr>
                <a:srgbClr val="000000"/>
              </a:buClr>
              <a:buFont typeface="Roboto"/>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600" spc="-1" strike="noStrike">
                <a:solidFill>
                  <a:srgbClr val="495867"/>
                </a:solidFill>
                <a:latin typeface="Roboto"/>
                <a:ea typeface="Roboto"/>
              </a:rPr>
              <a:t>May depend on the key metric</a:t>
            </a:r>
            <a:endParaRPr b="0" lang="en-US" sz="1600" spc="-1" strike="noStrike">
              <a:solidFill>
                <a:srgbClr val="000000"/>
              </a:solidFill>
              <a:latin typeface="Arial"/>
            </a:endParaRPr>
          </a:p>
          <a:p>
            <a:pPr lvl="1" marL="743040" indent="-285840">
              <a:lnSpc>
                <a:spcPct val="93000"/>
              </a:lnSpc>
              <a:spcBef>
                <a:spcPts val="1137"/>
              </a:spcBef>
              <a:spcAft>
                <a:spcPts val="11"/>
              </a:spcAft>
              <a:buClr>
                <a:srgbClr val="000000"/>
              </a:buClr>
              <a:buFont typeface="Roboto"/>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600" spc="-1" strike="noStrike">
                <a:solidFill>
                  <a:srgbClr val="495867"/>
                </a:solidFill>
                <a:latin typeface="Roboto"/>
                <a:ea typeface="Roboto"/>
              </a:rPr>
              <a:t>May require tiling together multiple models</a:t>
            </a:r>
            <a:endParaRPr b="0" lang="en-US" sz="1600" spc="-1" strike="noStrike">
              <a:solidFill>
                <a:srgbClr val="000000"/>
              </a:solidFill>
              <a:latin typeface="Arial"/>
            </a:endParaRPr>
          </a:p>
          <a:p>
            <a:pPr marL="457200" indent="-343080">
              <a:lnSpc>
                <a:spcPct val="115000"/>
              </a:lnSpc>
              <a:spcBef>
                <a:spcPts val="575"/>
              </a:spcBef>
              <a:buClr>
                <a:srgbClr val="495867"/>
              </a:buClr>
              <a:buFont typeface="Roboto"/>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Consider near-surface for modification if Vs is too high</a:t>
            </a:r>
            <a:endParaRPr b="0" lang="en-US" sz="1800" spc="-1" strike="noStrike">
              <a:solidFill>
                <a:srgbClr val="000000"/>
              </a:solidFill>
              <a:latin typeface="Arial"/>
            </a:endParaRPr>
          </a:p>
          <a:p>
            <a:pPr lvl="1" marL="743040" indent="-285840">
              <a:lnSpc>
                <a:spcPct val="93000"/>
              </a:lnSpc>
              <a:spcBef>
                <a:spcPts val="1137"/>
              </a:spcBef>
              <a:spcAft>
                <a:spcPts val="11"/>
              </a:spcAft>
              <a:buClr>
                <a:srgbClr val="000000"/>
              </a:buClr>
              <a:buFont typeface="Roboto"/>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600" spc="-1" strike="noStrike">
                <a:solidFill>
                  <a:srgbClr val="495867"/>
                </a:solidFill>
                <a:latin typeface="Roboto"/>
                <a:ea typeface="Roboto"/>
              </a:rPr>
              <a:t>In California, frequently apply a Vs30-based taper</a:t>
            </a:r>
            <a:endParaRPr b="0" lang="en-US" sz="1600" spc="-1" strike="noStrike">
              <a:solidFill>
                <a:srgbClr val="000000"/>
              </a:solidFill>
              <a:latin typeface="Arial"/>
            </a:endParaRPr>
          </a:p>
          <a:p>
            <a:pPr marL="457200" indent="-343080">
              <a:lnSpc>
                <a:spcPct val="115000"/>
              </a:lnSpc>
              <a:spcBef>
                <a:spcPts val="575"/>
              </a:spcBef>
              <a:buClr>
                <a:srgbClr val="495867"/>
              </a:buClr>
              <a:buFont typeface="Roboto"/>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Apply minimum Vs floor</a:t>
            </a:r>
            <a:endParaRPr b="0" lang="en-US" sz="1800" spc="-1" strike="noStrike">
              <a:solidFill>
                <a:srgbClr val="000000"/>
              </a:solidFill>
              <a:latin typeface="Arial"/>
            </a:endParaRPr>
          </a:p>
          <a:p>
            <a:pPr marL="457200" indent="-343080">
              <a:lnSpc>
                <a:spcPct val="115000"/>
              </a:lnSpc>
              <a:spcBef>
                <a:spcPts val="575"/>
              </a:spcBef>
              <a:buClr>
                <a:srgbClr val="495867"/>
              </a:buClr>
              <a:buFont typeface="Roboto"/>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Check Vp/Vs ratio</a:t>
            </a:r>
            <a:endParaRPr b="0" lang="en-US" sz="1800" spc="-1" strike="noStrike">
              <a:solidFill>
                <a:srgbClr val="000000"/>
              </a:solidFill>
              <a:latin typeface="Arial"/>
            </a:endParaRPr>
          </a:p>
          <a:p>
            <a:pPr marL="457200" indent="-343080">
              <a:lnSpc>
                <a:spcPct val="115000"/>
              </a:lnSpc>
              <a:spcBef>
                <a:spcPts val="575"/>
              </a:spcBef>
              <a:buClr>
                <a:srgbClr val="495867"/>
              </a:buClr>
              <a:buFont typeface="Roboto"/>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Perform verification simulations to check for unusual features</a:t>
            </a:r>
            <a:endParaRPr b="0" lang="en-US" sz="1800" spc="-1" strike="noStrike">
              <a:solidFill>
                <a:srgbClr val="000000"/>
              </a:solidFill>
              <a:latin typeface="Arial"/>
            </a:endParaRPr>
          </a:p>
          <a:p>
            <a:pPr>
              <a:lnSpc>
                <a:spcPct val="115000"/>
              </a:lnSpc>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Arial"/>
            </a:endParaRPr>
          </a:p>
        </p:txBody>
      </p:sp>
      <p:sp>
        <p:nvSpPr>
          <p:cNvPr id="216" name="Subtitle 10"/>
          <p:cNvSpPr txBox="1"/>
          <p:nvPr/>
        </p:nvSpPr>
        <p:spPr>
          <a:xfrm>
            <a:off x="114480" y="4944240"/>
            <a:ext cx="3078720" cy="199080"/>
          </a:xfrm>
          <a:prstGeom prst="rect">
            <a:avLst/>
          </a:prstGeom>
          <a:noFill/>
          <a:ln w="0">
            <a:noFill/>
          </a:ln>
        </p:spPr>
        <p:txBody>
          <a:bodyPr tIns="91440" bIns="91440" anchor="ctr">
            <a:noAutofit/>
          </a:bodyPr>
          <a:p>
            <a:pPr marL="457200" indent="-343080">
              <a:lnSpc>
                <a:spcPct val="115000"/>
              </a:lnSpc>
              <a:tabLst>
                <a:tab algn="l" pos="0"/>
              </a:tabLst>
            </a:pPr>
            <a:r>
              <a:rPr b="0" lang="en-US" sz="800" spc="-1" strike="noStrike">
                <a:solidFill>
                  <a:schemeClr val="accent3"/>
                </a:solidFill>
                <a:latin typeface="Roboto Medium"/>
                <a:ea typeface="Roboto Medium"/>
              </a:rPr>
              <a:t>Statewide California Earthquake Center</a:t>
            </a:r>
            <a:r>
              <a:rPr b="0" lang="en-US" sz="800" spc="-1" strike="noStrike">
                <a:solidFill>
                  <a:schemeClr val="dk2"/>
                </a:solidFill>
                <a:latin typeface="Roboto"/>
                <a:ea typeface="Roboto"/>
              </a:rPr>
              <a:t> | 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17" name="Picture 18" descr="Chart, line chart, histogram&#10;&#10;Description automatically generated"/>
          <p:cNvPicPr/>
          <p:nvPr/>
        </p:nvPicPr>
        <p:blipFill>
          <a:blip r:embed="rId1"/>
          <a:srcRect l="5347" t="10183" r="7177" b="7404"/>
          <a:stretch/>
        </p:blipFill>
        <p:spPr>
          <a:xfrm>
            <a:off x="1393920" y="1008000"/>
            <a:ext cx="1578600" cy="1858680"/>
          </a:xfrm>
          <a:prstGeom prst="rect">
            <a:avLst/>
          </a:prstGeom>
          <a:ln w="0">
            <a:noFill/>
          </a:ln>
        </p:spPr>
      </p:pic>
      <p:pic>
        <p:nvPicPr>
          <p:cNvPr id="218" name="Picture 19" descr="Chart&#10;&#10;Description automatically generated"/>
          <p:cNvPicPr/>
          <p:nvPr/>
        </p:nvPicPr>
        <p:blipFill>
          <a:blip r:embed="rId2"/>
          <a:srcRect l="6029" t="10183" r="7172" b="7404"/>
          <a:stretch/>
        </p:blipFill>
        <p:spPr>
          <a:xfrm>
            <a:off x="3105360" y="1008000"/>
            <a:ext cx="1578600" cy="1873440"/>
          </a:xfrm>
          <a:prstGeom prst="rect">
            <a:avLst/>
          </a:prstGeom>
          <a:ln w="0">
            <a:noFill/>
          </a:ln>
        </p:spPr>
      </p:pic>
      <p:pic>
        <p:nvPicPr>
          <p:cNvPr id="219" name="Picture 21" descr="Chart&#10;&#10;Description automatically generated"/>
          <p:cNvPicPr/>
          <p:nvPr/>
        </p:nvPicPr>
        <p:blipFill>
          <a:blip r:embed="rId3"/>
          <a:srcRect l="6013" t="10186" r="7173" b="7413"/>
          <a:stretch/>
        </p:blipFill>
        <p:spPr>
          <a:xfrm>
            <a:off x="4874400" y="1008000"/>
            <a:ext cx="1578960" cy="1873440"/>
          </a:xfrm>
          <a:prstGeom prst="rect">
            <a:avLst/>
          </a:prstGeom>
          <a:ln w="0">
            <a:noFill/>
          </a:ln>
        </p:spPr>
      </p:pic>
      <p:cxnSp>
        <p:nvCxnSpPr>
          <p:cNvPr id="220" name="Straight Connector 10"/>
          <p:cNvCxnSpPr/>
          <p:nvPr/>
        </p:nvCxnSpPr>
        <p:spPr>
          <a:xfrm>
            <a:off x="3226320" y="1662120"/>
            <a:ext cx="1401480" cy="720"/>
          </a:xfrm>
          <a:prstGeom prst="straightConnector1">
            <a:avLst/>
          </a:prstGeom>
          <a:ln w="12700">
            <a:solidFill>
              <a:srgbClr val="000000"/>
            </a:solidFill>
            <a:prstDash val="dash"/>
            <a:round/>
          </a:ln>
        </p:spPr>
      </p:cxnSp>
      <p:pic>
        <p:nvPicPr>
          <p:cNvPr id="221" name="Picture 22" descr="Chart, line chart&#10;&#10;Description automatically generated"/>
          <p:cNvPicPr/>
          <p:nvPr/>
        </p:nvPicPr>
        <p:blipFill>
          <a:blip r:embed="rId4"/>
          <a:srcRect l="6019" t="10185" r="7854" b="7650"/>
          <a:stretch/>
        </p:blipFill>
        <p:spPr>
          <a:xfrm>
            <a:off x="1378800" y="2943720"/>
            <a:ext cx="1562760" cy="1863360"/>
          </a:xfrm>
          <a:prstGeom prst="rect">
            <a:avLst/>
          </a:prstGeom>
          <a:ln w="0">
            <a:noFill/>
          </a:ln>
        </p:spPr>
      </p:pic>
      <p:pic>
        <p:nvPicPr>
          <p:cNvPr id="222" name="Picture 23" descr="Chart, line chart&#10;&#10;Description automatically generated"/>
          <p:cNvPicPr/>
          <p:nvPr/>
        </p:nvPicPr>
        <p:blipFill>
          <a:blip r:embed="rId5"/>
          <a:srcRect l="6019" t="10185" r="7884" b="7650"/>
          <a:stretch/>
        </p:blipFill>
        <p:spPr>
          <a:xfrm>
            <a:off x="3090600" y="2943720"/>
            <a:ext cx="1578960" cy="1883160"/>
          </a:xfrm>
          <a:prstGeom prst="rect">
            <a:avLst/>
          </a:prstGeom>
          <a:ln w="0">
            <a:noFill/>
          </a:ln>
        </p:spPr>
      </p:pic>
      <p:pic>
        <p:nvPicPr>
          <p:cNvPr id="223" name="Picture 26" descr="Chart, line chart&#10;&#10;Description automatically generated"/>
          <p:cNvPicPr/>
          <p:nvPr/>
        </p:nvPicPr>
        <p:blipFill>
          <a:blip r:embed="rId6"/>
          <a:srcRect l="5920" t="10185" r="7756" b="7902"/>
          <a:stretch/>
        </p:blipFill>
        <p:spPr>
          <a:xfrm>
            <a:off x="4874400" y="2943720"/>
            <a:ext cx="1587960" cy="1883160"/>
          </a:xfrm>
          <a:prstGeom prst="rect">
            <a:avLst/>
          </a:prstGeom>
          <a:ln w="0">
            <a:noFill/>
          </a:ln>
        </p:spPr>
      </p:pic>
      <p:sp>
        <p:nvSpPr>
          <p:cNvPr id="224" name="TextBox 22"/>
          <p:cNvSpPr/>
          <p:nvPr/>
        </p:nvSpPr>
        <p:spPr>
          <a:xfrm>
            <a:off x="-76320" y="3628440"/>
            <a:ext cx="1578600" cy="50148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90000"/>
              </a:lnSpc>
            </a:pPr>
            <a:r>
              <a:rPr b="0" lang="en-US" sz="1500" spc="-1" strike="noStrike">
                <a:solidFill>
                  <a:srgbClr val="495867"/>
                </a:solidFill>
                <a:latin typeface="Arial"/>
                <a:ea typeface="DejaVu Sans"/>
              </a:rPr>
              <a:t>USC</a:t>
            </a:r>
            <a:br>
              <a:rPr sz="1500"/>
            </a:br>
            <a:r>
              <a:rPr b="0" lang="en-US" sz="1500" spc="-1" strike="noStrike">
                <a:solidFill>
                  <a:srgbClr val="495867"/>
                </a:solidFill>
                <a:latin typeface="Arial"/>
                <a:ea typeface="DejaVu Sans"/>
              </a:rPr>
              <a:t>(in basin)</a:t>
            </a:r>
            <a:endParaRPr b="0" lang="en-US" sz="1500" spc="-1" strike="noStrike">
              <a:solidFill>
                <a:srgbClr val="000000"/>
              </a:solidFill>
              <a:latin typeface="Arial"/>
            </a:endParaRPr>
          </a:p>
        </p:txBody>
      </p:sp>
      <p:sp>
        <p:nvSpPr>
          <p:cNvPr id="225" name="TextBox 23"/>
          <p:cNvSpPr/>
          <p:nvPr/>
        </p:nvSpPr>
        <p:spPr>
          <a:xfrm>
            <a:off x="1374840" y="765360"/>
            <a:ext cx="1664280" cy="28188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90000"/>
              </a:lnSpc>
            </a:pPr>
            <a:r>
              <a:rPr b="0" lang="en-US" sz="1400" spc="-1" strike="noStrike">
                <a:solidFill>
                  <a:srgbClr val="495867"/>
                </a:solidFill>
                <a:latin typeface="Roboto"/>
                <a:ea typeface="DejaVu Sans"/>
              </a:rPr>
              <a:t>Original Model</a:t>
            </a:r>
            <a:endParaRPr b="0" lang="en-US" sz="1400" spc="-1" strike="noStrike">
              <a:solidFill>
                <a:srgbClr val="000000"/>
              </a:solidFill>
              <a:latin typeface="Arial"/>
            </a:endParaRPr>
          </a:p>
        </p:txBody>
      </p:sp>
      <p:sp>
        <p:nvSpPr>
          <p:cNvPr id="226" name="TextBox 24"/>
          <p:cNvSpPr/>
          <p:nvPr/>
        </p:nvSpPr>
        <p:spPr>
          <a:xfrm>
            <a:off x="3139920" y="757440"/>
            <a:ext cx="1664280" cy="29556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90000"/>
              </a:lnSpc>
            </a:pPr>
            <a:r>
              <a:rPr b="0" lang="en-US" sz="1500" spc="-1" strike="noStrike">
                <a:solidFill>
                  <a:srgbClr val="495867"/>
                </a:solidFill>
                <a:latin typeface="Roboto"/>
                <a:ea typeface="DejaVu Sans"/>
              </a:rPr>
              <a:t>700m taper</a:t>
            </a:r>
            <a:endParaRPr b="0" lang="en-US" sz="1500" spc="-1" strike="noStrike">
              <a:solidFill>
                <a:srgbClr val="000000"/>
              </a:solidFill>
              <a:latin typeface="Arial"/>
            </a:endParaRPr>
          </a:p>
        </p:txBody>
      </p:sp>
      <p:sp>
        <p:nvSpPr>
          <p:cNvPr id="227" name="TextBox 30"/>
          <p:cNvSpPr/>
          <p:nvPr/>
        </p:nvSpPr>
        <p:spPr>
          <a:xfrm>
            <a:off x="5002560" y="768960"/>
            <a:ext cx="1408320" cy="29556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90000"/>
              </a:lnSpc>
            </a:pPr>
            <a:r>
              <a:rPr b="0" lang="en-US" sz="1500" spc="-1" strike="noStrike">
                <a:solidFill>
                  <a:srgbClr val="495867"/>
                </a:solidFill>
                <a:latin typeface="Roboto"/>
                <a:ea typeface="DejaVu Sans"/>
              </a:rPr>
              <a:t>Merged taper</a:t>
            </a:r>
            <a:endParaRPr b="0" lang="en-US" sz="1500" spc="-1" strike="noStrike">
              <a:solidFill>
                <a:srgbClr val="000000"/>
              </a:solidFill>
              <a:latin typeface="Arial"/>
            </a:endParaRPr>
          </a:p>
        </p:txBody>
      </p:sp>
      <p:sp>
        <p:nvSpPr>
          <p:cNvPr id="228" name="TextBox 31"/>
          <p:cNvSpPr/>
          <p:nvPr/>
        </p:nvSpPr>
        <p:spPr>
          <a:xfrm>
            <a:off x="-76320" y="1704600"/>
            <a:ext cx="1578600" cy="50148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90000"/>
              </a:lnSpc>
            </a:pPr>
            <a:r>
              <a:rPr b="0" lang="en-US" sz="1500" spc="-1" strike="noStrike">
                <a:solidFill>
                  <a:srgbClr val="495867"/>
                </a:solidFill>
                <a:latin typeface="Roboto"/>
                <a:ea typeface="DejaVu Sans"/>
              </a:rPr>
              <a:t>LAPD</a:t>
            </a:r>
            <a:br>
              <a:rPr sz="1500"/>
            </a:br>
            <a:r>
              <a:rPr b="0" lang="en-US" sz="1500" spc="-1" strike="noStrike">
                <a:solidFill>
                  <a:srgbClr val="495867"/>
                </a:solidFill>
                <a:latin typeface="Roboto"/>
                <a:ea typeface="DejaVu Sans"/>
              </a:rPr>
              <a:t>(outside basin)</a:t>
            </a:r>
            <a:endParaRPr b="0" lang="en-US" sz="1500" spc="-1" strike="noStrike">
              <a:solidFill>
                <a:srgbClr val="000000"/>
              </a:solidFill>
              <a:latin typeface="Arial"/>
            </a:endParaRPr>
          </a:p>
        </p:txBody>
      </p:sp>
      <p:sp>
        <p:nvSpPr>
          <p:cNvPr id="229" name="TextBox 32"/>
          <p:cNvSpPr/>
          <p:nvPr/>
        </p:nvSpPr>
        <p:spPr>
          <a:xfrm>
            <a:off x="6647040" y="1253880"/>
            <a:ext cx="2496600" cy="111888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0" lang="en-US" sz="1500" spc="-1" strike="noStrike">
                <a:solidFill>
                  <a:srgbClr val="495867"/>
                </a:solidFill>
                <a:latin typeface="Roboto"/>
                <a:ea typeface="DejaVu Sans"/>
              </a:rPr>
              <a:t>Taper is selected at all depths to 700m</a:t>
            </a:r>
            <a:endParaRPr b="0" lang="en-US" sz="1500" spc="-1" strike="noStrike">
              <a:solidFill>
                <a:srgbClr val="000000"/>
              </a:solidFill>
              <a:latin typeface="Arial"/>
            </a:endParaRPr>
          </a:p>
          <a:p>
            <a:pPr defTabSz="1097640">
              <a:lnSpc>
                <a:spcPct val="90000"/>
              </a:lnSpc>
            </a:pPr>
            <a:endParaRPr b="0" lang="en-US" sz="1500" spc="-1" strike="noStrike">
              <a:solidFill>
                <a:srgbClr val="000000"/>
              </a:solidFill>
              <a:latin typeface="Arial"/>
            </a:endParaRPr>
          </a:p>
          <a:p>
            <a:pPr defTabSz="1097640">
              <a:lnSpc>
                <a:spcPct val="90000"/>
              </a:lnSpc>
            </a:pPr>
            <a:r>
              <a:rPr b="0" lang="en-US" sz="1500" spc="-1" strike="noStrike">
                <a:solidFill>
                  <a:srgbClr val="495867"/>
                </a:solidFill>
                <a:latin typeface="Roboto"/>
                <a:ea typeface="DejaVu Sans"/>
              </a:rPr>
              <a:t>Vs30: 2573 m/s -&gt; 400 m/s</a:t>
            </a:r>
            <a:endParaRPr b="0" lang="en-US" sz="1500" spc="-1" strike="noStrike">
              <a:solidFill>
                <a:srgbClr val="000000"/>
              </a:solidFill>
              <a:latin typeface="Arial"/>
            </a:endParaRPr>
          </a:p>
          <a:p>
            <a:pPr defTabSz="1097640">
              <a:lnSpc>
                <a:spcPct val="90000"/>
              </a:lnSpc>
            </a:pPr>
            <a:r>
              <a:rPr b="0" lang="en-US" sz="1500" spc="-1" strike="noStrike">
                <a:solidFill>
                  <a:srgbClr val="495867"/>
                </a:solidFill>
                <a:latin typeface="Roboto"/>
                <a:ea typeface="DejaVu Sans"/>
              </a:rPr>
              <a:t>Z1.0: 0m -&gt; 110m</a:t>
            </a:r>
            <a:endParaRPr b="0" lang="en-US" sz="1500" spc="-1" strike="noStrike">
              <a:solidFill>
                <a:srgbClr val="000000"/>
              </a:solidFill>
              <a:latin typeface="Arial"/>
            </a:endParaRPr>
          </a:p>
        </p:txBody>
      </p:sp>
      <p:cxnSp>
        <p:nvCxnSpPr>
          <p:cNvPr id="230" name="Straight Connector 38"/>
          <p:cNvCxnSpPr/>
          <p:nvPr/>
        </p:nvCxnSpPr>
        <p:spPr>
          <a:xfrm>
            <a:off x="1520640" y="1655640"/>
            <a:ext cx="1401480" cy="720"/>
          </a:xfrm>
          <a:prstGeom prst="straightConnector1">
            <a:avLst/>
          </a:prstGeom>
          <a:ln w="12700">
            <a:solidFill>
              <a:srgbClr val="000000"/>
            </a:solidFill>
            <a:prstDash val="dash"/>
            <a:round/>
          </a:ln>
        </p:spPr>
      </p:cxnSp>
      <p:cxnSp>
        <p:nvCxnSpPr>
          <p:cNvPr id="231" name="Straight Connector 1"/>
          <p:cNvCxnSpPr/>
          <p:nvPr/>
        </p:nvCxnSpPr>
        <p:spPr>
          <a:xfrm>
            <a:off x="4988880" y="1655640"/>
            <a:ext cx="1401480" cy="720"/>
          </a:xfrm>
          <a:prstGeom prst="straightConnector1">
            <a:avLst/>
          </a:prstGeom>
          <a:ln w="12700">
            <a:solidFill>
              <a:srgbClr val="000000"/>
            </a:solidFill>
            <a:prstDash val="dash"/>
            <a:round/>
          </a:ln>
        </p:spPr>
      </p:cxnSp>
      <p:cxnSp>
        <p:nvCxnSpPr>
          <p:cNvPr id="232" name="Straight Connector 2"/>
          <p:cNvCxnSpPr/>
          <p:nvPr/>
        </p:nvCxnSpPr>
        <p:spPr>
          <a:xfrm>
            <a:off x="4984560" y="3590280"/>
            <a:ext cx="1401120" cy="720"/>
          </a:xfrm>
          <a:prstGeom prst="straightConnector1">
            <a:avLst/>
          </a:prstGeom>
          <a:ln w="12700">
            <a:solidFill>
              <a:srgbClr val="000000"/>
            </a:solidFill>
            <a:prstDash val="dash"/>
            <a:round/>
          </a:ln>
        </p:spPr>
      </p:cxnSp>
      <p:cxnSp>
        <p:nvCxnSpPr>
          <p:cNvPr id="233" name="Straight Connector 3"/>
          <p:cNvCxnSpPr/>
          <p:nvPr/>
        </p:nvCxnSpPr>
        <p:spPr>
          <a:xfrm>
            <a:off x="1498320" y="3576600"/>
            <a:ext cx="1401480" cy="720"/>
          </a:xfrm>
          <a:prstGeom prst="straightConnector1">
            <a:avLst/>
          </a:prstGeom>
          <a:ln w="12700">
            <a:solidFill>
              <a:srgbClr val="000000"/>
            </a:solidFill>
            <a:prstDash val="dash"/>
            <a:round/>
          </a:ln>
        </p:spPr>
      </p:cxnSp>
      <p:cxnSp>
        <p:nvCxnSpPr>
          <p:cNvPr id="234" name="Straight Connector 42"/>
          <p:cNvCxnSpPr/>
          <p:nvPr/>
        </p:nvCxnSpPr>
        <p:spPr>
          <a:xfrm>
            <a:off x="3225240" y="3590280"/>
            <a:ext cx="1401480" cy="720"/>
          </a:xfrm>
          <a:prstGeom prst="straightConnector1">
            <a:avLst/>
          </a:prstGeom>
          <a:ln w="12700">
            <a:solidFill>
              <a:srgbClr val="000000"/>
            </a:solidFill>
            <a:prstDash val="dash"/>
            <a:round/>
          </a:ln>
        </p:spPr>
      </p:cxnSp>
      <p:sp>
        <p:nvSpPr>
          <p:cNvPr id="235" name="TextBox 44"/>
          <p:cNvSpPr/>
          <p:nvPr/>
        </p:nvSpPr>
        <p:spPr>
          <a:xfrm>
            <a:off x="6647040" y="3139560"/>
            <a:ext cx="2496600" cy="111888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0" lang="en-US" sz="1500" spc="-1" strike="noStrike">
                <a:solidFill>
                  <a:srgbClr val="495867"/>
                </a:solidFill>
                <a:latin typeface="Roboto"/>
                <a:ea typeface="DejaVu Sans"/>
              </a:rPr>
              <a:t>Taper is only selected at surface point</a:t>
            </a:r>
            <a:endParaRPr b="0" lang="en-US" sz="1500" spc="-1" strike="noStrike">
              <a:solidFill>
                <a:srgbClr val="000000"/>
              </a:solidFill>
              <a:latin typeface="Arial"/>
            </a:endParaRPr>
          </a:p>
          <a:p>
            <a:pPr defTabSz="1097640">
              <a:lnSpc>
                <a:spcPct val="90000"/>
              </a:lnSpc>
            </a:pPr>
            <a:endParaRPr b="0" lang="en-US" sz="1500" spc="-1" strike="noStrike">
              <a:solidFill>
                <a:srgbClr val="000000"/>
              </a:solidFill>
              <a:latin typeface="Arial"/>
            </a:endParaRPr>
          </a:p>
          <a:p>
            <a:pPr defTabSz="1097640">
              <a:lnSpc>
                <a:spcPct val="90000"/>
              </a:lnSpc>
            </a:pPr>
            <a:r>
              <a:rPr b="0" lang="en-US" sz="1500" spc="-1" strike="noStrike">
                <a:solidFill>
                  <a:srgbClr val="495867"/>
                </a:solidFill>
                <a:latin typeface="Roboto"/>
                <a:ea typeface="DejaVu Sans"/>
              </a:rPr>
              <a:t>Vs30: 500 m/s -&gt; 500 m/s</a:t>
            </a:r>
            <a:endParaRPr b="0" lang="en-US" sz="1500" spc="-1" strike="noStrike">
              <a:solidFill>
                <a:srgbClr val="000000"/>
              </a:solidFill>
              <a:latin typeface="Arial"/>
            </a:endParaRPr>
          </a:p>
          <a:p>
            <a:pPr defTabSz="1097640">
              <a:lnSpc>
                <a:spcPct val="90000"/>
              </a:lnSpc>
            </a:pPr>
            <a:r>
              <a:rPr b="0" lang="en-US" sz="1500" spc="-1" strike="noStrike">
                <a:solidFill>
                  <a:srgbClr val="495867"/>
                </a:solidFill>
                <a:latin typeface="Roboto"/>
                <a:ea typeface="DejaVu Sans"/>
              </a:rPr>
              <a:t>Z1.0: 580m -&gt; 580m</a:t>
            </a:r>
            <a:endParaRPr b="0" lang="en-US" sz="1500" spc="-1" strike="noStrike">
              <a:solidFill>
                <a:srgbClr val="000000"/>
              </a:solidFill>
              <a:latin typeface="Arial"/>
            </a:endParaRPr>
          </a:p>
        </p:txBody>
      </p:sp>
      <p:sp>
        <p:nvSpPr>
          <p:cNvPr id="236" name="Oval 45"/>
          <p:cNvSpPr/>
          <p:nvPr/>
        </p:nvSpPr>
        <p:spPr>
          <a:xfrm>
            <a:off x="1951200" y="999000"/>
            <a:ext cx="338040" cy="230760"/>
          </a:xfrm>
          <a:prstGeom prst="ellipse">
            <a:avLst/>
          </a:prstGeom>
          <a:noFill/>
          <a:ln w="38100">
            <a:solidFill>
              <a:srgbClr val="ff2929"/>
            </a:solid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nSpc>
                <a:spcPct val="100000"/>
              </a:lnSpc>
            </a:pPr>
            <a:endParaRPr b="0" lang="en-US" sz="2400" spc="-1" strike="noStrike">
              <a:solidFill>
                <a:schemeClr val="lt1"/>
              </a:solidFill>
              <a:latin typeface="Arial"/>
              <a:ea typeface="DejaVu Sans"/>
            </a:endParaRPr>
          </a:p>
        </p:txBody>
      </p:sp>
      <p:cxnSp>
        <p:nvCxnSpPr>
          <p:cNvPr id="237" name="Straight Arrow Connector 49"/>
          <p:cNvCxnSpPr/>
          <p:nvPr/>
        </p:nvCxnSpPr>
        <p:spPr>
          <a:xfrm flipV="1">
            <a:off x="2008080" y="1239120"/>
            <a:ext cx="105480" cy="505440"/>
          </a:xfrm>
          <a:prstGeom prst="straightConnector1">
            <a:avLst/>
          </a:prstGeom>
          <a:ln w="12700">
            <a:solidFill>
              <a:srgbClr val="000000"/>
            </a:solidFill>
            <a:round/>
            <a:tailEnd len="med" type="triangle" w="med"/>
          </a:ln>
        </p:spPr>
      </p:cxnSp>
      <p:sp>
        <p:nvSpPr>
          <p:cNvPr id="238" name="TextBox 50"/>
          <p:cNvSpPr/>
          <p:nvPr/>
        </p:nvSpPr>
        <p:spPr>
          <a:xfrm>
            <a:off x="1570320" y="1724040"/>
            <a:ext cx="1172520" cy="29556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0" lang="en-US" sz="1500" spc="-1" strike="noStrike">
                <a:solidFill>
                  <a:srgbClr val="495867"/>
                </a:solidFill>
                <a:latin typeface="Roboto"/>
                <a:ea typeface="DejaVu Sans"/>
              </a:rPr>
              <a:t>~2500 m/s</a:t>
            </a:r>
            <a:endParaRPr b="0" lang="en-US" sz="1500" spc="-1" strike="noStrike">
              <a:solidFill>
                <a:srgbClr val="000000"/>
              </a:solidFill>
              <a:latin typeface="Arial"/>
            </a:endParaRPr>
          </a:p>
        </p:txBody>
      </p:sp>
      <p:sp>
        <p:nvSpPr>
          <p:cNvPr id="239" name="Oval 51"/>
          <p:cNvSpPr/>
          <p:nvPr/>
        </p:nvSpPr>
        <p:spPr>
          <a:xfrm>
            <a:off x="3187080" y="960480"/>
            <a:ext cx="338040" cy="230760"/>
          </a:xfrm>
          <a:prstGeom prst="ellipse">
            <a:avLst/>
          </a:prstGeom>
          <a:noFill/>
          <a:ln w="38100">
            <a:solidFill>
              <a:srgbClr val="ff2929"/>
            </a:solid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nSpc>
                <a:spcPct val="100000"/>
              </a:lnSpc>
            </a:pPr>
            <a:endParaRPr b="0" lang="en-US" sz="2400" spc="-1" strike="noStrike">
              <a:solidFill>
                <a:schemeClr val="lt1"/>
              </a:solidFill>
              <a:latin typeface="Arial"/>
              <a:ea typeface="DejaVu Sans"/>
            </a:endParaRPr>
          </a:p>
        </p:txBody>
      </p:sp>
      <p:sp>
        <p:nvSpPr>
          <p:cNvPr id="240" name="TextBox 54"/>
          <p:cNvSpPr/>
          <p:nvPr/>
        </p:nvSpPr>
        <p:spPr>
          <a:xfrm>
            <a:off x="3248280" y="1708560"/>
            <a:ext cx="1043280" cy="29556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0" lang="en-US" sz="1500" spc="-1" strike="noStrike">
                <a:solidFill>
                  <a:srgbClr val="495867"/>
                </a:solidFill>
                <a:latin typeface="Arial"/>
                <a:ea typeface="DejaVu Sans"/>
              </a:rPr>
              <a:t>~400 m/s</a:t>
            </a:r>
            <a:endParaRPr b="0" lang="en-US" sz="1500" spc="-1" strike="noStrike">
              <a:solidFill>
                <a:srgbClr val="000000"/>
              </a:solidFill>
              <a:latin typeface="Arial"/>
            </a:endParaRPr>
          </a:p>
        </p:txBody>
      </p:sp>
      <p:cxnSp>
        <p:nvCxnSpPr>
          <p:cNvPr id="241" name="Straight Arrow Connector 5"/>
          <p:cNvCxnSpPr/>
          <p:nvPr/>
        </p:nvCxnSpPr>
        <p:spPr>
          <a:xfrm flipH="1" flipV="1">
            <a:off x="3356640" y="1198440"/>
            <a:ext cx="200160" cy="523800"/>
          </a:xfrm>
          <a:prstGeom prst="straightConnector1">
            <a:avLst/>
          </a:prstGeom>
          <a:ln w="12700">
            <a:solidFill>
              <a:srgbClr val="000000"/>
            </a:solidFill>
            <a:round/>
            <a:tailEnd len="med" type="triangle" w="med"/>
          </a:ln>
        </p:spPr>
      </p:cxnSp>
      <p:sp>
        <p:nvSpPr>
          <p:cNvPr id="242" name="Rectangle 7"/>
          <p:cNvSpPr/>
          <p:nvPr/>
        </p:nvSpPr>
        <p:spPr>
          <a:xfrm>
            <a:off x="3215160" y="1051920"/>
            <a:ext cx="1416240" cy="600840"/>
          </a:xfrm>
          <a:prstGeom prst="rect">
            <a:avLst/>
          </a:prstGeom>
          <a:noFill/>
          <a:ln w="28575">
            <a:solidFill>
              <a:srgbClr val="000000"/>
            </a:solid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nSpc>
                <a:spcPct val="100000"/>
              </a:lnSpc>
            </a:pPr>
            <a:endParaRPr b="0" lang="en-US" sz="2400" spc="-1" strike="noStrike">
              <a:solidFill>
                <a:schemeClr val="lt1"/>
              </a:solidFill>
              <a:latin typeface="Arial"/>
              <a:ea typeface="DejaVu Sans"/>
            </a:endParaRPr>
          </a:p>
        </p:txBody>
      </p:sp>
      <p:sp>
        <p:nvSpPr>
          <p:cNvPr id="243" name="Arrow: Right 11"/>
          <p:cNvSpPr/>
          <p:nvPr/>
        </p:nvSpPr>
        <p:spPr>
          <a:xfrm>
            <a:off x="4664160" y="1158120"/>
            <a:ext cx="276840" cy="376560"/>
          </a:xfrm>
          <a:prstGeom prst="rightArrow">
            <a:avLst>
              <a:gd name="adj1" fmla="val 50000"/>
              <a:gd name="adj2" fmla="val 50000"/>
            </a:avLst>
          </a:prstGeom>
          <a:solidFill>
            <a:schemeClr val="bg2">
              <a:lumMod val="75000"/>
            </a:schemeClr>
          </a:solidFill>
          <a:ln>
            <a:solidFill>
              <a:srgbClr val="000000"/>
            </a:solid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nSpc>
                <a:spcPct val="100000"/>
              </a:lnSpc>
            </a:pPr>
            <a:endParaRPr b="0" lang="en-US" sz="2400" spc="-1" strike="noStrike">
              <a:solidFill>
                <a:schemeClr val="lt1"/>
              </a:solidFill>
              <a:latin typeface="Arial"/>
              <a:ea typeface="DejaVu Sans"/>
            </a:endParaRPr>
          </a:p>
        </p:txBody>
      </p:sp>
      <p:sp>
        <p:nvSpPr>
          <p:cNvPr id="244" name="Rectangle 10"/>
          <p:cNvSpPr/>
          <p:nvPr/>
        </p:nvSpPr>
        <p:spPr>
          <a:xfrm>
            <a:off x="4980960" y="1051560"/>
            <a:ext cx="1416240" cy="600840"/>
          </a:xfrm>
          <a:prstGeom prst="rect">
            <a:avLst/>
          </a:prstGeom>
          <a:noFill/>
          <a:ln w="28575">
            <a:solidFill>
              <a:srgbClr val="000000"/>
            </a:solid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nSpc>
                <a:spcPct val="100000"/>
              </a:lnSpc>
            </a:pPr>
            <a:endParaRPr b="0" lang="en-US" sz="2400" spc="-1" strike="noStrike">
              <a:solidFill>
                <a:schemeClr val="lt1"/>
              </a:solidFill>
              <a:latin typeface="Arial"/>
              <a:ea typeface="DejaVu Sans"/>
            </a:endParaRPr>
          </a:p>
        </p:txBody>
      </p:sp>
      <p:sp>
        <p:nvSpPr>
          <p:cNvPr id="245" name="Oval 36"/>
          <p:cNvSpPr/>
          <p:nvPr/>
        </p:nvSpPr>
        <p:spPr>
          <a:xfrm>
            <a:off x="1503000" y="2899440"/>
            <a:ext cx="338040" cy="231120"/>
          </a:xfrm>
          <a:prstGeom prst="ellipse">
            <a:avLst/>
          </a:prstGeom>
          <a:noFill/>
          <a:ln w="38100">
            <a:solidFill>
              <a:srgbClr val="ff2929"/>
            </a:solid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nSpc>
                <a:spcPct val="100000"/>
              </a:lnSpc>
            </a:pPr>
            <a:endParaRPr b="0" lang="en-US" sz="2400" spc="-1" strike="noStrike">
              <a:solidFill>
                <a:schemeClr val="lt1"/>
              </a:solidFill>
              <a:latin typeface="Arial"/>
              <a:ea typeface="DejaVu Sans"/>
            </a:endParaRPr>
          </a:p>
        </p:txBody>
      </p:sp>
      <p:cxnSp>
        <p:nvCxnSpPr>
          <p:cNvPr id="246" name="Straight Arrow Connector 37"/>
          <p:cNvCxnSpPr/>
          <p:nvPr/>
        </p:nvCxnSpPr>
        <p:spPr>
          <a:xfrm flipH="1" flipV="1">
            <a:off x="1761840" y="3141360"/>
            <a:ext cx="163080" cy="500760"/>
          </a:xfrm>
          <a:prstGeom prst="straightConnector1">
            <a:avLst/>
          </a:prstGeom>
          <a:ln w="12700">
            <a:solidFill>
              <a:srgbClr val="000000"/>
            </a:solidFill>
            <a:round/>
            <a:tailEnd len="med" type="triangle" w="med"/>
          </a:ln>
        </p:spPr>
      </p:cxnSp>
      <p:sp>
        <p:nvSpPr>
          <p:cNvPr id="247" name="TextBox 43"/>
          <p:cNvSpPr/>
          <p:nvPr/>
        </p:nvSpPr>
        <p:spPr>
          <a:xfrm>
            <a:off x="1538640" y="3629160"/>
            <a:ext cx="1042920" cy="29556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0" lang="en-US" sz="1500" spc="-1" strike="noStrike">
                <a:solidFill>
                  <a:srgbClr val="495867"/>
                </a:solidFill>
                <a:latin typeface="Roboto"/>
                <a:ea typeface="DejaVu Sans"/>
              </a:rPr>
              <a:t>500 m/s</a:t>
            </a:r>
            <a:endParaRPr b="0" lang="en-US" sz="1500" spc="-1" strike="noStrike">
              <a:solidFill>
                <a:srgbClr val="000000"/>
              </a:solidFill>
              <a:latin typeface="Arial"/>
            </a:endParaRPr>
          </a:p>
        </p:txBody>
      </p:sp>
      <p:sp>
        <p:nvSpPr>
          <p:cNvPr id="248" name="Oval 46"/>
          <p:cNvSpPr/>
          <p:nvPr/>
        </p:nvSpPr>
        <p:spPr>
          <a:xfrm>
            <a:off x="3228120" y="2893680"/>
            <a:ext cx="338040" cy="230760"/>
          </a:xfrm>
          <a:prstGeom prst="ellipse">
            <a:avLst/>
          </a:prstGeom>
          <a:noFill/>
          <a:ln w="38100">
            <a:solidFill>
              <a:srgbClr val="ff2929"/>
            </a:solid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nSpc>
                <a:spcPct val="100000"/>
              </a:lnSpc>
            </a:pPr>
            <a:endParaRPr b="0" lang="en-US" sz="2400" spc="-1" strike="noStrike">
              <a:solidFill>
                <a:schemeClr val="lt1"/>
              </a:solidFill>
              <a:latin typeface="Arial"/>
              <a:ea typeface="DejaVu Sans"/>
            </a:endParaRPr>
          </a:p>
        </p:txBody>
      </p:sp>
      <p:sp>
        <p:nvSpPr>
          <p:cNvPr id="249" name="TextBox 47"/>
          <p:cNvSpPr/>
          <p:nvPr/>
        </p:nvSpPr>
        <p:spPr>
          <a:xfrm>
            <a:off x="3248280" y="3590280"/>
            <a:ext cx="1043280" cy="29556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0" lang="en-US" sz="1500" spc="-1" strike="noStrike">
                <a:solidFill>
                  <a:srgbClr val="495867"/>
                </a:solidFill>
                <a:latin typeface="Arial"/>
                <a:ea typeface="DejaVu Sans"/>
              </a:rPr>
              <a:t>500 m/s</a:t>
            </a:r>
            <a:endParaRPr b="0" lang="en-US" sz="1500" spc="-1" strike="noStrike">
              <a:solidFill>
                <a:srgbClr val="000000"/>
              </a:solidFill>
              <a:latin typeface="Arial"/>
            </a:endParaRPr>
          </a:p>
        </p:txBody>
      </p:sp>
      <p:cxnSp>
        <p:nvCxnSpPr>
          <p:cNvPr id="250" name="Straight Arrow Connector 48"/>
          <p:cNvCxnSpPr/>
          <p:nvPr/>
        </p:nvCxnSpPr>
        <p:spPr>
          <a:xfrm flipH="1" flipV="1">
            <a:off x="3393000" y="3128040"/>
            <a:ext cx="163080" cy="500760"/>
          </a:xfrm>
          <a:prstGeom prst="straightConnector1">
            <a:avLst/>
          </a:prstGeom>
          <a:ln w="12700">
            <a:solidFill>
              <a:srgbClr val="000000"/>
            </a:solidFill>
            <a:round/>
            <a:tailEnd len="med" type="triangle" w="med"/>
          </a:ln>
        </p:spPr>
      </p:cxnSp>
      <p:sp>
        <p:nvSpPr>
          <p:cNvPr id="251" name="Rectangle 52"/>
          <p:cNvSpPr/>
          <p:nvPr/>
        </p:nvSpPr>
        <p:spPr>
          <a:xfrm>
            <a:off x="1479960" y="3031920"/>
            <a:ext cx="1416240" cy="544320"/>
          </a:xfrm>
          <a:prstGeom prst="rect">
            <a:avLst/>
          </a:prstGeom>
          <a:noFill/>
          <a:ln w="28575">
            <a:solidFill>
              <a:srgbClr val="000000"/>
            </a:solid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nSpc>
                <a:spcPct val="100000"/>
              </a:lnSpc>
            </a:pPr>
            <a:endParaRPr b="0" lang="en-US" sz="2400" spc="-1" strike="noStrike">
              <a:solidFill>
                <a:schemeClr val="lt1"/>
              </a:solidFill>
              <a:latin typeface="Arial"/>
              <a:ea typeface="DejaVu Sans"/>
            </a:endParaRPr>
          </a:p>
        </p:txBody>
      </p:sp>
      <p:sp>
        <p:nvSpPr>
          <p:cNvPr id="252" name="Rectangle 53"/>
          <p:cNvSpPr/>
          <p:nvPr/>
        </p:nvSpPr>
        <p:spPr>
          <a:xfrm>
            <a:off x="3215160" y="2996640"/>
            <a:ext cx="1416240" cy="47880"/>
          </a:xfrm>
          <a:prstGeom prst="rect">
            <a:avLst/>
          </a:prstGeom>
          <a:noFill/>
          <a:ln w="28575">
            <a:solidFill>
              <a:srgbClr val="000000"/>
            </a:solidFill>
          </a:ln>
        </p:spPr>
        <p:style>
          <a:lnRef idx="2">
            <a:schemeClr val="dk1">
              <a:shade val="50000"/>
            </a:schemeClr>
          </a:lnRef>
          <a:fillRef idx="1">
            <a:schemeClr val="dk1"/>
          </a:fillRef>
          <a:effectRef idx="0">
            <a:schemeClr val="dk1"/>
          </a:effectRef>
          <a:fontRef idx="minor"/>
        </p:style>
        <p:txBody>
          <a:bodyPr lIns="90000" rIns="90000" tIns="3600" bIns="3600" anchor="ctr">
            <a:noAutofit/>
          </a:bodyPr>
          <a:p>
            <a:pPr>
              <a:lnSpc>
                <a:spcPct val="100000"/>
              </a:lnSpc>
            </a:pPr>
            <a:endParaRPr b="0" lang="en-US" sz="2400" spc="-1" strike="noStrike">
              <a:solidFill>
                <a:schemeClr val="lt1"/>
              </a:solidFill>
              <a:latin typeface="Arial"/>
              <a:ea typeface="DejaVu Sans"/>
            </a:endParaRPr>
          </a:p>
        </p:txBody>
      </p:sp>
      <p:sp>
        <p:nvSpPr>
          <p:cNvPr id="253" name="Rectangle 56"/>
          <p:cNvSpPr/>
          <p:nvPr/>
        </p:nvSpPr>
        <p:spPr>
          <a:xfrm>
            <a:off x="4995000" y="2996640"/>
            <a:ext cx="1416600" cy="600480"/>
          </a:xfrm>
          <a:prstGeom prst="rect">
            <a:avLst/>
          </a:prstGeom>
          <a:noFill/>
          <a:ln w="28575">
            <a:solidFill>
              <a:srgbClr val="000000"/>
            </a:solid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nSpc>
                <a:spcPct val="100000"/>
              </a:lnSpc>
            </a:pPr>
            <a:endParaRPr b="0" lang="en-US" sz="2400" spc="-1" strike="noStrike">
              <a:solidFill>
                <a:schemeClr val="lt1"/>
              </a:solidFill>
              <a:latin typeface="Arial"/>
              <a:ea typeface="DejaVu Sans"/>
            </a:endParaRPr>
          </a:p>
        </p:txBody>
      </p:sp>
      <p:sp>
        <p:nvSpPr>
          <p:cNvPr id="254" name="Arrow: Right 57"/>
          <p:cNvSpPr/>
          <p:nvPr/>
        </p:nvSpPr>
        <p:spPr>
          <a:xfrm>
            <a:off x="4690080" y="2928240"/>
            <a:ext cx="276840" cy="198720"/>
          </a:xfrm>
          <a:prstGeom prst="rightArrow">
            <a:avLst>
              <a:gd name="adj1" fmla="val 50000"/>
              <a:gd name="adj2" fmla="val 50000"/>
            </a:avLst>
          </a:prstGeom>
          <a:solidFill>
            <a:schemeClr val="bg2">
              <a:lumMod val="75000"/>
            </a:schemeClr>
          </a:solidFill>
          <a:ln>
            <a:solidFill>
              <a:srgbClr val="000000"/>
            </a:solid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nSpc>
                <a:spcPct val="100000"/>
              </a:lnSpc>
            </a:pPr>
            <a:endParaRPr b="0" lang="en-US" sz="2400" spc="-1" strike="noStrike">
              <a:solidFill>
                <a:schemeClr val="lt1"/>
              </a:solidFill>
              <a:latin typeface="Arial"/>
              <a:ea typeface="DejaVu Sans"/>
            </a:endParaRPr>
          </a:p>
        </p:txBody>
      </p:sp>
      <p:sp>
        <p:nvSpPr>
          <p:cNvPr id="255" name="Arrow: Right 58"/>
          <p:cNvSpPr/>
          <p:nvPr/>
        </p:nvSpPr>
        <p:spPr>
          <a:xfrm>
            <a:off x="2952360" y="3167280"/>
            <a:ext cx="2014560" cy="376200"/>
          </a:xfrm>
          <a:prstGeom prst="rightArrow">
            <a:avLst>
              <a:gd name="adj1" fmla="val 50000"/>
              <a:gd name="adj2" fmla="val 50000"/>
            </a:avLst>
          </a:prstGeom>
          <a:solidFill>
            <a:schemeClr val="bg2">
              <a:lumMod val="75000"/>
            </a:schemeClr>
          </a:solidFill>
          <a:ln>
            <a:solidFill>
              <a:srgbClr val="000000"/>
            </a:solidFill>
          </a:ln>
        </p:spPr>
        <p:style>
          <a:lnRef idx="2">
            <a:schemeClr val="dk1">
              <a:shade val="50000"/>
            </a:schemeClr>
          </a:lnRef>
          <a:fillRef idx="1">
            <a:schemeClr val="dk1"/>
          </a:fillRef>
          <a:effectRef idx="0">
            <a:schemeClr val="dk1"/>
          </a:effectRef>
          <a:fontRef idx="minor"/>
        </p:style>
        <p:txBody>
          <a:bodyPr lIns="90000" rIns="90000" tIns="45000" bIns="45000" anchor="ctr">
            <a:noAutofit/>
          </a:bodyPr>
          <a:p>
            <a:pPr>
              <a:lnSpc>
                <a:spcPct val="100000"/>
              </a:lnSpc>
            </a:pPr>
            <a:endParaRPr b="0" lang="en-US" sz="2400" spc="-1" strike="noStrike">
              <a:solidFill>
                <a:schemeClr val="lt1"/>
              </a:solidFill>
              <a:latin typeface="Arial"/>
              <a:ea typeface="DejaVu Sans"/>
            </a:endParaRPr>
          </a:p>
        </p:txBody>
      </p:sp>
      <p:cxnSp>
        <p:nvCxnSpPr>
          <p:cNvPr id="256" name="Straight Connector 18"/>
          <p:cNvCxnSpPr/>
          <p:nvPr/>
        </p:nvCxnSpPr>
        <p:spPr>
          <a:xfrm>
            <a:off x="4998600" y="3040920"/>
            <a:ext cx="1403280" cy="720"/>
          </a:xfrm>
          <a:prstGeom prst="straightConnector1">
            <a:avLst/>
          </a:prstGeom>
          <a:ln w="28575">
            <a:solidFill>
              <a:srgbClr val="000000"/>
            </a:solidFill>
            <a:round/>
          </a:ln>
        </p:spPr>
      </p:cxnSp>
      <p:sp>
        <p:nvSpPr>
          <p:cNvPr id="257" name=""/>
          <p:cNvSpPr/>
          <p:nvPr/>
        </p:nvSpPr>
        <p:spPr>
          <a:xfrm>
            <a:off x="1057320" y="93240"/>
            <a:ext cx="7400520" cy="570960"/>
          </a:xfrm>
          <a:prstGeom prst="rect">
            <a:avLst/>
          </a:prstGeom>
          <a:noFill/>
          <a:ln w="0">
            <a:noFill/>
          </a:ln>
        </p:spPr>
        <p:style>
          <a:lnRef idx="0"/>
          <a:fillRef idx="0"/>
          <a:effectRef idx="0"/>
          <a:fontRef idx="minor"/>
        </p:style>
        <p:txBody>
          <a:bodyPr lIns="90000" rIns="90000" tIns="91440" bIns="91440" anchor="t">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2800" spc="-1" strike="noStrike">
                <a:solidFill>
                  <a:srgbClr val="495867"/>
                </a:solidFill>
                <a:latin typeface="Lora"/>
                <a:ea typeface="Lora"/>
              </a:rPr>
              <a:t>Merged Taper Near-Surface Modification</a:t>
            </a:r>
            <a:endParaRPr b="0" lang="en-US" sz="2800" spc="-1" strike="noStrike">
              <a:solidFill>
                <a:srgbClr val="000000"/>
              </a:solidFill>
              <a:latin typeface="Arial"/>
            </a:endParaRPr>
          </a:p>
        </p:txBody>
      </p:sp>
      <p:sp>
        <p:nvSpPr>
          <p:cNvPr id="258" name="Subtitle 11"/>
          <p:cNvSpPr txBox="1"/>
          <p:nvPr/>
        </p:nvSpPr>
        <p:spPr>
          <a:xfrm>
            <a:off x="114480" y="4944240"/>
            <a:ext cx="3078720" cy="199080"/>
          </a:xfrm>
          <a:prstGeom prst="rect">
            <a:avLst/>
          </a:prstGeom>
          <a:noFill/>
          <a:ln w="0">
            <a:noFill/>
          </a:ln>
        </p:spPr>
        <p:txBody>
          <a:bodyPr tIns="91440" bIns="91440" anchor="ctr">
            <a:noAutofit/>
          </a:bodyPr>
          <a:p>
            <a:pPr marL="457200" indent="-343080">
              <a:lnSpc>
                <a:spcPct val="115000"/>
              </a:lnSpc>
              <a:tabLst>
                <a:tab algn="l" pos="0"/>
              </a:tabLst>
            </a:pPr>
            <a:r>
              <a:rPr b="0" lang="en-US" sz="800" spc="-1" strike="noStrike">
                <a:solidFill>
                  <a:schemeClr val="accent3"/>
                </a:solidFill>
                <a:latin typeface="Roboto Medium"/>
                <a:ea typeface="Roboto Medium"/>
              </a:rPr>
              <a:t>Statewide California Earthquake Center</a:t>
            </a:r>
            <a:r>
              <a:rPr b="0" lang="en-US" sz="800" spc="-1" strike="noStrike">
                <a:solidFill>
                  <a:schemeClr val="dk2"/>
                </a:solidFill>
                <a:latin typeface="Roboto"/>
                <a:ea typeface="Roboto"/>
              </a:rPr>
              <a:t> | www.scec.org</a:t>
            </a:r>
            <a:endParaRPr b="0" lang="en-US" sz="800" spc="-1" strike="noStrike">
              <a:solidFill>
                <a:srgbClr val="000000"/>
              </a:solidFill>
              <a:latin typeface="Arial"/>
            </a:endParaRPr>
          </a:p>
        </p:txBody>
      </p:sp>
      <p:sp>
        <p:nvSpPr>
          <p:cNvPr id="259" name=""/>
          <p:cNvSpPr/>
          <p:nvPr/>
        </p:nvSpPr>
        <p:spPr>
          <a:xfrm>
            <a:off x="8472600" y="4947480"/>
            <a:ext cx="547560" cy="198360"/>
          </a:xfrm>
          <a:prstGeom prst="rect">
            <a:avLst/>
          </a:prstGeom>
          <a:noFill/>
          <a:ln w="0">
            <a:noFill/>
          </a:ln>
        </p:spPr>
        <p:style>
          <a:lnRef idx="0"/>
          <a:fillRef idx="0"/>
          <a:effectRef idx="0"/>
          <a:fontRef idx="minor"/>
        </p:style>
        <p:txBody>
          <a:bodyPr tIns="91440" bIns="91440" anchor="ctr">
            <a:noAutofit/>
          </a:bodyPr>
          <a:p>
            <a:pPr algn="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3AC8212E-A493-4C47-92E9-17C8F2431168}" type="slidenum">
              <a:rPr b="0" lang="en-US" sz="1000" spc="-1" strike="noStrike">
                <a:solidFill>
                  <a:srgbClr val="495867"/>
                </a:solidFill>
                <a:latin typeface="Arial"/>
                <a:ea typeface="Arial"/>
              </a:rPr>
              <a:t>6</a:t>
            </a:fld>
            <a:endParaRPr b="0" lang="en-US" sz="10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175" dur="indefinite" restart="never" nodeType="tmRoot">
          <p:childTnLst>
            <p:seq>
              <p:cTn id="176" dur="indefinite" nodeType="mainSeq">
                <p:childTnLst>
                  <p:par>
                    <p:cTn id="177" fill="hold">
                      <p:stCondLst>
                        <p:cond delay="indefinite"/>
                      </p:stCondLst>
                      <p:childTnLst>
                        <p:par>
                          <p:cTn id="178" fill="hold">
                            <p:stCondLst>
                              <p:cond delay="0"/>
                            </p:stCondLst>
                            <p:childTnLst>
                              <p:par>
                                <p:cTn id="179" nodeType="clickEffect" fill="hold" presetClass="entr" presetID="1">
                                  <p:stCondLst>
                                    <p:cond delay="0"/>
                                  </p:stCondLst>
                                  <p:childTnLst>
                                    <p:set>
                                      <p:cBhvr>
                                        <p:cTn id="180" dur="1" fill="hold">
                                          <p:stCondLst>
                                            <p:cond delay="0"/>
                                          </p:stCondLst>
                                        </p:cTn>
                                        <p:tgtEl>
                                          <p:spTgt spid="236"/>
                                        </p:tgtEl>
                                        <p:attrNameLst>
                                          <p:attrName>style.visibility</p:attrName>
                                        </p:attrNameLst>
                                      </p:cBhvr>
                                      <p:to>
                                        <p:strVal val="visible"/>
                                      </p:to>
                                    </p:set>
                                  </p:childTnLst>
                                </p:cTn>
                              </p:par>
                              <p:par>
                                <p:cTn id="181" nodeType="withEffect" fill="hold" presetClass="entr" presetID="1">
                                  <p:stCondLst>
                                    <p:cond delay="0"/>
                                  </p:stCondLst>
                                  <p:childTnLst>
                                    <p:set>
                                      <p:cBhvr>
                                        <p:cTn id="182" dur="1" fill="hold">
                                          <p:stCondLst>
                                            <p:cond delay="0"/>
                                          </p:stCondLst>
                                        </p:cTn>
                                        <p:tgtEl>
                                          <p:spTgt spid="237"/>
                                        </p:tgtEl>
                                        <p:attrNameLst>
                                          <p:attrName>style.visibility</p:attrName>
                                        </p:attrNameLst>
                                      </p:cBhvr>
                                      <p:to>
                                        <p:strVal val="visible"/>
                                      </p:to>
                                    </p:set>
                                  </p:childTnLst>
                                </p:cTn>
                              </p:par>
                              <p:par>
                                <p:cTn id="183" nodeType="withEffect" fill="hold" presetClass="entr" presetID="1">
                                  <p:stCondLst>
                                    <p:cond delay="0"/>
                                  </p:stCondLst>
                                  <p:childTnLst>
                                    <p:set>
                                      <p:cBhvr>
                                        <p:cTn id="184" dur="1" fill="hold">
                                          <p:stCondLst>
                                            <p:cond delay="0"/>
                                          </p:stCondLst>
                                        </p:cTn>
                                        <p:tgtEl>
                                          <p:spTgt spid="238"/>
                                        </p:tgtEl>
                                        <p:attrNameLst>
                                          <p:attrName>style.visibility</p:attrName>
                                        </p:attrNameLst>
                                      </p:cBhvr>
                                      <p:to>
                                        <p:strVal val="visible"/>
                                      </p:to>
                                    </p:set>
                                  </p:childTnLst>
                                </p:cTn>
                              </p:par>
                            </p:childTnLst>
                          </p:cTn>
                        </p:par>
                      </p:childTnLst>
                    </p:cTn>
                  </p:par>
                  <p:par>
                    <p:cTn id="185" fill="hold">
                      <p:stCondLst>
                        <p:cond delay="indefinite"/>
                      </p:stCondLst>
                      <p:childTnLst>
                        <p:par>
                          <p:cTn id="186" fill="hold">
                            <p:stCondLst>
                              <p:cond delay="0"/>
                            </p:stCondLst>
                            <p:childTnLst>
                              <p:par>
                                <p:cTn id="187" nodeType="clickEffect" fill="hold" presetClass="entr" presetID="1">
                                  <p:stCondLst>
                                    <p:cond delay="0"/>
                                  </p:stCondLst>
                                  <p:childTnLst>
                                    <p:set>
                                      <p:cBhvr>
                                        <p:cTn id="188" dur="1" fill="hold">
                                          <p:stCondLst>
                                            <p:cond delay="0"/>
                                          </p:stCondLst>
                                        </p:cTn>
                                        <p:tgtEl>
                                          <p:spTgt spid="239"/>
                                        </p:tgtEl>
                                        <p:attrNameLst>
                                          <p:attrName>style.visibility</p:attrName>
                                        </p:attrNameLst>
                                      </p:cBhvr>
                                      <p:to>
                                        <p:strVal val="visible"/>
                                      </p:to>
                                    </p:set>
                                  </p:childTnLst>
                                </p:cTn>
                              </p:par>
                              <p:par>
                                <p:cTn id="189" nodeType="withEffect" fill="hold" presetClass="entr" presetID="1">
                                  <p:stCondLst>
                                    <p:cond delay="0"/>
                                  </p:stCondLst>
                                  <p:childTnLst>
                                    <p:set>
                                      <p:cBhvr>
                                        <p:cTn id="190" dur="1" fill="hold">
                                          <p:stCondLst>
                                            <p:cond delay="0"/>
                                          </p:stCondLst>
                                        </p:cTn>
                                        <p:tgtEl>
                                          <p:spTgt spid="240"/>
                                        </p:tgtEl>
                                        <p:attrNameLst>
                                          <p:attrName>style.visibility</p:attrName>
                                        </p:attrNameLst>
                                      </p:cBhvr>
                                      <p:to>
                                        <p:strVal val="visible"/>
                                      </p:to>
                                    </p:set>
                                  </p:childTnLst>
                                </p:cTn>
                              </p:par>
                              <p:par>
                                <p:cTn id="191" nodeType="withEffect" fill="hold" presetClass="entr" presetID="1">
                                  <p:stCondLst>
                                    <p:cond delay="0"/>
                                  </p:stCondLst>
                                  <p:childTnLst>
                                    <p:set>
                                      <p:cBhvr>
                                        <p:cTn id="192" dur="1" fill="hold">
                                          <p:stCondLst>
                                            <p:cond delay="0"/>
                                          </p:stCondLst>
                                        </p:cTn>
                                        <p:tgtEl>
                                          <p:spTgt spid="241"/>
                                        </p:tgtEl>
                                        <p:attrNameLst>
                                          <p:attrName>style.visibility</p:attrName>
                                        </p:attrNameLst>
                                      </p:cBhvr>
                                      <p:to>
                                        <p:strVal val="visible"/>
                                      </p:to>
                                    </p:set>
                                  </p:childTnLst>
                                </p:cTn>
                              </p:par>
                            </p:childTnLst>
                          </p:cTn>
                        </p:par>
                      </p:childTnLst>
                    </p:cTn>
                  </p:par>
                  <p:par>
                    <p:cTn id="193" fill="hold">
                      <p:stCondLst>
                        <p:cond delay="indefinite"/>
                      </p:stCondLst>
                      <p:childTnLst>
                        <p:par>
                          <p:cTn id="194" fill="hold">
                            <p:stCondLst>
                              <p:cond delay="0"/>
                            </p:stCondLst>
                            <p:childTnLst>
                              <p:par>
                                <p:cTn id="195" nodeType="clickEffect" fill="hold" presetClass="entr" presetID="1">
                                  <p:stCondLst>
                                    <p:cond delay="0"/>
                                  </p:stCondLst>
                                  <p:childTnLst>
                                    <p:set>
                                      <p:cBhvr>
                                        <p:cTn id="196" dur="1" fill="hold">
                                          <p:stCondLst>
                                            <p:cond delay="0"/>
                                          </p:stCondLst>
                                        </p:cTn>
                                        <p:tgtEl>
                                          <p:spTgt spid="242"/>
                                        </p:tgtEl>
                                        <p:attrNameLst>
                                          <p:attrName>style.visibility</p:attrName>
                                        </p:attrNameLst>
                                      </p:cBhvr>
                                      <p:to>
                                        <p:strVal val="visible"/>
                                      </p:to>
                                    </p:set>
                                  </p:childTnLst>
                                </p:cTn>
                              </p:par>
                              <p:par>
                                <p:cTn id="197" nodeType="withEffect" fill="hold" presetClass="entr" presetID="1">
                                  <p:stCondLst>
                                    <p:cond delay="0"/>
                                  </p:stCondLst>
                                  <p:childTnLst>
                                    <p:set>
                                      <p:cBhvr>
                                        <p:cTn id="198" dur="1" fill="hold">
                                          <p:stCondLst>
                                            <p:cond delay="0"/>
                                          </p:stCondLst>
                                        </p:cTn>
                                        <p:tgtEl>
                                          <p:spTgt spid="243"/>
                                        </p:tgtEl>
                                        <p:attrNameLst>
                                          <p:attrName>style.visibility</p:attrName>
                                        </p:attrNameLst>
                                      </p:cBhvr>
                                      <p:to>
                                        <p:strVal val="visible"/>
                                      </p:to>
                                    </p:set>
                                  </p:childTnLst>
                                </p:cTn>
                              </p:par>
                              <p:par>
                                <p:cTn id="199" nodeType="withEffect" fill="hold" presetClass="entr" presetID="1">
                                  <p:stCondLst>
                                    <p:cond delay="0"/>
                                  </p:stCondLst>
                                  <p:childTnLst>
                                    <p:set>
                                      <p:cBhvr>
                                        <p:cTn id="200" dur="1" fill="hold">
                                          <p:stCondLst>
                                            <p:cond delay="0"/>
                                          </p:stCondLst>
                                        </p:cTn>
                                        <p:tgtEl>
                                          <p:spTgt spid="244"/>
                                        </p:tgtEl>
                                        <p:attrNameLst>
                                          <p:attrName>style.visibility</p:attrName>
                                        </p:attrNameLst>
                                      </p:cBhvr>
                                      <p:to>
                                        <p:strVal val="visible"/>
                                      </p:to>
                                    </p:set>
                                  </p:childTnLst>
                                </p:cTn>
                              </p:par>
                              <p:par>
                                <p:cTn id="201" nodeType="withEffect" fill="hold" presetClass="entr" presetID="1">
                                  <p:stCondLst>
                                    <p:cond delay="0"/>
                                  </p:stCondLst>
                                  <p:childTnLst>
                                    <p:set>
                                      <p:cBhvr>
                                        <p:cTn id="202" dur="1" fill="hold">
                                          <p:stCondLst>
                                            <p:cond delay="0"/>
                                          </p:stCondLst>
                                        </p:cTn>
                                        <p:tgtEl>
                                          <p:spTgt spid="229"/>
                                        </p:tgtEl>
                                        <p:attrNameLst>
                                          <p:attrName>style.visibility</p:attrName>
                                        </p:attrNameLst>
                                      </p:cBhvr>
                                      <p:to>
                                        <p:strVal val="visible"/>
                                      </p:to>
                                    </p:set>
                                  </p:childTnLst>
                                </p:cTn>
                              </p:par>
                            </p:childTnLst>
                          </p:cTn>
                        </p:par>
                      </p:childTnLst>
                    </p:cTn>
                  </p:par>
                  <p:par>
                    <p:cTn id="203" fill="hold">
                      <p:stCondLst>
                        <p:cond delay="indefinite"/>
                      </p:stCondLst>
                      <p:childTnLst>
                        <p:par>
                          <p:cTn id="204" fill="hold">
                            <p:stCondLst>
                              <p:cond delay="0"/>
                            </p:stCondLst>
                            <p:childTnLst>
                              <p:par>
                                <p:cTn id="205" nodeType="clickEffect" fill="hold" presetClass="entr" presetID="1">
                                  <p:stCondLst>
                                    <p:cond delay="0"/>
                                  </p:stCondLst>
                                  <p:childTnLst>
                                    <p:set>
                                      <p:cBhvr>
                                        <p:cTn id="206" dur="1" fill="hold">
                                          <p:stCondLst>
                                            <p:cond delay="0"/>
                                          </p:stCondLst>
                                        </p:cTn>
                                        <p:tgtEl>
                                          <p:spTgt spid="245"/>
                                        </p:tgtEl>
                                        <p:attrNameLst>
                                          <p:attrName>style.visibility</p:attrName>
                                        </p:attrNameLst>
                                      </p:cBhvr>
                                      <p:to>
                                        <p:strVal val="visible"/>
                                      </p:to>
                                    </p:set>
                                  </p:childTnLst>
                                </p:cTn>
                              </p:par>
                              <p:par>
                                <p:cTn id="207" nodeType="withEffect" fill="hold" presetClass="entr" presetID="1">
                                  <p:stCondLst>
                                    <p:cond delay="0"/>
                                  </p:stCondLst>
                                  <p:childTnLst>
                                    <p:set>
                                      <p:cBhvr>
                                        <p:cTn id="208" dur="1" fill="hold">
                                          <p:stCondLst>
                                            <p:cond delay="0"/>
                                          </p:stCondLst>
                                        </p:cTn>
                                        <p:tgtEl>
                                          <p:spTgt spid="246"/>
                                        </p:tgtEl>
                                        <p:attrNameLst>
                                          <p:attrName>style.visibility</p:attrName>
                                        </p:attrNameLst>
                                      </p:cBhvr>
                                      <p:to>
                                        <p:strVal val="visible"/>
                                      </p:to>
                                    </p:set>
                                  </p:childTnLst>
                                </p:cTn>
                              </p:par>
                              <p:par>
                                <p:cTn id="209" nodeType="withEffect" fill="hold" presetClass="entr" presetID="1">
                                  <p:stCondLst>
                                    <p:cond delay="0"/>
                                  </p:stCondLst>
                                  <p:childTnLst>
                                    <p:set>
                                      <p:cBhvr>
                                        <p:cTn id="210" dur="1" fill="hold">
                                          <p:stCondLst>
                                            <p:cond delay="0"/>
                                          </p:stCondLst>
                                        </p:cTn>
                                        <p:tgtEl>
                                          <p:spTgt spid="247"/>
                                        </p:tgtEl>
                                        <p:attrNameLst>
                                          <p:attrName>style.visibility</p:attrName>
                                        </p:attrNameLst>
                                      </p:cBhvr>
                                      <p:to>
                                        <p:strVal val="visible"/>
                                      </p:to>
                                    </p:set>
                                  </p:childTnLst>
                                </p:cTn>
                              </p:par>
                            </p:childTnLst>
                          </p:cTn>
                        </p:par>
                      </p:childTnLst>
                    </p:cTn>
                  </p:par>
                  <p:par>
                    <p:cTn id="211" fill="hold">
                      <p:stCondLst>
                        <p:cond delay="indefinite"/>
                      </p:stCondLst>
                      <p:childTnLst>
                        <p:par>
                          <p:cTn id="212" fill="hold">
                            <p:stCondLst>
                              <p:cond delay="0"/>
                            </p:stCondLst>
                            <p:childTnLst>
                              <p:par>
                                <p:cTn id="213" nodeType="clickEffect" fill="hold" presetClass="entr" presetID="1">
                                  <p:stCondLst>
                                    <p:cond delay="0"/>
                                  </p:stCondLst>
                                  <p:childTnLst>
                                    <p:set>
                                      <p:cBhvr>
                                        <p:cTn id="214" dur="1" fill="hold">
                                          <p:stCondLst>
                                            <p:cond delay="0"/>
                                          </p:stCondLst>
                                        </p:cTn>
                                        <p:tgtEl>
                                          <p:spTgt spid="248"/>
                                        </p:tgtEl>
                                        <p:attrNameLst>
                                          <p:attrName>style.visibility</p:attrName>
                                        </p:attrNameLst>
                                      </p:cBhvr>
                                      <p:to>
                                        <p:strVal val="visible"/>
                                      </p:to>
                                    </p:set>
                                  </p:childTnLst>
                                </p:cTn>
                              </p:par>
                              <p:par>
                                <p:cTn id="215" nodeType="withEffect" fill="hold" presetClass="entr" presetID="1">
                                  <p:stCondLst>
                                    <p:cond delay="0"/>
                                  </p:stCondLst>
                                  <p:childTnLst>
                                    <p:set>
                                      <p:cBhvr>
                                        <p:cTn id="216" dur="1" fill="hold">
                                          <p:stCondLst>
                                            <p:cond delay="0"/>
                                          </p:stCondLst>
                                        </p:cTn>
                                        <p:tgtEl>
                                          <p:spTgt spid="249"/>
                                        </p:tgtEl>
                                        <p:attrNameLst>
                                          <p:attrName>style.visibility</p:attrName>
                                        </p:attrNameLst>
                                      </p:cBhvr>
                                      <p:to>
                                        <p:strVal val="visible"/>
                                      </p:to>
                                    </p:set>
                                  </p:childTnLst>
                                </p:cTn>
                              </p:par>
                              <p:par>
                                <p:cTn id="217" nodeType="withEffect" fill="hold" presetClass="entr" presetID="1">
                                  <p:stCondLst>
                                    <p:cond delay="0"/>
                                  </p:stCondLst>
                                  <p:childTnLst>
                                    <p:set>
                                      <p:cBhvr>
                                        <p:cTn id="218" dur="1" fill="hold">
                                          <p:stCondLst>
                                            <p:cond delay="0"/>
                                          </p:stCondLst>
                                        </p:cTn>
                                        <p:tgtEl>
                                          <p:spTgt spid="250"/>
                                        </p:tgtEl>
                                        <p:attrNameLst>
                                          <p:attrName>style.visibility</p:attrName>
                                        </p:attrNameLst>
                                      </p:cBhvr>
                                      <p:to>
                                        <p:strVal val="visible"/>
                                      </p:to>
                                    </p:set>
                                  </p:childTnLst>
                                </p:cTn>
                              </p:par>
                            </p:childTnLst>
                          </p:cTn>
                        </p:par>
                      </p:childTnLst>
                    </p:cTn>
                  </p:par>
                  <p:par>
                    <p:cTn id="219" fill="hold">
                      <p:stCondLst>
                        <p:cond delay="indefinite"/>
                      </p:stCondLst>
                      <p:childTnLst>
                        <p:par>
                          <p:cTn id="220" fill="hold">
                            <p:stCondLst>
                              <p:cond delay="0"/>
                            </p:stCondLst>
                            <p:childTnLst>
                              <p:par>
                                <p:cTn id="221" nodeType="clickEffect" fill="hold" presetClass="entr" presetID="1">
                                  <p:stCondLst>
                                    <p:cond delay="0"/>
                                  </p:stCondLst>
                                  <p:childTnLst>
                                    <p:set>
                                      <p:cBhvr>
                                        <p:cTn id="222" dur="1" fill="hold">
                                          <p:stCondLst>
                                            <p:cond delay="0"/>
                                          </p:stCondLst>
                                        </p:cTn>
                                        <p:tgtEl>
                                          <p:spTgt spid="251"/>
                                        </p:tgtEl>
                                        <p:attrNameLst>
                                          <p:attrName>style.visibility</p:attrName>
                                        </p:attrNameLst>
                                      </p:cBhvr>
                                      <p:to>
                                        <p:strVal val="visible"/>
                                      </p:to>
                                    </p:set>
                                  </p:childTnLst>
                                </p:cTn>
                              </p:par>
                              <p:par>
                                <p:cTn id="223" nodeType="withEffect" fill="hold" presetClass="entr" presetID="1">
                                  <p:stCondLst>
                                    <p:cond delay="0"/>
                                  </p:stCondLst>
                                  <p:childTnLst>
                                    <p:set>
                                      <p:cBhvr>
                                        <p:cTn id="224" dur="1" fill="hold">
                                          <p:stCondLst>
                                            <p:cond delay="0"/>
                                          </p:stCondLst>
                                        </p:cTn>
                                        <p:tgtEl>
                                          <p:spTgt spid="252"/>
                                        </p:tgtEl>
                                        <p:attrNameLst>
                                          <p:attrName>style.visibility</p:attrName>
                                        </p:attrNameLst>
                                      </p:cBhvr>
                                      <p:to>
                                        <p:strVal val="visible"/>
                                      </p:to>
                                    </p:set>
                                  </p:childTnLst>
                                </p:cTn>
                              </p:par>
                              <p:par>
                                <p:cTn id="225" nodeType="withEffect" fill="hold" presetClass="entr" presetID="1">
                                  <p:stCondLst>
                                    <p:cond delay="0"/>
                                  </p:stCondLst>
                                  <p:childTnLst>
                                    <p:set>
                                      <p:cBhvr>
                                        <p:cTn id="226" dur="1" fill="hold">
                                          <p:stCondLst>
                                            <p:cond delay="0"/>
                                          </p:stCondLst>
                                        </p:cTn>
                                        <p:tgtEl>
                                          <p:spTgt spid="253"/>
                                        </p:tgtEl>
                                        <p:attrNameLst>
                                          <p:attrName>style.visibility</p:attrName>
                                        </p:attrNameLst>
                                      </p:cBhvr>
                                      <p:to>
                                        <p:strVal val="visible"/>
                                      </p:to>
                                    </p:set>
                                  </p:childTnLst>
                                </p:cTn>
                              </p:par>
                              <p:par>
                                <p:cTn id="227" nodeType="withEffect" fill="hold" presetClass="entr" presetID="1">
                                  <p:stCondLst>
                                    <p:cond delay="0"/>
                                  </p:stCondLst>
                                  <p:childTnLst>
                                    <p:set>
                                      <p:cBhvr>
                                        <p:cTn id="228" dur="1" fill="hold">
                                          <p:stCondLst>
                                            <p:cond delay="0"/>
                                          </p:stCondLst>
                                        </p:cTn>
                                        <p:tgtEl>
                                          <p:spTgt spid="254"/>
                                        </p:tgtEl>
                                        <p:attrNameLst>
                                          <p:attrName>style.visibility</p:attrName>
                                        </p:attrNameLst>
                                      </p:cBhvr>
                                      <p:to>
                                        <p:strVal val="visible"/>
                                      </p:to>
                                    </p:set>
                                  </p:childTnLst>
                                </p:cTn>
                              </p:par>
                              <p:par>
                                <p:cTn id="229" nodeType="withEffect" fill="hold" presetClass="entr" presetID="1">
                                  <p:stCondLst>
                                    <p:cond delay="0"/>
                                  </p:stCondLst>
                                  <p:childTnLst>
                                    <p:set>
                                      <p:cBhvr>
                                        <p:cTn id="230" dur="1" fill="hold">
                                          <p:stCondLst>
                                            <p:cond delay="0"/>
                                          </p:stCondLst>
                                        </p:cTn>
                                        <p:tgtEl>
                                          <p:spTgt spid="255"/>
                                        </p:tgtEl>
                                        <p:attrNameLst>
                                          <p:attrName>style.visibility</p:attrName>
                                        </p:attrNameLst>
                                      </p:cBhvr>
                                      <p:to>
                                        <p:strVal val="visible"/>
                                      </p:to>
                                    </p:set>
                                  </p:childTnLst>
                                </p:cTn>
                              </p:par>
                              <p:par>
                                <p:cTn id="231" nodeType="withEffect" fill="hold" presetClass="entr" presetID="1">
                                  <p:stCondLst>
                                    <p:cond delay="0"/>
                                  </p:stCondLst>
                                  <p:childTnLst>
                                    <p:set>
                                      <p:cBhvr>
                                        <p:cTn id="232" dur="1" fill="hold">
                                          <p:stCondLst>
                                            <p:cond delay="0"/>
                                          </p:stCondLst>
                                        </p:cTn>
                                        <p:tgtEl>
                                          <p:spTgt spid="256"/>
                                        </p:tgtEl>
                                        <p:attrNameLst>
                                          <p:attrName>style.visibility</p:attrName>
                                        </p:attrNameLst>
                                      </p:cBhvr>
                                      <p:to>
                                        <p:strVal val="visible"/>
                                      </p:to>
                                    </p:set>
                                  </p:childTnLst>
                                </p:cTn>
                              </p:par>
                              <p:par>
                                <p:cTn id="233" nodeType="withEffect" fill="hold" presetClass="entr" presetID="1">
                                  <p:stCondLst>
                                    <p:cond delay="0"/>
                                  </p:stCondLst>
                                  <p:childTnLst>
                                    <p:set>
                                      <p:cBhvr>
                                        <p:cTn id="234" dur="1" fill="hold">
                                          <p:stCondLst>
                                            <p:cond delay="0"/>
                                          </p:stCondLst>
                                        </p:cTn>
                                        <p:tgtEl>
                                          <p:spTgt spid="2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60" name="PlaceHolder 1"/>
          <p:cNvSpPr>
            <a:spLocks noGrp="1"/>
          </p:cNvSpPr>
          <p:nvPr>
            <p:ph type="title"/>
          </p:nvPr>
        </p:nvSpPr>
        <p:spPr>
          <a:xfrm>
            <a:off x="1057320" y="136800"/>
            <a:ext cx="7027560" cy="570960"/>
          </a:xfrm>
          <a:prstGeom prst="rect">
            <a:avLst/>
          </a:prstGeom>
          <a:noFill/>
          <a:ln w="0">
            <a:noFill/>
          </a:ln>
        </p:spPr>
        <p:txBody>
          <a:bodyPr lIns="91440" rIns="91440" tIns="91440" bIns="91440" anchor="t">
            <a:noAutofit/>
          </a:bodyPr>
          <a:p>
            <a:pPr indent="0" algn="ctr">
              <a:lnSpc>
                <a:spcPct val="100000"/>
              </a:lnSpc>
              <a:spcBef>
                <a:spcPts val="11"/>
              </a:spcBef>
              <a:spcAft>
                <a:spcPts val="11"/>
              </a:spcAft>
              <a:buNone/>
              <a:tabLst>
                <a:tab algn="l" pos="0"/>
              </a:tabLst>
            </a:pPr>
            <a:r>
              <a:rPr b="1" lang="en-US" sz="2800" spc="-1" strike="noStrike">
                <a:solidFill>
                  <a:srgbClr val="495867"/>
                </a:solidFill>
                <a:latin typeface="Lora"/>
                <a:ea typeface="Lora"/>
              </a:rPr>
              <a:t>Southern California Velocity Model</a:t>
            </a:r>
            <a:endParaRPr b="0" lang="en-US" sz="2800" spc="-1" strike="noStrike">
              <a:solidFill>
                <a:srgbClr val="000000"/>
              </a:solidFill>
              <a:latin typeface="Arial"/>
            </a:endParaRPr>
          </a:p>
        </p:txBody>
      </p:sp>
      <p:sp>
        <p:nvSpPr>
          <p:cNvPr id="261" name=""/>
          <p:cNvSpPr/>
          <p:nvPr/>
        </p:nvSpPr>
        <p:spPr>
          <a:xfrm>
            <a:off x="8472600" y="4943520"/>
            <a:ext cx="547200" cy="198000"/>
          </a:xfrm>
          <a:prstGeom prst="rect">
            <a:avLst/>
          </a:prstGeom>
          <a:noFill/>
          <a:ln w="0">
            <a:noFill/>
          </a:ln>
        </p:spPr>
        <p:style>
          <a:lnRef idx="0"/>
          <a:fillRef idx="0"/>
          <a:effectRef idx="0"/>
          <a:fontRef idx="minor"/>
        </p:style>
        <p:txBody>
          <a:bodyPr lIns="90000" rIns="90000" tIns="91440" bIns="91440" anchor="ctr">
            <a:noAutofit/>
          </a:bodyPr>
          <a:p>
            <a:pPr algn="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4B4ADF4E-B213-4FCB-9E84-D5722692E412}" type="slidenum">
              <a:rPr b="0" lang="en-US" sz="1000" spc="-1" strike="noStrike">
                <a:solidFill>
                  <a:srgbClr val="495867"/>
                </a:solidFill>
                <a:latin typeface="Arial"/>
                <a:ea typeface="Arial"/>
              </a:rPr>
              <a:t>6</a:t>
            </a:fld>
            <a:endParaRPr b="0" lang="en-US" sz="1000" spc="-1" strike="noStrike">
              <a:solidFill>
                <a:srgbClr val="000000"/>
              </a:solidFill>
              <a:latin typeface="Arial"/>
            </a:endParaRPr>
          </a:p>
        </p:txBody>
      </p:sp>
      <p:pic>
        <p:nvPicPr>
          <p:cNvPr id="262" name="Picture 27" descr="Chart, surface chart&#10;&#10;Description automatically generated"/>
          <p:cNvPicPr/>
          <p:nvPr/>
        </p:nvPicPr>
        <p:blipFill>
          <a:blip r:embed="rId1"/>
          <a:srcRect l="9165" t="10418" r="7500" b="4168"/>
          <a:stretch/>
        </p:blipFill>
        <p:spPr>
          <a:xfrm>
            <a:off x="1168200" y="1060920"/>
            <a:ext cx="2067480" cy="1695600"/>
          </a:xfrm>
          <a:prstGeom prst="rect">
            <a:avLst/>
          </a:prstGeom>
          <a:ln w="0">
            <a:noFill/>
          </a:ln>
        </p:spPr>
      </p:pic>
      <p:pic>
        <p:nvPicPr>
          <p:cNvPr id="263" name="Picture 28" descr="Chart, surface chart&#10;&#10;Description automatically generated"/>
          <p:cNvPicPr/>
          <p:nvPr/>
        </p:nvPicPr>
        <p:blipFill>
          <a:blip r:embed="rId2"/>
          <a:srcRect l="9165" t="10418" r="7500" b="4168"/>
          <a:stretch/>
        </p:blipFill>
        <p:spPr>
          <a:xfrm>
            <a:off x="3557880" y="1064160"/>
            <a:ext cx="2067840" cy="1695240"/>
          </a:xfrm>
          <a:prstGeom prst="rect">
            <a:avLst/>
          </a:prstGeom>
          <a:ln w="0">
            <a:noFill/>
          </a:ln>
        </p:spPr>
      </p:pic>
      <p:pic>
        <p:nvPicPr>
          <p:cNvPr id="264" name="Picture 29" descr="Chart, surface chart&#10;&#10;Description automatically generated"/>
          <p:cNvPicPr/>
          <p:nvPr/>
        </p:nvPicPr>
        <p:blipFill>
          <a:blip r:embed="rId3"/>
          <a:srcRect l="9165" t="10418" r="8335" b="4168"/>
          <a:stretch/>
        </p:blipFill>
        <p:spPr>
          <a:xfrm>
            <a:off x="5966640" y="1060920"/>
            <a:ext cx="2046960" cy="1695600"/>
          </a:xfrm>
          <a:prstGeom prst="rect">
            <a:avLst/>
          </a:prstGeom>
          <a:ln w="0">
            <a:noFill/>
          </a:ln>
        </p:spPr>
      </p:pic>
      <p:pic>
        <p:nvPicPr>
          <p:cNvPr id="265" name="Picture 30" descr="Chart, surface chart&#10;&#10;Description automatically generated"/>
          <p:cNvPicPr/>
          <p:nvPr/>
        </p:nvPicPr>
        <p:blipFill>
          <a:blip r:embed="rId4"/>
          <a:srcRect l="8335" t="9601" r="9165" b="4168"/>
          <a:stretch/>
        </p:blipFill>
        <p:spPr>
          <a:xfrm>
            <a:off x="1124280" y="2962080"/>
            <a:ext cx="2093400" cy="1750680"/>
          </a:xfrm>
          <a:prstGeom prst="rect">
            <a:avLst/>
          </a:prstGeom>
          <a:ln w="0">
            <a:noFill/>
          </a:ln>
        </p:spPr>
      </p:pic>
      <p:pic>
        <p:nvPicPr>
          <p:cNvPr id="266" name="Picture 31" descr="Chart, surface chart&#10;&#10;Description automatically generated"/>
          <p:cNvPicPr/>
          <p:nvPr/>
        </p:nvPicPr>
        <p:blipFill>
          <a:blip r:embed="rId5"/>
          <a:srcRect l="9165" t="9601" r="8335" b="4168"/>
          <a:stretch/>
        </p:blipFill>
        <p:spPr>
          <a:xfrm>
            <a:off x="3536640" y="2962080"/>
            <a:ext cx="2094120" cy="1750680"/>
          </a:xfrm>
          <a:prstGeom prst="rect">
            <a:avLst/>
          </a:prstGeom>
          <a:ln w="0">
            <a:noFill/>
          </a:ln>
        </p:spPr>
      </p:pic>
      <p:pic>
        <p:nvPicPr>
          <p:cNvPr id="267" name="Picture 32" descr="Chart, surface chart&#10;&#10;Description automatically generated"/>
          <p:cNvPicPr/>
          <p:nvPr/>
        </p:nvPicPr>
        <p:blipFill>
          <a:blip r:embed="rId6"/>
          <a:srcRect l="9165" t="9601" r="9165" b="4168"/>
          <a:stretch/>
        </p:blipFill>
        <p:spPr>
          <a:xfrm>
            <a:off x="5900400" y="2944080"/>
            <a:ext cx="2101680" cy="1775160"/>
          </a:xfrm>
          <a:prstGeom prst="rect">
            <a:avLst/>
          </a:prstGeom>
          <a:ln w="0">
            <a:noFill/>
          </a:ln>
        </p:spPr>
      </p:pic>
      <p:sp>
        <p:nvSpPr>
          <p:cNvPr id="268" name="TextBox 33"/>
          <p:cNvSpPr/>
          <p:nvPr/>
        </p:nvSpPr>
        <p:spPr>
          <a:xfrm>
            <a:off x="192600" y="1654920"/>
            <a:ext cx="1038960" cy="33660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0" lang="en-US" sz="1800" spc="-1" strike="noStrike">
                <a:solidFill>
                  <a:srgbClr val="495867"/>
                </a:solidFill>
                <a:latin typeface="Roboto"/>
                <a:ea typeface="DejaVu Sans"/>
              </a:rPr>
              <a:t>Surface</a:t>
            </a:r>
            <a:endParaRPr b="0" lang="en-US" sz="1800" spc="-1" strike="noStrike">
              <a:solidFill>
                <a:srgbClr val="000000"/>
              </a:solidFill>
              <a:latin typeface="Arial"/>
            </a:endParaRPr>
          </a:p>
        </p:txBody>
      </p:sp>
      <p:sp>
        <p:nvSpPr>
          <p:cNvPr id="269" name="TextBox 34"/>
          <p:cNvSpPr/>
          <p:nvPr/>
        </p:nvSpPr>
        <p:spPr>
          <a:xfrm>
            <a:off x="192600" y="3692160"/>
            <a:ext cx="941400" cy="58356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90000"/>
              </a:lnSpc>
            </a:pPr>
            <a:r>
              <a:rPr b="0" lang="en-US" sz="1800" spc="-1" strike="noStrike">
                <a:solidFill>
                  <a:srgbClr val="495867"/>
                </a:solidFill>
                <a:latin typeface="Roboto"/>
                <a:ea typeface="DejaVu Sans"/>
              </a:rPr>
              <a:t>300m</a:t>
            </a:r>
            <a:br>
              <a:rPr sz="1800"/>
            </a:br>
            <a:r>
              <a:rPr b="0" lang="en-US" sz="1800" spc="-1" strike="noStrike">
                <a:solidFill>
                  <a:srgbClr val="495867"/>
                </a:solidFill>
                <a:latin typeface="Roboto"/>
                <a:ea typeface="DejaVu Sans"/>
              </a:rPr>
              <a:t>depth</a:t>
            </a:r>
            <a:endParaRPr b="0" lang="en-US" sz="1800" spc="-1" strike="noStrike">
              <a:solidFill>
                <a:srgbClr val="000000"/>
              </a:solidFill>
              <a:latin typeface="Arial"/>
            </a:endParaRPr>
          </a:p>
        </p:txBody>
      </p:sp>
      <p:sp>
        <p:nvSpPr>
          <p:cNvPr id="270" name="TextBox 39"/>
          <p:cNvSpPr/>
          <p:nvPr/>
        </p:nvSpPr>
        <p:spPr>
          <a:xfrm>
            <a:off x="1166400" y="777240"/>
            <a:ext cx="2021760" cy="33660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90000"/>
              </a:lnSpc>
            </a:pPr>
            <a:r>
              <a:rPr b="0" lang="en-US" sz="1800" spc="-1" strike="noStrike">
                <a:solidFill>
                  <a:srgbClr val="495867"/>
                </a:solidFill>
                <a:latin typeface="Roboto"/>
                <a:ea typeface="DejaVu Sans"/>
              </a:rPr>
              <a:t>Original Model</a:t>
            </a:r>
            <a:endParaRPr b="0" lang="en-US" sz="1800" spc="-1" strike="noStrike">
              <a:solidFill>
                <a:srgbClr val="000000"/>
              </a:solidFill>
              <a:latin typeface="Arial"/>
            </a:endParaRPr>
          </a:p>
        </p:txBody>
      </p:sp>
      <p:sp>
        <p:nvSpPr>
          <p:cNvPr id="271" name="TextBox 40"/>
          <p:cNvSpPr/>
          <p:nvPr/>
        </p:nvSpPr>
        <p:spPr>
          <a:xfrm>
            <a:off x="3375720" y="777240"/>
            <a:ext cx="2565360" cy="33660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90000"/>
              </a:lnSpc>
            </a:pPr>
            <a:r>
              <a:rPr b="0" lang="en-US" sz="1800" spc="-1" strike="noStrike">
                <a:solidFill>
                  <a:srgbClr val="495867"/>
                </a:solidFill>
                <a:latin typeface="Arial"/>
                <a:ea typeface="DejaVu Sans"/>
              </a:rPr>
              <a:t>Final Model with Taper</a:t>
            </a:r>
            <a:endParaRPr b="0" lang="en-US" sz="1800" spc="-1" strike="noStrike">
              <a:solidFill>
                <a:srgbClr val="000000"/>
              </a:solidFill>
              <a:latin typeface="Arial"/>
            </a:endParaRPr>
          </a:p>
        </p:txBody>
      </p:sp>
      <p:sp>
        <p:nvSpPr>
          <p:cNvPr id="272" name="TextBox 41"/>
          <p:cNvSpPr/>
          <p:nvPr/>
        </p:nvSpPr>
        <p:spPr>
          <a:xfrm>
            <a:off x="6301440" y="777240"/>
            <a:ext cx="1484280" cy="33660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90000"/>
              </a:lnSpc>
            </a:pPr>
            <a:r>
              <a:rPr b="0" lang="en-US" sz="1800" spc="-1" strike="noStrike">
                <a:solidFill>
                  <a:srgbClr val="495867"/>
                </a:solidFill>
                <a:latin typeface="Arial"/>
                <a:ea typeface="DejaVu Sans"/>
              </a:rPr>
              <a:t>% difference</a:t>
            </a:r>
            <a:endParaRPr b="0" lang="en-US" sz="1800" spc="-1" strike="noStrike">
              <a:solidFill>
                <a:srgbClr val="000000"/>
              </a:solidFill>
              <a:latin typeface="Arial"/>
            </a:endParaRPr>
          </a:p>
        </p:txBody>
      </p:sp>
      <p:sp>
        <p:nvSpPr>
          <p:cNvPr id="273" name="TextBox 45"/>
          <p:cNvSpPr/>
          <p:nvPr/>
        </p:nvSpPr>
        <p:spPr>
          <a:xfrm>
            <a:off x="1092960" y="2728080"/>
            <a:ext cx="538560" cy="29556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0" lang="en-US" sz="1500" spc="-1" strike="noStrike">
                <a:solidFill>
                  <a:schemeClr val="dk1"/>
                </a:solidFill>
                <a:latin typeface="Arial"/>
                <a:ea typeface="DejaVu Sans"/>
              </a:rPr>
              <a:t>500</a:t>
            </a:r>
            <a:endParaRPr b="0" lang="en-US" sz="1500" spc="-1" strike="noStrike">
              <a:solidFill>
                <a:srgbClr val="000000"/>
              </a:solidFill>
              <a:latin typeface="Arial"/>
            </a:endParaRPr>
          </a:p>
        </p:txBody>
      </p:sp>
      <p:sp>
        <p:nvSpPr>
          <p:cNvPr id="274" name="TextBox 46"/>
          <p:cNvSpPr/>
          <p:nvPr/>
        </p:nvSpPr>
        <p:spPr>
          <a:xfrm>
            <a:off x="1849320" y="2728440"/>
            <a:ext cx="664920" cy="29556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0" lang="en-US" sz="1500" spc="-1" strike="noStrike">
                <a:solidFill>
                  <a:schemeClr val="dk1"/>
                </a:solidFill>
                <a:latin typeface="Arial"/>
                <a:ea typeface="DejaVu Sans"/>
              </a:rPr>
              <a:t>1000</a:t>
            </a:r>
            <a:endParaRPr b="0" lang="en-US" sz="1500" spc="-1" strike="noStrike">
              <a:solidFill>
                <a:srgbClr val="000000"/>
              </a:solidFill>
              <a:latin typeface="Arial"/>
            </a:endParaRPr>
          </a:p>
        </p:txBody>
      </p:sp>
      <p:sp>
        <p:nvSpPr>
          <p:cNvPr id="275" name="TextBox 48"/>
          <p:cNvSpPr/>
          <p:nvPr/>
        </p:nvSpPr>
        <p:spPr>
          <a:xfrm>
            <a:off x="2743200" y="2723760"/>
            <a:ext cx="641880" cy="29556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0" lang="en-US" sz="1500" spc="-1" strike="noStrike">
                <a:solidFill>
                  <a:schemeClr val="dk1"/>
                </a:solidFill>
                <a:latin typeface="Arial"/>
                <a:ea typeface="DejaVu Sans"/>
              </a:rPr>
              <a:t>2500</a:t>
            </a:r>
            <a:endParaRPr b="0" lang="en-US" sz="1500" spc="-1" strike="noStrike">
              <a:solidFill>
                <a:srgbClr val="000000"/>
              </a:solidFill>
              <a:latin typeface="Arial"/>
            </a:endParaRPr>
          </a:p>
        </p:txBody>
      </p:sp>
      <p:sp>
        <p:nvSpPr>
          <p:cNvPr id="276" name="TextBox 49"/>
          <p:cNvSpPr/>
          <p:nvPr/>
        </p:nvSpPr>
        <p:spPr>
          <a:xfrm>
            <a:off x="3475440" y="2732760"/>
            <a:ext cx="538560" cy="29556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0" lang="en-US" sz="1500" spc="-1" strike="noStrike">
                <a:solidFill>
                  <a:schemeClr val="dk1"/>
                </a:solidFill>
                <a:latin typeface="Arial"/>
                <a:ea typeface="DejaVu Sans"/>
              </a:rPr>
              <a:t>500</a:t>
            </a:r>
            <a:endParaRPr b="0" lang="en-US" sz="1500" spc="-1" strike="noStrike">
              <a:solidFill>
                <a:srgbClr val="000000"/>
              </a:solidFill>
              <a:latin typeface="Arial"/>
            </a:endParaRPr>
          </a:p>
        </p:txBody>
      </p:sp>
      <p:sp>
        <p:nvSpPr>
          <p:cNvPr id="277" name="TextBox 51"/>
          <p:cNvSpPr/>
          <p:nvPr/>
        </p:nvSpPr>
        <p:spPr>
          <a:xfrm>
            <a:off x="4284720" y="2733120"/>
            <a:ext cx="744120" cy="29556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0" lang="en-US" sz="1500" spc="-1" strike="noStrike">
                <a:solidFill>
                  <a:schemeClr val="dk1"/>
                </a:solidFill>
                <a:latin typeface="Arial"/>
                <a:ea typeface="DejaVu Sans"/>
              </a:rPr>
              <a:t>1000</a:t>
            </a:r>
            <a:endParaRPr b="0" lang="en-US" sz="1500" spc="-1" strike="noStrike">
              <a:solidFill>
                <a:srgbClr val="000000"/>
              </a:solidFill>
              <a:latin typeface="Arial"/>
            </a:endParaRPr>
          </a:p>
        </p:txBody>
      </p:sp>
      <p:sp>
        <p:nvSpPr>
          <p:cNvPr id="278" name="TextBox 55"/>
          <p:cNvSpPr/>
          <p:nvPr/>
        </p:nvSpPr>
        <p:spPr>
          <a:xfrm>
            <a:off x="5065200" y="2728440"/>
            <a:ext cx="735840" cy="29556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0" lang="en-US" sz="1500" spc="-1" strike="noStrike">
                <a:solidFill>
                  <a:schemeClr val="dk1"/>
                </a:solidFill>
                <a:latin typeface="Arial"/>
                <a:ea typeface="DejaVu Sans"/>
              </a:rPr>
              <a:t>2500</a:t>
            </a:r>
            <a:endParaRPr b="0" lang="en-US" sz="1500" spc="-1" strike="noStrike">
              <a:solidFill>
                <a:srgbClr val="000000"/>
              </a:solidFill>
              <a:latin typeface="Arial"/>
            </a:endParaRPr>
          </a:p>
        </p:txBody>
      </p:sp>
      <p:sp>
        <p:nvSpPr>
          <p:cNvPr id="279" name="TextBox 56"/>
          <p:cNvSpPr/>
          <p:nvPr/>
        </p:nvSpPr>
        <p:spPr>
          <a:xfrm>
            <a:off x="5800680" y="2732760"/>
            <a:ext cx="828360" cy="29556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0" lang="en-US" sz="1500" spc="-1" strike="noStrike">
                <a:solidFill>
                  <a:schemeClr val="dk1"/>
                </a:solidFill>
                <a:latin typeface="Arial"/>
                <a:ea typeface="DejaVu Sans"/>
              </a:rPr>
              <a:t>-100%</a:t>
            </a:r>
            <a:endParaRPr b="0" lang="en-US" sz="1500" spc="-1" strike="noStrike">
              <a:solidFill>
                <a:srgbClr val="000000"/>
              </a:solidFill>
              <a:latin typeface="Arial"/>
            </a:endParaRPr>
          </a:p>
        </p:txBody>
      </p:sp>
      <p:sp>
        <p:nvSpPr>
          <p:cNvPr id="280" name="TextBox 57"/>
          <p:cNvSpPr/>
          <p:nvPr/>
        </p:nvSpPr>
        <p:spPr>
          <a:xfrm>
            <a:off x="6753600" y="2732760"/>
            <a:ext cx="538200" cy="29556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90000"/>
              </a:lnSpc>
            </a:pPr>
            <a:r>
              <a:rPr b="0" lang="en-US" sz="1500" spc="-1" strike="noStrike">
                <a:solidFill>
                  <a:schemeClr val="dk1"/>
                </a:solidFill>
                <a:latin typeface="Arial"/>
                <a:ea typeface="DejaVu Sans"/>
              </a:rPr>
              <a:t>0%</a:t>
            </a:r>
            <a:endParaRPr b="0" lang="en-US" sz="1500" spc="-1" strike="noStrike">
              <a:solidFill>
                <a:srgbClr val="000000"/>
              </a:solidFill>
              <a:latin typeface="Arial"/>
            </a:endParaRPr>
          </a:p>
        </p:txBody>
      </p:sp>
      <p:sp>
        <p:nvSpPr>
          <p:cNvPr id="281" name="TextBox 58"/>
          <p:cNvSpPr/>
          <p:nvPr/>
        </p:nvSpPr>
        <p:spPr>
          <a:xfrm>
            <a:off x="7543800" y="2737080"/>
            <a:ext cx="708840" cy="29556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0" lang="en-US" sz="1500" spc="-1" strike="noStrike">
                <a:solidFill>
                  <a:schemeClr val="dk1"/>
                </a:solidFill>
                <a:latin typeface="Arial"/>
                <a:ea typeface="DejaVu Sans"/>
              </a:rPr>
              <a:t>100%</a:t>
            </a:r>
            <a:endParaRPr b="0" lang="en-US" sz="1500" spc="-1" strike="noStrike">
              <a:solidFill>
                <a:srgbClr val="000000"/>
              </a:solidFill>
              <a:latin typeface="Arial"/>
            </a:endParaRPr>
          </a:p>
        </p:txBody>
      </p:sp>
      <p:sp>
        <p:nvSpPr>
          <p:cNvPr id="282" name="TextBox 59"/>
          <p:cNvSpPr/>
          <p:nvPr/>
        </p:nvSpPr>
        <p:spPr>
          <a:xfrm>
            <a:off x="1094760" y="4699440"/>
            <a:ext cx="538200" cy="29556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0" lang="en-US" sz="1500" spc="-1" strike="noStrike">
                <a:solidFill>
                  <a:schemeClr val="dk1"/>
                </a:solidFill>
                <a:latin typeface="Arial"/>
                <a:ea typeface="DejaVu Sans"/>
              </a:rPr>
              <a:t>500</a:t>
            </a:r>
            <a:endParaRPr b="0" lang="en-US" sz="1500" spc="-1" strike="noStrike">
              <a:solidFill>
                <a:srgbClr val="000000"/>
              </a:solidFill>
              <a:latin typeface="Arial"/>
            </a:endParaRPr>
          </a:p>
        </p:txBody>
      </p:sp>
      <p:sp>
        <p:nvSpPr>
          <p:cNvPr id="283" name="TextBox 60"/>
          <p:cNvSpPr/>
          <p:nvPr/>
        </p:nvSpPr>
        <p:spPr>
          <a:xfrm>
            <a:off x="1850760" y="4700160"/>
            <a:ext cx="663480" cy="29556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0" lang="en-US" sz="1500" spc="-1" strike="noStrike">
                <a:solidFill>
                  <a:schemeClr val="dk1"/>
                </a:solidFill>
                <a:latin typeface="Arial"/>
                <a:ea typeface="DejaVu Sans"/>
              </a:rPr>
              <a:t>1000</a:t>
            </a:r>
            <a:endParaRPr b="0" lang="en-US" sz="1500" spc="-1" strike="noStrike">
              <a:solidFill>
                <a:srgbClr val="000000"/>
              </a:solidFill>
              <a:latin typeface="Arial"/>
            </a:endParaRPr>
          </a:p>
        </p:txBody>
      </p:sp>
      <p:sp>
        <p:nvSpPr>
          <p:cNvPr id="284" name="TextBox 61"/>
          <p:cNvSpPr/>
          <p:nvPr/>
        </p:nvSpPr>
        <p:spPr>
          <a:xfrm>
            <a:off x="2743200" y="4695480"/>
            <a:ext cx="641880" cy="29556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0" lang="en-US" sz="1500" spc="-1" strike="noStrike">
                <a:solidFill>
                  <a:schemeClr val="dk1"/>
                </a:solidFill>
                <a:latin typeface="Arial"/>
                <a:ea typeface="DejaVu Sans"/>
              </a:rPr>
              <a:t>2500</a:t>
            </a:r>
            <a:endParaRPr b="0" lang="en-US" sz="1500" spc="-1" strike="noStrike">
              <a:solidFill>
                <a:srgbClr val="000000"/>
              </a:solidFill>
              <a:latin typeface="Arial"/>
            </a:endParaRPr>
          </a:p>
        </p:txBody>
      </p:sp>
      <p:sp>
        <p:nvSpPr>
          <p:cNvPr id="285" name="TextBox 62"/>
          <p:cNvSpPr/>
          <p:nvPr/>
        </p:nvSpPr>
        <p:spPr>
          <a:xfrm>
            <a:off x="3449880" y="4699440"/>
            <a:ext cx="538200" cy="29556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0" lang="en-US" sz="1500" spc="-1" strike="noStrike">
                <a:solidFill>
                  <a:schemeClr val="dk1"/>
                </a:solidFill>
                <a:latin typeface="Arial"/>
                <a:ea typeface="DejaVu Sans"/>
              </a:rPr>
              <a:t>500</a:t>
            </a:r>
            <a:endParaRPr b="0" lang="en-US" sz="1500" spc="-1" strike="noStrike">
              <a:solidFill>
                <a:srgbClr val="000000"/>
              </a:solidFill>
              <a:latin typeface="Arial"/>
            </a:endParaRPr>
          </a:p>
        </p:txBody>
      </p:sp>
      <p:sp>
        <p:nvSpPr>
          <p:cNvPr id="286" name="TextBox 63"/>
          <p:cNvSpPr/>
          <p:nvPr/>
        </p:nvSpPr>
        <p:spPr>
          <a:xfrm>
            <a:off x="4205880" y="4700160"/>
            <a:ext cx="822960" cy="29556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0" lang="en-US" sz="1500" spc="-1" strike="noStrike">
                <a:solidFill>
                  <a:schemeClr val="dk1"/>
                </a:solidFill>
                <a:latin typeface="Arial"/>
                <a:ea typeface="DejaVu Sans"/>
              </a:rPr>
              <a:t>1000</a:t>
            </a:r>
            <a:endParaRPr b="0" lang="en-US" sz="1500" spc="-1" strike="noStrike">
              <a:solidFill>
                <a:srgbClr val="000000"/>
              </a:solidFill>
              <a:latin typeface="Arial"/>
            </a:endParaRPr>
          </a:p>
        </p:txBody>
      </p:sp>
      <p:sp>
        <p:nvSpPr>
          <p:cNvPr id="287" name="TextBox 64"/>
          <p:cNvSpPr/>
          <p:nvPr/>
        </p:nvSpPr>
        <p:spPr>
          <a:xfrm>
            <a:off x="5101200" y="4695480"/>
            <a:ext cx="713160" cy="29556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0" lang="en-US" sz="1500" spc="-1" strike="noStrike">
                <a:solidFill>
                  <a:schemeClr val="dk1"/>
                </a:solidFill>
                <a:latin typeface="Arial"/>
                <a:ea typeface="DejaVu Sans"/>
              </a:rPr>
              <a:t>2500</a:t>
            </a:r>
            <a:endParaRPr b="0" lang="en-US" sz="1500" spc="-1" strike="noStrike">
              <a:solidFill>
                <a:srgbClr val="000000"/>
              </a:solidFill>
              <a:latin typeface="Arial"/>
            </a:endParaRPr>
          </a:p>
        </p:txBody>
      </p:sp>
      <p:sp>
        <p:nvSpPr>
          <p:cNvPr id="288" name="TextBox 65"/>
          <p:cNvSpPr/>
          <p:nvPr/>
        </p:nvSpPr>
        <p:spPr>
          <a:xfrm>
            <a:off x="5781240" y="4697640"/>
            <a:ext cx="847800" cy="29556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0" lang="en-US" sz="1500" spc="-1" strike="noStrike">
                <a:solidFill>
                  <a:schemeClr val="dk1"/>
                </a:solidFill>
                <a:latin typeface="Arial"/>
                <a:ea typeface="DejaVu Sans"/>
              </a:rPr>
              <a:t>-100%</a:t>
            </a:r>
            <a:endParaRPr b="0" lang="en-US" sz="1500" spc="-1" strike="noStrike">
              <a:solidFill>
                <a:srgbClr val="000000"/>
              </a:solidFill>
              <a:latin typeface="Arial"/>
            </a:endParaRPr>
          </a:p>
        </p:txBody>
      </p:sp>
      <p:sp>
        <p:nvSpPr>
          <p:cNvPr id="289" name="TextBox 66"/>
          <p:cNvSpPr/>
          <p:nvPr/>
        </p:nvSpPr>
        <p:spPr>
          <a:xfrm>
            <a:off x="6734160" y="4697640"/>
            <a:ext cx="538560" cy="295560"/>
          </a:xfrm>
          <a:prstGeom prst="rect">
            <a:avLst/>
          </a:prstGeom>
          <a:noFill/>
          <a:ln w="0">
            <a:noFill/>
          </a:ln>
        </p:spPr>
        <p:style>
          <a:lnRef idx="0"/>
          <a:fillRef idx="0"/>
          <a:effectRef idx="0"/>
          <a:fontRef idx="minor"/>
        </p:style>
        <p:txBody>
          <a:bodyPr lIns="90000" rIns="90000" tIns="45000" bIns="45000" anchor="t">
            <a:spAutoFit/>
          </a:bodyPr>
          <a:p>
            <a:pPr algn="ctr" defTabSz="1097640">
              <a:lnSpc>
                <a:spcPct val="90000"/>
              </a:lnSpc>
            </a:pPr>
            <a:r>
              <a:rPr b="0" lang="en-US" sz="1500" spc="-1" strike="noStrike">
                <a:solidFill>
                  <a:schemeClr val="dk1"/>
                </a:solidFill>
                <a:latin typeface="Arial"/>
                <a:ea typeface="DejaVu Sans"/>
              </a:rPr>
              <a:t>0%</a:t>
            </a:r>
            <a:endParaRPr b="0" lang="en-US" sz="1500" spc="-1" strike="noStrike">
              <a:solidFill>
                <a:srgbClr val="000000"/>
              </a:solidFill>
              <a:latin typeface="Arial"/>
            </a:endParaRPr>
          </a:p>
        </p:txBody>
      </p:sp>
      <p:sp>
        <p:nvSpPr>
          <p:cNvPr id="290" name="TextBox 67"/>
          <p:cNvSpPr/>
          <p:nvPr/>
        </p:nvSpPr>
        <p:spPr>
          <a:xfrm>
            <a:off x="7543800" y="4701960"/>
            <a:ext cx="689760" cy="295560"/>
          </a:xfrm>
          <a:prstGeom prst="rect">
            <a:avLst/>
          </a:prstGeom>
          <a:noFill/>
          <a:ln w="0">
            <a:noFill/>
          </a:ln>
        </p:spPr>
        <p:style>
          <a:lnRef idx="0"/>
          <a:fillRef idx="0"/>
          <a:effectRef idx="0"/>
          <a:fontRef idx="minor"/>
        </p:style>
        <p:txBody>
          <a:bodyPr lIns="90000" rIns="90000" tIns="45000" bIns="45000" anchor="t">
            <a:spAutoFit/>
          </a:bodyPr>
          <a:p>
            <a:pPr defTabSz="1097640">
              <a:lnSpc>
                <a:spcPct val="90000"/>
              </a:lnSpc>
            </a:pPr>
            <a:r>
              <a:rPr b="0" lang="en-US" sz="1500" spc="-1" strike="noStrike">
                <a:solidFill>
                  <a:schemeClr val="dk1"/>
                </a:solidFill>
                <a:latin typeface="Arial"/>
                <a:ea typeface="DejaVu Sans"/>
              </a:rPr>
              <a:t>100%</a:t>
            </a:r>
            <a:endParaRPr b="0" lang="en-US" sz="1500" spc="-1" strike="noStrike">
              <a:solidFill>
                <a:srgbClr val="000000"/>
              </a:solidFill>
              <a:latin typeface="Arial"/>
            </a:endParaRPr>
          </a:p>
        </p:txBody>
      </p:sp>
      <p:sp>
        <p:nvSpPr>
          <p:cNvPr id="291" name="Subtitle 12"/>
          <p:cNvSpPr txBox="1"/>
          <p:nvPr/>
        </p:nvSpPr>
        <p:spPr>
          <a:xfrm>
            <a:off x="114480" y="4944240"/>
            <a:ext cx="3078720" cy="199080"/>
          </a:xfrm>
          <a:prstGeom prst="rect">
            <a:avLst/>
          </a:prstGeom>
          <a:noFill/>
          <a:ln w="0">
            <a:noFill/>
          </a:ln>
        </p:spPr>
        <p:txBody>
          <a:bodyPr tIns="91440" bIns="91440" anchor="ctr">
            <a:noAutofit/>
          </a:bodyPr>
          <a:p>
            <a:pPr marL="457200" indent="-343080">
              <a:lnSpc>
                <a:spcPct val="115000"/>
              </a:lnSpc>
              <a:tabLst>
                <a:tab algn="l" pos="0"/>
              </a:tabLst>
            </a:pPr>
            <a:r>
              <a:rPr b="0" lang="en-US" sz="800" spc="-1" strike="noStrike">
                <a:solidFill>
                  <a:schemeClr val="accent3"/>
                </a:solidFill>
                <a:latin typeface="Roboto Medium"/>
                <a:ea typeface="Roboto Medium"/>
              </a:rPr>
              <a:t>Statewide California Earthquake Center</a:t>
            </a:r>
            <a:r>
              <a:rPr b="0" lang="en-US" sz="800" spc="-1" strike="noStrike">
                <a:solidFill>
                  <a:schemeClr val="dk2"/>
                </a:solidFill>
                <a:latin typeface="Roboto"/>
                <a:ea typeface="Roboto"/>
              </a:rPr>
              <a:t> | 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2" name="PlaceHolder 1"/>
          <p:cNvSpPr>
            <a:spLocks noGrp="1"/>
          </p:cNvSpPr>
          <p:nvPr>
            <p:ph type="title"/>
          </p:nvPr>
        </p:nvSpPr>
        <p:spPr>
          <a:xfrm>
            <a:off x="1057320" y="108000"/>
            <a:ext cx="7028280" cy="736560"/>
          </a:xfrm>
          <a:prstGeom prst="rect">
            <a:avLst/>
          </a:prstGeom>
          <a:noFill/>
          <a:ln w="0">
            <a:noFill/>
          </a:ln>
        </p:spPr>
        <p:txBody>
          <a:bodyPr lIns="91440" rIns="91440" tIns="91440" bIns="91440" anchor="t">
            <a:normAutofit/>
          </a:bodyPr>
          <a:p>
            <a:pPr indent="0" algn="ctr">
              <a:lnSpc>
                <a:spcPct val="100000"/>
              </a:lnSpc>
              <a:buNone/>
              <a:tabLst>
                <a:tab algn="l" pos="0"/>
              </a:tabLst>
            </a:pPr>
            <a:r>
              <a:rPr b="1" lang="en-US" sz="2800" spc="-1" strike="noStrike">
                <a:solidFill>
                  <a:schemeClr val="dk2"/>
                </a:solidFill>
                <a:latin typeface="Lora"/>
                <a:ea typeface="Lora"/>
              </a:rPr>
              <a:t>Northern California Velocity Model</a:t>
            </a:r>
            <a:endParaRPr b="0" lang="en-US" sz="2800" spc="-1" strike="noStrike">
              <a:solidFill>
                <a:srgbClr val="000000"/>
              </a:solidFill>
              <a:latin typeface="Arial"/>
            </a:endParaRPr>
          </a:p>
        </p:txBody>
      </p:sp>
      <p:sp>
        <p:nvSpPr>
          <p:cNvPr id="293" name="PlaceHolder 2"/>
          <p:cNvSpPr>
            <a:spLocks noGrp="1"/>
          </p:cNvSpPr>
          <p:nvPr>
            <p:ph/>
          </p:nvPr>
        </p:nvSpPr>
        <p:spPr>
          <a:xfrm>
            <a:off x="4277160" y="1041480"/>
            <a:ext cx="4554360" cy="3776400"/>
          </a:xfrm>
          <a:prstGeom prst="rect">
            <a:avLst/>
          </a:prstGeom>
          <a:noFill/>
          <a:ln w="0">
            <a:noFill/>
          </a:ln>
        </p:spPr>
        <p:txBody>
          <a:bodyPr lIns="91440" rIns="91440" tIns="91440" bIns="91440" anchor="t">
            <a:normAutofit/>
          </a:bodyPr>
          <a:p>
            <a:pPr marL="457200" indent="-343080">
              <a:lnSpc>
                <a:spcPct val="115000"/>
              </a:lnSpc>
              <a:buClr>
                <a:srgbClr val="495867"/>
              </a:buClr>
              <a:buFont typeface="Roboto"/>
              <a:buChar char="●"/>
            </a:pPr>
            <a:r>
              <a:rPr b="0" lang="en-US" sz="1800" spc="-1" strike="noStrike">
                <a:solidFill>
                  <a:schemeClr val="dk2"/>
                </a:solidFill>
                <a:latin typeface="Roboto"/>
                <a:ea typeface="Roboto"/>
              </a:rPr>
              <a:t>Model consists of 3 tiled models</a:t>
            </a:r>
            <a:endParaRPr b="0" lang="en-US" sz="1800" spc="-1" strike="noStrike">
              <a:solidFill>
                <a:srgbClr val="000000"/>
              </a:solidFill>
              <a:latin typeface="Arial"/>
            </a:endParaRPr>
          </a:p>
          <a:p>
            <a:pPr lvl="1" marL="914400" indent="-317520">
              <a:lnSpc>
                <a:spcPct val="115000"/>
              </a:lnSpc>
              <a:buClr>
                <a:srgbClr val="495867"/>
              </a:buClr>
              <a:buFont typeface="Roboto"/>
              <a:buChar char="○"/>
            </a:pPr>
            <a:r>
              <a:rPr b="0" lang="en-US" sz="1400" spc="-1" strike="noStrike">
                <a:solidFill>
                  <a:srgbClr val="00b050"/>
                </a:solidFill>
                <a:latin typeface="Roboto"/>
                <a:ea typeface="Roboto"/>
              </a:rPr>
              <a:t>USGS SFCVM, v21.1</a:t>
            </a:r>
            <a:endParaRPr b="0" lang="en-US" sz="1400" spc="-1" strike="noStrike">
              <a:solidFill>
                <a:srgbClr val="000000"/>
              </a:solidFill>
              <a:latin typeface="Arial"/>
            </a:endParaRPr>
          </a:p>
          <a:p>
            <a:pPr lvl="1" marL="914400" indent="-317520">
              <a:lnSpc>
                <a:spcPct val="115000"/>
              </a:lnSpc>
              <a:buClr>
                <a:srgbClr val="495867"/>
              </a:buClr>
              <a:buFont typeface="Roboto"/>
              <a:buChar char="○"/>
            </a:pPr>
            <a:r>
              <a:rPr b="0" lang="en-US" sz="1400" spc="-1" strike="noStrike">
                <a:solidFill>
                  <a:srgbClr val="0000ff"/>
                </a:solidFill>
                <a:latin typeface="Roboto"/>
                <a:ea typeface="Roboto"/>
              </a:rPr>
              <a:t>CCA-06 (tomographic model)</a:t>
            </a:r>
            <a:endParaRPr b="0" lang="en-US" sz="1400" spc="-1" strike="noStrike">
              <a:solidFill>
                <a:srgbClr val="000000"/>
              </a:solidFill>
              <a:latin typeface="Arial"/>
            </a:endParaRPr>
          </a:p>
          <a:p>
            <a:pPr lvl="1" marL="914400" indent="-317520">
              <a:lnSpc>
                <a:spcPct val="115000"/>
              </a:lnSpc>
              <a:spcAft>
                <a:spcPts val="400"/>
              </a:spcAft>
              <a:buClr>
                <a:srgbClr val="495867"/>
              </a:buClr>
              <a:buFont typeface="Roboto"/>
              <a:buChar char="○"/>
            </a:pPr>
            <a:r>
              <a:rPr b="0" lang="en-US" sz="1400" spc="-1" strike="noStrike">
                <a:solidFill>
                  <a:schemeClr val="lt1">
                    <a:lumMod val="65000"/>
                  </a:schemeClr>
                </a:solidFill>
                <a:latin typeface="Roboto"/>
                <a:ea typeface="Roboto"/>
              </a:rPr>
              <a:t>1D background model, based on Sierra geologic region in SFCVM</a:t>
            </a:r>
            <a:endParaRPr b="0" lang="en-US" sz="1400" spc="-1" strike="noStrike">
              <a:solidFill>
                <a:srgbClr val="000000"/>
              </a:solidFill>
              <a:latin typeface="Arial"/>
            </a:endParaRPr>
          </a:p>
          <a:p>
            <a:pPr marL="457200" indent="-343080">
              <a:lnSpc>
                <a:spcPct val="115000"/>
              </a:lnSpc>
              <a:spcAft>
                <a:spcPts val="400"/>
              </a:spcAft>
              <a:buClr>
                <a:srgbClr val="495867"/>
              </a:buClr>
              <a:buFont typeface="Roboto"/>
              <a:buChar char="●"/>
            </a:pPr>
            <a:r>
              <a:rPr b="0" lang="en-US" sz="1800" spc="-1" strike="noStrike">
                <a:solidFill>
                  <a:schemeClr val="dk2"/>
                </a:solidFill>
                <a:latin typeface="Roboto"/>
                <a:ea typeface="Roboto"/>
              </a:rPr>
              <a:t>Smoothing applied 20km from all interfaces</a:t>
            </a:r>
            <a:endParaRPr b="0" lang="en-US" sz="1800" spc="-1" strike="noStrike">
              <a:solidFill>
                <a:srgbClr val="000000"/>
              </a:solidFill>
              <a:latin typeface="Arial"/>
            </a:endParaRPr>
          </a:p>
          <a:p>
            <a:pPr marL="457200" indent="-343080">
              <a:lnSpc>
                <a:spcPct val="115000"/>
              </a:lnSpc>
              <a:spcAft>
                <a:spcPts val="400"/>
              </a:spcAft>
              <a:buClr>
                <a:srgbClr val="495867"/>
              </a:buClr>
              <a:buFont typeface="Roboto"/>
              <a:buChar char="●"/>
            </a:pPr>
            <a:r>
              <a:rPr b="0" lang="en-US" sz="1800" spc="-1" strike="noStrike">
                <a:solidFill>
                  <a:schemeClr val="dk2"/>
                </a:solidFill>
                <a:latin typeface="Roboto"/>
                <a:ea typeface="Roboto"/>
              </a:rPr>
              <a:t>Merged taper applied throughout model</a:t>
            </a:r>
            <a:endParaRPr b="0" lang="en-US" sz="1800" spc="-1" strike="noStrike">
              <a:solidFill>
                <a:srgbClr val="000000"/>
              </a:solidFill>
              <a:latin typeface="Arial"/>
            </a:endParaRPr>
          </a:p>
          <a:p>
            <a:pPr marL="457200" indent="-343080">
              <a:lnSpc>
                <a:spcPct val="115000"/>
              </a:lnSpc>
              <a:spcAft>
                <a:spcPts val="400"/>
              </a:spcAft>
              <a:buClr>
                <a:srgbClr val="495867"/>
              </a:buClr>
              <a:buFont typeface="Roboto"/>
              <a:buChar char="●"/>
            </a:pPr>
            <a:r>
              <a:rPr b="0" lang="en-US" sz="1800" spc="-1" strike="noStrike">
                <a:solidFill>
                  <a:schemeClr val="dk2"/>
                </a:solidFill>
                <a:latin typeface="Roboto"/>
                <a:ea typeface="Roboto"/>
              </a:rPr>
              <a:t>Vp/Vs ratio capped at 4</a:t>
            </a:r>
            <a:endParaRPr b="0" lang="en-US" sz="1800" spc="-1" strike="noStrike">
              <a:solidFill>
                <a:srgbClr val="000000"/>
              </a:solidFill>
              <a:latin typeface="Arial"/>
            </a:endParaRPr>
          </a:p>
          <a:p>
            <a:pPr marL="457200" indent="-343080">
              <a:lnSpc>
                <a:spcPct val="115000"/>
              </a:lnSpc>
              <a:spcAft>
                <a:spcPts val="400"/>
              </a:spcAft>
              <a:buClr>
                <a:srgbClr val="495867"/>
              </a:buClr>
              <a:buFont typeface="Roboto"/>
              <a:buChar char="●"/>
            </a:pPr>
            <a:r>
              <a:rPr b="0" lang="en-US" sz="1800" spc="-1" strike="noStrike">
                <a:solidFill>
                  <a:schemeClr val="dk2"/>
                </a:solidFill>
                <a:latin typeface="Roboto"/>
                <a:ea typeface="Roboto"/>
              </a:rPr>
              <a:t>Minimum Vs of 400 m/s</a:t>
            </a:r>
            <a:endParaRPr b="0" lang="en-US" sz="1800" spc="-1" strike="noStrike">
              <a:solidFill>
                <a:srgbClr val="000000"/>
              </a:solidFill>
              <a:latin typeface="Arial"/>
            </a:endParaRPr>
          </a:p>
          <a:p>
            <a:pPr indent="0">
              <a:lnSpc>
                <a:spcPct val="115000"/>
              </a:lnSpc>
              <a:buNone/>
              <a:tabLst>
                <a:tab algn="l" pos="0"/>
              </a:tabLst>
            </a:pPr>
            <a:endParaRPr b="0" lang="en-US" sz="1800" spc="-1" strike="noStrike">
              <a:solidFill>
                <a:srgbClr val="000000"/>
              </a:solidFill>
              <a:latin typeface="Arial"/>
            </a:endParaRPr>
          </a:p>
        </p:txBody>
      </p:sp>
      <p:sp>
        <p:nvSpPr>
          <p:cNvPr id="294" name="PlaceHolder 3"/>
          <p:cNvSpPr>
            <a:spLocks noGrp="1"/>
          </p:cNvSpPr>
          <p:nvPr>
            <p:ph type="sldNum" idx="15"/>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E51DFB4E-3ED2-4E90-B990-4A545F6357B7}" type="slidenum">
              <a:rPr b="0" lang="en" sz="1000" spc="-1" strike="noStrike">
                <a:solidFill>
                  <a:schemeClr val="dk2"/>
                </a:solidFill>
                <a:latin typeface="Arial"/>
                <a:ea typeface="Arial"/>
              </a:rPr>
              <a:t>12</a:t>
            </a:fld>
            <a:endParaRPr b="0" lang="en-US" sz="1000" spc="-1" strike="noStrike">
              <a:solidFill>
                <a:srgbClr val="000000"/>
              </a:solidFill>
              <a:latin typeface="Times New Roman"/>
            </a:endParaRPr>
          </a:p>
        </p:txBody>
      </p:sp>
      <p:pic>
        <p:nvPicPr>
          <p:cNvPr id="295" name="Picture 33" descr=""/>
          <p:cNvPicPr/>
          <p:nvPr/>
        </p:nvPicPr>
        <p:blipFill>
          <a:blip r:embed="rId1"/>
          <a:stretch/>
        </p:blipFill>
        <p:spPr>
          <a:xfrm>
            <a:off x="311760" y="1041480"/>
            <a:ext cx="3726360" cy="3776400"/>
          </a:xfrm>
          <a:prstGeom prst="rect">
            <a:avLst/>
          </a:prstGeom>
          <a:ln w="0">
            <a:noFill/>
          </a:ln>
        </p:spPr>
      </p:pic>
      <p:sp>
        <p:nvSpPr>
          <p:cNvPr id="296" name="Rectangle 14"/>
          <p:cNvSpPr/>
          <p:nvPr/>
        </p:nvSpPr>
        <p:spPr>
          <a:xfrm rot="19474800">
            <a:off x="1221840" y="1300320"/>
            <a:ext cx="1656720" cy="281304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b="0" lang="en-US" sz="1400" spc="-1" strike="noStrike">
              <a:solidFill>
                <a:schemeClr val="lt1"/>
              </a:solidFill>
              <a:latin typeface="Arial"/>
              <a:ea typeface="Arial"/>
            </a:endParaRPr>
          </a:p>
        </p:txBody>
      </p:sp>
      <p:sp>
        <p:nvSpPr>
          <p:cNvPr id="297" name="Rectangle 16"/>
          <p:cNvSpPr/>
          <p:nvPr/>
        </p:nvSpPr>
        <p:spPr>
          <a:xfrm rot="19467600">
            <a:off x="1713960" y="2729520"/>
            <a:ext cx="1629000" cy="1229400"/>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b="0" lang="en-US" sz="1400" spc="-1" strike="noStrike">
              <a:solidFill>
                <a:schemeClr val="lt1"/>
              </a:solidFill>
              <a:latin typeface="Arial"/>
              <a:ea typeface="Arial"/>
            </a:endParaRPr>
          </a:p>
        </p:txBody>
      </p:sp>
      <p:sp>
        <p:nvSpPr>
          <p:cNvPr id="298" name="Rectangle 17"/>
          <p:cNvSpPr/>
          <p:nvPr/>
        </p:nvSpPr>
        <p:spPr>
          <a:xfrm rot="19461600">
            <a:off x="1131120" y="1498680"/>
            <a:ext cx="1132560" cy="235728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b="0" lang="en-US" sz="1400" spc="-1" strike="noStrike">
              <a:solidFill>
                <a:schemeClr val="lt1"/>
              </a:solidFill>
              <a:latin typeface="Arial"/>
              <a:ea typeface="Arial"/>
            </a:endParaRPr>
          </a:p>
        </p:txBody>
      </p:sp>
      <p:sp>
        <p:nvSpPr>
          <p:cNvPr id="299" name="TextBox 68"/>
          <p:cNvSpPr/>
          <p:nvPr/>
        </p:nvSpPr>
        <p:spPr>
          <a:xfrm>
            <a:off x="447480" y="3563640"/>
            <a:ext cx="1142640" cy="10645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600" spc="-1" strike="noStrike">
                <a:solidFill>
                  <a:schemeClr val="lt1"/>
                </a:solidFill>
                <a:latin typeface="Arial"/>
                <a:ea typeface="Arial"/>
              </a:rPr>
              <a:t>Sample simulation volume with tiling</a:t>
            </a:r>
            <a:endParaRPr b="0" lang="en-US" sz="1600" spc="-1" strike="noStrike">
              <a:solidFill>
                <a:srgbClr val="000000"/>
              </a:solidFill>
              <a:latin typeface="Arial"/>
            </a:endParaRPr>
          </a:p>
        </p:txBody>
      </p:sp>
      <p:sp>
        <p:nvSpPr>
          <p:cNvPr id="300" name="PlaceHolder 4"/>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a:lnSpc>
                <a:spcPct val="115000"/>
              </a:lnSpc>
              <a:tabLst>
                <a:tab algn="l" pos="0"/>
              </a:tabLst>
            </a:pPr>
            <a:r>
              <a:rPr b="0" lang="en" sz="800" spc="-1" strike="noStrike">
                <a:solidFill>
                  <a:schemeClr val="accent3"/>
                </a:solidFill>
                <a:latin typeface="Roboto Medium"/>
                <a:ea typeface="Roboto Medium"/>
              </a:rPr>
              <a:t>Statewide California Earthquake Center</a:t>
            </a:r>
            <a:r>
              <a:rPr b="0" lang="en" sz="800" spc="-1" strike="noStrike">
                <a:solidFill>
                  <a:schemeClr val="dk2"/>
                </a:solidFill>
                <a:latin typeface="Roboto"/>
                <a:ea typeface="Roboto"/>
              </a:rPr>
              <a:t> | </a:t>
            </a:r>
            <a:r>
              <a:rPr b="0" lang="en" sz="800" spc="-1" strike="noStrike">
                <a:solidFill>
                  <a:schemeClr val="dk2"/>
                </a:solidFill>
                <a:latin typeface="Roboto"/>
                <a:ea typeface="Roboto"/>
              </a:rPr>
              <a:t>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235" dur="indefinite" restart="never" nodeType="tmRoot">
          <p:childTnLst>
            <p:seq>
              <p:cTn id="236" dur="indefinite" nodeType="mainSeq">
                <p:childTnLst>
                  <p:par>
                    <p:cTn id="237" fill="hold">
                      <p:stCondLst>
                        <p:cond delay="indefinite"/>
                      </p:stCondLst>
                      <p:childTnLst>
                        <p:par>
                          <p:cTn id="238" fill="hold">
                            <p:stCondLst>
                              <p:cond delay="0"/>
                            </p:stCondLst>
                            <p:childTnLst>
                              <p:par>
                                <p:cTn id="239" nodeType="clickEffect" fill="hold" presetClass="entr" presetID="1">
                                  <p:stCondLst>
                                    <p:cond delay="0"/>
                                  </p:stCondLst>
                                  <p:childTnLst>
                                    <p:set>
                                      <p:cBhvr>
                                        <p:cTn id="240" dur="1" fill="hold">
                                          <p:stCondLst>
                                            <p:cond delay="0"/>
                                          </p:stCondLst>
                                        </p:cTn>
                                        <p:tgtEl>
                                          <p:spTgt spid="298"/>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nodeType="clickEffect" fill="hold" presetClass="entr" presetID="1">
                                  <p:stCondLst>
                                    <p:cond delay="0"/>
                                  </p:stCondLst>
                                  <p:childTnLst>
                                    <p:set>
                                      <p:cBhvr>
                                        <p:cTn id="244" dur="1" fill="hold">
                                          <p:stCondLst>
                                            <p:cond delay="0"/>
                                          </p:stCondLst>
                                        </p:cTn>
                                        <p:tgtEl>
                                          <p:spTgt spid="297"/>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nodeType="clickEffect" fill="hold" presetClass="entr" presetID="1">
                                  <p:stCondLst>
                                    <p:cond delay="0"/>
                                  </p:stCondLst>
                                  <p:childTnLst>
                                    <p:set>
                                      <p:cBhvr>
                                        <p:cTn id="248" dur="1" fill="hold">
                                          <p:stCondLst>
                                            <p:cond delay="0"/>
                                          </p:stCondLst>
                                        </p:cTn>
                                        <p:tgtEl>
                                          <p:spTgt spid="2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1" name="PlaceHolder 1"/>
          <p:cNvSpPr>
            <a:spLocks noGrp="1"/>
          </p:cNvSpPr>
          <p:nvPr>
            <p:ph type="title"/>
          </p:nvPr>
        </p:nvSpPr>
        <p:spPr>
          <a:xfrm>
            <a:off x="1057320" y="128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M</a:t>
            </a:r>
            <a:r>
              <a:rPr b="1" lang="en-US" sz="2800" spc="-1" strike="noStrike">
                <a:solidFill>
                  <a:schemeClr val="dk2"/>
                </a:solidFill>
                <a:latin typeface="Lora"/>
                <a:ea typeface="Lora"/>
              </a:rPr>
              <a:t>e</a:t>
            </a:r>
            <a:r>
              <a:rPr b="1" lang="en-US" sz="2800" spc="-1" strike="noStrike">
                <a:solidFill>
                  <a:schemeClr val="dk2"/>
                </a:solidFill>
                <a:latin typeface="Lora"/>
                <a:ea typeface="Lora"/>
              </a:rPr>
              <a:t>r</a:t>
            </a:r>
            <a:r>
              <a:rPr b="1" lang="en-US" sz="2800" spc="-1" strike="noStrike">
                <a:solidFill>
                  <a:schemeClr val="dk2"/>
                </a:solidFill>
                <a:latin typeface="Lora"/>
                <a:ea typeface="Lora"/>
              </a:rPr>
              <a:t>g</a:t>
            </a:r>
            <a:r>
              <a:rPr b="1" lang="en-US" sz="2800" spc="-1" strike="noStrike">
                <a:solidFill>
                  <a:schemeClr val="dk2"/>
                </a:solidFill>
                <a:latin typeface="Lora"/>
                <a:ea typeface="Lora"/>
              </a:rPr>
              <a:t>e</a:t>
            </a:r>
            <a:r>
              <a:rPr b="1" lang="en-US" sz="2800" spc="-1" strike="noStrike">
                <a:solidFill>
                  <a:schemeClr val="dk2"/>
                </a:solidFill>
                <a:latin typeface="Lora"/>
                <a:ea typeface="Lora"/>
              </a:rPr>
              <a:t>d</a:t>
            </a:r>
            <a:r>
              <a:rPr b="1" lang="en-US" sz="2800" spc="-1" strike="noStrike">
                <a:solidFill>
                  <a:schemeClr val="dk2"/>
                </a:solidFill>
                <a:latin typeface="Lora"/>
                <a:ea typeface="Lora"/>
              </a:rPr>
              <a:t> </a:t>
            </a:r>
            <a:r>
              <a:rPr b="1" lang="en-US" sz="2800" spc="-1" strike="noStrike">
                <a:solidFill>
                  <a:schemeClr val="dk2"/>
                </a:solidFill>
                <a:latin typeface="Lora"/>
                <a:ea typeface="Lora"/>
              </a:rPr>
              <a:t>T</a:t>
            </a:r>
            <a:r>
              <a:rPr b="1" lang="en-US" sz="2800" spc="-1" strike="noStrike">
                <a:solidFill>
                  <a:schemeClr val="dk2"/>
                </a:solidFill>
                <a:latin typeface="Lora"/>
                <a:ea typeface="Lora"/>
              </a:rPr>
              <a:t>a</a:t>
            </a:r>
            <a:r>
              <a:rPr b="1" lang="en-US" sz="2800" spc="-1" strike="noStrike">
                <a:solidFill>
                  <a:schemeClr val="dk2"/>
                </a:solidFill>
                <a:latin typeface="Lora"/>
                <a:ea typeface="Lora"/>
              </a:rPr>
              <a:t>p</a:t>
            </a:r>
            <a:r>
              <a:rPr b="1" lang="en-US" sz="2800" spc="-1" strike="noStrike">
                <a:solidFill>
                  <a:schemeClr val="dk2"/>
                </a:solidFill>
                <a:latin typeface="Lora"/>
                <a:ea typeface="Lora"/>
              </a:rPr>
              <a:t>e</a:t>
            </a:r>
            <a:r>
              <a:rPr b="1" lang="en-US" sz="2800" spc="-1" strike="noStrike">
                <a:solidFill>
                  <a:schemeClr val="dk2"/>
                </a:solidFill>
                <a:latin typeface="Lora"/>
                <a:ea typeface="Lora"/>
              </a:rPr>
              <a:t>r</a:t>
            </a:r>
            <a:r>
              <a:rPr b="1" lang="en-US" sz="2800" spc="-1" strike="noStrike">
                <a:solidFill>
                  <a:schemeClr val="dk2"/>
                </a:solidFill>
                <a:latin typeface="Lora"/>
                <a:ea typeface="Lora"/>
              </a:rPr>
              <a:t> </a:t>
            </a:r>
            <a:r>
              <a:rPr b="1" lang="en-US" sz="2800" spc="-1" strike="noStrike">
                <a:solidFill>
                  <a:schemeClr val="dk2"/>
                </a:solidFill>
                <a:latin typeface="Lora"/>
                <a:ea typeface="Lora"/>
              </a:rPr>
              <a:t>I</a:t>
            </a:r>
            <a:r>
              <a:rPr b="1" lang="en-US" sz="2800" spc="-1" strike="noStrike">
                <a:solidFill>
                  <a:schemeClr val="dk2"/>
                </a:solidFill>
                <a:latin typeface="Lora"/>
                <a:ea typeface="Lora"/>
              </a:rPr>
              <a:t>m</a:t>
            </a:r>
            <a:r>
              <a:rPr b="1" lang="en-US" sz="2800" spc="-1" strike="noStrike">
                <a:solidFill>
                  <a:schemeClr val="dk2"/>
                </a:solidFill>
                <a:latin typeface="Lora"/>
                <a:ea typeface="Lora"/>
              </a:rPr>
              <a:t>p</a:t>
            </a:r>
            <a:r>
              <a:rPr b="1" lang="en-US" sz="2800" spc="-1" strike="noStrike">
                <a:solidFill>
                  <a:schemeClr val="dk2"/>
                </a:solidFill>
                <a:latin typeface="Lora"/>
                <a:ea typeface="Lora"/>
              </a:rPr>
              <a:t>a</a:t>
            </a:r>
            <a:r>
              <a:rPr b="1" lang="en-US" sz="2800" spc="-1" strike="noStrike">
                <a:solidFill>
                  <a:schemeClr val="dk2"/>
                </a:solidFill>
                <a:latin typeface="Lora"/>
                <a:ea typeface="Lora"/>
              </a:rPr>
              <a:t>c</a:t>
            </a:r>
            <a:r>
              <a:rPr b="1" lang="en-US" sz="2800" spc="-1" strike="noStrike">
                <a:solidFill>
                  <a:schemeClr val="dk2"/>
                </a:solidFill>
                <a:latin typeface="Lora"/>
                <a:ea typeface="Lora"/>
              </a:rPr>
              <a:t>t</a:t>
            </a:r>
            <a:endParaRPr b="0" lang="en-US" sz="2800" spc="-1" strike="noStrike">
              <a:solidFill>
                <a:srgbClr val="000000"/>
              </a:solidFill>
              <a:latin typeface="Arial"/>
            </a:endParaRPr>
          </a:p>
        </p:txBody>
      </p:sp>
      <p:sp>
        <p:nvSpPr>
          <p:cNvPr id="302" name="PlaceHolder 2"/>
          <p:cNvSpPr>
            <a:spLocks noGrp="1"/>
          </p:cNvSpPr>
          <p:nvPr>
            <p:ph/>
          </p:nvPr>
        </p:nvSpPr>
        <p:spPr>
          <a:xfrm>
            <a:off x="311760" y="903960"/>
            <a:ext cx="8519760" cy="3526560"/>
          </a:xfrm>
          <a:prstGeom prst="rect">
            <a:avLst/>
          </a:prstGeom>
          <a:noFill/>
          <a:ln w="0">
            <a:noFill/>
          </a:ln>
        </p:spPr>
        <p:txBody>
          <a:bodyPr lIns="91440" rIns="91440" tIns="91440" bIns="91440" anchor="t">
            <a:normAutofit/>
          </a:bodyPr>
          <a:p>
            <a:pPr marL="114480" indent="0">
              <a:lnSpc>
                <a:spcPct val="115000"/>
              </a:lnSpc>
              <a:buNone/>
              <a:tabLst>
                <a:tab algn="l" pos="0"/>
              </a:tabLst>
            </a:pPr>
            <a:r>
              <a:rPr b="0" lang="en-US" sz="1700" spc="-1" strike="noStrike">
                <a:solidFill>
                  <a:schemeClr val="dk2"/>
                </a:solidFill>
                <a:latin typeface="Roboto"/>
                <a:ea typeface="Roboto"/>
              </a:rPr>
              <a:t>Apply Thompson Vs30-based taper to grid points in top 700m if resulting Vs is lower</a:t>
            </a:r>
            <a:endParaRPr b="0" lang="en-US" sz="1700" spc="-1" strike="noStrike">
              <a:solidFill>
                <a:srgbClr val="000000"/>
              </a:solidFill>
              <a:latin typeface="Arial"/>
            </a:endParaRPr>
          </a:p>
        </p:txBody>
      </p:sp>
      <p:sp>
        <p:nvSpPr>
          <p:cNvPr id="303" name="PlaceHolder 3"/>
          <p:cNvSpPr>
            <a:spLocks noGrp="1"/>
          </p:cNvSpPr>
          <p:nvPr>
            <p:ph type="sldNum" idx="16"/>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95F60444-81D1-4DE4-9277-C77CFE65AE80}" type="slidenum">
              <a:rPr b="0" lang="en" sz="1000" spc="-1" strike="noStrike">
                <a:solidFill>
                  <a:schemeClr val="dk2"/>
                </a:solidFill>
                <a:latin typeface="Arial"/>
                <a:ea typeface="Arial"/>
              </a:rPr>
              <a:t>13</a:t>
            </a:fld>
            <a:endParaRPr b="0" lang="en-US" sz="1000" spc="-1" strike="noStrike">
              <a:solidFill>
                <a:srgbClr val="000000"/>
              </a:solidFill>
              <a:latin typeface="Times New Roman"/>
            </a:endParaRPr>
          </a:p>
        </p:txBody>
      </p:sp>
      <p:pic>
        <p:nvPicPr>
          <p:cNvPr id="304" name="Picture 34" descr=""/>
          <p:cNvPicPr/>
          <p:nvPr/>
        </p:nvPicPr>
        <p:blipFill>
          <a:blip r:embed="rId1"/>
          <a:srcRect l="32037" t="12119" r="21358" b="26457"/>
          <a:stretch/>
        </p:blipFill>
        <p:spPr>
          <a:xfrm>
            <a:off x="3006360" y="1821960"/>
            <a:ext cx="2979720" cy="2208960"/>
          </a:xfrm>
          <a:prstGeom prst="rect">
            <a:avLst/>
          </a:prstGeom>
          <a:ln w="0">
            <a:noFill/>
          </a:ln>
        </p:spPr>
      </p:pic>
      <p:pic>
        <p:nvPicPr>
          <p:cNvPr id="305" name="Picture 35" descr="A graph of a line graph&#10;&#10;Description automatically generated with medium confidence"/>
          <p:cNvPicPr/>
          <p:nvPr/>
        </p:nvPicPr>
        <p:blipFill>
          <a:blip r:embed="rId2"/>
          <a:srcRect l="0" t="9831" r="6230" b="7476"/>
          <a:stretch/>
        </p:blipFill>
        <p:spPr>
          <a:xfrm>
            <a:off x="6056280" y="3297240"/>
            <a:ext cx="1438200" cy="1585440"/>
          </a:xfrm>
          <a:prstGeom prst="rect">
            <a:avLst/>
          </a:prstGeom>
          <a:ln w="0">
            <a:noFill/>
          </a:ln>
        </p:spPr>
      </p:pic>
      <p:pic>
        <p:nvPicPr>
          <p:cNvPr id="306" name="Picture 36" descr="A graph of a graph&#10;&#10;Description automatically generated with medium confidence"/>
          <p:cNvPicPr/>
          <p:nvPr/>
        </p:nvPicPr>
        <p:blipFill>
          <a:blip r:embed="rId3"/>
          <a:srcRect l="0" t="9831" r="5891" b="7339"/>
          <a:stretch/>
        </p:blipFill>
        <p:spPr>
          <a:xfrm>
            <a:off x="7527600" y="3298680"/>
            <a:ext cx="1438200" cy="1582200"/>
          </a:xfrm>
          <a:prstGeom prst="rect">
            <a:avLst/>
          </a:prstGeom>
          <a:ln w="0">
            <a:noFill/>
          </a:ln>
        </p:spPr>
      </p:pic>
      <p:sp>
        <p:nvSpPr>
          <p:cNvPr id="307" name="TextBox 69"/>
          <p:cNvSpPr/>
          <p:nvPr/>
        </p:nvSpPr>
        <p:spPr>
          <a:xfrm>
            <a:off x="6221160" y="2988360"/>
            <a:ext cx="1177920" cy="3031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400" spc="-1" strike="noStrike">
                <a:solidFill>
                  <a:srgbClr val="000000"/>
                </a:solidFill>
                <a:latin typeface="Arial"/>
                <a:ea typeface="Arial"/>
              </a:rPr>
              <a:t>Before taper</a:t>
            </a:r>
            <a:endParaRPr b="0" lang="en-US" sz="1400" spc="-1" strike="noStrike">
              <a:solidFill>
                <a:srgbClr val="000000"/>
              </a:solidFill>
              <a:latin typeface="Arial"/>
            </a:endParaRPr>
          </a:p>
        </p:txBody>
      </p:sp>
      <p:sp>
        <p:nvSpPr>
          <p:cNvPr id="308" name="TextBox 70"/>
          <p:cNvSpPr/>
          <p:nvPr/>
        </p:nvSpPr>
        <p:spPr>
          <a:xfrm>
            <a:off x="7678440" y="2988360"/>
            <a:ext cx="1177920" cy="3031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400" spc="-1" strike="noStrike">
                <a:solidFill>
                  <a:srgbClr val="000000"/>
                </a:solidFill>
                <a:latin typeface="Arial"/>
                <a:ea typeface="Arial"/>
              </a:rPr>
              <a:t>After taper</a:t>
            </a:r>
            <a:endParaRPr b="0" lang="en-US" sz="1400" spc="-1" strike="noStrike">
              <a:solidFill>
                <a:srgbClr val="000000"/>
              </a:solidFill>
              <a:latin typeface="Arial"/>
            </a:endParaRPr>
          </a:p>
        </p:txBody>
      </p:sp>
      <p:sp>
        <p:nvSpPr>
          <p:cNvPr id="309" name="Oval 5"/>
          <p:cNvSpPr/>
          <p:nvPr/>
        </p:nvSpPr>
        <p:spPr>
          <a:xfrm>
            <a:off x="4557960" y="2611440"/>
            <a:ext cx="276480" cy="255600"/>
          </a:xfrm>
          <a:prstGeom prst="ellipse">
            <a:avLst/>
          </a:prstGeom>
          <a:noFill/>
          <a:ln>
            <a:solidFill>
              <a:srgbClr val="ff00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b="0" lang="en-US" sz="1400" spc="-1" strike="noStrike">
              <a:solidFill>
                <a:schemeClr val="lt1"/>
              </a:solidFill>
              <a:latin typeface="Arial"/>
              <a:ea typeface="Arial"/>
            </a:endParaRPr>
          </a:p>
        </p:txBody>
      </p:sp>
      <p:sp>
        <p:nvSpPr>
          <p:cNvPr id="310" name="Oval 9"/>
          <p:cNvSpPr/>
          <p:nvPr/>
        </p:nvSpPr>
        <p:spPr>
          <a:xfrm>
            <a:off x="5618160" y="2514600"/>
            <a:ext cx="276480" cy="255600"/>
          </a:xfrm>
          <a:prstGeom prst="ellipse">
            <a:avLst/>
          </a:prstGeom>
          <a:noFill/>
          <a:ln>
            <a:solidFill>
              <a:srgbClr val="ff00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b="0" lang="en-US" sz="1400" spc="-1" strike="noStrike">
              <a:solidFill>
                <a:schemeClr val="lt1"/>
              </a:solidFill>
              <a:latin typeface="Arial"/>
              <a:ea typeface="Arial"/>
            </a:endParaRPr>
          </a:p>
        </p:txBody>
      </p:sp>
      <p:sp>
        <p:nvSpPr>
          <p:cNvPr id="311" name="Oval 10"/>
          <p:cNvSpPr/>
          <p:nvPr/>
        </p:nvSpPr>
        <p:spPr>
          <a:xfrm>
            <a:off x="3574440" y="2139480"/>
            <a:ext cx="276480" cy="255600"/>
          </a:xfrm>
          <a:prstGeom prst="ellipse">
            <a:avLst/>
          </a:prstGeom>
          <a:noFill/>
          <a:ln>
            <a:solidFill>
              <a:srgbClr val="ff00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b="0" lang="en-US" sz="1400" spc="-1" strike="noStrike">
              <a:solidFill>
                <a:schemeClr val="lt1"/>
              </a:solidFill>
              <a:latin typeface="Arial"/>
              <a:ea typeface="Arial"/>
            </a:endParaRPr>
          </a:p>
        </p:txBody>
      </p:sp>
      <p:sp>
        <p:nvSpPr>
          <p:cNvPr id="312" name="Oval 12"/>
          <p:cNvSpPr/>
          <p:nvPr/>
        </p:nvSpPr>
        <p:spPr>
          <a:xfrm>
            <a:off x="4702680" y="3659400"/>
            <a:ext cx="276480" cy="255600"/>
          </a:xfrm>
          <a:prstGeom prst="ellipse">
            <a:avLst/>
          </a:prstGeom>
          <a:noFill/>
          <a:ln>
            <a:solidFill>
              <a:srgbClr val="ff0000"/>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pPr>
            <a:endParaRPr b="0" lang="en-US" sz="1400" spc="-1" strike="noStrike">
              <a:solidFill>
                <a:schemeClr val="lt1"/>
              </a:solidFill>
              <a:latin typeface="Arial"/>
              <a:ea typeface="Arial"/>
            </a:endParaRPr>
          </a:p>
        </p:txBody>
      </p:sp>
      <p:cxnSp>
        <p:nvCxnSpPr>
          <p:cNvPr id="313" name="Straight Arrow Connector 6"/>
          <p:cNvCxnSpPr>
            <a:stCxn id="309" idx="5"/>
            <a:endCxn id="305" idx="1"/>
          </p:cNvCxnSpPr>
          <p:nvPr/>
        </p:nvCxnSpPr>
        <p:spPr>
          <a:xfrm>
            <a:off x="4794120" y="2829600"/>
            <a:ext cx="1262520" cy="1260720"/>
          </a:xfrm>
          <a:prstGeom prst="straightConnector1">
            <a:avLst/>
          </a:prstGeom>
          <a:ln w="38100">
            <a:solidFill>
              <a:srgbClr val="ff0000"/>
            </a:solidFill>
            <a:round/>
            <a:tailEnd len="med" type="triangle" w="med"/>
          </a:ln>
        </p:spPr>
      </p:cxnSp>
      <p:pic>
        <p:nvPicPr>
          <p:cNvPr id="314" name="Picture 38" descr="A graph of a graph&#10;&#10;Description automatically generated with medium confidence"/>
          <p:cNvPicPr/>
          <p:nvPr/>
        </p:nvPicPr>
        <p:blipFill>
          <a:blip r:embed="rId4"/>
          <a:srcRect l="0" t="9831" r="6732" b="7610"/>
          <a:stretch/>
        </p:blipFill>
        <p:spPr>
          <a:xfrm>
            <a:off x="6064200" y="1407600"/>
            <a:ext cx="1422360" cy="1573920"/>
          </a:xfrm>
          <a:prstGeom prst="rect">
            <a:avLst/>
          </a:prstGeom>
          <a:ln w="0">
            <a:noFill/>
          </a:ln>
        </p:spPr>
      </p:pic>
      <p:pic>
        <p:nvPicPr>
          <p:cNvPr id="315" name="Picture 39" descr="A graph of a graph&#10;&#10;Description automatically generated with medium confidence"/>
          <p:cNvPicPr/>
          <p:nvPr/>
        </p:nvPicPr>
        <p:blipFill>
          <a:blip r:embed="rId5"/>
          <a:srcRect l="0" t="9965" r="6732" b="7476"/>
          <a:stretch/>
        </p:blipFill>
        <p:spPr>
          <a:xfrm>
            <a:off x="7535520" y="1407600"/>
            <a:ext cx="1422360" cy="1573920"/>
          </a:xfrm>
          <a:prstGeom prst="rect">
            <a:avLst/>
          </a:prstGeom>
          <a:ln w="0">
            <a:noFill/>
          </a:ln>
        </p:spPr>
      </p:pic>
      <p:cxnSp>
        <p:nvCxnSpPr>
          <p:cNvPr id="316" name="Straight Arrow Connector 7"/>
          <p:cNvCxnSpPr>
            <a:stCxn id="310" idx="7"/>
            <a:endCxn id="314" idx="1"/>
          </p:cNvCxnSpPr>
          <p:nvPr/>
        </p:nvCxnSpPr>
        <p:spPr>
          <a:xfrm flipV="1">
            <a:off x="5854320" y="2194560"/>
            <a:ext cx="210240" cy="357840"/>
          </a:xfrm>
          <a:prstGeom prst="straightConnector1">
            <a:avLst/>
          </a:prstGeom>
          <a:ln w="38100">
            <a:solidFill>
              <a:srgbClr val="ff0000"/>
            </a:solidFill>
            <a:round/>
            <a:tailEnd len="med" type="triangle" w="med"/>
          </a:ln>
        </p:spPr>
      </p:cxnSp>
      <p:cxnSp>
        <p:nvCxnSpPr>
          <p:cNvPr id="317" name="Straight Arrow Connector 8"/>
          <p:cNvCxnSpPr>
            <a:stCxn id="311" idx="2"/>
          </p:cNvCxnSpPr>
          <p:nvPr/>
        </p:nvCxnSpPr>
        <p:spPr>
          <a:xfrm flipH="1" flipV="1">
            <a:off x="2872440" y="2194200"/>
            <a:ext cx="702360" cy="73440"/>
          </a:xfrm>
          <a:prstGeom prst="straightConnector1">
            <a:avLst/>
          </a:prstGeom>
          <a:ln w="38100">
            <a:solidFill>
              <a:srgbClr val="ff0000"/>
            </a:solidFill>
            <a:round/>
            <a:tailEnd len="med" type="triangle" w="med"/>
          </a:ln>
        </p:spPr>
      </p:cxnSp>
      <p:cxnSp>
        <p:nvCxnSpPr>
          <p:cNvPr id="318" name="Straight Arrow Connector 11"/>
          <p:cNvCxnSpPr>
            <a:stCxn id="312" idx="2"/>
          </p:cNvCxnSpPr>
          <p:nvPr/>
        </p:nvCxnSpPr>
        <p:spPr>
          <a:xfrm flipH="1">
            <a:off x="2851920" y="3787200"/>
            <a:ext cx="1851120" cy="303480"/>
          </a:xfrm>
          <a:prstGeom prst="straightConnector1">
            <a:avLst/>
          </a:prstGeom>
          <a:ln w="38100">
            <a:solidFill>
              <a:srgbClr val="ff0000"/>
            </a:solidFill>
            <a:round/>
            <a:tailEnd len="med" type="triangle" w="med"/>
          </a:ln>
        </p:spPr>
      </p:cxnSp>
      <p:pic>
        <p:nvPicPr>
          <p:cNvPr id="319" name="Picture 40" descr="A graph of a graph&#10;&#10;Description automatically generated with medium confidence"/>
          <p:cNvPicPr/>
          <p:nvPr/>
        </p:nvPicPr>
        <p:blipFill>
          <a:blip r:embed="rId6"/>
          <a:srcRect l="0" t="9965" r="6732" b="7744"/>
          <a:stretch/>
        </p:blipFill>
        <p:spPr>
          <a:xfrm>
            <a:off x="43920" y="1407600"/>
            <a:ext cx="1427040" cy="1573920"/>
          </a:xfrm>
          <a:prstGeom prst="rect">
            <a:avLst/>
          </a:prstGeom>
          <a:ln w="0">
            <a:noFill/>
          </a:ln>
        </p:spPr>
      </p:pic>
      <p:sp>
        <p:nvSpPr>
          <p:cNvPr id="320" name="TextBox 71"/>
          <p:cNvSpPr/>
          <p:nvPr/>
        </p:nvSpPr>
        <p:spPr>
          <a:xfrm>
            <a:off x="195840" y="2988360"/>
            <a:ext cx="1177920" cy="3031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400" spc="-1" strike="noStrike">
                <a:solidFill>
                  <a:srgbClr val="000000"/>
                </a:solidFill>
                <a:latin typeface="Arial"/>
                <a:ea typeface="Arial"/>
              </a:rPr>
              <a:t>Before taper</a:t>
            </a:r>
            <a:endParaRPr b="0" lang="en-US" sz="1400" spc="-1" strike="noStrike">
              <a:solidFill>
                <a:srgbClr val="000000"/>
              </a:solidFill>
              <a:latin typeface="Arial"/>
            </a:endParaRPr>
          </a:p>
        </p:txBody>
      </p:sp>
      <p:sp>
        <p:nvSpPr>
          <p:cNvPr id="321" name="TextBox 72"/>
          <p:cNvSpPr/>
          <p:nvPr/>
        </p:nvSpPr>
        <p:spPr>
          <a:xfrm>
            <a:off x="1602720" y="2987640"/>
            <a:ext cx="1177920" cy="3031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400" spc="-1" strike="noStrike">
                <a:solidFill>
                  <a:srgbClr val="000000"/>
                </a:solidFill>
                <a:latin typeface="Arial"/>
                <a:ea typeface="Arial"/>
              </a:rPr>
              <a:t>After taper</a:t>
            </a:r>
            <a:endParaRPr b="0" lang="en-US" sz="1400" spc="-1" strike="noStrike">
              <a:solidFill>
                <a:srgbClr val="000000"/>
              </a:solidFill>
              <a:latin typeface="Arial"/>
            </a:endParaRPr>
          </a:p>
        </p:txBody>
      </p:sp>
      <p:pic>
        <p:nvPicPr>
          <p:cNvPr id="322" name="Picture 41" descr="A graph of different colored lines&#10;&#10;Description automatically generated"/>
          <p:cNvPicPr/>
          <p:nvPr/>
        </p:nvPicPr>
        <p:blipFill>
          <a:blip r:embed="rId7"/>
          <a:srcRect l="0" t="10102" r="6732" b="7744"/>
          <a:stretch/>
        </p:blipFill>
        <p:spPr>
          <a:xfrm>
            <a:off x="1448640" y="1410480"/>
            <a:ext cx="1423440" cy="1567440"/>
          </a:xfrm>
          <a:prstGeom prst="rect">
            <a:avLst/>
          </a:prstGeom>
          <a:ln w="0">
            <a:noFill/>
          </a:ln>
        </p:spPr>
      </p:pic>
      <p:pic>
        <p:nvPicPr>
          <p:cNvPr id="323" name="Picture 42" descr="A graph of a graph&#10;&#10;Description automatically generated with medium confidence"/>
          <p:cNvPicPr/>
          <p:nvPr/>
        </p:nvPicPr>
        <p:blipFill>
          <a:blip r:embed="rId8"/>
          <a:srcRect l="0" t="9831" r="6732" b="8012"/>
          <a:stretch/>
        </p:blipFill>
        <p:spPr>
          <a:xfrm>
            <a:off x="66600" y="3329280"/>
            <a:ext cx="1381320" cy="1521000"/>
          </a:xfrm>
          <a:prstGeom prst="rect">
            <a:avLst/>
          </a:prstGeom>
          <a:ln w="0">
            <a:noFill/>
          </a:ln>
        </p:spPr>
      </p:pic>
      <p:pic>
        <p:nvPicPr>
          <p:cNvPr id="324" name="Picture 43" descr="A graph of a graph&#10;&#10;Description automatically generated with medium confidence"/>
          <p:cNvPicPr/>
          <p:nvPr/>
        </p:nvPicPr>
        <p:blipFill>
          <a:blip r:embed="rId9"/>
          <a:srcRect l="0" t="9291" r="5945" b="7476"/>
          <a:stretch/>
        </p:blipFill>
        <p:spPr>
          <a:xfrm>
            <a:off x="1468800" y="3324960"/>
            <a:ext cx="1382760" cy="1529640"/>
          </a:xfrm>
          <a:prstGeom prst="rect">
            <a:avLst/>
          </a:prstGeom>
          <a:ln w="0">
            <a:noFill/>
          </a:ln>
        </p:spPr>
      </p:pic>
      <p:pic>
        <p:nvPicPr>
          <p:cNvPr id="325" name="Picture 44" descr="A blue and green square with black lines&#10;&#10;Description automatically generated with medium confidence"/>
          <p:cNvPicPr/>
          <p:nvPr/>
        </p:nvPicPr>
        <p:blipFill>
          <a:blip r:embed="rId10"/>
          <a:srcRect l="7835" t="9483" r="7520" b="0"/>
          <a:stretch/>
        </p:blipFill>
        <p:spPr>
          <a:xfrm>
            <a:off x="1080" y="938520"/>
            <a:ext cx="4578480" cy="3916800"/>
          </a:xfrm>
          <a:prstGeom prst="rect">
            <a:avLst/>
          </a:prstGeom>
          <a:ln w="0">
            <a:noFill/>
          </a:ln>
        </p:spPr>
      </p:pic>
      <p:pic>
        <p:nvPicPr>
          <p:cNvPr id="326" name="Picture 45" descr="A map of california with a blue rectangle&#10;&#10;Description automatically generated"/>
          <p:cNvPicPr/>
          <p:nvPr/>
        </p:nvPicPr>
        <p:blipFill>
          <a:blip r:embed="rId11"/>
          <a:srcRect l="8087" t="9695" r="7547" b="0"/>
          <a:stretch/>
        </p:blipFill>
        <p:spPr>
          <a:xfrm>
            <a:off x="4572360" y="945720"/>
            <a:ext cx="4565880" cy="3909600"/>
          </a:xfrm>
          <a:prstGeom prst="rect">
            <a:avLst/>
          </a:prstGeom>
          <a:ln w="0">
            <a:noFill/>
          </a:ln>
        </p:spPr>
      </p:pic>
      <p:sp>
        <p:nvSpPr>
          <p:cNvPr id="327" name="TextBox 73"/>
          <p:cNvSpPr/>
          <p:nvPr/>
        </p:nvSpPr>
        <p:spPr>
          <a:xfrm>
            <a:off x="487440" y="3716280"/>
            <a:ext cx="1513800" cy="5770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600" spc="-1" strike="noStrike">
                <a:solidFill>
                  <a:srgbClr val="000000"/>
                </a:solidFill>
                <a:latin typeface="Arial"/>
                <a:ea typeface="Arial"/>
              </a:rPr>
              <a:t>Surface slice, no taper</a:t>
            </a:r>
            <a:endParaRPr b="0" lang="en-US" sz="1600" spc="-1" strike="noStrike">
              <a:solidFill>
                <a:srgbClr val="000000"/>
              </a:solidFill>
              <a:latin typeface="Arial"/>
            </a:endParaRPr>
          </a:p>
        </p:txBody>
      </p:sp>
      <p:sp>
        <p:nvSpPr>
          <p:cNvPr id="328" name="TextBox 74"/>
          <p:cNvSpPr/>
          <p:nvPr/>
        </p:nvSpPr>
        <p:spPr>
          <a:xfrm>
            <a:off x="5012640" y="3693240"/>
            <a:ext cx="1513800" cy="5770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600" spc="-1" strike="noStrike">
                <a:solidFill>
                  <a:srgbClr val="000000"/>
                </a:solidFill>
                <a:latin typeface="Arial"/>
                <a:ea typeface="Arial"/>
              </a:rPr>
              <a:t>Surface slice, merged taper</a:t>
            </a:r>
            <a:endParaRPr b="0" lang="en-US" sz="1600" spc="-1" strike="noStrike">
              <a:solidFill>
                <a:srgbClr val="000000"/>
              </a:solidFill>
              <a:latin typeface="Arial"/>
            </a:endParaRPr>
          </a:p>
        </p:txBody>
      </p:sp>
      <p:sp>
        <p:nvSpPr>
          <p:cNvPr id="329" name="PlaceHolder 4"/>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a:lnSpc>
                <a:spcPct val="115000"/>
              </a:lnSpc>
              <a:tabLst>
                <a:tab algn="l" pos="0"/>
              </a:tabLst>
            </a:pPr>
            <a:r>
              <a:rPr b="0" lang="en" sz="800" spc="-1" strike="noStrike">
                <a:solidFill>
                  <a:schemeClr val="accent3"/>
                </a:solidFill>
                <a:latin typeface="Roboto Medium"/>
                <a:ea typeface="Roboto Medium"/>
              </a:rPr>
              <a:t>Statewide </a:t>
            </a:r>
            <a:r>
              <a:rPr b="0" lang="en" sz="800" spc="-1" strike="noStrike">
                <a:solidFill>
                  <a:schemeClr val="accent3"/>
                </a:solidFill>
                <a:latin typeface="Roboto Medium"/>
                <a:ea typeface="Roboto Medium"/>
              </a:rPr>
              <a:t>California </a:t>
            </a:r>
            <a:r>
              <a:rPr b="0" lang="en" sz="800" spc="-1" strike="noStrike">
                <a:solidFill>
                  <a:schemeClr val="accent3"/>
                </a:solidFill>
                <a:latin typeface="Roboto Medium"/>
                <a:ea typeface="Roboto Medium"/>
              </a:rPr>
              <a:t>Earthquake </a:t>
            </a:r>
            <a:r>
              <a:rPr b="0" lang="en" sz="800" spc="-1" strike="noStrike">
                <a:solidFill>
                  <a:schemeClr val="accent3"/>
                </a:solidFill>
                <a:latin typeface="Roboto Medium"/>
                <a:ea typeface="Roboto Medium"/>
              </a:rPr>
              <a:t>Center</a:t>
            </a:r>
            <a:r>
              <a:rPr b="0" lang="en" sz="800" spc="-1" strike="noStrike">
                <a:solidFill>
                  <a:schemeClr val="dk2"/>
                </a:solidFill>
                <a:latin typeface="Roboto"/>
                <a:ea typeface="Roboto"/>
              </a:rPr>
              <a:t> | </a:t>
            </a:r>
            <a:r>
              <a:rPr b="0" lang="en" sz="800" spc="-1" strike="noStrike">
                <a:solidFill>
                  <a:schemeClr val="dk2"/>
                </a:solidFill>
                <a:latin typeface="Roboto"/>
                <a:ea typeface="Roboto"/>
              </a:rPr>
              <a:t>www.scec.o</a:t>
            </a:r>
            <a:r>
              <a:rPr b="0" lang="en" sz="800" spc="-1" strike="noStrike">
                <a:solidFill>
                  <a:schemeClr val="dk2"/>
                </a:solidFill>
                <a:latin typeface="Roboto"/>
                <a:ea typeface="Roboto"/>
              </a:rPr>
              <a:t>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249" dur="indefinite" restart="never" nodeType="tmRoot">
          <p:childTnLst>
            <p:seq>
              <p:cTn id="250" dur="indefinite" nodeType="mainSeq">
                <p:childTnLst>
                  <p:par>
                    <p:cTn id="251" fill="hold">
                      <p:stCondLst>
                        <p:cond delay="indefinite"/>
                      </p:stCondLst>
                      <p:childTnLst>
                        <p:par>
                          <p:cTn id="252" fill="hold">
                            <p:stCondLst>
                              <p:cond delay="0"/>
                            </p:stCondLst>
                            <p:childTnLst>
                              <p:par>
                                <p:cTn id="253" nodeType="clickEffect" fill="hold" presetClass="entr" presetID="1">
                                  <p:stCondLst>
                                    <p:cond delay="0"/>
                                  </p:stCondLst>
                                  <p:childTnLst>
                                    <p:set>
                                      <p:cBhvr>
                                        <p:cTn id="254" dur="1" fill="hold">
                                          <p:stCondLst>
                                            <p:cond delay="0"/>
                                          </p:stCondLst>
                                        </p:cTn>
                                        <p:tgtEl>
                                          <p:spTgt spid="325"/>
                                        </p:tgtEl>
                                        <p:attrNameLst>
                                          <p:attrName>style.visibility</p:attrName>
                                        </p:attrNameLst>
                                      </p:cBhvr>
                                      <p:to>
                                        <p:strVal val="visible"/>
                                      </p:to>
                                    </p:set>
                                  </p:childTnLst>
                                </p:cTn>
                              </p:par>
                              <p:par>
                                <p:cTn id="255" nodeType="withEffect" fill="hold" presetClass="entr" presetID="1">
                                  <p:stCondLst>
                                    <p:cond delay="0"/>
                                  </p:stCondLst>
                                  <p:childTnLst>
                                    <p:set>
                                      <p:cBhvr>
                                        <p:cTn id="256" dur="1" fill="hold">
                                          <p:stCondLst>
                                            <p:cond delay="0"/>
                                          </p:stCondLst>
                                        </p:cTn>
                                        <p:tgtEl>
                                          <p:spTgt spid="327"/>
                                        </p:tgtEl>
                                        <p:attrNameLst>
                                          <p:attrName>style.visibility</p:attrName>
                                        </p:attrNameLst>
                                      </p:cBhvr>
                                      <p:to>
                                        <p:strVal val="visible"/>
                                      </p:to>
                                    </p:set>
                                  </p:childTnLst>
                                </p:cTn>
                              </p:par>
                              <p:par>
                                <p:cTn id="257" nodeType="withEffect" fill="hold" presetClass="entr" presetID="1">
                                  <p:stCondLst>
                                    <p:cond delay="0"/>
                                  </p:stCondLst>
                                  <p:childTnLst>
                                    <p:set>
                                      <p:cBhvr>
                                        <p:cTn id="258" dur="1" fill="hold">
                                          <p:stCondLst>
                                            <p:cond delay="0"/>
                                          </p:stCondLst>
                                        </p:cTn>
                                        <p:tgtEl>
                                          <p:spTgt spid="326"/>
                                        </p:tgtEl>
                                        <p:attrNameLst>
                                          <p:attrName>style.visibility</p:attrName>
                                        </p:attrNameLst>
                                      </p:cBhvr>
                                      <p:to>
                                        <p:strVal val="visible"/>
                                      </p:to>
                                    </p:set>
                                  </p:childTnLst>
                                </p:cTn>
                              </p:par>
                              <p:par>
                                <p:cTn id="259" nodeType="withEffect" fill="hold" presetClass="entr" presetID="1">
                                  <p:stCondLst>
                                    <p:cond delay="0"/>
                                  </p:stCondLst>
                                  <p:childTnLst>
                                    <p:set>
                                      <p:cBhvr>
                                        <p:cTn id="260" dur="1" fill="hold">
                                          <p:stCondLst>
                                            <p:cond delay="0"/>
                                          </p:stCondLst>
                                        </p:cTn>
                                        <p:tgtEl>
                                          <p:spTgt spid="3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30" name=""/>
          <p:cNvSpPr/>
          <p:nvPr/>
        </p:nvSpPr>
        <p:spPr>
          <a:xfrm>
            <a:off x="2292840" y="3848400"/>
            <a:ext cx="1704600" cy="812880"/>
          </a:xfrm>
          <a:prstGeom prst="ellipse">
            <a:avLst/>
          </a:prstGeom>
          <a:solidFill>
            <a:srgbClr val="b4c7dc"/>
          </a:solidFill>
          <a:ln w="0">
            <a:solidFill>
              <a:srgbClr val="3465a4"/>
            </a:solidFill>
          </a:ln>
          <a:effectLst>
            <a:outerShdw blurRad="63360" dir="2700000" dist="53966" rotWithShape="0">
              <a:srgbClr val="808080"/>
            </a:outerShdw>
          </a:effectLst>
        </p:spPr>
        <p:style>
          <a:lnRef idx="0"/>
          <a:fillRef idx="0"/>
          <a:effectRef idx="0"/>
          <a:fontRef idx="minor"/>
        </p:style>
        <p:txBody>
          <a:bodyPr lIns="90000" rIns="90000" tIns="45000" bIns="45000" anchor="ctr">
            <a:noAutofit/>
          </a:bodyPr>
          <a:p>
            <a:pPr>
              <a:lnSpc>
                <a:spcPct val="100000"/>
              </a:lnSpc>
            </a:pPr>
            <a:endParaRPr b="0" lang="en-US" sz="1800" spc="-1" strike="noStrike">
              <a:solidFill>
                <a:srgbClr val="000000"/>
              </a:solidFill>
              <a:latin typeface="Arial"/>
              <a:ea typeface="DejaVu Sans"/>
            </a:endParaRPr>
          </a:p>
        </p:txBody>
      </p:sp>
      <p:sp>
        <p:nvSpPr>
          <p:cNvPr id="331" name="PlaceHolder 1"/>
          <p:cNvSpPr>
            <a:spLocks noGrp="1"/>
          </p:cNvSpPr>
          <p:nvPr>
            <p:ph/>
          </p:nvPr>
        </p:nvSpPr>
        <p:spPr>
          <a:xfrm>
            <a:off x="310680" y="1039320"/>
            <a:ext cx="8519760" cy="1246320"/>
          </a:xfrm>
          <a:prstGeom prst="rect">
            <a:avLst/>
          </a:prstGeom>
          <a:noFill/>
          <a:ln w="0">
            <a:noFill/>
          </a:ln>
        </p:spPr>
        <p:txBody>
          <a:bodyPr lIns="91440" rIns="91440" tIns="91440" bIns="91440" anchor="t">
            <a:normAutofit/>
          </a:bodyPr>
          <a:p>
            <a:pPr marL="457200" indent="-342720">
              <a:lnSpc>
                <a:spcPct val="115000"/>
              </a:lnSpc>
              <a:spcBef>
                <a:spcPts val="11"/>
              </a:spcBef>
              <a:spcAft>
                <a:spcPts val="11"/>
              </a:spcAft>
              <a:buClr>
                <a:srgbClr val="495867"/>
              </a:buClr>
              <a:buFont typeface="Roboto"/>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Performs integrative science: advances in source descriptions, velocity models, and physics codes are integrated into the platform to improve hazard models</a:t>
            </a:r>
            <a:endParaRPr b="0" lang="en-US" sz="1800" spc="-1" strike="noStrike">
              <a:solidFill>
                <a:srgbClr val="000000"/>
              </a:solidFill>
              <a:latin typeface="Arial"/>
            </a:endParaRPr>
          </a:p>
          <a:p>
            <a:pPr indent="0">
              <a:lnSpc>
                <a:spcPct val="115000"/>
              </a:lnSpc>
              <a:spcBef>
                <a:spcPts val="11"/>
              </a:spcBef>
              <a:spcAft>
                <a:spcPts val="1213"/>
              </a:spcAft>
              <a:buNone/>
              <a:tabLst>
                <a:tab algn="l" pos="0"/>
              </a:tabLst>
            </a:pPr>
            <a:endParaRPr b="0" lang="en-US" sz="1800" spc="-1" strike="noStrike">
              <a:solidFill>
                <a:srgbClr val="000000"/>
              </a:solidFill>
              <a:latin typeface="Arial"/>
            </a:endParaRPr>
          </a:p>
        </p:txBody>
      </p:sp>
      <p:sp>
        <p:nvSpPr>
          <p:cNvPr id="332" name=""/>
          <p:cNvSpPr/>
          <p:nvPr/>
        </p:nvSpPr>
        <p:spPr>
          <a:xfrm>
            <a:off x="4959720" y="3868560"/>
            <a:ext cx="1645920" cy="812880"/>
          </a:xfrm>
          <a:prstGeom prst="ellipse">
            <a:avLst/>
          </a:prstGeom>
          <a:solidFill>
            <a:srgbClr val="b4c7dc"/>
          </a:solidFill>
          <a:ln w="0">
            <a:solidFill>
              <a:srgbClr val="3465a4"/>
            </a:solidFill>
          </a:ln>
          <a:effectLst>
            <a:outerShdw blurRad="63360" dir="2700000" dist="53966" rotWithShape="0">
              <a:srgbClr val="808080"/>
            </a:outerShdw>
          </a:effectLst>
        </p:spPr>
        <p:style>
          <a:lnRef idx="0"/>
          <a:fillRef idx="0"/>
          <a:effectRef idx="0"/>
          <a:fontRef idx="minor"/>
        </p:style>
        <p:txBody>
          <a:bodyPr lIns="90000" rIns="90000" tIns="45000" bIns="45000" anchor="ctr">
            <a:noAutofit/>
          </a:bodyPr>
          <a:p>
            <a:pPr>
              <a:lnSpc>
                <a:spcPct val="100000"/>
              </a:lnSpc>
            </a:pPr>
            <a:endParaRPr b="0" lang="en-US" sz="1800" spc="-1" strike="noStrike">
              <a:solidFill>
                <a:srgbClr val="000000"/>
              </a:solidFill>
              <a:latin typeface="Arial"/>
              <a:ea typeface="DejaVu Sans"/>
            </a:endParaRPr>
          </a:p>
        </p:txBody>
      </p:sp>
      <p:sp>
        <p:nvSpPr>
          <p:cNvPr id="333" name=""/>
          <p:cNvSpPr/>
          <p:nvPr/>
        </p:nvSpPr>
        <p:spPr>
          <a:xfrm>
            <a:off x="6858000" y="2738160"/>
            <a:ext cx="1720440" cy="812880"/>
          </a:xfrm>
          <a:prstGeom prst="ellipse">
            <a:avLst/>
          </a:prstGeom>
          <a:solidFill>
            <a:srgbClr val="b4c7dc"/>
          </a:solidFill>
          <a:ln w="0">
            <a:solidFill>
              <a:srgbClr val="3465a4"/>
            </a:solidFill>
          </a:ln>
          <a:effectLst>
            <a:outerShdw blurRad="63360" dir="2700000" dist="53966" rotWithShape="0">
              <a:srgbClr val="808080"/>
            </a:outerShdw>
          </a:effectLst>
        </p:spPr>
        <p:style>
          <a:lnRef idx="0"/>
          <a:fillRef idx="0"/>
          <a:effectRef idx="0"/>
          <a:fontRef idx="minor"/>
        </p:style>
        <p:txBody>
          <a:bodyPr lIns="90000" rIns="90000" tIns="45000" bIns="45000" anchor="ctr">
            <a:noAutofit/>
          </a:bodyPr>
          <a:p>
            <a:pPr>
              <a:lnSpc>
                <a:spcPct val="100000"/>
              </a:lnSpc>
            </a:pPr>
            <a:endParaRPr b="0" lang="en-US" sz="1800" spc="-1" strike="noStrike">
              <a:solidFill>
                <a:srgbClr val="000000"/>
              </a:solidFill>
              <a:latin typeface="Arial"/>
              <a:ea typeface="DejaVu Sans"/>
            </a:endParaRPr>
          </a:p>
        </p:txBody>
      </p:sp>
      <p:sp>
        <p:nvSpPr>
          <p:cNvPr id="334" name=""/>
          <p:cNvSpPr/>
          <p:nvPr/>
        </p:nvSpPr>
        <p:spPr>
          <a:xfrm>
            <a:off x="3771000" y="2030040"/>
            <a:ext cx="1691640" cy="812880"/>
          </a:xfrm>
          <a:prstGeom prst="ellipse">
            <a:avLst/>
          </a:prstGeom>
          <a:solidFill>
            <a:srgbClr val="b4c7dc"/>
          </a:solidFill>
          <a:ln w="0">
            <a:solidFill>
              <a:srgbClr val="3465a4"/>
            </a:solidFill>
          </a:ln>
          <a:effectLst>
            <a:outerShdw blurRad="63360" dir="2700000" dist="53966" rotWithShape="0">
              <a:srgbClr val="808080"/>
            </a:outerShdw>
          </a:effectLst>
        </p:spPr>
        <p:style>
          <a:lnRef idx="0"/>
          <a:fillRef idx="0"/>
          <a:effectRef idx="0"/>
          <a:fontRef idx="minor"/>
        </p:style>
        <p:txBody>
          <a:bodyPr lIns="90000" rIns="90000" tIns="45000" bIns="45000" anchor="ctr">
            <a:noAutofit/>
          </a:bodyPr>
          <a:p>
            <a:pPr>
              <a:lnSpc>
                <a:spcPct val="100000"/>
              </a:lnSpc>
            </a:pPr>
            <a:endParaRPr b="0" lang="en-US" sz="1800" spc="-1" strike="noStrike">
              <a:solidFill>
                <a:srgbClr val="000000"/>
              </a:solidFill>
              <a:latin typeface="Arial"/>
              <a:ea typeface="DejaVu Sans"/>
            </a:endParaRPr>
          </a:p>
        </p:txBody>
      </p:sp>
      <p:sp>
        <p:nvSpPr>
          <p:cNvPr id="335" name=""/>
          <p:cNvSpPr/>
          <p:nvPr/>
        </p:nvSpPr>
        <p:spPr>
          <a:xfrm>
            <a:off x="626400" y="2698560"/>
            <a:ext cx="1599840" cy="812880"/>
          </a:xfrm>
          <a:prstGeom prst="ellipse">
            <a:avLst/>
          </a:prstGeom>
          <a:solidFill>
            <a:srgbClr val="b4c7dc"/>
          </a:solidFill>
          <a:ln w="0">
            <a:solidFill>
              <a:srgbClr val="3465a4"/>
            </a:solidFill>
          </a:ln>
          <a:effectLst>
            <a:outerShdw blurRad="63360" dir="2700000" dist="53966" rotWithShape="0">
              <a:srgbClr val="808080"/>
            </a:outerShdw>
          </a:effectLst>
        </p:spPr>
        <p:style>
          <a:lnRef idx="0"/>
          <a:fillRef idx="0"/>
          <a:effectRef idx="0"/>
          <a:fontRef idx="minor"/>
        </p:style>
        <p:txBody>
          <a:bodyPr lIns="90000" rIns="90000" tIns="45000" bIns="45000" anchor="ctr">
            <a:noAutofit/>
          </a:bodyPr>
          <a:p>
            <a:pPr>
              <a:lnSpc>
                <a:spcPct val="100000"/>
              </a:lnSpc>
            </a:pPr>
            <a:endParaRPr b="0" lang="en-US" sz="1800" spc="-1" strike="noStrike">
              <a:solidFill>
                <a:srgbClr val="000000"/>
              </a:solidFill>
              <a:latin typeface="Arial"/>
              <a:ea typeface="DejaVu Sans"/>
            </a:endParaRPr>
          </a:p>
        </p:txBody>
      </p:sp>
      <p:sp>
        <p:nvSpPr>
          <p:cNvPr id="336" name="PlaceHolder 2"/>
          <p:cNvSpPr>
            <a:spLocks noGrp="1"/>
          </p:cNvSpPr>
          <p:nvPr>
            <p:ph type="title"/>
          </p:nvPr>
        </p:nvSpPr>
        <p:spPr>
          <a:xfrm>
            <a:off x="1057320" y="164880"/>
            <a:ext cx="7027560" cy="570960"/>
          </a:xfrm>
          <a:prstGeom prst="rect">
            <a:avLst/>
          </a:prstGeom>
          <a:noFill/>
          <a:ln w="0">
            <a:noFill/>
          </a:ln>
        </p:spPr>
        <p:txBody>
          <a:bodyPr lIns="91440" rIns="91440" tIns="91440" bIns="91440" anchor="t">
            <a:noAutofit/>
          </a:bodyPr>
          <a:p>
            <a:pPr indent="0" algn="ctr">
              <a:lnSpc>
                <a:spcPct val="100000"/>
              </a:lnSpc>
              <a:spcBef>
                <a:spcPts val="11"/>
              </a:spcBef>
              <a:spcAft>
                <a:spcPts val="11"/>
              </a:spcAft>
              <a:buNone/>
              <a:tabLst>
                <a:tab algn="l" pos="0"/>
              </a:tabLst>
            </a:pPr>
            <a:r>
              <a:rPr b="1" lang="en-US" sz="2800" spc="-1" strike="noStrike">
                <a:solidFill>
                  <a:srgbClr val="495867"/>
                </a:solidFill>
                <a:latin typeface="Lora"/>
                <a:ea typeface="Lora"/>
              </a:rPr>
              <a:t>CyberShake Model Development</a:t>
            </a:r>
            <a:endParaRPr b="0" lang="en-US" sz="2800" spc="-1" strike="noStrike">
              <a:solidFill>
                <a:srgbClr val="000000"/>
              </a:solidFill>
              <a:latin typeface="Arial"/>
            </a:endParaRPr>
          </a:p>
        </p:txBody>
      </p:sp>
      <p:sp>
        <p:nvSpPr>
          <p:cNvPr id="337" name=""/>
          <p:cNvSpPr/>
          <p:nvPr/>
        </p:nvSpPr>
        <p:spPr>
          <a:xfrm>
            <a:off x="8472600" y="4943520"/>
            <a:ext cx="547200" cy="198000"/>
          </a:xfrm>
          <a:prstGeom prst="rect">
            <a:avLst/>
          </a:prstGeom>
          <a:noFill/>
          <a:ln w="0">
            <a:noFill/>
          </a:ln>
        </p:spPr>
        <p:style>
          <a:lnRef idx="0"/>
          <a:fillRef idx="0"/>
          <a:effectRef idx="0"/>
          <a:fontRef idx="minor"/>
        </p:style>
        <p:txBody>
          <a:bodyPr lIns="90000" rIns="90000" tIns="91440" bIns="91440" anchor="ctr">
            <a:noAutofit/>
          </a:bodyPr>
          <a:p>
            <a:pPr algn="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010E2797-BDD6-431C-84CB-A98F1CA26EE8}" type="slidenum">
              <a:rPr b="0" lang="en-US" sz="1000" spc="-1" strike="noStrike">
                <a:solidFill>
                  <a:srgbClr val="495867"/>
                </a:solidFill>
                <a:latin typeface="Arial"/>
                <a:ea typeface="Arial"/>
              </a:rPr>
              <a:t>14</a:t>
            </a:fld>
            <a:endParaRPr b="0" lang="en-US" sz="1000" spc="-1" strike="noStrike">
              <a:solidFill>
                <a:srgbClr val="000000"/>
              </a:solidFill>
              <a:latin typeface="Arial"/>
            </a:endParaRPr>
          </a:p>
        </p:txBody>
      </p:sp>
      <p:sp>
        <p:nvSpPr>
          <p:cNvPr id="338" name=""/>
          <p:cNvSpPr/>
          <p:nvPr/>
        </p:nvSpPr>
        <p:spPr>
          <a:xfrm>
            <a:off x="114480" y="4943520"/>
            <a:ext cx="3077640" cy="198000"/>
          </a:xfrm>
          <a:prstGeom prst="rect">
            <a:avLst/>
          </a:prstGeom>
          <a:noFill/>
          <a:ln w="0">
            <a:noFill/>
          </a:ln>
        </p:spPr>
        <p:style>
          <a:lnRef idx="0"/>
          <a:fillRef idx="0"/>
          <a:effectRef idx="0"/>
          <a:fontRef idx="minor"/>
        </p:style>
        <p:txBody>
          <a:bodyPr wrap="none" lIns="90000" rIns="90000" tIns="46800" bIns="46800" anchor="ctr">
            <a:noAutofit/>
          </a:bodyPr>
          <a:p>
            <a:pPr>
              <a:lnSpc>
                <a:spcPct val="93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Arial"/>
              <a:ea typeface="DejaVu Sans"/>
            </a:endParaRPr>
          </a:p>
        </p:txBody>
      </p:sp>
      <p:sp>
        <p:nvSpPr>
          <p:cNvPr id="339" name=""/>
          <p:cNvSpPr/>
          <p:nvPr/>
        </p:nvSpPr>
        <p:spPr>
          <a:xfrm>
            <a:off x="7128360" y="2783160"/>
            <a:ext cx="1193400" cy="682200"/>
          </a:xfrm>
          <a:prstGeom prst="rect">
            <a:avLst/>
          </a:prstGeom>
          <a:noFill/>
          <a:ln w="0">
            <a:noFill/>
          </a:ln>
        </p:spPr>
        <p:style>
          <a:lnRef idx="0"/>
          <a:fillRef idx="0"/>
          <a:effectRef idx="0"/>
          <a:fontRef idx="minor"/>
        </p:style>
        <p:txBody>
          <a:bodyPr lIns="90000" rIns="90000" tIns="91440" bIns="91440" anchor="t">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Perform study</a:t>
            </a:r>
            <a:endParaRPr b="0" lang="en-US" sz="1800" spc="-1" strike="noStrike">
              <a:solidFill>
                <a:srgbClr val="000000"/>
              </a:solidFill>
              <a:latin typeface="Arial"/>
            </a:endParaRPr>
          </a:p>
        </p:txBody>
      </p:sp>
      <p:sp>
        <p:nvSpPr>
          <p:cNvPr id="340" name=""/>
          <p:cNvSpPr/>
          <p:nvPr/>
        </p:nvSpPr>
        <p:spPr>
          <a:xfrm>
            <a:off x="5041800" y="3909240"/>
            <a:ext cx="1460160" cy="682200"/>
          </a:xfrm>
          <a:prstGeom prst="rect">
            <a:avLst/>
          </a:prstGeom>
          <a:noFill/>
          <a:ln w="0">
            <a:noFill/>
          </a:ln>
        </p:spPr>
        <p:style>
          <a:lnRef idx="0"/>
          <a:fillRef idx="0"/>
          <a:effectRef idx="0"/>
          <a:fontRef idx="minor"/>
        </p:style>
        <p:txBody>
          <a:bodyPr lIns="90000" rIns="90000" tIns="91440" bIns="91440" anchor="t">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Analyze results</a:t>
            </a:r>
            <a:endParaRPr b="0" lang="en-US" sz="1800" spc="-1" strike="noStrike">
              <a:solidFill>
                <a:srgbClr val="000000"/>
              </a:solidFill>
              <a:latin typeface="Arial"/>
            </a:endParaRPr>
          </a:p>
        </p:txBody>
      </p:sp>
      <p:sp>
        <p:nvSpPr>
          <p:cNvPr id="341" name=""/>
          <p:cNvSpPr/>
          <p:nvPr/>
        </p:nvSpPr>
        <p:spPr>
          <a:xfrm>
            <a:off x="3898800" y="2050200"/>
            <a:ext cx="1409400" cy="682200"/>
          </a:xfrm>
          <a:prstGeom prst="rect">
            <a:avLst/>
          </a:prstGeom>
          <a:noFill/>
          <a:ln w="0">
            <a:noFill/>
          </a:ln>
        </p:spPr>
        <p:style>
          <a:lnRef idx="0"/>
          <a:fillRef idx="0"/>
          <a:effectRef idx="0"/>
          <a:fontRef idx="minor"/>
        </p:style>
        <p:txBody>
          <a:bodyPr lIns="90000" rIns="90000" tIns="91440" bIns="91440" anchor="t">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Integrate and test</a:t>
            </a:r>
            <a:endParaRPr b="0" lang="en-US" sz="1800" spc="-1" strike="noStrike">
              <a:solidFill>
                <a:srgbClr val="000000"/>
              </a:solidFill>
              <a:latin typeface="Arial"/>
            </a:endParaRPr>
          </a:p>
        </p:txBody>
      </p:sp>
      <p:sp>
        <p:nvSpPr>
          <p:cNvPr id="342" name=""/>
          <p:cNvSpPr/>
          <p:nvPr/>
        </p:nvSpPr>
        <p:spPr>
          <a:xfrm>
            <a:off x="666720" y="2734560"/>
            <a:ext cx="1542600" cy="682200"/>
          </a:xfrm>
          <a:prstGeom prst="rect">
            <a:avLst/>
          </a:prstGeom>
          <a:noFill/>
          <a:ln w="0">
            <a:noFill/>
          </a:ln>
        </p:spPr>
        <p:style>
          <a:lnRef idx="0"/>
          <a:fillRef idx="0"/>
          <a:effectRef idx="0"/>
          <a:fontRef idx="minor"/>
        </p:style>
        <p:txBody>
          <a:bodyPr lIns="90000" rIns="90000" tIns="91440" bIns="91440" anchor="t">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Identify new features</a:t>
            </a:r>
            <a:endParaRPr b="0" lang="en-US" sz="1800" spc="-1" strike="noStrike">
              <a:solidFill>
                <a:srgbClr val="000000"/>
              </a:solidFill>
              <a:latin typeface="Arial"/>
            </a:endParaRPr>
          </a:p>
        </p:txBody>
      </p:sp>
      <p:sp>
        <p:nvSpPr>
          <p:cNvPr id="343" name=""/>
          <p:cNvSpPr/>
          <p:nvPr/>
        </p:nvSpPr>
        <p:spPr>
          <a:xfrm>
            <a:off x="2328840" y="3845880"/>
            <a:ext cx="1704600" cy="682200"/>
          </a:xfrm>
          <a:prstGeom prst="rect">
            <a:avLst/>
          </a:prstGeom>
          <a:noFill/>
          <a:ln w="0">
            <a:noFill/>
          </a:ln>
        </p:spPr>
        <p:style>
          <a:lnRef idx="0"/>
          <a:fillRef idx="0"/>
          <a:effectRef idx="0"/>
          <a:fontRef idx="minor"/>
        </p:style>
        <p:txBody>
          <a:bodyPr lIns="90000" rIns="90000" tIns="91440" bIns="91440" anchor="t">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Distribute</a:t>
            </a:r>
            <a:br>
              <a:rPr sz="1800"/>
            </a:br>
            <a:r>
              <a:rPr b="0" lang="en-US" sz="1800" spc="-1" strike="noStrike">
                <a:solidFill>
                  <a:srgbClr val="495867"/>
                </a:solidFill>
                <a:latin typeface="Roboto"/>
                <a:ea typeface="Roboto"/>
              </a:rPr>
              <a:t>data products</a:t>
            </a:r>
            <a:endParaRPr b="0" lang="en-US" sz="1800" spc="-1" strike="noStrike">
              <a:solidFill>
                <a:srgbClr val="000000"/>
              </a:solidFill>
              <a:latin typeface="Arial"/>
            </a:endParaRPr>
          </a:p>
        </p:txBody>
      </p:sp>
      <p:sp>
        <p:nvSpPr>
          <p:cNvPr id="344" name=""/>
          <p:cNvSpPr/>
          <p:nvPr/>
        </p:nvSpPr>
        <p:spPr>
          <a:xfrm>
            <a:off x="2653560" y="3193560"/>
            <a:ext cx="3916080" cy="460080"/>
          </a:xfrm>
          <a:prstGeom prst="rect">
            <a:avLst/>
          </a:prstGeom>
          <a:noFill/>
          <a:ln w="0">
            <a:noFill/>
          </a:ln>
        </p:spPr>
        <p:style>
          <a:lnRef idx="0"/>
          <a:fillRef idx="0"/>
          <a:effectRef idx="0"/>
          <a:fontRef idx="minor"/>
        </p:style>
        <p:txBody>
          <a:bodyPr lIns="90000" rIns="90000" tIns="91440" bIns="91440" anchor="t">
            <a:noAutofit/>
          </a:bodyPr>
          <a:p>
            <a:pP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1800" spc="-1" strike="noStrike">
                <a:solidFill>
                  <a:srgbClr val="c22b48"/>
                </a:solidFill>
                <a:latin typeface="Roboto"/>
                <a:ea typeface="Roboto"/>
              </a:rPr>
              <a:t>CyberShake Development Process</a:t>
            </a:r>
            <a:endParaRPr b="0" lang="en-US" sz="1800" spc="-1" strike="noStrike">
              <a:solidFill>
                <a:srgbClr val="000000"/>
              </a:solidFill>
              <a:latin typeface="Arial"/>
            </a:endParaRPr>
          </a:p>
        </p:txBody>
      </p:sp>
      <p:sp>
        <p:nvSpPr>
          <p:cNvPr id="345" name=""/>
          <p:cNvSpPr/>
          <p:nvPr/>
        </p:nvSpPr>
        <p:spPr>
          <a:xfrm rot="20580000">
            <a:off x="2242440" y="2467080"/>
            <a:ext cx="1434600" cy="439200"/>
          </a:xfrm>
          <a:prstGeom prst="rightArrow">
            <a:avLst>
              <a:gd name="adj1" fmla="val 50000"/>
              <a:gd name="adj2" fmla="val 81613"/>
            </a:avLst>
          </a:prstGeom>
          <a:solidFill>
            <a:srgbClr val="dee6ef"/>
          </a:solidFill>
          <a:ln w="0">
            <a:solidFill>
              <a:srgbClr val="000000"/>
            </a:solidFill>
          </a:ln>
          <a:effectLst>
            <a:outerShdw blurRad="25560" dir="2700000" dist="35638" rotWithShape="0">
              <a:srgbClr val="808080"/>
            </a:outerShdw>
          </a:effectLst>
        </p:spPr>
        <p:style>
          <a:lnRef idx="0"/>
          <a:fillRef idx="0"/>
          <a:effectRef idx="0"/>
          <a:fontRef idx="minor"/>
        </p:style>
        <p:txBody>
          <a:bodyPr lIns="90000" rIns="90000" tIns="45000" bIns="45000" anchor="ctr">
            <a:noAutofit/>
          </a:bodyPr>
          <a:p>
            <a:pPr>
              <a:lnSpc>
                <a:spcPct val="100000"/>
              </a:lnSpc>
            </a:pPr>
            <a:endParaRPr b="0" lang="en-US" sz="1800" spc="-1" strike="noStrike">
              <a:solidFill>
                <a:srgbClr val="000000"/>
              </a:solidFill>
              <a:latin typeface="Arial"/>
              <a:ea typeface="DejaVu Sans"/>
            </a:endParaRPr>
          </a:p>
        </p:txBody>
      </p:sp>
      <p:sp>
        <p:nvSpPr>
          <p:cNvPr id="346" name=""/>
          <p:cNvSpPr/>
          <p:nvPr/>
        </p:nvSpPr>
        <p:spPr>
          <a:xfrm rot="960000">
            <a:off x="5549760" y="2493360"/>
            <a:ext cx="1270800" cy="439200"/>
          </a:xfrm>
          <a:prstGeom prst="rightArrow">
            <a:avLst>
              <a:gd name="adj1" fmla="val 50000"/>
              <a:gd name="adj2" fmla="val 72297"/>
            </a:avLst>
          </a:prstGeom>
          <a:solidFill>
            <a:srgbClr val="dee6ef"/>
          </a:solidFill>
          <a:ln w="0">
            <a:solidFill>
              <a:srgbClr val="000000"/>
            </a:solidFill>
          </a:ln>
          <a:effectLst>
            <a:outerShdw blurRad="25560" dir="2700000" dist="35638" rotWithShape="0">
              <a:srgbClr val="808080"/>
            </a:outerShdw>
          </a:effectLst>
        </p:spPr>
        <p:style>
          <a:lnRef idx="0"/>
          <a:fillRef idx="0"/>
          <a:effectRef idx="0"/>
          <a:fontRef idx="minor"/>
        </p:style>
        <p:txBody>
          <a:bodyPr lIns="90000" rIns="90000" tIns="45000" bIns="45000" anchor="ctr">
            <a:noAutofit/>
          </a:bodyPr>
          <a:p>
            <a:pPr>
              <a:lnSpc>
                <a:spcPct val="100000"/>
              </a:lnSpc>
            </a:pPr>
            <a:endParaRPr b="0" lang="en-US" sz="1800" spc="-1" strike="noStrike">
              <a:solidFill>
                <a:srgbClr val="000000"/>
              </a:solidFill>
              <a:latin typeface="Arial"/>
              <a:ea typeface="DejaVu Sans"/>
            </a:endParaRPr>
          </a:p>
        </p:txBody>
      </p:sp>
      <p:sp>
        <p:nvSpPr>
          <p:cNvPr id="347" name=""/>
          <p:cNvSpPr/>
          <p:nvPr/>
        </p:nvSpPr>
        <p:spPr>
          <a:xfrm rot="7920000">
            <a:off x="6492240" y="3566160"/>
            <a:ext cx="685080" cy="439200"/>
          </a:xfrm>
          <a:prstGeom prst="rightArrow">
            <a:avLst>
              <a:gd name="adj1" fmla="val 54664"/>
              <a:gd name="adj2" fmla="val 57114"/>
            </a:avLst>
          </a:prstGeom>
          <a:solidFill>
            <a:srgbClr val="dee6ef"/>
          </a:solidFill>
          <a:ln w="0">
            <a:solidFill>
              <a:srgbClr val="000000"/>
            </a:solidFill>
          </a:ln>
          <a:effectLst>
            <a:outerShdw blurRad="25560" dir="2700000" dist="35638" rotWithShape="0">
              <a:srgbClr val="808080"/>
            </a:outerShdw>
          </a:effectLst>
        </p:spPr>
        <p:style>
          <a:lnRef idx="0"/>
          <a:fillRef idx="0"/>
          <a:effectRef idx="0"/>
          <a:fontRef idx="minor"/>
        </p:style>
        <p:txBody>
          <a:bodyPr lIns="90000" rIns="90000" tIns="45000" bIns="45000" anchor="ctr">
            <a:noAutofit/>
          </a:bodyPr>
          <a:p>
            <a:pPr>
              <a:lnSpc>
                <a:spcPct val="100000"/>
              </a:lnSpc>
            </a:pPr>
            <a:endParaRPr b="0" lang="en-US" sz="1800" spc="-1" strike="noStrike">
              <a:solidFill>
                <a:srgbClr val="000000"/>
              </a:solidFill>
              <a:latin typeface="Arial"/>
              <a:ea typeface="DejaVu Sans"/>
            </a:endParaRPr>
          </a:p>
        </p:txBody>
      </p:sp>
      <p:sp>
        <p:nvSpPr>
          <p:cNvPr id="348" name=""/>
          <p:cNvSpPr/>
          <p:nvPr/>
        </p:nvSpPr>
        <p:spPr>
          <a:xfrm rot="10800000">
            <a:off x="4042800" y="4038480"/>
            <a:ext cx="808920" cy="439200"/>
          </a:xfrm>
          <a:prstGeom prst="rightArrow">
            <a:avLst>
              <a:gd name="adj1" fmla="val 50000"/>
              <a:gd name="adj2" fmla="val 46028"/>
            </a:avLst>
          </a:prstGeom>
          <a:solidFill>
            <a:srgbClr val="dee6ef"/>
          </a:solidFill>
          <a:ln w="0">
            <a:solidFill>
              <a:srgbClr val="000000"/>
            </a:solidFill>
          </a:ln>
          <a:effectLst>
            <a:outerShdw blurRad="25560" dir="2700000" dist="35638" rotWithShape="0">
              <a:srgbClr val="808080"/>
            </a:outerShdw>
          </a:effectLst>
        </p:spPr>
        <p:style>
          <a:lnRef idx="0"/>
          <a:fillRef idx="0"/>
          <a:effectRef idx="0"/>
          <a:fontRef idx="minor"/>
        </p:style>
        <p:txBody>
          <a:bodyPr lIns="90000" rIns="90000" tIns="45000" bIns="45000" anchor="ctr">
            <a:noAutofit/>
          </a:bodyPr>
          <a:p>
            <a:pPr>
              <a:lnSpc>
                <a:spcPct val="100000"/>
              </a:lnSpc>
            </a:pPr>
            <a:endParaRPr b="0" lang="en-US" sz="1800" spc="-1" strike="noStrike">
              <a:solidFill>
                <a:srgbClr val="000000"/>
              </a:solidFill>
              <a:latin typeface="Arial"/>
              <a:ea typeface="DejaVu Sans"/>
            </a:endParaRPr>
          </a:p>
        </p:txBody>
      </p:sp>
      <p:sp>
        <p:nvSpPr>
          <p:cNvPr id="349" name=""/>
          <p:cNvSpPr/>
          <p:nvPr/>
        </p:nvSpPr>
        <p:spPr>
          <a:xfrm rot="13500000">
            <a:off x="1713240" y="3545640"/>
            <a:ext cx="667800" cy="439200"/>
          </a:xfrm>
          <a:prstGeom prst="rightArrow">
            <a:avLst>
              <a:gd name="adj1" fmla="val 54664"/>
              <a:gd name="adj2" fmla="val 55674"/>
            </a:avLst>
          </a:prstGeom>
          <a:solidFill>
            <a:srgbClr val="dee6ef"/>
          </a:solidFill>
          <a:ln w="0">
            <a:solidFill>
              <a:srgbClr val="000000"/>
            </a:solidFill>
          </a:ln>
          <a:effectLst>
            <a:outerShdw blurRad="25560" dir="2700000" dist="35638" rotWithShape="0">
              <a:srgbClr val="808080"/>
            </a:outerShdw>
          </a:effectLst>
        </p:spPr>
        <p:style>
          <a:lnRef idx="0"/>
          <a:fillRef idx="0"/>
          <a:effectRef idx="0"/>
          <a:fontRef idx="minor"/>
        </p:style>
        <p:txBody>
          <a:bodyPr lIns="90000" rIns="90000" tIns="45000" bIns="45000" anchor="ctr">
            <a:noAutofit/>
          </a:bodyPr>
          <a:p>
            <a:pPr>
              <a:lnSpc>
                <a:spcPct val="100000"/>
              </a:lnSpc>
            </a:pPr>
            <a:endParaRPr b="0" lang="en-US" sz="1800" spc="-1" strike="noStrike">
              <a:solidFill>
                <a:srgbClr val="000000"/>
              </a:solidFill>
              <a:latin typeface="Arial"/>
              <a:ea typeface="DejaVu Sans"/>
            </a:endParaRPr>
          </a:p>
        </p:txBody>
      </p:sp>
      <p:sp>
        <p:nvSpPr>
          <p:cNvPr id="350" name="Subtitle 13"/>
          <p:cNvSpPr txBox="1"/>
          <p:nvPr/>
        </p:nvSpPr>
        <p:spPr>
          <a:xfrm>
            <a:off x="114480" y="4944240"/>
            <a:ext cx="3078720" cy="199080"/>
          </a:xfrm>
          <a:prstGeom prst="rect">
            <a:avLst/>
          </a:prstGeom>
          <a:noFill/>
          <a:ln w="0">
            <a:noFill/>
          </a:ln>
        </p:spPr>
        <p:txBody>
          <a:bodyPr tIns="91440" bIns="91440" anchor="ctr">
            <a:noAutofit/>
          </a:bodyPr>
          <a:p>
            <a:pPr marL="457200" indent="-343080">
              <a:lnSpc>
                <a:spcPct val="115000"/>
              </a:lnSpc>
              <a:tabLst>
                <a:tab algn="l" pos="0"/>
              </a:tabLst>
            </a:pPr>
            <a:r>
              <a:rPr b="0" lang="en-US" sz="800" spc="-1" strike="noStrike">
                <a:solidFill>
                  <a:schemeClr val="accent3"/>
                </a:solidFill>
                <a:latin typeface="Roboto Medium"/>
                <a:ea typeface="Roboto Medium"/>
              </a:rPr>
              <a:t>Statewide California </a:t>
            </a:r>
            <a:r>
              <a:rPr b="0" lang="en-US" sz="800" spc="-1" strike="noStrike">
                <a:solidFill>
                  <a:schemeClr val="accent3"/>
                </a:solidFill>
                <a:latin typeface="Roboto Medium"/>
                <a:ea typeface="Roboto Medium"/>
              </a:rPr>
              <a:t>Earthquake </a:t>
            </a:r>
            <a:r>
              <a:rPr b="0" lang="en-US" sz="800" spc="-1" strike="noStrike">
                <a:solidFill>
                  <a:schemeClr val="accent3"/>
                </a:solidFill>
                <a:latin typeface="Roboto Medium"/>
                <a:ea typeface="Roboto Medium"/>
              </a:rPr>
              <a:t>Center</a:t>
            </a:r>
            <a:r>
              <a:rPr b="0" lang="en-US" sz="800" spc="-1" strike="noStrike">
                <a:solidFill>
                  <a:schemeClr val="dk2"/>
                </a:solidFill>
                <a:latin typeface="Roboto"/>
                <a:ea typeface="Roboto"/>
              </a:rPr>
              <a:t> | </a:t>
            </a:r>
            <a:r>
              <a:rPr b="0" lang="en-US" sz="800" spc="-1" strike="noStrike">
                <a:solidFill>
                  <a:schemeClr val="dk2"/>
                </a:solidFill>
                <a:latin typeface="Roboto"/>
                <a:ea typeface="Roboto"/>
              </a:rPr>
              <a:t>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351" name="Table 7"/>
          <p:cNvGraphicFramePr/>
          <p:nvPr/>
        </p:nvGraphicFramePr>
        <p:xfrm>
          <a:off x="228600" y="1001160"/>
          <a:ext cx="8686440" cy="2987640"/>
        </p:xfrm>
        <a:graphic>
          <a:graphicData uri="http://schemas.openxmlformats.org/drawingml/2006/table">
            <a:tbl>
              <a:tblPr/>
              <a:tblGrid>
                <a:gridCol w="4484520"/>
                <a:gridCol w="1385280"/>
                <a:gridCol w="1407960"/>
                <a:gridCol w="1409040"/>
              </a:tblGrid>
              <a:tr h="541080">
                <a:tc>
                  <a:txBody>
                    <a:bodyPr anchor="t">
                      <a:noAutofit/>
                    </a:bodyPr>
                    <a:p>
                      <a:pPr defTabSz="1097640">
                        <a:lnSpc>
                          <a:spcPct val="100000"/>
                        </a:lnSpc>
                      </a:pPr>
                      <a:r>
                        <a:rPr b="1" lang="en-US" sz="1600" spc="-1" strike="noStrike">
                          <a:solidFill>
                            <a:schemeClr val="dk1"/>
                          </a:solidFill>
                          <a:latin typeface="Arial"/>
                        </a:rPr>
                        <a:t>CyberShake Stage</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20000"/>
                      </a:schemeClr>
                    </a:solidFill>
                  </a:tcPr>
                </a:tc>
                <a:tc>
                  <a:txBody>
                    <a:bodyPr anchor="t">
                      <a:noAutofit/>
                    </a:bodyPr>
                    <a:p>
                      <a:pPr algn="r" defTabSz="1097640">
                        <a:lnSpc>
                          <a:spcPct val="100000"/>
                        </a:lnSpc>
                      </a:pPr>
                      <a:r>
                        <a:rPr b="1" lang="en-US" sz="1600" spc="-1" strike="noStrike">
                          <a:solidFill>
                            <a:schemeClr val="dk1"/>
                          </a:solidFill>
                          <a:latin typeface="Arial"/>
                        </a:rPr>
                        <a:t>Number of Tasks</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20000"/>
                      </a:schemeClr>
                    </a:solidFill>
                  </a:tcPr>
                </a:tc>
                <a:tc>
                  <a:txBody>
                    <a:bodyPr anchor="t">
                      <a:noAutofit/>
                    </a:bodyPr>
                    <a:p>
                      <a:pPr algn="r" defTabSz="1097640">
                        <a:lnSpc>
                          <a:spcPct val="100000"/>
                        </a:lnSpc>
                      </a:pPr>
                      <a:r>
                        <a:rPr b="1" lang="en-US" sz="1600" spc="-1" strike="noStrike">
                          <a:solidFill>
                            <a:schemeClr val="dk1"/>
                          </a:solidFill>
                          <a:latin typeface="Arial"/>
                        </a:rPr>
                        <a:t>Node-Hours</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20000"/>
                      </a:schemeClr>
                    </a:solidFill>
                  </a:tcPr>
                </a:tc>
                <a:tc>
                  <a:txBody>
                    <a:bodyPr anchor="t">
                      <a:noAutofit/>
                    </a:bodyPr>
                    <a:p>
                      <a:pPr algn="r" defTabSz="1097640">
                        <a:lnSpc>
                          <a:spcPct val="100000"/>
                        </a:lnSpc>
                      </a:pPr>
                      <a:r>
                        <a:rPr b="1" lang="en-US" sz="1600" spc="-1" strike="noStrike">
                          <a:solidFill>
                            <a:schemeClr val="dk1"/>
                          </a:solidFill>
                          <a:latin typeface="Arial"/>
                        </a:rPr>
                        <a:t>Output Data</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20000"/>
                      </a:schemeClr>
                    </a:solidFill>
                  </a:tcPr>
                </a:tc>
              </a:tr>
              <a:tr h="389160">
                <a:tc>
                  <a:txBody>
                    <a:bodyPr anchor="t">
                      <a:noAutofit/>
                    </a:bodyPr>
                    <a:p>
                      <a:pPr defTabSz="1097640">
                        <a:lnSpc>
                          <a:spcPct val="100000"/>
                        </a:lnSpc>
                      </a:pPr>
                      <a:r>
                        <a:rPr b="0" lang="en-US" sz="1600" spc="-1" strike="noStrike">
                          <a:solidFill>
                            <a:schemeClr val="dk1"/>
                          </a:solidFill>
                          <a:latin typeface="Arial"/>
                        </a:rPr>
                        <a:t>Velocity mesh creation (parallel)</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40000"/>
                      </a:schemeClr>
                    </a:solidFill>
                  </a:tcPr>
                </a:tc>
                <a:tc>
                  <a:txBody>
                    <a:bodyPr anchor="t">
                      <a:noAutofit/>
                    </a:bodyPr>
                    <a:p>
                      <a:pPr algn="r" defTabSz="1097640">
                        <a:lnSpc>
                          <a:spcPct val="100000"/>
                        </a:lnSpc>
                      </a:pPr>
                      <a:r>
                        <a:rPr b="0" lang="en-US" sz="1600" spc="-1" strike="noStrike">
                          <a:solidFill>
                            <a:schemeClr val="dk1"/>
                          </a:solidFill>
                          <a:latin typeface="Arial"/>
                        </a:rPr>
                        <a:t>1</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40000"/>
                      </a:schemeClr>
                    </a:solidFill>
                  </a:tcPr>
                </a:tc>
                <a:tc>
                  <a:txBody>
                    <a:bodyPr anchor="t">
                      <a:noAutofit/>
                    </a:bodyPr>
                    <a:p>
                      <a:pPr algn="r" defTabSz="1097640">
                        <a:lnSpc>
                          <a:spcPct val="100000"/>
                        </a:lnSpc>
                      </a:pPr>
                      <a:r>
                        <a:rPr b="0" lang="en-US" sz="1600" spc="-1" strike="noStrike">
                          <a:solidFill>
                            <a:schemeClr val="dk1"/>
                          </a:solidFill>
                          <a:latin typeface="Arial"/>
                        </a:rPr>
                        <a:t>10 CPU</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40000"/>
                      </a:schemeClr>
                    </a:solidFill>
                  </a:tcPr>
                </a:tc>
                <a:tc>
                  <a:txBody>
                    <a:bodyPr anchor="t">
                      <a:noAutofit/>
                    </a:bodyPr>
                    <a:p>
                      <a:pPr algn="r" defTabSz="1097640">
                        <a:lnSpc>
                          <a:spcPct val="100000"/>
                        </a:lnSpc>
                      </a:pPr>
                      <a:r>
                        <a:rPr b="0" lang="en-US" sz="1600" spc="-1" strike="noStrike">
                          <a:solidFill>
                            <a:schemeClr val="dk1"/>
                          </a:solidFill>
                          <a:latin typeface="Arial"/>
                        </a:rPr>
                        <a:t>300 GB</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40000"/>
                      </a:schemeClr>
                    </a:solidFill>
                  </a:tcPr>
                </a:tc>
              </a:tr>
              <a:tr h="404280">
                <a:tc>
                  <a:txBody>
                    <a:bodyPr anchor="t">
                      <a:noAutofit/>
                    </a:bodyPr>
                    <a:p>
                      <a:pPr defTabSz="1097640">
                        <a:lnSpc>
                          <a:spcPct val="100000"/>
                        </a:lnSpc>
                      </a:pPr>
                      <a:r>
                        <a:rPr b="0" lang="en-US" sz="1600" spc="-1" strike="noStrike">
                          <a:solidFill>
                            <a:schemeClr val="dk1"/>
                          </a:solidFill>
                          <a:latin typeface="Arial"/>
                        </a:rPr>
                        <a:t>AWP-ODC wave propagation (parallel)</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20000"/>
                      </a:schemeClr>
                    </a:solidFill>
                  </a:tcPr>
                </a:tc>
                <a:tc>
                  <a:txBody>
                    <a:bodyPr anchor="t">
                      <a:noAutofit/>
                    </a:bodyPr>
                    <a:p>
                      <a:pPr algn="r" defTabSz="1097640">
                        <a:lnSpc>
                          <a:spcPct val="100000"/>
                        </a:lnSpc>
                      </a:pPr>
                      <a:r>
                        <a:rPr b="0" lang="en-US" sz="1600" spc="-1" strike="noStrike">
                          <a:solidFill>
                            <a:schemeClr val="dk1"/>
                          </a:solidFill>
                          <a:latin typeface="Arial"/>
                        </a:rPr>
                        <a:t>3</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20000"/>
                      </a:schemeClr>
                    </a:solidFill>
                  </a:tcPr>
                </a:tc>
                <a:tc>
                  <a:txBody>
                    <a:bodyPr anchor="t">
                      <a:noAutofit/>
                    </a:bodyPr>
                    <a:p>
                      <a:pPr algn="r" defTabSz="1097640">
                        <a:lnSpc>
                          <a:spcPct val="100000"/>
                        </a:lnSpc>
                      </a:pPr>
                      <a:r>
                        <a:rPr b="0" lang="en-US" sz="1600" spc="-1" strike="noStrike">
                          <a:solidFill>
                            <a:schemeClr val="dk1"/>
                          </a:solidFill>
                          <a:latin typeface="Arial"/>
                        </a:rPr>
                        <a:t>200 GPU</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20000"/>
                      </a:schemeClr>
                    </a:solidFill>
                  </a:tcPr>
                </a:tc>
                <a:tc>
                  <a:txBody>
                    <a:bodyPr anchor="t">
                      <a:noAutofit/>
                    </a:bodyPr>
                    <a:p>
                      <a:pPr algn="r" defTabSz="1097640">
                        <a:lnSpc>
                          <a:spcPct val="100000"/>
                        </a:lnSpc>
                      </a:pPr>
                      <a:r>
                        <a:rPr b="0" lang="en-US" sz="1600" spc="-1" strike="noStrike">
                          <a:solidFill>
                            <a:schemeClr val="dk1"/>
                          </a:solidFill>
                          <a:latin typeface="Arial"/>
                        </a:rPr>
                        <a:t>1500 GB</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20000"/>
                      </a:schemeClr>
                    </a:solidFill>
                  </a:tcPr>
                </a:tc>
              </a:tr>
              <a:tr h="427680">
                <a:tc>
                  <a:txBody>
                    <a:bodyPr anchor="t">
                      <a:noAutofit/>
                    </a:bodyPr>
                    <a:p>
                      <a:pPr defTabSz="1097640">
                        <a:lnSpc>
                          <a:spcPct val="100000"/>
                        </a:lnSpc>
                      </a:pPr>
                      <a:r>
                        <a:rPr b="0" lang="en-US" sz="1600" spc="-1" strike="noStrike">
                          <a:solidFill>
                            <a:schemeClr val="dk1"/>
                          </a:solidFill>
                          <a:latin typeface="Arial"/>
                        </a:rPr>
                        <a:t>Low-frequency seismogram synthesis (parallel)</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40000"/>
                      </a:schemeClr>
                    </a:solidFill>
                  </a:tcPr>
                </a:tc>
                <a:tc>
                  <a:txBody>
                    <a:bodyPr anchor="t">
                      <a:noAutofit/>
                    </a:bodyPr>
                    <a:p>
                      <a:pPr algn="r" defTabSz="1097640">
                        <a:lnSpc>
                          <a:spcPct val="100000"/>
                        </a:lnSpc>
                      </a:pPr>
                      <a:r>
                        <a:rPr b="0" lang="en-US" sz="1600" spc="-1" strike="noStrike">
                          <a:solidFill>
                            <a:schemeClr val="dk1"/>
                          </a:solidFill>
                          <a:latin typeface="Arial"/>
                        </a:rPr>
                        <a:t>1</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40000"/>
                      </a:schemeClr>
                    </a:solidFill>
                  </a:tcPr>
                </a:tc>
                <a:tc>
                  <a:txBody>
                    <a:bodyPr anchor="t">
                      <a:noAutofit/>
                    </a:bodyPr>
                    <a:p>
                      <a:pPr algn="r" defTabSz="1097640">
                        <a:lnSpc>
                          <a:spcPct val="100000"/>
                        </a:lnSpc>
                      </a:pPr>
                      <a:r>
                        <a:rPr b="0" lang="en-US" sz="1600" spc="-1" strike="noStrike">
                          <a:solidFill>
                            <a:schemeClr val="dk1"/>
                          </a:solidFill>
                          <a:latin typeface="Arial"/>
                        </a:rPr>
                        <a:t>230 CPU</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40000"/>
                      </a:schemeClr>
                    </a:solidFill>
                  </a:tcPr>
                </a:tc>
                <a:tc>
                  <a:txBody>
                    <a:bodyPr anchor="t">
                      <a:noAutofit/>
                    </a:bodyPr>
                    <a:p>
                      <a:pPr algn="r" defTabSz="1097640">
                        <a:lnSpc>
                          <a:spcPct val="100000"/>
                        </a:lnSpc>
                      </a:pPr>
                      <a:r>
                        <a:rPr b="0" lang="en-US" sz="1600" spc="-1" strike="noStrike">
                          <a:solidFill>
                            <a:schemeClr val="dk1"/>
                          </a:solidFill>
                          <a:latin typeface="Arial"/>
                        </a:rPr>
                        <a:t>38 GB</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40000"/>
                      </a:schemeClr>
                    </a:solidFill>
                  </a:tcPr>
                </a:tc>
              </a:tr>
              <a:tr h="401040">
                <a:tc>
                  <a:txBody>
                    <a:bodyPr anchor="t">
                      <a:noAutofit/>
                    </a:bodyPr>
                    <a:p>
                      <a:pPr defTabSz="1097640">
                        <a:lnSpc>
                          <a:spcPct val="100000"/>
                        </a:lnSpc>
                      </a:pPr>
                      <a:r>
                        <a:rPr b="0" lang="en-US" sz="1600" spc="-1" strike="noStrike">
                          <a:solidFill>
                            <a:schemeClr val="dk1"/>
                          </a:solidFill>
                          <a:latin typeface="Arial"/>
                        </a:rPr>
                        <a:t>High-frequency seismogram synthesis (serial)</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20000"/>
                      </a:schemeClr>
                    </a:solidFill>
                  </a:tcPr>
                </a:tc>
                <a:tc>
                  <a:txBody>
                    <a:bodyPr anchor="t">
                      <a:noAutofit/>
                    </a:bodyPr>
                    <a:p>
                      <a:pPr algn="r" defTabSz="1097640">
                        <a:lnSpc>
                          <a:spcPct val="100000"/>
                        </a:lnSpc>
                      </a:pPr>
                      <a:r>
                        <a:rPr b="0" lang="en-US" sz="1600" spc="-1" strike="noStrike">
                          <a:solidFill>
                            <a:schemeClr val="dk1"/>
                          </a:solidFill>
                          <a:latin typeface="Arial"/>
                        </a:rPr>
                        <a:t>20,000</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20000"/>
                      </a:schemeClr>
                    </a:solidFill>
                  </a:tcPr>
                </a:tc>
                <a:tc>
                  <a:txBody>
                    <a:bodyPr anchor="t">
                      <a:noAutofit/>
                    </a:bodyPr>
                    <a:p>
                      <a:pPr algn="r" defTabSz="1097640">
                        <a:lnSpc>
                          <a:spcPct val="100000"/>
                        </a:lnSpc>
                      </a:pPr>
                      <a:r>
                        <a:rPr b="0" lang="en-US" sz="1600" spc="-1" strike="noStrike">
                          <a:solidFill>
                            <a:schemeClr val="dk1"/>
                          </a:solidFill>
                          <a:latin typeface="Arial"/>
                        </a:rPr>
                        <a:t>90 CPU</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20000"/>
                      </a:schemeClr>
                    </a:solidFill>
                  </a:tcPr>
                </a:tc>
                <a:tc>
                  <a:txBody>
                    <a:bodyPr anchor="t">
                      <a:noAutofit/>
                    </a:bodyPr>
                    <a:p>
                      <a:pPr algn="r" defTabSz="1097640">
                        <a:lnSpc>
                          <a:spcPct val="100000"/>
                        </a:lnSpc>
                      </a:pPr>
                      <a:r>
                        <a:rPr b="0" lang="en-US" sz="1600" spc="-1" strike="noStrike">
                          <a:solidFill>
                            <a:schemeClr val="dk1"/>
                          </a:solidFill>
                          <a:latin typeface="Arial"/>
                        </a:rPr>
                        <a:t>187 GB</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20000"/>
                      </a:schemeClr>
                    </a:solidFill>
                  </a:tcPr>
                </a:tc>
              </a:tr>
              <a:tr h="421200">
                <a:tc>
                  <a:txBody>
                    <a:bodyPr anchor="t">
                      <a:noAutofit/>
                    </a:bodyPr>
                    <a:p>
                      <a:pPr defTabSz="1097640">
                        <a:lnSpc>
                          <a:spcPct val="100000"/>
                        </a:lnSpc>
                      </a:pPr>
                      <a:r>
                        <a:rPr b="0" lang="en-US" sz="1600" spc="-1" strike="noStrike">
                          <a:solidFill>
                            <a:schemeClr val="dk1"/>
                          </a:solidFill>
                          <a:latin typeface="Arial"/>
                        </a:rPr>
                        <a:t>Total, 1 site (including small jobs)</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40000"/>
                      </a:schemeClr>
                    </a:solidFill>
                  </a:tcPr>
                </a:tc>
                <a:tc>
                  <a:txBody>
                    <a:bodyPr anchor="t">
                      <a:noAutofit/>
                    </a:bodyPr>
                    <a:p>
                      <a:pPr algn="r" defTabSz="1097640">
                        <a:lnSpc>
                          <a:spcPct val="100000"/>
                        </a:lnSpc>
                      </a:pPr>
                      <a:r>
                        <a:rPr b="0" lang="en-US" sz="1600" spc="-1" strike="noStrike">
                          <a:solidFill>
                            <a:schemeClr val="dk1"/>
                          </a:solidFill>
                          <a:latin typeface="Arial"/>
                        </a:rPr>
                        <a:t>20,020</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40000"/>
                      </a:schemeClr>
                    </a:solidFill>
                  </a:tcPr>
                </a:tc>
                <a:tc>
                  <a:txBody>
                    <a:bodyPr anchor="t">
                      <a:noAutofit/>
                    </a:bodyPr>
                    <a:p>
                      <a:pPr algn="r" defTabSz="1097640">
                        <a:lnSpc>
                          <a:spcPct val="100000"/>
                        </a:lnSpc>
                      </a:pPr>
                      <a:r>
                        <a:rPr b="0" lang="en-US" sz="1600" spc="-1" strike="noStrike">
                          <a:solidFill>
                            <a:schemeClr val="dk1"/>
                          </a:solidFill>
                          <a:latin typeface="Arial"/>
                        </a:rPr>
                        <a:t>530</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40000"/>
                      </a:schemeClr>
                    </a:solidFill>
                  </a:tcPr>
                </a:tc>
                <a:tc>
                  <a:txBody>
                    <a:bodyPr anchor="t">
                      <a:noAutofit/>
                    </a:bodyPr>
                    <a:p>
                      <a:pPr algn="r" defTabSz="1097640">
                        <a:lnSpc>
                          <a:spcPct val="100000"/>
                        </a:lnSpc>
                      </a:pPr>
                      <a:r>
                        <a:rPr b="0" lang="en-US" sz="1600" spc="-1" strike="noStrike">
                          <a:solidFill>
                            <a:schemeClr val="dk1"/>
                          </a:solidFill>
                          <a:latin typeface="Arial"/>
                        </a:rPr>
                        <a:t>2025 GB</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40000"/>
                      </a:schemeClr>
                    </a:solidFill>
                  </a:tcPr>
                </a:tc>
              </a:tr>
              <a:tr h="401040">
                <a:tc>
                  <a:txBody>
                    <a:bodyPr anchor="t">
                      <a:noAutofit/>
                    </a:bodyPr>
                    <a:p>
                      <a:pPr defTabSz="1097640">
                        <a:lnSpc>
                          <a:spcPct val="100000"/>
                        </a:lnSpc>
                      </a:pPr>
                      <a:r>
                        <a:rPr b="1" lang="en-US" sz="1600" spc="-1" strike="noStrike">
                          <a:solidFill>
                            <a:schemeClr val="dk1"/>
                          </a:solidFill>
                          <a:latin typeface="Arial"/>
                        </a:rPr>
                        <a:t>Total, full region</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20000"/>
                      </a:schemeClr>
                    </a:solidFill>
                  </a:tcPr>
                </a:tc>
                <a:tc>
                  <a:txBody>
                    <a:bodyPr anchor="t">
                      <a:noAutofit/>
                    </a:bodyPr>
                    <a:p>
                      <a:pPr algn="r" defTabSz="1097640">
                        <a:lnSpc>
                          <a:spcPct val="100000"/>
                        </a:lnSpc>
                      </a:pPr>
                      <a:r>
                        <a:rPr b="1" lang="en-US" sz="1600" spc="-1" strike="noStrike">
                          <a:solidFill>
                            <a:schemeClr val="dk1"/>
                          </a:solidFill>
                          <a:latin typeface="Arial"/>
                        </a:rPr>
                        <a:t>6.3 million</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20000"/>
                      </a:schemeClr>
                    </a:solidFill>
                  </a:tcPr>
                </a:tc>
                <a:tc>
                  <a:txBody>
                    <a:bodyPr anchor="t">
                      <a:noAutofit/>
                    </a:bodyPr>
                    <a:p>
                      <a:pPr algn="r" defTabSz="1097640">
                        <a:lnSpc>
                          <a:spcPct val="100000"/>
                        </a:lnSpc>
                      </a:pPr>
                      <a:r>
                        <a:rPr b="1" lang="en-US" sz="1600" spc="-1" strike="noStrike">
                          <a:solidFill>
                            <a:schemeClr val="dk1"/>
                          </a:solidFill>
                          <a:latin typeface="Arial"/>
                        </a:rPr>
                        <a:t>167,000</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20000"/>
                      </a:schemeClr>
                    </a:solidFill>
                  </a:tcPr>
                </a:tc>
                <a:tc>
                  <a:txBody>
                    <a:bodyPr anchor="t">
                      <a:noAutofit/>
                    </a:bodyPr>
                    <a:p>
                      <a:pPr algn="r" defTabSz="1097640">
                        <a:lnSpc>
                          <a:spcPct val="100000"/>
                        </a:lnSpc>
                      </a:pPr>
                      <a:r>
                        <a:rPr b="1" lang="en-US" sz="1600" spc="-1" strike="noStrike">
                          <a:solidFill>
                            <a:schemeClr val="dk1"/>
                          </a:solidFill>
                          <a:latin typeface="Arial"/>
                        </a:rPr>
                        <a:t>620 TB</a:t>
                      </a:r>
                      <a:endParaRPr b="0" lang="en-US" sz="1600" spc="-1" strike="noStrike">
                        <a:solidFill>
                          <a:srgbClr val="000000"/>
                        </a:solidFill>
                        <a:latin typeface="Arial"/>
                      </a:endParaRPr>
                    </a:p>
                  </a:txBody>
                  <a:tcPr anchor="t" marL="91440" marR="91440">
                    <a:lnL w="12240">
                      <a:solidFill>
                        <a:srgbClr val="2076ff"/>
                      </a:solidFill>
                      <a:prstDash val="solid"/>
                    </a:lnL>
                    <a:lnR w="12240">
                      <a:solidFill>
                        <a:srgbClr val="2076ff"/>
                      </a:solidFill>
                      <a:prstDash val="solid"/>
                    </a:lnR>
                    <a:lnT w="12240">
                      <a:solidFill>
                        <a:srgbClr val="2076ff"/>
                      </a:solidFill>
                      <a:prstDash val="solid"/>
                    </a:lnT>
                    <a:lnB w="12240">
                      <a:solidFill>
                        <a:srgbClr val="2076ff"/>
                      </a:solidFill>
                      <a:prstDash val="solid"/>
                    </a:lnB>
                    <a:solidFill>
                      <a:schemeClr val="accent2">
                        <a:tint val="20000"/>
                      </a:schemeClr>
                    </a:solidFill>
                  </a:tcPr>
                </a:tc>
              </a:tr>
            </a:tbl>
          </a:graphicData>
        </a:graphic>
      </p:graphicFrame>
      <p:sp>
        <p:nvSpPr>
          <p:cNvPr id="352" name=""/>
          <p:cNvSpPr/>
          <p:nvPr/>
        </p:nvSpPr>
        <p:spPr>
          <a:xfrm>
            <a:off x="1057320" y="129240"/>
            <a:ext cx="7027560" cy="570960"/>
          </a:xfrm>
          <a:prstGeom prst="rect">
            <a:avLst/>
          </a:prstGeom>
          <a:noFill/>
          <a:ln w="0">
            <a:noFill/>
          </a:ln>
        </p:spPr>
        <p:style>
          <a:lnRef idx="0"/>
          <a:fillRef idx="0"/>
          <a:effectRef idx="0"/>
          <a:fontRef idx="minor"/>
        </p:style>
        <p:txBody>
          <a:bodyPr lIns="90000" rIns="90000" tIns="91440" bIns="91440" anchor="t">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2800" spc="-1" strike="noStrike">
                <a:solidFill>
                  <a:srgbClr val="495867"/>
                </a:solidFill>
                <a:latin typeface="Lora"/>
                <a:ea typeface="Lora"/>
              </a:rPr>
              <a:t>Computational Requirements</a:t>
            </a:r>
            <a:endParaRPr b="0" lang="en-US" sz="2800" spc="-1" strike="noStrike">
              <a:solidFill>
                <a:srgbClr val="000000"/>
              </a:solidFill>
              <a:latin typeface="Arial"/>
            </a:endParaRPr>
          </a:p>
        </p:txBody>
      </p:sp>
      <p:sp>
        <p:nvSpPr>
          <p:cNvPr id="353" name="Text Placeholder 1"/>
          <p:cNvSpPr/>
          <p:nvPr/>
        </p:nvSpPr>
        <p:spPr>
          <a:xfrm>
            <a:off x="228600" y="4064040"/>
            <a:ext cx="8686440" cy="892800"/>
          </a:xfrm>
          <a:prstGeom prst="rect">
            <a:avLst/>
          </a:prstGeom>
          <a:noFill/>
          <a:ln w="0">
            <a:noFill/>
          </a:ln>
        </p:spPr>
        <p:style>
          <a:lnRef idx="0"/>
          <a:fillRef idx="0"/>
          <a:effectRef idx="0"/>
          <a:fontRef idx="minor"/>
        </p:style>
        <p:txBody>
          <a:bodyPr lIns="90000" rIns="90000" tIns="91440" bIns="91440" anchor="t">
            <a:noAutofit/>
          </a:bodyPr>
          <a:p>
            <a:pPr marL="457200" indent="-343080">
              <a:lnSpc>
                <a:spcPct val="115000"/>
              </a:lnSpc>
              <a:buClr>
                <a:srgbClr val="495867"/>
              </a:buClr>
              <a:buFont typeface="Roboto"/>
              <a:buChar cha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CyberShake runs require scientific workflows utilizing high performance computing resources</a:t>
            </a:r>
            <a:endParaRPr b="0" lang="en-US" sz="1800" spc="-1" strike="noStrike">
              <a:solidFill>
                <a:srgbClr val="495867"/>
              </a:solidFill>
              <a:latin typeface="Arial"/>
            </a:endParaRPr>
          </a:p>
        </p:txBody>
      </p:sp>
      <p:sp>
        <p:nvSpPr>
          <p:cNvPr id="354" name="Subtitle 14"/>
          <p:cNvSpPr txBox="1"/>
          <p:nvPr/>
        </p:nvSpPr>
        <p:spPr>
          <a:xfrm>
            <a:off x="114480" y="4944240"/>
            <a:ext cx="3078720" cy="199080"/>
          </a:xfrm>
          <a:prstGeom prst="rect">
            <a:avLst/>
          </a:prstGeom>
          <a:noFill/>
          <a:ln w="0">
            <a:noFill/>
          </a:ln>
        </p:spPr>
        <p:txBody>
          <a:bodyPr tIns="91440" bIns="91440" anchor="ctr">
            <a:noAutofit/>
          </a:bodyPr>
          <a:p>
            <a:pPr marL="457200" indent="-343080">
              <a:lnSpc>
                <a:spcPct val="115000"/>
              </a:lnSpc>
              <a:tabLst>
                <a:tab algn="l" pos="0"/>
              </a:tabLst>
            </a:pPr>
            <a:r>
              <a:rPr b="0" lang="en-US" sz="800" spc="-1" strike="noStrike">
                <a:solidFill>
                  <a:schemeClr val="accent3"/>
                </a:solidFill>
                <a:latin typeface="Roboto Medium"/>
                <a:ea typeface="Roboto Medium"/>
              </a:rPr>
              <a:t>Statewide </a:t>
            </a:r>
            <a:r>
              <a:rPr b="0" lang="en-US" sz="800" spc="-1" strike="noStrike">
                <a:solidFill>
                  <a:schemeClr val="accent3"/>
                </a:solidFill>
                <a:latin typeface="Roboto Medium"/>
                <a:ea typeface="Roboto Medium"/>
              </a:rPr>
              <a:t>California </a:t>
            </a:r>
            <a:r>
              <a:rPr b="0" lang="en-US" sz="800" spc="-1" strike="noStrike">
                <a:solidFill>
                  <a:schemeClr val="accent3"/>
                </a:solidFill>
                <a:latin typeface="Roboto Medium"/>
                <a:ea typeface="Roboto Medium"/>
              </a:rPr>
              <a:t>Earthquak</a:t>
            </a:r>
            <a:r>
              <a:rPr b="0" lang="en-US" sz="800" spc="-1" strike="noStrike">
                <a:solidFill>
                  <a:schemeClr val="accent3"/>
                </a:solidFill>
                <a:latin typeface="Roboto Medium"/>
                <a:ea typeface="Roboto Medium"/>
              </a:rPr>
              <a:t>e Center</a:t>
            </a:r>
            <a:r>
              <a:rPr b="0" lang="en-US" sz="800" spc="-1" strike="noStrike">
                <a:solidFill>
                  <a:schemeClr val="dk2"/>
                </a:solidFill>
                <a:latin typeface="Roboto"/>
                <a:ea typeface="Roboto"/>
              </a:rPr>
              <a:t> | </a:t>
            </a:r>
            <a:r>
              <a:rPr b="0" lang="en-US" sz="800" spc="-1" strike="noStrike">
                <a:solidFill>
                  <a:schemeClr val="dk2"/>
                </a:solidFill>
                <a:latin typeface="Roboto"/>
                <a:ea typeface="Roboto"/>
              </a:rPr>
              <a:t>www.scec.</a:t>
            </a:r>
            <a:r>
              <a:rPr b="0" lang="en-US" sz="800" spc="-1" strike="noStrike">
                <a:solidFill>
                  <a:schemeClr val="dk2"/>
                </a:solidFill>
                <a:latin typeface="Roboto"/>
                <a:ea typeface="Roboto"/>
              </a:rPr>
              <a:t>org</a:t>
            </a:r>
            <a:endParaRPr b="0" lang="en-US" sz="800" spc="-1" strike="noStrike">
              <a:solidFill>
                <a:srgbClr val="000000"/>
              </a:solidFill>
              <a:latin typeface="Arial"/>
            </a:endParaRPr>
          </a:p>
        </p:txBody>
      </p:sp>
      <p:sp>
        <p:nvSpPr>
          <p:cNvPr id="355" name=""/>
          <p:cNvSpPr/>
          <p:nvPr/>
        </p:nvSpPr>
        <p:spPr>
          <a:xfrm>
            <a:off x="8472600" y="4947480"/>
            <a:ext cx="547560" cy="198360"/>
          </a:xfrm>
          <a:prstGeom prst="rect">
            <a:avLst/>
          </a:prstGeom>
          <a:noFill/>
          <a:ln w="0">
            <a:noFill/>
          </a:ln>
        </p:spPr>
        <p:style>
          <a:lnRef idx="0"/>
          <a:fillRef idx="0"/>
          <a:effectRef idx="0"/>
          <a:fontRef idx="minor"/>
        </p:style>
        <p:txBody>
          <a:bodyPr tIns="91440" bIns="91440" anchor="ctr">
            <a:noAutofit/>
          </a:bodyPr>
          <a:p>
            <a:pPr algn="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88C8B7B4-2201-4AAB-B2A6-CCAEC0B18B36}" type="slidenum">
              <a:rPr b="0" lang="en-US" sz="1000" spc="-1" strike="noStrike">
                <a:solidFill>
                  <a:srgbClr val="495867"/>
                </a:solidFill>
                <a:latin typeface="Arial"/>
                <a:ea typeface="Arial"/>
              </a:rPr>
              <a:t>14</a:t>
            </a:fld>
            <a:endParaRPr b="0" lang="en-US" sz="1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6" name="PlaceHolder 1"/>
          <p:cNvSpPr>
            <a:spLocks noGrp="1"/>
          </p:cNvSpPr>
          <p:nvPr>
            <p:ph type="title"/>
          </p:nvPr>
        </p:nvSpPr>
        <p:spPr>
          <a:xfrm>
            <a:off x="1057320" y="164520"/>
            <a:ext cx="7028280" cy="572040"/>
          </a:xfrm>
          <a:prstGeom prst="rect">
            <a:avLst/>
          </a:prstGeom>
          <a:noFill/>
          <a:ln w="0">
            <a:noFill/>
          </a:ln>
        </p:spPr>
        <p:txBody>
          <a:bodyPr lIns="91440" rIns="91440" tIns="91440" bIns="91440" anchor="t">
            <a:normAutofit fontScale="93333"/>
          </a:bodyPr>
          <a:p>
            <a:pPr indent="0" algn="ctr">
              <a:lnSpc>
                <a:spcPct val="100000"/>
              </a:lnSpc>
              <a:buNone/>
              <a:tabLst>
                <a:tab algn="l" pos="0"/>
              </a:tabLst>
            </a:pPr>
            <a:r>
              <a:rPr b="1" lang="en-US" sz="2800" spc="-1" strike="noStrike">
                <a:solidFill>
                  <a:schemeClr val="dk2"/>
                </a:solidFill>
                <a:latin typeface="Lora"/>
                <a:ea typeface="Lora"/>
              </a:rPr>
              <a:t>Sci</a:t>
            </a:r>
            <a:r>
              <a:rPr b="1" lang="en-US" sz="2800" spc="-1" strike="noStrike">
                <a:solidFill>
                  <a:schemeClr val="dk2"/>
                </a:solidFill>
                <a:latin typeface="Lora"/>
                <a:ea typeface="Lora"/>
              </a:rPr>
              <a:t>ent</a:t>
            </a:r>
            <a:r>
              <a:rPr b="1" lang="en-US" sz="2800" spc="-1" strike="noStrike">
                <a:solidFill>
                  <a:schemeClr val="dk2"/>
                </a:solidFill>
                <a:latin typeface="Lora"/>
                <a:ea typeface="Lora"/>
              </a:rPr>
              <a:t>ific </a:t>
            </a:r>
            <a:r>
              <a:rPr b="1" lang="en-US" sz="2800" spc="-1" strike="noStrike">
                <a:solidFill>
                  <a:schemeClr val="dk2"/>
                </a:solidFill>
                <a:latin typeface="Lora"/>
                <a:ea typeface="Lora"/>
              </a:rPr>
              <a:t>Wo</a:t>
            </a:r>
            <a:r>
              <a:rPr b="1" lang="en-US" sz="2800" spc="-1" strike="noStrike">
                <a:solidFill>
                  <a:schemeClr val="dk2"/>
                </a:solidFill>
                <a:latin typeface="Lora"/>
                <a:ea typeface="Lora"/>
              </a:rPr>
              <a:t>rkf</a:t>
            </a:r>
            <a:r>
              <a:rPr b="1" lang="en-US" sz="2800" spc="-1" strike="noStrike">
                <a:solidFill>
                  <a:schemeClr val="dk2"/>
                </a:solidFill>
                <a:latin typeface="Lora"/>
                <a:ea typeface="Lora"/>
              </a:rPr>
              <a:t>low </a:t>
            </a:r>
            <a:r>
              <a:rPr b="1" lang="en-US" sz="2800" spc="-1" strike="noStrike">
                <a:solidFill>
                  <a:schemeClr val="dk2"/>
                </a:solidFill>
                <a:latin typeface="Lora"/>
                <a:ea typeface="Lora"/>
              </a:rPr>
              <a:t>Sta</a:t>
            </a:r>
            <a:r>
              <a:rPr b="1" lang="en-US" sz="2800" spc="-1" strike="noStrike">
                <a:solidFill>
                  <a:schemeClr val="dk2"/>
                </a:solidFill>
                <a:latin typeface="Lora"/>
                <a:ea typeface="Lora"/>
              </a:rPr>
              <a:t>ck</a:t>
            </a:r>
            <a:endParaRPr b="0" lang="en-US" sz="2800" spc="-1" strike="noStrike">
              <a:solidFill>
                <a:srgbClr val="000000"/>
              </a:solidFill>
              <a:latin typeface="Arial"/>
            </a:endParaRPr>
          </a:p>
        </p:txBody>
      </p:sp>
      <p:sp>
        <p:nvSpPr>
          <p:cNvPr id="357" name="PlaceHolder 2"/>
          <p:cNvSpPr>
            <a:spLocks noGrp="1"/>
          </p:cNvSpPr>
          <p:nvPr>
            <p:ph type="sldNum" idx="17"/>
          </p:nvPr>
        </p:nvSpPr>
        <p:spPr>
          <a:xfrm>
            <a:off x="8472600" y="4943880"/>
            <a:ext cx="547920" cy="19872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6E0C08FC-F71B-497B-8E9F-A1642E6B334F}" type="slidenum">
              <a:rPr b="0" lang="en" sz="1000" spc="-1" strike="noStrike">
                <a:solidFill>
                  <a:schemeClr val="dk2"/>
                </a:solidFill>
                <a:latin typeface="Arial"/>
                <a:ea typeface="Arial"/>
              </a:rPr>
              <a:t>16</a:t>
            </a:fld>
            <a:endParaRPr b="0" lang="en-US" sz="1000" spc="-1" strike="noStrike">
              <a:solidFill>
                <a:srgbClr val="000000"/>
              </a:solidFill>
              <a:latin typeface="Times New Roman"/>
            </a:endParaRPr>
          </a:p>
        </p:txBody>
      </p:sp>
      <p:pic>
        <p:nvPicPr>
          <p:cNvPr id="358" name="Picture 14" descr=""/>
          <p:cNvPicPr/>
          <p:nvPr/>
        </p:nvPicPr>
        <p:blipFill>
          <a:blip r:embed="rId1"/>
          <a:srcRect l="19599" t="0" r="19097" b="0"/>
          <a:stretch/>
        </p:blipFill>
        <p:spPr>
          <a:xfrm>
            <a:off x="6172200" y="847440"/>
            <a:ext cx="2942640" cy="4102200"/>
          </a:xfrm>
          <a:prstGeom prst="rect">
            <a:avLst/>
          </a:prstGeom>
          <a:ln w="0">
            <a:noFill/>
          </a:ln>
        </p:spPr>
      </p:pic>
      <p:sp>
        <p:nvSpPr>
          <p:cNvPr id="359" name="PlaceHolder 3"/>
          <p:cNvSpPr>
            <a:spLocks noGrp="1"/>
          </p:cNvSpPr>
          <p:nvPr>
            <p:ph type="subTitle"/>
          </p:nvPr>
        </p:nvSpPr>
        <p:spPr>
          <a:xfrm>
            <a:off x="114480" y="4943520"/>
            <a:ext cx="3079080" cy="199440"/>
          </a:xfrm>
          <a:prstGeom prst="rect">
            <a:avLst/>
          </a:prstGeom>
          <a:noFill/>
          <a:ln w="0">
            <a:noFill/>
          </a:ln>
        </p:spPr>
        <p:txBody>
          <a:bodyPr lIns="91440" rIns="91440" tIns="91440" bIns="91440" anchor="ctr">
            <a:noAutofit/>
          </a:bodyPr>
          <a:p>
            <a:pPr>
              <a:lnSpc>
                <a:spcPct val="115000"/>
              </a:lnSpc>
              <a:tabLst>
                <a:tab algn="l" pos="0"/>
              </a:tabLst>
            </a:pPr>
            <a:r>
              <a:rPr b="0" lang="en" sz="800" spc="-1" strike="noStrike">
                <a:solidFill>
                  <a:schemeClr val="accent3"/>
                </a:solidFill>
                <a:latin typeface="Roboto Medium"/>
                <a:ea typeface="Roboto Medium"/>
              </a:rPr>
              <a:t>Statewide </a:t>
            </a:r>
            <a:r>
              <a:rPr b="0" lang="en" sz="800" spc="-1" strike="noStrike">
                <a:solidFill>
                  <a:schemeClr val="accent3"/>
                </a:solidFill>
                <a:latin typeface="Roboto Medium"/>
                <a:ea typeface="Roboto Medium"/>
              </a:rPr>
              <a:t>California </a:t>
            </a:r>
            <a:r>
              <a:rPr b="0" lang="en" sz="800" spc="-1" strike="noStrike">
                <a:solidFill>
                  <a:schemeClr val="accent3"/>
                </a:solidFill>
                <a:latin typeface="Roboto Medium"/>
                <a:ea typeface="Roboto Medium"/>
              </a:rPr>
              <a:t>Earthquake Center</a:t>
            </a:r>
            <a:r>
              <a:rPr b="0" lang="en" sz="800" spc="-1" strike="noStrike">
                <a:solidFill>
                  <a:schemeClr val="dk2"/>
                </a:solidFill>
                <a:latin typeface="Roboto"/>
                <a:ea typeface="Roboto"/>
              </a:rPr>
              <a:t> </a:t>
            </a:r>
            <a:r>
              <a:rPr b="0" lang="en" sz="800" spc="-1" strike="noStrike">
                <a:solidFill>
                  <a:schemeClr val="dk2"/>
                </a:solidFill>
                <a:latin typeface="Roboto"/>
                <a:ea typeface="Roboto"/>
              </a:rPr>
              <a:t>| www.scec.org</a:t>
            </a:r>
            <a:endParaRPr b="0" lang="en-US" sz="800" spc="-1" strike="noStrike">
              <a:solidFill>
                <a:srgbClr val="000000"/>
              </a:solidFill>
              <a:latin typeface="Arial"/>
            </a:endParaRPr>
          </a:p>
        </p:txBody>
      </p:sp>
      <p:sp>
        <p:nvSpPr>
          <p:cNvPr id="360" name="PlaceHolder 4"/>
          <p:cNvSpPr>
            <a:spLocks noGrp="1"/>
          </p:cNvSpPr>
          <p:nvPr>
            <p:ph/>
          </p:nvPr>
        </p:nvSpPr>
        <p:spPr>
          <a:xfrm>
            <a:off x="311760" y="1041480"/>
            <a:ext cx="6088680" cy="3758760"/>
          </a:xfrm>
          <a:prstGeom prst="rect">
            <a:avLst/>
          </a:prstGeom>
          <a:noFill/>
          <a:ln w="0">
            <a:noFill/>
          </a:ln>
        </p:spPr>
        <p:txBody>
          <a:bodyPr lIns="91440" rIns="91440" tIns="91440" bIns="91440" anchor="t">
            <a:noAutofit/>
          </a:bodyPr>
          <a:p>
            <a:pPr marL="457200" indent="-343080">
              <a:lnSpc>
                <a:spcPct val="115000"/>
              </a:lnSpc>
              <a:spcBef>
                <a:spcPts val="431"/>
              </a:spcBef>
              <a:buClr>
                <a:srgbClr val="495867"/>
              </a:buClr>
              <a:buFont typeface="Roboto"/>
              <a:buChar char="●"/>
            </a:pPr>
            <a:r>
              <a:rPr b="0" lang="en-US" sz="1800" spc="-1" strike="noStrike">
                <a:solidFill>
                  <a:srgbClr val="495867"/>
                </a:solidFill>
                <a:latin typeface="Roboto"/>
                <a:ea typeface="Roboto"/>
              </a:rPr>
              <a:t>Pegasus-WMS: describes workflow as directed graph of jobs with dependencies that make and use files</a:t>
            </a:r>
            <a:endParaRPr b="0" lang="en-US" sz="1800" spc="-1" strike="noStrike">
              <a:solidFill>
                <a:srgbClr val="000000"/>
              </a:solidFill>
              <a:latin typeface="Arial"/>
            </a:endParaRPr>
          </a:p>
          <a:p>
            <a:pPr marL="457200" indent="-343080">
              <a:lnSpc>
                <a:spcPct val="115000"/>
              </a:lnSpc>
              <a:spcBef>
                <a:spcPts val="431"/>
              </a:spcBef>
              <a:buClr>
                <a:srgbClr val="495867"/>
              </a:buClr>
              <a:buFont typeface="Roboto"/>
              <a:buChar char="●"/>
            </a:pPr>
            <a:r>
              <a:rPr b="0" lang="en-US" sz="1800" spc="-1" strike="noStrike">
                <a:solidFill>
                  <a:schemeClr val="dk2"/>
                </a:solidFill>
                <a:latin typeface="Roboto"/>
                <a:ea typeface="Roboto"/>
              </a:rPr>
              <a:t>HTCondor: manages queue of jobs and executes them on remote systems</a:t>
            </a:r>
            <a:endParaRPr b="0" lang="en-US" sz="1800" spc="-1" strike="noStrike">
              <a:solidFill>
                <a:srgbClr val="000000"/>
              </a:solidFill>
              <a:latin typeface="Arial"/>
            </a:endParaRPr>
          </a:p>
          <a:p>
            <a:pPr marL="457200" indent="-343080">
              <a:lnSpc>
                <a:spcPct val="115000"/>
              </a:lnSpc>
              <a:spcBef>
                <a:spcPts val="431"/>
              </a:spcBef>
              <a:buClr>
                <a:srgbClr val="495867"/>
              </a:buClr>
              <a:buFont typeface="Roboto"/>
              <a:buChar char="●"/>
            </a:pPr>
            <a:r>
              <a:rPr b="0" lang="en-US" sz="1800" spc="-1" strike="noStrike">
                <a:solidFill>
                  <a:schemeClr val="dk2"/>
                </a:solidFill>
                <a:latin typeface="Roboto"/>
                <a:ea typeface="Roboto"/>
              </a:rPr>
              <a:t>No changes to application codes</a:t>
            </a:r>
            <a:endParaRPr b="0" lang="en-US" sz="1800" spc="-1" strike="noStrike">
              <a:solidFill>
                <a:srgbClr val="000000"/>
              </a:solidFill>
              <a:latin typeface="Arial"/>
            </a:endParaRPr>
          </a:p>
          <a:p>
            <a:pPr marL="457200" indent="-343080">
              <a:lnSpc>
                <a:spcPct val="115000"/>
              </a:lnSpc>
              <a:spcBef>
                <a:spcPts val="431"/>
              </a:spcBef>
              <a:buClr>
                <a:srgbClr val="495867"/>
              </a:buClr>
              <a:buFont typeface="Roboto"/>
              <a:buChar char="●"/>
            </a:pPr>
            <a:r>
              <a:rPr b="0" lang="en-US" sz="1800" spc="-1" strike="noStrike">
                <a:solidFill>
                  <a:schemeClr val="dk2"/>
                </a:solidFill>
                <a:latin typeface="Roboto"/>
                <a:ea typeface="Roboto"/>
              </a:rPr>
              <a:t>Scientific workflows provide:</a:t>
            </a:r>
            <a:endParaRPr b="0" lang="en-US" sz="1800" spc="-1" strike="noStrike">
              <a:solidFill>
                <a:srgbClr val="000000"/>
              </a:solidFill>
              <a:latin typeface="Arial"/>
            </a:endParaRPr>
          </a:p>
          <a:p>
            <a:pPr lvl="1" marL="801720" indent="-317520">
              <a:lnSpc>
                <a:spcPct val="100000"/>
              </a:lnSpc>
              <a:spcBef>
                <a:spcPts val="720"/>
              </a:spcBef>
              <a:buClr>
                <a:srgbClr val="495867"/>
              </a:buClr>
              <a:buFont typeface="Roboto"/>
              <a:buChar char="○"/>
            </a:pPr>
            <a:r>
              <a:rPr b="0" lang="en-US" sz="1800" spc="-1" strike="noStrike">
                <a:solidFill>
                  <a:schemeClr val="dk2"/>
                </a:solidFill>
                <a:latin typeface="Roboto"/>
                <a:ea typeface="Roboto"/>
              </a:rPr>
              <a:t>Automation</a:t>
            </a:r>
            <a:endParaRPr b="0" lang="en-US" sz="1800" spc="-1" strike="noStrike">
              <a:solidFill>
                <a:srgbClr val="000000"/>
              </a:solidFill>
              <a:latin typeface="Arial"/>
            </a:endParaRPr>
          </a:p>
          <a:p>
            <a:pPr lvl="1" marL="801720" indent="-317520">
              <a:lnSpc>
                <a:spcPct val="100000"/>
              </a:lnSpc>
              <a:spcBef>
                <a:spcPts val="720"/>
              </a:spcBef>
              <a:buClr>
                <a:srgbClr val="495867"/>
              </a:buClr>
              <a:buFont typeface="Roboto"/>
              <a:buChar char="○"/>
            </a:pPr>
            <a:r>
              <a:rPr b="0" lang="en-US" sz="1800" spc="-1" strike="noStrike">
                <a:solidFill>
                  <a:schemeClr val="dk2"/>
                </a:solidFill>
                <a:latin typeface="Roboto"/>
                <a:ea typeface="Roboto"/>
              </a:rPr>
              <a:t>Data management</a:t>
            </a:r>
            <a:endParaRPr b="0" lang="en-US" sz="1800" spc="-1" strike="noStrike">
              <a:solidFill>
                <a:srgbClr val="000000"/>
              </a:solidFill>
              <a:latin typeface="Arial"/>
            </a:endParaRPr>
          </a:p>
          <a:p>
            <a:pPr lvl="1" marL="801720" indent="-317520">
              <a:lnSpc>
                <a:spcPct val="100000"/>
              </a:lnSpc>
              <a:spcBef>
                <a:spcPts val="720"/>
              </a:spcBef>
              <a:buClr>
                <a:srgbClr val="495867"/>
              </a:buClr>
              <a:buFont typeface="Roboto"/>
              <a:buChar char="○"/>
            </a:pPr>
            <a:r>
              <a:rPr b="0" lang="en-US" sz="1800" spc="-1" strike="noStrike">
                <a:solidFill>
                  <a:schemeClr val="dk2"/>
                </a:solidFill>
                <a:latin typeface="Roboto"/>
                <a:ea typeface="Roboto"/>
              </a:rPr>
              <a:t>Job execution</a:t>
            </a:r>
            <a:endParaRPr b="0" lang="en-US" sz="1800" spc="-1" strike="noStrike">
              <a:solidFill>
                <a:srgbClr val="000000"/>
              </a:solidFill>
              <a:latin typeface="Arial"/>
            </a:endParaRPr>
          </a:p>
          <a:p>
            <a:pPr lvl="1" marL="801720" indent="-317520">
              <a:lnSpc>
                <a:spcPct val="100000"/>
              </a:lnSpc>
              <a:spcBef>
                <a:spcPts val="720"/>
              </a:spcBef>
              <a:buClr>
                <a:srgbClr val="495867"/>
              </a:buClr>
              <a:buFont typeface="Roboto"/>
              <a:buChar char="○"/>
            </a:pPr>
            <a:r>
              <a:rPr b="0" lang="en-US" sz="1800" spc="-1" strike="noStrike">
                <a:solidFill>
                  <a:schemeClr val="dk2"/>
                </a:solidFill>
                <a:latin typeface="Roboto"/>
                <a:ea typeface="Roboto"/>
              </a:rPr>
              <a:t>Error recovery</a:t>
            </a:r>
            <a:endParaRPr b="0" lang="en-US" sz="1800" spc="-1" strike="noStrike">
              <a:solidFill>
                <a:srgbClr val="000000"/>
              </a:solidFill>
              <a:latin typeface="Arial"/>
            </a:endParaRPr>
          </a:p>
          <a:p>
            <a:pPr indent="0">
              <a:lnSpc>
                <a:spcPct val="115000"/>
              </a:lnSpc>
              <a:buNone/>
              <a:tabLst>
                <a:tab algn="l" pos="0"/>
              </a:tabLst>
            </a:pP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1" name="PlaceHolder 1"/>
          <p:cNvSpPr>
            <a:spLocks noGrp="1"/>
          </p:cNvSpPr>
          <p:nvPr>
            <p:ph type="title"/>
          </p:nvPr>
        </p:nvSpPr>
        <p:spPr>
          <a:xfrm>
            <a:off x="1057320" y="164520"/>
            <a:ext cx="7028640" cy="572400"/>
          </a:xfrm>
          <a:prstGeom prst="rect">
            <a:avLst/>
          </a:prstGeom>
          <a:noFill/>
          <a:ln w="0">
            <a:noFill/>
          </a:ln>
        </p:spPr>
        <p:txBody>
          <a:bodyPr lIns="91440" rIns="91440" tIns="91440" bIns="91440" anchor="t">
            <a:normAutofit fontScale="93550"/>
          </a:bodyPr>
          <a:p>
            <a:pPr indent="0" algn="ctr">
              <a:lnSpc>
                <a:spcPct val="100000"/>
              </a:lnSpc>
              <a:buNone/>
            </a:pPr>
            <a:r>
              <a:rPr b="1" lang="en-US" sz="2800" spc="-1" strike="noStrike">
                <a:solidFill>
                  <a:schemeClr val="dk2"/>
                </a:solidFill>
                <a:latin typeface="Lora"/>
                <a:ea typeface="Lora"/>
              </a:rPr>
              <a:t>Study 24.8 (Northern California) Statistics</a:t>
            </a:r>
            <a:endParaRPr b="0" lang="en-US" sz="2800" spc="-1" strike="noStrike">
              <a:solidFill>
                <a:srgbClr val="000000"/>
              </a:solidFill>
              <a:latin typeface="Arial"/>
            </a:endParaRPr>
          </a:p>
        </p:txBody>
      </p:sp>
      <p:sp>
        <p:nvSpPr>
          <p:cNvPr id="362" name="PlaceHolder 2"/>
          <p:cNvSpPr>
            <a:spLocks noGrp="1"/>
          </p:cNvSpPr>
          <p:nvPr>
            <p:ph/>
          </p:nvPr>
        </p:nvSpPr>
        <p:spPr>
          <a:xfrm>
            <a:off x="311760" y="1041480"/>
            <a:ext cx="8520120" cy="3526920"/>
          </a:xfrm>
          <a:prstGeom prst="rect">
            <a:avLst/>
          </a:prstGeom>
          <a:noFill/>
          <a:ln w="0">
            <a:noFill/>
          </a:ln>
        </p:spPr>
        <p:txBody>
          <a:bodyPr lIns="91440" rIns="91440" tIns="91440" bIns="91440" anchor="t">
            <a:normAutofit/>
          </a:bodyPr>
          <a:p>
            <a:pPr marL="457200" indent="-343080">
              <a:lnSpc>
                <a:spcPct val="115000"/>
              </a:lnSpc>
              <a:spcAft>
                <a:spcPts val="601"/>
              </a:spcAft>
              <a:buClr>
                <a:srgbClr val="495867"/>
              </a:buClr>
              <a:buFont typeface="Roboto"/>
              <a:buChar char="●"/>
            </a:pPr>
            <a:r>
              <a:rPr b="0" lang="en-US" sz="1800" spc="-1" strike="noStrike">
                <a:solidFill>
                  <a:schemeClr val="dk2"/>
                </a:solidFill>
                <a:latin typeface="Roboto"/>
                <a:ea typeface="Roboto"/>
              </a:rPr>
              <a:t>September 24 – November 8 (45 days)</a:t>
            </a:r>
            <a:endParaRPr b="0" lang="en-US" sz="1800" spc="-1" strike="noStrike">
              <a:solidFill>
                <a:srgbClr val="000000"/>
              </a:solidFill>
              <a:latin typeface="Arial"/>
            </a:endParaRPr>
          </a:p>
          <a:p>
            <a:pPr marL="457200" indent="-343080">
              <a:lnSpc>
                <a:spcPct val="115000"/>
              </a:lnSpc>
              <a:spcAft>
                <a:spcPts val="601"/>
              </a:spcAft>
              <a:buClr>
                <a:srgbClr val="495867"/>
              </a:buClr>
              <a:buFont typeface="Roboto"/>
              <a:buChar char="●"/>
            </a:pPr>
            <a:r>
              <a:rPr b="0" lang="en-US" sz="1800" spc="-1" strike="noStrike">
                <a:solidFill>
                  <a:schemeClr val="dk2"/>
                </a:solidFill>
                <a:latin typeface="Roboto"/>
                <a:ea typeface="Roboto"/>
              </a:rPr>
              <a:t>Ran wave propagation calculations on OLCF </a:t>
            </a:r>
            <a:r>
              <a:rPr b="0" i="1" lang="en-US" sz="1800" spc="-1" strike="noStrike">
                <a:solidFill>
                  <a:schemeClr val="dk2"/>
                </a:solidFill>
                <a:latin typeface="Roboto"/>
                <a:ea typeface="Roboto"/>
              </a:rPr>
              <a:t>Frontier</a:t>
            </a:r>
            <a:r>
              <a:rPr b="0" lang="en-US" sz="1800" spc="-1" strike="noStrike">
                <a:solidFill>
                  <a:schemeClr val="dk2"/>
                </a:solidFill>
                <a:latin typeface="Roboto"/>
                <a:ea typeface="Roboto"/>
              </a:rPr>
              <a:t> and low-frequency synthesis and stochastic simulations on TACC </a:t>
            </a:r>
            <a:r>
              <a:rPr b="0" i="1" lang="en-US" sz="1800" spc="-1" strike="noStrike">
                <a:solidFill>
                  <a:schemeClr val="dk2"/>
                </a:solidFill>
                <a:latin typeface="Roboto"/>
                <a:ea typeface="Roboto"/>
              </a:rPr>
              <a:t>Frontera</a:t>
            </a:r>
            <a:endParaRPr b="0" lang="en-US" sz="1800" spc="-1" strike="noStrike">
              <a:solidFill>
                <a:srgbClr val="000000"/>
              </a:solidFill>
              <a:latin typeface="Arial"/>
            </a:endParaRPr>
          </a:p>
          <a:p>
            <a:pPr marL="457200" indent="-343080">
              <a:lnSpc>
                <a:spcPct val="115000"/>
              </a:lnSpc>
              <a:spcAft>
                <a:spcPts val="601"/>
              </a:spcAft>
              <a:buClr>
                <a:srgbClr val="495867"/>
              </a:buClr>
              <a:buFont typeface="Roboto"/>
              <a:buChar char="●"/>
            </a:pPr>
            <a:r>
              <a:rPr b="0" lang="en-US" sz="1800" spc="-1" strike="noStrike">
                <a:solidFill>
                  <a:schemeClr val="dk2"/>
                </a:solidFill>
                <a:latin typeface="Roboto"/>
                <a:ea typeface="Roboto"/>
              </a:rPr>
              <a:t>Used about 180,000 node-hours, including up to 44% of </a:t>
            </a:r>
            <a:r>
              <a:rPr b="0" i="1" lang="en-US" sz="1800" spc="-1" strike="noStrike">
                <a:solidFill>
                  <a:schemeClr val="dk2"/>
                </a:solidFill>
                <a:latin typeface="Roboto"/>
                <a:ea typeface="Roboto"/>
              </a:rPr>
              <a:t>Frontier</a:t>
            </a:r>
            <a:endParaRPr b="0" lang="en-US" sz="1800" spc="-1" strike="noStrike">
              <a:solidFill>
                <a:srgbClr val="000000"/>
              </a:solidFill>
              <a:latin typeface="Arial"/>
            </a:endParaRPr>
          </a:p>
          <a:p>
            <a:pPr marL="457200" indent="-343080">
              <a:lnSpc>
                <a:spcPct val="115000"/>
              </a:lnSpc>
              <a:spcAft>
                <a:spcPts val="601"/>
              </a:spcAft>
              <a:buClr>
                <a:srgbClr val="495867"/>
              </a:buClr>
              <a:buFont typeface="Roboto"/>
              <a:buChar char="●"/>
            </a:pPr>
            <a:r>
              <a:rPr b="0" lang="en-US" sz="1800" spc="-1" strike="noStrike">
                <a:solidFill>
                  <a:schemeClr val="dk2"/>
                </a:solidFill>
                <a:latin typeface="Roboto"/>
                <a:ea typeface="Roboto"/>
              </a:rPr>
              <a:t>Ran 27,800 jobs using Pegasus-WMS and HTCondor workflow tools</a:t>
            </a:r>
            <a:endParaRPr b="0" lang="en-US" sz="1800" spc="-1" strike="noStrike">
              <a:solidFill>
                <a:srgbClr val="000000"/>
              </a:solidFill>
              <a:latin typeface="Arial"/>
            </a:endParaRPr>
          </a:p>
          <a:p>
            <a:pPr marL="457200" indent="-343080">
              <a:lnSpc>
                <a:spcPct val="115000"/>
              </a:lnSpc>
              <a:spcAft>
                <a:spcPts val="601"/>
              </a:spcAft>
              <a:buClr>
                <a:srgbClr val="495867"/>
              </a:buClr>
              <a:buFont typeface="Roboto"/>
              <a:buChar char="●"/>
            </a:pPr>
            <a:r>
              <a:rPr b="0" lang="en-US" sz="1800" spc="-1" strike="noStrike">
                <a:solidFill>
                  <a:schemeClr val="dk2"/>
                </a:solidFill>
                <a:latin typeface="Roboto"/>
                <a:ea typeface="Roboto"/>
              </a:rPr>
              <a:t>Managed 1 PB of data</a:t>
            </a:r>
            <a:endParaRPr b="0" lang="en-US" sz="1800" spc="-1" strike="noStrike">
              <a:solidFill>
                <a:srgbClr val="000000"/>
              </a:solidFill>
              <a:latin typeface="Arial"/>
            </a:endParaRPr>
          </a:p>
          <a:p>
            <a:pPr marL="457200" indent="-343080">
              <a:lnSpc>
                <a:spcPct val="115000"/>
              </a:lnSpc>
              <a:spcAft>
                <a:spcPts val="601"/>
              </a:spcAft>
              <a:buClr>
                <a:srgbClr val="495867"/>
              </a:buClr>
              <a:buFont typeface="Roboto"/>
              <a:buChar char="●"/>
            </a:pPr>
            <a:r>
              <a:rPr b="0" lang="en-US" sz="1800" spc="-1" strike="noStrike">
                <a:solidFill>
                  <a:schemeClr val="dk2"/>
                </a:solidFill>
                <a:latin typeface="Roboto"/>
                <a:ea typeface="Roboto"/>
              </a:rPr>
              <a:t>Produced 36 TB / 9 million files of output data products</a:t>
            </a:r>
            <a:endParaRPr b="0" lang="en-US" sz="1800" spc="-1" strike="noStrike">
              <a:solidFill>
                <a:srgbClr val="000000"/>
              </a:solidFill>
              <a:latin typeface="Arial"/>
            </a:endParaRPr>
          </a:p>
          <a:p>
            <a:pPr marL="457200" indent="-343080">
              <a:lnSpc>
                <a:spcPct val="115000"/>
              </a:lnSpc>
              <a:spcAft>
                <a:spcPts val="601"/>
              </a:spcAft>
              <a:buClr>
                <a:srgbClr val="495867"/>
              </a:buClr>
              <a:buFont typeface="Roboto"/>
              <a:buChar char="●"/>
            </a:pPr>
            <a:r>
              <a:rPr b="0" lang="en-US" sz="1800" spc="-1" strike="noStrike">
                <a:solidFill>
                  <a:schemeClr val="dk2"/>
                </a:solidFill>
                <a:latin typeface="Roboto"/>
                <a:ea typeface="Roboto"/>
              </a:rPr>
              <a:t>Generated 126.8 million three-component seismograms and 34.3 billion IMs</a:t>
            </a:r>
            <a:endParaRPr b="0" lang="en-US" sz="1800" spc="-1" strike="noStrike">
              <a:solidFill>
                <a:srgbClr val="000000"/>
              </a:solidFill>
              <a:latin typeface="Arial"/>
            </a:endParaRPr>
          </a:p>
        </p:txBody>
      </p:sp>
      <p:sp>
        <p:nvSpPr>
          <p:cNvPr id="363" name="PlaceHolder 3"/>
          <p:cNvSpPr>
            <a:spLocks noGrp="1"/>
          </p:cNvSpPr>
          <p:nvPr>
            <p:ph type="sldNum" idx="18"/>
          </p:nvPr>
        </p:nvSpPr>
        <p:spPr>
          <a:xfrm>
            <a:off x="8472600" y="4943880"/>
            <a:ext cx="548280" cy="19908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857A9E7F-76B1-4AD3-82CF-7978B2B6A696}" type="slidenum">
              <a:rPr b="0" lang="en" sz="1000" spc="-1" strike="noStrike">
                <a:solidFill>
                  <a:schemeClr val="dk2"/>
                </a:solidFill>
                <a:latin typeface="Arial"/>
                <a:ea typeface="Arial"/>
              </a:rPr>
              <a:t>17</a:t>
            </a:fld>
            <a:endParaRPr b="0" lang="en-US" sz="1000" spc="-1" strike="noStrike">
              <a:solidFill>
                <a:srgbClr val="000000"/>
              </a:solidFill>
              <a:latin typeface="Times New Roman"/>
            </a:endParaRPr>
          </a:p>
        </p:txBody>
      </p:sp>
      <p:sp>
        <p:nvSpPr>
          <p:cNvPr id="364" name="PlaceHolder 4"/>
          <p:cNvSpPr>
            <a:spLocks noGrp="1"/>
          </p:cNvSpPr>
          <p:nvPr>
            <p:ph type="subTitle"/>
          </p:nvPr>
        </p:nvSpPr>
        <p:spPr>
          <a:xfrm>
            <a:off x="114480" y="4943520"/>
            <a:ext cx="3079440" cy="199800"/>
          </a:xfrm>
          <a:prstGeom prst="rect">
            <a:avLst/>
          </a:prstGeom>
          <a:noFill/>
          <a:ln w="0">
            <a:noFill/>
          </a:ln>
        </p:spPr>
        <p:txBody>
          <a:bodyPr lIns="91440" rIns="91440" tIns="91440" bIns="91440" anchor="ctr">
            <a:noAutofit/>
          </a:bodyPr>
          <a:p>
            <a:pPr indent="0">
              <a:lnSpc>
                <a:spcPct val="115000"/>
              </a:lnSpc>
              <a:buNone/>
              <a:tabLst>
                <a:tab algn="l" pos="0"/>
              </a:tabLst>
            </a:pPr>
            <a:r>
              <a:rPr b="0" lang="en" sz="800" spc="-1" strike="noStrike">
                <a:solidFill>
                  <a:schemeClr val="accent3"/>
                </a:solidFill>
                <a:latin typeface="Roboto Medium"/>
                <a:ea typeface="Roboto Medium"/>
              </a:rPr>
              <a:t>Statewide California Earthquake Center</a:t>
            </a:r>
            <a:r>
              <a:rPr b="0" lang="en" sz="800" spc="-1" strike="noStrike">
                <a:solidFill>
                  <a:schemeClr val="dk2"/>
                </a:solidFill>
                <a:latin typeface="Roboto"/>
                <a:ea typeface="Roboto"/>
              </a:rPr>
              <a:t> | 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65" name="PlaceHolder 1"/>
          <p:cNvSpPr>
            <a:spLocks noGrp="1"/>
          </p:cNvSpPr>
          <p:nvPr>
            <p:ph type="title"/>
          </p:nvPr>
        </p:nvSpPr>
        <p:spPr>
          <a:xfrm>
            <a:off x="1057320" y="128880"/>
            <a:ext cx="7027560" cy="570960"/>
          </a:xfrm>
          <a:prstGeom prst="rect">
            <a:avLst/>
          </a:prstGeom>
          <a:noFill/>
          <a:ln w="0">
            <a:noFill/>
          </a:ln>
        </p:spPr>
        <p:txBody>
          <a:bodyPr lIns="91440" rIns="91440" tIns="91440" bIns="91440" anchor="t">
            <a:noAutofit/>
          </a:bodyPr>
          <a:p>
            <a:pPr indent="0" algn="ctr">
              <a:lnSpc>
                <a:spcPct val="100000"/>
              </a:lnSpc>
              <a:spcBef>
                <a:spcPts val="11"/>
              </a:spcBef>
              <a:spcAft>
                <a:spcPts val="11"/>
              </a:spcAft>
              <a:buNone/>
              <a:tabLst>
                <a:tab algn="l" pos="0"/>
              </a:tabLst>
            </a:pPr>
            <a:r>
              <a:rPr b="1" lang="en-US" sz="2800" spc="-1" strike="noStrike">
                <a:solidFill>
                  <a:srgbClr val="495867"/>
                </a:solidFill>
                <a:latin typeface="Lora"/>
                <a:ea typeface="Lora"/>
              </a:rPr>
              <a:t>Layer</a:t>
            </a:r>
            <a:r>
              <a:rPr b="1" lang="en-US" sz="2800" spc="-1" strike="noStrike">
                <a:solidFill>
                  <a:srgbClr val="495867"/>
                </a:solidFill>
                <a:latin typeface="Lora"/>
                <a:ea typeface="Lora"/>
              </a:rPr>
              <a:t>ed </a:t>
            </a:r>
            <a:r>
              <a:rPr b="1" lang="en-US" sz="2800" spc="-1" strike="noStrike">
                <a:solidFill>
                  <a:srgbClr val="495867"/>
                </a:solidFill>
                <a:latin typeface="Lora"/>
                <a:ea typeface="Lora"/>
              </a:rPr>
              <a:t>Datas</a:t>
            </a:r>
            <a:r>
              <a:rPr b="1" lang="en-US" sz="2800" spc="-1" strike="noStrike">
                <a:solidFill>
                  <a:srgbClr val="495867"/>
                </a:solidFill>
                <a:latin typeface="Lora"/>
                <a:ea typeface="Lora"/>
              </a:rPr>
              <a:t>et of </a:t>
            </a:r>
            <a:r>
              <a:rPr b="1" lang="en-US" sz="2800" spc="-1" strike="noStrike">
                <a:solidFill>
                  <a:srgbClr val="495867"/>
                </a:solidFill>
                <a:latin typeface="Lora"/>
                <a:ea typeface="Lora"/>
              </a:rPr>
              <a:t>Hazar</a:t>
            </a:r>
            <a:r>
              <a:rPr b="1" lang="en-US" sz="2800" spc="-1" strike="noStrike">
                <a:solidFill>
                  <a:srgbClr val="495867"/>
                </a:solidFill>
                <a:latin typeface="Lora"/>
                <a:ea typeface="Lora"/>
              </a:rPr>
              <a:t>d </a:t>
            </a:r>
            <a:r>
              <a:rPr b="1" lang="en-US" sz="2800" spc="-1" strike="noStrike">
                <a:solidFill>
                  <a:srgbClr val="495867"/>
                </a:solidFill>
                <a:latin typeface="Lora"/>
                <a:ea typeface="Lora"/>
              </a:rPr>
              <a:t>Produ</a:t>
            </a:r>
            <a:r>
              <a:rPr b="1" lang="en-US" sz="2800" spc="-1" strike="noStrike">
                <a:solidFill>
                  <a:srgbClr val="495867"/>
                </a:solidFill>
                <a:latin typeface="Lora"/>
                <a:ea typeface="Lora"/>
              </a:rPr>
              <a:t>cts</a:t>
            </a:r>
            <a:endParaRPr b="0" lang="en-US" sz="2800" spc="-1" strike="noStrike">
              <a:solidFill>
                <a:srgbClr val="000000"/>
              </a:solidFill>
              <a:latin typeface="Arial"/>
            </a:endParaRPr>
          </a:p>
        </p:txBody>
      </p:sp>
      <p:sp>
        <p:nvSpPr>
          <p:cNvPr id="366" name=""/>
          <p:cNvSpPr/>
          <p:nvPr/>
        </p:nvSpPr>
        <p:spPr>
          <a:xfrm>
            <a:off x="8472600" y="4943520"/>
            <a:ext cx="547200" cy="198000"/>
          </a:xfrm>
          <a:prstGeom prst="rect">
            <a:avLst/>
          </a:prstGeom>
          <a:noFill/>
          <a:ln w="0">
            <a:noFill/>
          </a:ln>
        </p:spPr>
        <p:style>
          <a:lnRef idx="0"/>
          <a:fillRef idx="0"/>
          <a:effectRef idx="0"/>
          <a:fontRef idx="minor"/>
        </p:style>
        <p:txBody>
          <a:bodyPr lIns="90000" rIns="90000" tIns="91440" bIns="91440" anchor="ctr">
            <a:noAutofit/>
          </a:bodyPr>
          <a:p>
            <a:pPr algn="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466DF347-3839-4D76-A42B-E6251E367126}" type="slidenum">
              <a:rPr b="0" lang="en-US" sz="1000" spc="-1" strike="noStrike">
                <a:solidFill>
                  <a:srgbClr val="495867"/>
                </a:solidFill>
                <a:latin typeface="Arial"/>
                <a:ea typeface="Arial"/>
              </a:rPr>
              <a:t>17</a:t>
            </a:fld>
            <a:endParaRPr b="0" lang="en-US" sz="1000" spc="-1" strike="noStrike">
              <a:solidFill>
                <a:srgbClr val="000000"/>
              </a:solidFill>
              <a:latin typeface="Arial"/>
            </a:endParaRPr>
          </a:p>
        </p:txBody>
      </p:sp>
      <p:pic>
        <p:nvPicPr>
          <p:cNvPr id="367" name="" descr=""/>
          <p:cNvPicPr/>
          <p:nvPr/>
        </p:nvPicPr>
        <p:blipFill>
          <a:blip r:embed="rId1"/>
          <a:srcRect l="0" t="0" r="0" b="8598"/>
          <a:stretch/>
        </p:blipFill>
        <p:spPr>
          <a:xfrm>
            <a:off x="201600" y="1138320"/>
            <a:ext cx="2247480" cy="1853640"/>
          </a:xfrm>
          <a:prstGeom prst="rect">
            <a:avLst/>
          </a:prstGeom>
          <a:ln w="0">
            <a:noFill/>
          </a:ln>
        </p:spPr>
      </p:pic>
      <p:pic>
        <p:nvPicPr>
          <p:cNvPr id="368" name="" descr=""/>
          <p:cNvPicPr/>
          <p:nvPr/>
        </p:nvPicPr>
        <p:blipFill>
          <a:blip r:embed="rId2"/>
          <a:stretch/>
        </p:blipFill>
        <p:spPr>
          <a:xfrm>
            <a:off x="3427560" y="1387440"/>
            <a:ext cx="2053800" cy="1580760"/>
          </a:xfrm>
          <a:prstGeom prst="rect">
            <a:avLst/>
          </a:prstGeom>
          <a:ln w="0">
            <a:noFill/>
          </a:ln>
        </p:spPr>
      </p:pic>
      <p:pic>
        <p:nvPicPr>
          <p:cNvPr id="369" name="" descr=""/>
          <p:cNvPicPr/>
          <p:nvPr/>
        </p:nvPicPr>
        <p:blipFill>
          <a:blip r:embed="rId3"/>
          <a:stretch/>
        </p:blipFill>
        <p:spPr>
          <a:xfrm>
            <a:off x="6654960" y="1297080"/>
            <a:ext cx="2182320" cy="1713960"/>
          </a:xfrm>
          <a:prstGeom prst="rect">
            <a:avLst/>
          </a:prstGeom>
          <a:ln w="0">
            <a:noFill/>
          </a:ln>
        </p:spPr>
      </p:pic>
      <p:pic>
        <p:nvPicPr>
          <p:cNvPr id="370" name="" descr=""/>
          <p:cNvPicPr/>
          <p:nvPr/>
        </p:nvPicPr>
        <p:blipFill>
          <a:blip r:embed="rId4"/>
          <a:stretch/>
        </p:blipFill>
        <p:spPr>
          <a:xfrm>
            <a:off x="7331040" y="3129120"/>
            <a:ext cx="968040" cy="1352160"/>
          </a:xfrm>
          <a:prstGeom prst="rect">
            <a:avLst/>
          </a:prstGeom>
          <a:ln w="0">
            <a:noFill/>
          </a:ln>
        </p:spPr>
      </p:pic>
      <p:pic>
        <p:nvPicPr>
          <p:cNvPr id="371" name="" descr=""/>
          <p:cNvPicPr/>
          <p:nvPr/>
        </p:nvPicPr>
        <p:blipFill>
          <a:blip r:embed="rId5"/>
          <a:srcRect l="9851" t="8625" r="7284" b="35921"/>
          <a:stretch/>
        </p:blipFill>
        <p:spPr>
          <a:xfrm>
            <a:off x="3538440" y="3297240"/>
            <a:ext cx="1876320" cy="896760"/>
          </a:xfrm>
          <a:prstGeom prst="rect">
            <a:avLst/>
          </a:prstGeom>
          <a:ln w="0">
            <a:noFill/>
          </a:ln>
        </p:spPr>
      </p:pic>
      <p:pic>
        <p:nvPicPr>
          <p:cNvPr id="372" name="" descr=""/>
          <p:cNvPicPr/>
          <p:nvPr/>
        </p:nvPicPr>
        <p:blipFill>
          <a:blip r:embed="rId6"/>
          <a:srcRect l="4135" t="6287" r="6910" b="0"/>
          <a:stretch/>
        </p:blipFill>
        <p:spPr>
          <a:xfrm>
            <a:off x="139680" y="3178080"/>
            <a:ext cx="2307960" cy="1215720"/>
          </a:xfrm>
          <a:prstGeom prst="rect">
            <a:avLst/>
          </a:prstGeom>
          <a:ln w="0">
            <a:noFill/>
          </a:ln>
        </p:spPr>
      </p:pic>
      <p:sp>
        <p:nvSpPr>
          <p:cNvPr id="373" name=""/>
          <p:cNvSpPr/>
          <p:nvPr/>
        </p:nvSpPr>
        <p:spPr>
          <a:xfrm>
            <a:off x="396720" y="808200"/>
            <a:ext cx="1785600" cy="537480"/>
          </a:xfrm>
          <a:prstGeom prst="rect">
            <a:avLst/>
          </a:prstGeom>
          <a:noFill/>
          <a:ln w="0">
            <a:noFill/>
          </a:ln>
        </p:spPr>
        <p:style>
          <a:lnRef idx="0"/>
          <a:fillRef idx="0"/>
          <a:effectRef idx="0"/>
          <a:fontRef idx="minor"/>
        </p:style>
        <p:txBody>
          <a:bodyPr lIns="90000" rIns="90000" tIns="91440" bIns="91440" anchor="t">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pc="-1" strike="noStrike">
                <a:solidFill>
                  <a:srgbClr val="495867"/>
                </a:solidFill>
                <a:latin typeface="Roboto"/>
                <a:ea typeface="Roboto"/>
              </a:rPr>
              <a:t>Hazard Maps (multiple periods)</a:t>
            </a:r>
            <a:endParaRPr b="0" lang="en-US" sz="1400" spc="-1" strike="noStrike">
              <a:solidFill>
                <a:srgbClr val="000000"/>
              </a:solidFill>
              <a:latin typeface="Arial"/>
            </a:endParaRPr>
          </a:p>
        </p:txBody>
      </p:sp>
      <p:sp>
        <p:nvSpPr>
          <p:cNvPr id="374" name=""/>
          <p:cNvSpPr/>
          <p:nvPr/>
        </p:nvSpPr>
        <p:spPr>
          <a:xfrm>
            <a:off x="7043760" y="808200"/>
            <a:ext cx="1522080" cy="628200"/>
          </a:xfrm>
          <a:prstGeom prst="rect">
            <a:avLst/>
          </a:prstGeom>
          <a:noFill/>
          <a:ln w="0">
            <a:noFill/>
          </a:ln>
        </p:spPr>
        <p:style>
          <a:lnRef idx="0"/>
          <a:fillRef idx="0"/>
          <a:effectRef idx="0"/>
          <a:fontRef idx="minor"/>
        </p:style>
        <p:txBody>
          <a:bodyPr lIns="90000" rIns="90000" tIns="91440" bIns="91440" anchor="t">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pc="-1" strike="noStrike">
                <a:solidFill>
                  <a:srgbClr val="495867"/>
                </a:solidFill>
                <a:latin typeface="Roboto"/>
                <a:ea typeface="Roboto"/>
              </a:rPr>
              <a:t>Disaggregation (arbitrary level)</a:t>
            </a:r>
            <a:endParaRPr b="0" lang="en-US" sz="1400" spc="-1" strike="noStrike">
              <a:solidFill>
                <a:srgbClr val="000000"/>
              </a:solidFill>
              <a:latin typeface="Arial"/>
            </a:endParaRPr>
          </a:p>
        </p:txBody>
      </p:sp>
      <p:sp>
        <p:nvSpPr>
          <p:cNvPr id="375" name=""/>
          <p:cNvSpPr/>
          <p:nvPr/>
        </p:nvSpPr>
        <p:spPr>
          <a:xfrm>
            <a:off x="3030480" y="808200"/>
            <a:ext cx="2855520" cy="570960"/>
          </a:xfrm>
          <a:prstGeom prst="rect">
            <a:avLst/>
          </a:prstGeom>
          <a:noFill/>
          <a:ln w="0">
            <a:noFill/>
          </a:ln>
        </p:spPr>
        <p:style>
          <a:lnRef idx="0"/>
          <a:fillRef idx="0"/>
          <a:effectRef idx="0"/>
          <a:fontRef idx="minor"/>
        </p:style>
        <p:txBody>
          <a:bodyPr lIns="90000" rIns="90000" tIns="91440" bIns="91440" anchor="t">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pc="-1" strike="noStrike">
                <a:solidFill>
                  <a:srgbClr val="495867"/>
                </a:solidFill>
                <a:latin typeface="Roboto"/>
                <a:ea typeface="Roboto"/>
              </a:rPr>
              <a:t>Hazard Curves</a:t>
            </a:r>
            <a:br>
              <a:rPr sz="1400"/>
            </a:br>
            <a:r>
              <a:rPr b="0" lang="en-US" sz="1400" spc="-1" strike="noStrike">
                <a:solidFill>
                  <a:srgbClr val="495867"/>
                </a:solidFill>
                <a:latin typeface="Roboto"/>
                <a:ea typeface="Roboto"/>
              </a:rPr>
              <a:t>(100s of sites)</a:t>
            </a:r>
            <a:endParaRPr b="0" lang="en-US" sz="1400" spc="-1" strike="noStrike">
              <a:solidFill>
                <a:srgbClr val="000000"/>
              </a:solidFill>
              <a:latin typeface="Arial"/>
            </a:endParaRPr>
          </a:p>
        </p:txBody>
      </p:sp>
      <p:sp>
        <p:nvSpPr>
          <p:cNvPr id="376" name=""/>
          <p:cNvSpPr/>
          <p:nvPr/>
        </p:nvSpPr>
        <p:spPr>
          <a:xfrm>
            <a:off x="6364800" y="4379400"/>
            <a:ext cx="2971440" cy="456840"/>
          </a:xfrm>
          <a:prstGeom prst="rect">
            <a:avLst/>
          </a:prstGeom>
          <a:noFill/>
          <a:ln w="0">
            <a:noFill/>
          </a:ln>
        </p:spPr>
        <p:style>
          <a:lnRef idx="0"/>
          <a:fillRef idx="0"/>
          <a:effectRef idx="0"/>
          <a:fontRef idx="minor"/>
        </p:style>
        <p:txBody>
          <a:bodyPr lIns="90000" rIns="90000" tIns="91440" bIns="91440" anchor="t">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pc="-1" strike="noStrike">
                <a:solidFill>
                  <a:srgbClr val="495867"/>
                </a:solidFill>
                <a:latin typeface="Roboto"/>
                <a:ea typeface="Roboto"/>
              </a:rPr>
              <a:t>Earthquake Realizations</a:t>
            </a:r>
            <a:br>
              <a:rPr sz="1400"/>
            </a:br>
            <a:r>
              <a:rPr b="0" lang="en-US" sz="1400" spc="-1" strike="noStrike">
                <a:solidFill>
                  <a:srgbClr val="495867"/>
                </a:solidFill>
                <a:latin typeface="Roboto"/>
                <a:ea typeface="Roboto"/>
              </a:rPr>
              <a:t>(~1M events per hazard model)</a:t>
            </a:r>
            <a:endParaRPr b="0" lang="en-US" sz="1400" spc="-1" strike="noStrike">
              <a:solidFill>
                <a:srgbClr val="000000"/>
              </a:solidFill>
              <a:latin typeface="Arial"/>
            </a:endParaRPr>
          </a:p>
        </p:txBody>
      </p:sp>
      <p:sp>
        <p:nvSpPr>
          <p:cNvPr id="377" name=""/>
          <p:cNvSpPr/>
          <p:nvPr/>
        </p:nvSpPr>
        <p:spPr>
          <a:xfrm>
            <a:off x="3016080" y="4128840"/>
            <a:ext cx="2885760" cy="912600"/>
          </a:xfrm>
          <a:prstGeom prst="rect">
            <a:avLst/>
          </a:prstGeom>
          <a:noFill/>
          <a:ln w="0">
            <a:noFill/>
          </a:ln>
        </p:spPr>
        <p:style>
          <a:lnRef idx="0"/>
          <a:fillRef idx="0"/>
          <a:effectRef idx="0"/>
          <a:fontRef idx="minor"/>
        </p:style>
        <p:txBody>
          <a:bodyPr lIns="90000" rIns="90000" tIns="91440" bIns="91440" anchor="t">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pc="-1" strike="noStrike">
                <a:solidFill>
                  <a:srgbClr val="495867"/>
                </a:solidFill>
                <a:latin typeface="Roboto"/>
                <a:ea typeface="Roboto"/>
              </a:rPr>
              <a:t>Seismograms</a:t>
            </a:r>
            <a:br>
              <a:rPr sz="1400"/>
            </a:br>
            <a:r>
              <a:rPr b="0" lang="en-US" sz="1400" spc="-1" strike="noStrike">
                <a:solidFill>
                  <a:srgbClr val="495867"/>
                </a:solidFill>
                <a:latin typeface="Roboto"/>
                <a:ea typeface="Roboto"/>
              </a:rPr>
              <a:t>(~500,000 per site,</a:t>
            </a:r>
            <a:endParaRPr b="0" lang="en-US" sz="1400" spc="-1" strike="noStrike">
              <a:solidFill>
                <a:srgbClr val="000000"/>
              </a:solidFill>
              <a:latin typeface="Arial"/>
            </a:endParaRPr>
          </a:p>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pc="-1" strike="noStrike">
                <a:solidFill>
                  <a:srgbClr val="495867"/>
                </a:solidFill>
                <a:latin typeface="Roboto"/>
                <a:ea typeface="Roboto"/>
              </a:rPr>
              <a:t>2- or 3-component)</a:t>
            </a:r>
            <a:endParaRPr b="0" lang="en-US" sz="1400" spc="-1" strike="noStrike">
              <a:solidFill>
                <a:srgbClr val="000000"/>
              </a:solidFill>
              <a:latin typeface="Arial"/>
            </a:endParaRPr>
          </a:p>
        </p:txBody>
      </p:sp>
      <p:sp>
        <p:nvSpPr>
          <p:cNvPr id="378" name=""/>
          <p:cNvSpPr/>
          <p:nvPr/>
        </p:nvSpPr>
        <p:spPr>
          <a:xfrm>
            <a:off x="256320" y="4313880"/>
            <a:ext cx="2214000" cy="580680"/>
          </a:xfrm>
          <a:prstGeom prst="rect">
            <a:avLst/>
          </a:prstGeom>
          <a:noFill/>
          <a:ln w="0">
            <a:noFill/>
          </a:ln>
        </p:spPr>
        <p:style>
          <a:lnRef idx="0"/>
          <a:fillRef idx="0"/>
          <a:effectRef idx="0"/>
          <a:fontRef idx="minor"/>
        </p:style>
        <p:txBody>
          <a:bodyPr lIns="90000" rIns="90000" tIns="91440" bIns="91440" anchor="t">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pc="-1" strike="noStrike">
                <a:solidFill>
                  <a:srgbClr val="495867"/>
                </a:solidFill>
                <a:latin typeface="Roboto"/>
                <a:ea typeface="Roboto"/>
              </a:rPr>
              <a:t>Intensity Measures</a:t>
            </a:r>
            <a:br>
              <a:rPr sz="1400"/>
            </a:br>
            <a:r>
              <a:rPr b="0" lang="en-US" sz="1400" spc="-1" strike="noStrike">
                <a:solidFill>
                  <a:srgbClr val="495867"/>
                </a:solidFill>
                <a:latin typeface="Roboto"/>
                <a:ea typeface="Roboto"/>
              </a:rPr>
              <a:t>(100s per seismogram)</a:t>
            </a:r>
            <a:endParaRPr b="0" lang="en-US" sz="1400" spc="-1" strike="noStrike">
              <a:solidFill>
                <a:srgbClr val="000000"/>
              </a:solidFill>
              <a:latin typeface="Arial"/>
            </a:endParaRPr>
          </a:p>
        </p:txBody>
      </p:sp>
      <p:sp>
        <p:nvSpPr>
          <p:cNvPr id="379" name=""/>
          <p:cNvSpPr/>
          <p:nvPr/>
        </p:nvSpPr>
        <p:spPr>
          <a:xfrm>
            <a:off x="1100880" y="2208960"/>
            <a:ext cx="133920" cy="140040"/>
          </a:xfrm>
          <a:prstGeom prst="ellipse">
            <a:avLst/>
          </a:prstGeom>
          <a:noFill/>
          <a:ln w="19080">
            <a:solidFill>
              <a:srgbClr val="000000"/>
            </a:solidFill>
            <a:round/>
          </a:ln>
        </p:spPr>
        <p:style>
          <a:lnRef idx="0"/>
          <a:fillRef idx="0"/>
          <a:effectRef idx="0"/>
          <a:fontRef idx="minor"/>
        </p:style>
        <p:txBody>
          <a:bodyPr lIns="99360" rIns="99360" tIns="45000" bIns="45000" anchor="ctr">
            <a:noAutofit/>
          </a:bodyPr>
          <a:p>
            <a:pPr>
              <a:lnSpc>
                <a:spcPct val="100000"/>
              </a:lnSpc>
            </a:pPr>
            <a:endParaRPr b="0" lang="en-US" sz="1800" spc="-1" strike="noStrike">
              <a:solidFill>
                <a:srgbClr val="000000"/>
              </a:solidFill>
              <a:latin typeface="Arial"/>
              <a:ea typeface="DejaVu Sans"/>
            </a:endParaRPr>
          </a:p>
        </p:txBody>
      </p:sp>
      <p:sp>
        <p:nvSpPr>
          <p:cNvPr id="380" name=""/>
          <p:cNvSpPr/>
          <p:nvPr/>
        </p:nvSpPr>
        <p:spPr>
          <a:xfrm>
            <a:off x="7111800" y="1600200"/>
            <a:ext cx="359640" cy="914040"/>
          </a:xfrm>
          <a:prstGeom prst="ellipse">
            <a:avLst/>
          </a:prstGeom>
          <a:noFill/>
          <a:ln w="19080">
            <a:solidFill>
              <a:srgbClr val="000000"/>
            </a:solidFill>
            <a:round/>
          </a:ln>
        </p:spPr>
        <p:style>
          <a:lnRef idx="0"/>
          <a:fillRef idx="0"/>
          <a:effectRef idx="0"/>
          <a:fontRef idx="minor"/>
        </p:style>
        <p:txBody>
          <a:bodyPr lIns="99360" rIns="99360" tIns="54360" bIns="54360" anchor="ctr">
            <a:noAutofit/>
          </a:bodyPr>
          <a:p>
            <a:pPr>
              <a:lnSpc>
                <a:spcPct val="100000"/>
              </a:lnSpc>
            </a:pPr>
            <a:endParaRPr b="0" lang="en-US" sz="1800" spc="-1" strike="noStrike">
              <a:solidFill>
                <a:srgbClr val="000000"/>
              </a:solidFill>
              <a:latin typeface="Arial"/>
              <a:ea typeface="DejaVu Sans"/>
            </a:endParaRPr>
          </a:p>
        </p:txBody>
      </p:sp>
      <p:sp>
        <p:nvSpPr>
          <p:cNvPr id="381" name=""/>
          <p:cNvSpPr/>
          <p:nvPr/>
        </p:nvSpPr>
        <p:spPr>
          <a:xfrm>
            <a:off x="3924000" y="2144160"/>
            <a:ext cx="129960" cy="135720"/>
          </a:xfrm>
          <a:prstGeom prst="ellipse">
            <a:avLst/>
          </a:prstGeom>
          <a:noFill/>
          <a:ln w="19080">
            <a:solidFill>
              <a:srgbClr val="000000"/>
            </a:solidFill>
            <a:round/>
          </a:ln>
        </p:spPr>
        <p:style>
          <a:lnRef idx="0"/>
          <a:fillRef idx="0"/>
          <a:effectRef idx="0"/>
          <a:fontRef idx="minor"/>
        </p:style>
        <p:txBody>
          <a:bodyPr lIns="99360" rIns="99360" tIns="42120" bIns="42120" anchor="ctr">
            <a:noAutofit/>
          </a:bodyPr>
          <a:p>
            <a:pPr>
              <a:lnSpc>
                <a:spcPct val="100000"/>
              </a:lnSpc>
            </a:pPr>
            <a:endParaRPr b="0" lang="en-US" sz="1800" spc="-1" strike="noStrike">
              <a:solidFill>
                <a:srgbClr val="000000"/>
              </a:solidFill>
              <a:latin typeface="Arial"/>
              <a:ea typeface="DejaVu Sans"/>
            </a:endParaRPr>
          </a:p>
        </p:txBody>
      </p:sp>
      <p:sp>
        <p:nvSpPr>
          <p:cNvPr id="382" name=""/>
          <p:cNvSpPr/>
          <p:nvPr/>
        </p:nvSpPr>
        <p:spPr>
          <a:xfrm flipV="1">
            <a:off x="1235160" y="2214360"/>
            <a:ext cx="2138400" cy="71640"/>
          </a:xfrm>
          <a:prstGeom prst="line">
            <a:avLst/>
          </a:prstGeom>
          <a:ln w="12600">
            <a:solidFill>
              <a:srgbClr val="000000"/>
            </a:solidFill>
            <a:round/>
            <a:tailEnd len="med" type="triangle" w="med"/>
          </a:ln>
        </p:spPr>
        <p:style>
          <a:lnRef idx="0"/>
          <a:fillRef idx="0"/>
          <a:effectRef idx="0"/>
          <a:fontRef idx="minor"/>
        </p:style>
        <p:txBody>
          <a:bodyPr lIns="96120" rIns="96120" tIns="20520" bIns="20520" anchor="ctr">
            <a:noAutofit/>
          </a:bodyPr>
          <a:p>
            <a:endParaRPr b="0" lang="en-US" sz="1800" spc="-1" strike="noStrike">
              <a:solidFill>
                <a:srgbClr val="000000"/>
              </a:solidFill>
              <a:latin typeface="Arial"/>
              <a:ea typeface="DejaVu Sans"/>
            </a:endParaRPr>
          </a:p>
        </p:txBody>
      </p:sp>
      <p:sp>
        <p:nvSpPr>
          <p:cNvPr id="383" name=""/>
          <p:cNvSpPr/>
          <p:nvPr/>
        </p:nvSpPr>
        <p:spPr>
          <a:xfrm flipV="1">
            <a:off x="4062960" y="2135160"/>
            <a:ext cx="2620440" cy="78840"/>
          </a:xfrm>
          <a:prstGeom prst="line">
            <a:avLst/>
          </a:prstGeom>
          <a:ln w="12600">
            <a:solidFill>
              <a:srgbClr val="000000"/>
            </a:solidFill>
            <a:round/>
            <a:tailEnd len="med" type="triangle" w="med"/>
          </a:ln>
        </p:spPr>
        <p:style>
          <a:lnRef idx="0"/>
          <a:fillRef idx="0"/>
          <a:effectRef idx="0"/>
          <a:fontRef idx="minor"/>
        </p:style>
        <p:txBody>
          <a:bodyPr lIns="96120" rIns="96120" tIns="27720" bIns="27720" anchor="ctr">
            <a:noAutofit/>
          </a:bodyPr>
          <a:p>
            <a:endParaRPr b="0" lang="en-US" sz="1800" spc="-1" strike="noStrike">
              <a:solidFill>
                <a:srgbClr val="000000"/>
              </a:solidFill>
              <a:latin typeface="Arial"/>
              <a:ea typeface="DejaVu Sans"/>
            </a:endParaRPr>
          </a:p>
        </p:txBody>
      </p:sp>
      <p:sp>
        <p:nvSpPr>
          <p:cNvPr id="384" name=""/>
          <p:cNvSpPr/>
          <p:nvPr/>
        </p:nvSpPr>
        <p:spPr>
          <a:xfrm>
            <a:off x="7315200" y="2514600"/>
            <a:ext cx="457200" cy="614520"/>
          </a:xfrm>
          <a:prstGeom prst="line">
            <a:avLst/>
          </a:prstGeom>
          <a:ln w="12600">
            <a:solidFill>
              <a:srgbClr val="000000"/>
            </a:solidFill>
            <a:round/>
            <a:tailEnd len="med" type="triangle" w="med"/>
          </a:ln>
        </p:spPr>
        <p:style>
          <a:lnRef idx="0"/>
          <a:fillRef idx="0"/>
          <a:effectRef idx="0"/>
          <a:fontRef idx="minor"/>
        </p:style>
        <p:txBody>
          <a:bodyPr lIns="96120" rIns="96120" tIns="51120" bIns="51120" anchor="ctr">
            <a:noAutofit/>
          </a:bodyPr>
          <a:p>
            <a:endParaRPr b="0" lang="en-US" sz="1800" spc="-1" strike="noStrike">
              <a:solidFill>
                <a:srgbClr val="000000"/>
              </a:solidFill>
              <a:latin typeface="Arial"/>
              <a:ea typeface="DejaVu Sans"/>
            </a:endParaRPr>
          </a:p>
        </p:txBody>
      </p:sp>
      <p:sp>
        <p:nvSpPr>
          <p:cNvPr id="385" name=""/>
          <p:cNvSpPr/>
          <p:nvPr/>
        </p:nvSpPr>
        <p:spPr>
          <a:xfrm flipH="1">
            <a:off x="5421600" y="3746520"/>
            <a:ext cx="1888920" cy="23760"/>
          </a:xfrm>
          <a:prstGeom prst="line">
            <a:avLst/>
          </a:prstGeom>
          <a:ln w="12600">
            <a:solidFill>
              <a:srgbClr val="000000"/>
            </a:solidFill>
            <a:round/>
            <a:tailEnd len="med" type="triangle" w="med"/>
          </a:ln>
        </p:spPr>
        <p:style>
          <a:lnRef idx="0"/>
          <a:fillRef idx="0"/>
          <a:effectRef idx="0"/>
          <a:fontRef idx="minor"/>
        </p:style>
        <p:txBody>
          <a:bodyPr lIns="96120" rIns="96120" tIns="-27360" bIns="-27360" anchor="ctr">
            <a:noAutofit/>
          </a:bodyPr>
          <a:p>
            <a:endParaRPr b="0" lang="en-US" sz="1800" spc="-1" strike="noStrike">
              <a:solidFill>
                <a:srgbClr val="000000"/>
              </a:solidFill>
              <a:latin typeface="Arial"/>
              <a:ea typeface="DejaVu Sans"/>
            </a:endParaRPr>
          </a:p>
        </p:txBody>
      </p:sp>
      <p:sp>
        <p:nvSpPr>
          <p:cNvPr id="386" name=""/>
          <p:cNvSpPr/>
          <p:nvPr/>
        </p:nvSpPr>
        <p:spPr>
          <a:xfrm flipH="1">
            <a:off x="2456640" y="3778200"/>
            <a:ext cx="1028160" cy="10440"/>
          </a:xfrm>
          <a:prstGeom prst="line">
            <a:avLst/>
          </a:prstGeom>
          <a:ln w="12600">
            <a:solidFill>
              <a:srgbClr val="000000"/>
            </a:solidFill>
            <a:round/>
            <a:tailEnd len="med" type="triangle" w="med"/>
          </a:ln>
        </p:spPr>
        <p:style>
          <a:lnRef idx="0"/>
          <a:fillRef idx="0"/>
          <a:effectRef idx="0"/>
          <a:fontRef idx="minor"/>
        </p:style>
        <p:txBody>
          <a:bodyPr lIns="96120" rIns="96120" tIns="-40680" bIns="-40680" anchor="ctr">
            <a:noAutofit/>
          </a:bodyPr>
          <a:p>
            <a:endParaRPr b="0" lang="en-US" sz="1800" spc="-1" strike="noStrike">
              <a:solidFill>
                <a:srgbClr val="000000"/>
              </a:solidFill>
              <a:latin typeface="Arial"/>
              <a:ea typeface="DejaVu Sans"/>
            </a:endParaRPr>
          </a:p>
        </p:txBody>
      </p:sp>
      <p:sp>
        <p:nvSpPr>
          <p:cNvPr id="387" name="Subtitle 15"/>
          <p:cNvSpPr txBox="1"/>
          <p:nvPr/>
        </p:nvSpPr>
        <p:spPr>
          <a:xfrm>
            <a:off x="114480" y="4944240"/>
            <a:ext cx="3078720" cy="199080"/>
          </a:xfrm>
          <a:prstGeom prst="rect">
            <a:avLst/>
          </a:prstGeom>
          <a:noFill/>
          <a:ln w="0">
            <a:noFill/>
          </a:ln>
        </p:spPr>
        <p:txBody>
          <a:bodyPr tIns="91440" bIns="91440" anchor="ctr">
            <a:noAutofit/>
          </a:bodyPr>
          <a:p>
            <a:pPr marL="457200" indent="-343080">
              <a:lnSpc>
                <a:spcPct val="115000"/>
              </a:lnSpc>
              <a:tabLst>
                <a:tab algn="l" pos="0"/>
              </a:tabLst>
            </a:pPr>
            <a:r>
              <a:rPr b="0" lang="en-US" sz="800" spc="-1" strike="noStrike">
                <a:solidFill>
                  <a:schemeClr val="accent3"/>
                </a:solidFill>
                <a:latin typeface="Roboto Medium"/>
                <a:ea typeface="Roboto Medium"/>
              </a:rPr>
              <a:t>Statewide </a:t>
            </a:r>
            <a:r>
              <a:rPr b="0" lang="en-US" sz="800" spc="-1" strike="noStrike">
                <a:solidFill>
                  <a:schemeClr val="accent3"/>
                </a:solidFill>
                <a:latin typeface="Roboto Medium"/>
                <a:ea typeface="Roboto Medium"/>
              </a:rPr>
              <a:t>Califor</a:t>
            </a:r>
            <a:r>
              <a:rPr b="0" lang="en-US" sz="800" spc="-1" strike="noStrike">
                <a:solidFill>
                  <a:schemeClr val="accent3"/>
                </a:solidFill>
                <a:latin typeface="Roboto Medium"/>
                <a:ea typeface="Roboto Medium"/>
              </a:rPr>
              <a:t>nia </a:t>
            </a:r>
            <a:r>
              <a:rPr b="0" lang="en-US" sz="800" spc="-1" strike="noStrike">
                <a:solidFill>
                  <a:schemeClr val="accent3"/>
                </a:solidFill>
                <a:latin typeface="Roboto Medium"/>
                <a:ea typeface="Roboto Medium"/>
              </a:rPr>
              <a:t>Earth</a:t>
            </a:r>
            <a:r>
              <a:rPr b="0" lang="en-US" sz="800" spc="-1" strike="noStrike">
                <a:solidFill>
                  <a:schemeClr val="accent3"/>
                </a:solidFill>
                <a:latin typeface="Roboto Medium"/>
                <a:ea typeface="Roboto Medium"/>
              </a:rPr>
              <a:t>quake </a:t>
            </a:r>
            <a:r>
              <a:rPr b="0" lang="en-US" sz="800" spc="-1" strike="noStrike">
                <a:solidFill>
                  <a:schemeClr val="accent3"/>
                </a:solidFill>
                <a:latin typeface="Roboto Medium"/>
                <a:ea typeface="Roboto Medium"/>
              </a:rPr>
              <a:t>Cente</a:t>
            </a:r>
            <a:r>
              <a:rPr b="0" lang="en-US" sz="800" spc="-1" strike="noStrike">
                <a:solidFill>
                  <a:schemeClr val="accent3"/>
                </a:solidFill>
                <a:latin typeface="Roboto Medium"/>
                <a:ea typeface="Roboto Medium"/>
              </a:rPr>
              <a:t>r</a:t>
            </a:r>
            <a:r>
              <a:rPr b="0" lang="en-US" sz="800" spc="-1" strike="noStrike">
                <a:solidFill>
                  <a:schemeClr val="dk2"/>
                </a:solidFill>
                <a:latin typeface="Roboto"/>
                <a:ea typeface="Roboto"/>
              </a:rPr>
              <a:t> | </a:t>
            </a:r>
            <a:r>
              <a:rPr b="0" lang="en-US" sz="800" spc="-1" strike="noStrike">
                <a:solidFill>
                  <a:schemeClr val="dk2"/>
                </a:solidFill>
                <a:latin typeface="Roboto"/>
                <a:ea typeface="Roboto"/>
              </a:rPr>
              <a:t>www.s</a:t>
            </a:r>
            <a:r>
              <a:rPr b="0" lang="en-US" sz="800" spc="-1" strike="noStrike">
                <a:solidFill>
                  <a:schemeClr val="dk2"/>
                </a:solidFill>
                <a:latin typeface="Roboto"/>
                <a:ea typeface="Roboto"/>
              </a:rPr>
              <a:t>cec.or</a:t>
            </a:r>
            <a:r>
              <a:rPr b="0" lang="en-US" sz="800" spc="-1" strike="noStrike">
                <a:solidFill>
                  <a:schemeClr val="dk2"/>
                </a:solidFill>
                <a:latin typeface="Roboto"/>
                <a:ea typeface="Roboto"/>
              </a:rPr>
              <a:t>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timing>
    <p:tnLst>
      <p:par>
        <p:cTn id="261" dur="indefinite" restart="never" nodeType="tmRoot">
          <p:childTnLst>
            <p:seq>
              <p:cTn id="262" dur="indefinite" nodeType="mainSeq">
                <p:childTnLst>
                  <p:par>
                    <p:cTn id="263" fill="hold">
                      <p:stCondLst>
                        <p:cond delay="indefinite"/>
                      </p:stCondLst>
                      <p:childTnLst>
                        <p:par>
                          <p:cTn id="264" fill="hold">
                            <p:stCondLst>
                              <p:cond delay="0"/>
                            </p:stCondLst>
                            <p:childTnLst>
                              <p:par>
                                <p:cTn id="265" nodeType="clickEffect" fill="hold" presetClass="entr" presetID="1">
                                  <p:stCondLst>
                                    <p:cond delay="0"/>
                                  </p:stCondLst>
                                  <p:childTnLst>
                                    <p:set>
                                      <p:cBhvr>
                                        <p:cTn id="266" dur="1" fill="hold">
                                          <p:stCondLst>
                                            <p:cond delay="0"/>
                                          </p:stCondLst>
                                        </p:cTn>
                                        <p:tgtEl>
                                          <p:spTgt spid="379"/>
                                        </p:tgtEl>
                                        <p:attrNameLst>
                                          <p:attrName>style.visibility</p:attrName>
                                        </p:attrNameLst>
                                      </p:cBhvr>
                                      <p:to>
                                        <p:strVal val="visible"/>
                                      </p:to>
                                    </p:set>
                                  </p:childTnLst>
                                </p:cTn>
                              </p:par>
                            </p:childTnLst>
                          </p:cTn>
                        </p:par>
                      </p:childTnLst>
                    </p:cTn>
                  </p:par>
                  <p:par>
                    <p:cTn id="267" fill="hold">
                      <p:stCondLst>
                        <p:cond delay="indefinite"/>
                      </p:stCondLst>
                      <p:childTnLst>
                        <p:par>
                          <p:cTn id="268" fill="hold">
                            <p:stCondLst>
                              <p:cond delay="0"/>
                            </p:stCondLst>
                            <p:childTnLst>
                              <p:par>
                                <p:cTn id="269" nodeType="clickEffect" fill="hold" presetClass="entr" presetID="1">
                                  <p:stCondLst>
                                    <p:cond delay="0"/>
                                  </p:stCondLst>
                                  <p:childTnLst>
                                    <p:set>
                                      <p:cBhvr>
                                        <p:cTn id="270" dur="1" fill="hold">
                                          <p:stCondLst>
                                            <p:cond delay="0"/>
                                          </p:stCondLst>
                                        </p:cTn>
                                        <p:tgtEl>
                                          <p:spTgt spid="382"/>
                                        </p:tgtEl>
                                        <p:attrNameLst>
                                          <p:attrName>style.visibility</p:attrName>
                                        </p:attrNameLst>
                                      </p:cBhvr>
                                      <p:to>
                                        <p:strVal val="visible"/>
                                      </p:to>
                                    </p:set>
                                  </p:childTnLst>
                                </p:cTn>
                              </p:par>
                              <p:par>
                                <p:cTn id="271" dur="indefinite" nodeType="withEffect" fill="hold" presetClass="entr" presetID="1">
                                  <p:stCondLst>
                                    <p:cond delay="0"/>
                                  </p:stCondLst>
                                  <p:childTnLst>
                                    <p:set>
                                      <p:cBhvr>
                                        <p:cTn id="272" dur="1" fill="hold">
                                          <p:stCondLst>
                                            <p:cond delay="0"/>
                                          </p:stCondLst>
                                        </p:cTn>
                                        <p:tgtEl>
                                          <p:spTgt spid="368"/>
                                        </p:tgtEl>
                                        <p:attrNameLst>
                                          <p:attrName>style.visibility</p:attrName>
                                        </p:attrNameLst>
                                      </p:cBhvr>
                                      <p:to>
                                        <p:strVal val="visible"/>
                                      </p:to>
                                    </p:set>
                                  </p:childTnLst>
                                </p:cTn>
                              </p:par>
                              <p:par>
                                <p:cTn id="273" dur="indefinite" nodeType="withEffect" fill="hold" presetClass="entr" presetID="1">
                                  <p:stCondLst>
                                    <p:cond delay="0"/>
                                  </p:stCondLst>
                                  <p:childTnLst>
                                    <p:set>
                                      <p:cBhvr>
                                        <p:cTn id="274" dur="1" fill="hold">
                                          <p:stCondLst>
                                            <p:cond delay="0"/>
                                          </p:stCondLst>
                                        </p:cTn>
                                        <p:tgtEl>
                                          <p:spTgt spid="375"/>
                                        </p:tgtEl>
                                        <p:attrNameLst>
                                          <p:attrName>style.visibility</p:attrName>
                                        </p:attrNameLst>
                                      </p:cBhvr>
                                      <p:to>
                                        <p:strVal val="visible"/>
                                      </p:to>
                                    </p:set>
                                  </p:childTnLst>
                                </p:cTn>
                              </p:par>
                            </p:childTnLst>
                          </p:cTn>
                        </p:par>
                      </p:childTnLst>
                    </p:cTn>
                  </p:par>
                  <p:par>
                    <p:cTn id="275" fill="hold">
                      <p:stCondLst>
                        <p:cond delay="indefinite"/>
                      </p:stCondLst>
                      <p:childTnLst>
                        <p:par>
                          <p:cTn id="276" fill="hold">
                            <p:stCondLst>
                              <p:cond delay="0"/>
                            </p:stCondLst>
                            <p:childTnLst>
                              <p:par>
                                <p:cTn id="277" nodeType="clickEffect" fill="hold" presetClass="entr" presetID="1">
                                  <p:stCondLst>
                                    <p:cond delay="0"/>
                                  </p:stCondLst>
                                  <p:childTnLst>
                                    <p:set>
                                      <p:cBhvr>
                                        <p:cTn id="278" dur="1" fill="hold">
                                          <p:stCondLst>
                                            <p:cond delay="0"/>
                                          </p:stCondLst>
                                        </p:cTn>
                                        <p:tgtEl>
                                          <p:spTgt spid="381"/>
                                        </p:tgtEl>
                                        <p:attrNameLst>
                                          <p:attrName>style.visibility</p:attrName>
                                        </p:attrNameLst>
                                      </p:cBhvr>
                                      <p:to>
                                        <p:strVal val="visible"/>
                                      </p:to>
                                    </p:set>
                                  </p:childTnLst>
                                </p:cTn>
                              </p:par>
                            </p:childTnLst>
                          </p:cTn>
                        </p:par>
                      </p:childTnLst>
                    </p:cTn>
                  </p:par>
                  <p:par>
                    <p:cTn id="279" fill="hold">
                      <p:stCondLst>
                        <p:cond delay="indefinite"/>
                      </p:stCondLst>
                      <p:childTnLst>
                        <p:par>
                          <p:cTn id="280" fill="hold">
                            <p:stCondLst>
                              <p:cond delay="0"/>
                            </p:stCondLst>
                            <p:childTnLst>
                              <p:par>
                                <p:cTn id="281" nodeType="clickEffect" fill="hold" presetClass="entr" presetID="1">
                                  <p:stCondLst>
                                    <p:cond delay="0"/>
                                  </p:stCondLst>
                                  <p:childTnLst>
                                    <p:set>
                                      <p:cBhvr>
                                        <p:cTn id="282" dur="1" fill="hold">
                                          <p:stCondLst>
                                            <p:cond delay="0"/>
                                          </p:stCondLst>
                                        </p:cTn>
                                        <p:tgtEl>
                                          <p:spTgt spid="383"/>
                                        </p:tgtEl>
                                        <p:attrNameLst>
                                          <p:attrName>style.visibility</p:attrName>
                                        </p:attrNameLst>
                                      </p:cBhvr>
                                      <p:to>
                                        <p:strVal val="visible"/>
                                      </p:to>
                                    </p:set>
                                  </p:childTnLst>
                                </p:cTn>
                              </p:par>
                              <p:par>
                                <p:cTn id="283" dur="indefinite" nodeType="withEffect" fill="hold" presetClass="entr" presetID="1">
                                  <p:stCondLst>
                                    <p:cond delay="0"/>
                                  </p:stCondLst>
                                  <p:childTnLst>
                                    <p:set>
                                      <p:cBhvr>
                                        <p:cTn id="284" dur="1" fill="hold">
                                          <p:stCondLst>
                                            <p:cond delay="0"/>
                                          </p:stCondLst>
                                        </p:cTn>
                                        <p:tgtEl>
                                          <p:spTgt spid="369"/>
                                        </p:tgtEl>
                                        <p:attrNameLst>
                                          <p:attrName>style.visibility</p:attrName>
                                        </p:attrNameLst>
                                      </p:cBhvr>
                                      <p:to>
                                        <p:strVal val="visible"/>
                                      </p:to>
                                    </p:set>
                                  </p:childTnLst>
                                </p:cTn>
                              </p:par>
                              <p:par>
                                <p:cTn id="285" dur="indefinite" nodeType="withEffect" fill="hold" presetClass="entr" presetID="1">
                                  <p:stCondLst>
                                    <p:cond delay="0"/>
                                  </p:stCondLst>
                                  <p:childTnLst>
                                    <p:set>
                                      <p:cBhvr>
                                        <p:cTn id="286" dur="1" fill="hold">
                                          <p:stCondLst>
                                            <p:cond delay="0"/>
                                          </p:stCondLst>
                                        </p:cTn>
                                        <p:tgtEl>
                                          <p:spTgt spid="374"/>
                                        </p:tgtEl>
                                        <p:attrNameLst>
                                          <p:attrName>style.visibility</p:attrName>
                                        </p:attrNameLst>
                                      </p:cBhvr>
                                      <p:to>
                                        <p:strVal val="visible"/>
                                      </p:to>
                                    </p:set>
                                  </p:childTnLst>
                                </p:cTn>
                              </p:par>
                            </p:childTnLst>
                          </p:cTn>
                        </p:par>
                      </p:childTnLst>
                    </p:cTn>
                  </p:par>
                  <p:par>
                    <p:cTn id="287" fill="hold">
                      <p:stCondLst>
                        <p:cond delay="indefinite"/>
                      </p:stCondLst>
                      <p:childTnLst>
                        <p:par>
                          <p:cTn id="288" fill="hold">
                            <p:stCondLst>
                              <p:cond delay="0"/>
                            </p:stCondLst>
                            <p:childTnLst>
                              <p:par>
                                <p:cTn id="289" nodeType="clickEffect" fill="hold" presetClass="entr" presetID="1">
                                  <p:stCondLst>
                                    <p:cond delay="0"/>
                                  </p:stCondLst>
                                  <p:childTnLst>
                                    <p:set>
                                      <p:cBhvr>
                                        <p:cTn id="290" dur="1" fill="hold">
                                          <p:stCondLst>
                                            <p:cond delay="0"/>
                                          </p:stCondLst>
                                        </p:cTn>
                                        <p:tgtEl>
                                          <p:spTgt spid="380"/>
                                        </p:tgtEl>
                                        <p:attrNameLst>
                                          <p:attrName>style.visibility</p:attrName>
                                        </p:attrNameLst>
                                      </p:cBhvr>
                                      <p:to>
                                        <p:strVal val="visible"/>
                                      </p:to>
                                    </p:set>
                                  </p:childTnLst>
                                </p:cTn>
                              </p:par>
                            </p:childTnLst>
                          </p:cTn>
                        </p:par>
                      </p:childTnLst>
                    </p:cTn>
                  </p:par>
                  <p:par>
                    <p:cTn id="291" fill="hold">
                      <p:stCondLst>
                        <p:cond delay="indefinite"/>
                      </p:stCondLst>
                      <p:childTnLst>
                        <p:par>
                          <p:cTn id="292" fill="hold">
                            <p:stCondLst>
                              <p:cond delay="0"/>
                            </p:stCondLst>
                            <p:childTnLst>
                              <p:par>
                                <p:cTn id="293" nodeType="clickEffect" fill="hold" presetClass="entr" presetID="1">
                                  <p:stCondLst>
                                    <p:cond delay="0"/>
                                  </p:stCondLst>
                                  <p:childTnLst>
                                    <p:set>
                                      <p:cBhvr>
                                        <p:cTn id="294" dur="1" fill="hold">
                                          <p:stCondLst>
                                            <p:cond delay="0"/>
                                          </p:stCondLst>
                                        </p:cTn>
                                        <p:tgtEl>
                                          <p:spTgt spid="384"/>
                                        </p:tgtEl>
                                        <p:attrNameLst>
                                          <p:attrName>style.visibility</p:attrName>
                                        </p:attrNameLst>
                                      </p:cBhvr>
                                      <p:to>
                                        <p:strVal val="visible"/>
                                      </p:to>
                                    </p:set>
                                  </p:childTnLst>
                                </p:cTn>
                              </p:par>
                              <p:par>
                                <p:cTn id="295" dur="indefinite" nodeType="withEffect" fill="hold" presetClass="entr" presetID="1">
                                  <p:stCondLst>
                                    <p:cond delay="0"/>
                                  </p:stCondLst>
                                  <p:childTnLst>
                                    <p:set>
                                      <p:cBhvr>
                                        <p:cTn id="296" dur="1" fill="hold">
                                          <p:stCondLst>
                                            <p:cond delay="0"/>
                                          </p:stCondLst>
                                        </p:cTn>
                                        <p:tgtEl>
                                          <p:spTgt spid="370"/>
                                        </p:tgtEl>
                                        <p:attrNameLst>
                                          <p:attrName>style.visibility</p:attrName>
                                        </p:attrNameLst>
                                      </p:cBhvr>
                                      <p:to>
                                        <p:strVal val="visible"/>
                                      </p:to>
                                    </p:set>
                                  </p:childTnLst>
                                </p:cTn>
                              </p:par>
                              <p:par>
                                <p:cTn id="297" dur="indefinite" nodeType="withEffect" fill="hold" presetClass="entr" presetID="1">
                                  <p:stCondLst>
                                    <p:cond delay="0"/>
                                  </p:stCondLst>
                                  <p:childTnLst>
                                    <p:set>
                                      <p:cBhvr>
                                        <p:cTn id="298" dur="1" fill="hold">
                                          <p:stCondLst>
                                            <p:cond delay="0"/>
                                          </p:stCondLst>
                                        </p:cTn>
                                        <p:tgtEl>
                                          <p:spTgt spid="376"/>
                                        </p:tgtEl>
                                        <p:attrNameLst>
                                          <p:attrName>style.visibility</p:attrName>
                                        </p:attrNameLst>
                                      </p:cBhvr>
                                      <p:to>
                                        <p:strVal val="visible"/>
                                      </p:to>
                                    </p:set>
                                  </p:childTnLst>
                                </p:cTn>
                              </p:par>
                            </p:childTnLst>
                          </p:cTn>
                        </p:par>
                      </p:childTnLst>
                    </p:cTn>
                  </p:par>
                  <p:par>
                    <p:cTn id="299" fill="hold">
                      <p:stCondLst>
                        <p:cond delay="indefinite"/>
                      </p:stCondLst>
                      <p:childTnLst>
                        <p:par>
                          <p:cTn id="300" fill="hold">
                            <p:stCondLst>
                              <p:cond delay="0"/>
                            </p:stCondLst>
                            <p:childTnLst>
                              <p:par>
                                <p:cTn id="301" nodeType="clickEffect" fill="hold" presetClass="entr" presetID="1">
                                  <p:stCondLst>
                                    <p:cond delay="0"/>
                                  </p:stCondLst>
                                  <p:childTnLst>
                                    <p:set>
                                      <p:cBhvr>
                                        <p:cTn id="302" dur="1" fill="hold">
                                          <p:stCondLst>
                                            <p:cond delay="0"/>
                                          </p:stCondLst>
                                        </p:cTn>
                                        <p:tgtEl>
                                          <p:spTgt spid="385"/>
                                        </p:tgtEl>
                                        <p:attrNameLst>
                                          <p:attrName>style.visibility</p:attrName>
                                        </p:attrNameLst>
                                      </p:cBhvr>
                                      <p:to>
                                        <p:strVal val="visible"/>
                                      </p:to>
                                    </p:set>
                                  </p:childTnLst>
                                </p:cTn>
                              </p:par>
                              <p:par>
                                <p:cTn id="303" dur="indefinite" nodeType="withEffect" fill="hold" presetClass="entr" presetID="1">
                                  <p:stCondLst>
                                    <p:cond delay="0"/>
                                  </p:stCondLst>
                                  <p:childTnLst>
                                    <p:set>
                                      <p:cBhvr>
                                        <p:cTn id="304" dur="1" fill="hold">
                                          <p:stCondLst>
                                            <p:cond delay="0"/>
                                          </p:stCondLst>
                                        </p:cTn>
                                        <p:tgtEl>
                                          <p:spTgt spid="371"/>
                                        </p:tgtEl>
                                        <p:attrNameLst>
                                          <p:attrName>style.visibility</p:attrName>
                                        </p:attrNameLst>
                                      </p:cBhvr>
                                      <p:to>
                                        <p:strVal val="visible"/>
                                      </p:to>
                                    </p:set>
                                  </p:childTnLst>
                                </p:cTn>
                              </p:par>
                              <p:par>
                                <p:cTn id="305" dur="indefinite" nodeType="withEffect" fill="hold" presetClass="entr" presetID="1">
                                  <p:stCondLst>
                                    <p:cond delay="0"/>
                                  </p:stCondLst>
                                  <p:childTnLst>
                                    <p:set>
                                      <p:cBhvr>
                                        <p:cTn id="306" dur="1" fill="hold">
                                          <p:stCondLst>
                                            <p:cond delay="0"/>
                                          </p:stCondLst>
                                        </p:cTn>
                                        <p:tgtEl>
                                          <p:spTgt spid="377"/>
                                        </p:tgtEl>
                                        <p:attrNameLst>
                                          <p:attrName>style.visibility</p:attrName>
                                        </p:attrNameLst>
                                      </p:cBhvr>
                                      <p:to>
                                        <p:strVal val="visible"/>
                                      </p:to>
                                    </p:set>
                                  </p:childTnLst>
                                </p:cTn>
                              </p:par>
                            </p:childTnLst>
                          </p:cTn>
                        </p:par>
                      </p:childTnLst>
                    </p:cTn>
                  </p:par>
                  <p:par>
                    <p:cTn id="307" fill="hold">
                      <p:stCondLst>
                        <p:cond delay="indefinite"/>
                      </p:stCondLst>
                      <p:childTnLst>
                        <p:par>
                          <p:cTn id="308" fill="hold">
                            <p:stCondLst>
                              <p:cond delay="0"/>
                            </p:stCondLst>
                            <p:childTnLst>
                              <p:par>
                                <p:cTn id="309" nodeType="clickEffect" fill="hold" presetClass="entr" presetID="1">
                                  <p:stCondLst>
                                    <p:cond delay="0"/>
                                  </p:stCondLst>
                                  <p:childTnLst>
                                    <p:set>
                                      <p:cBhvr>
                                        <p:cTn id="310" dur="1" fill="hold">
                                          <p:stCondLst>
                                            <p:cond delay="0"/>
                                          </p:stCondLst>
                                        </p:cTn>
                                        <p:tgtEl>
                                          <p:spTgt spid="386"/>
                                        </p:tgtEl>
                                        <p:attrNameLst>
                                          <p:attrName>style.visibility</p:attrName>
                                        </p:attrNameLst>
                                      </p:cBhvr>
                                      <p:to>
                                        <p:strVal val="visible"/>
                                      </p:to>
                                    </p:set>
                                  </p:childTnLst>
                                </p:cTn>
                              </p:par>
                              <p:par>
                                <p:cTn id="311" dur="indefinite" nodeType="withEffect" fill="hold" presetClass="entr" presetID="1">
                                  <p:stCondLst>
                                    <p:cond delay="0"/>
                                  </p:stCondLst>
                                  <p:childTnLst>
                                    <p:set>
                                      <p:cBhvr>
                                        <p:cTn id="312" dur="1" fill="hold">
                                          <p:stCondLst>
                                            <p:cond delay="0"/>
                                          </p:stCondLst>
                                        </p:cTn>
                                        <p:tgtEl>
                                          <p:spTgt spid="372"/>
                                        </p:tgtEl>
                                        <p:attrNameLst>
                                          <p:attrName>style.visibility</p:attrName>
                                        </p:attrNameLst>
                                      </p:cBhvr>
                                      <p:to>
                                        <p:strVal val="visible"/>
                                      </p:to>
                                    </p:set>
                                  </p:childTnLst>
                                </p:cTn>
                              </p:par>
                              <p:par>
                                <p:cTn id="313" dur="indefinite" nodeType="withEffect" fill="hold" presetClass="entr" presetID="1">
                                  <p:stCondLst>
                                    <p:cond delay="0"/>
                                  </p:stCondLst>
                                  <p:childTnLst>
                                    <p:set>
                                      <p:cBhvr>
                                        <p:cTn id="314" dur="1" fill="hold">
                                          <p:stCondLst>
                                            <p:cond delay="0"/>
                                          </p:stCondLst>
                                        </p:cTn>
                                        <p:tgtEl>
                                          <p:spTgt spid="3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8" name="PlaceHolder 1"/>
          <p:cNvSpPr>
            <a:spLocks noGrp="1"/>
          </p:cNvSpPr>
          <p:nvPr>
            <p:ph type="title"/>
          </p:nvPr>
        </p:nvSpPr>
        <p:spPr>
          <a:xfrm>
            <a:off x="1057320" y="164520"/>
            <a:ext cx="7028640" cy="572400"/>
          </a:xfrm>
          <a:prstGeom prst="rect">
            <a:avLst/>
          </a:prstGeom>
          <a:noFill/>
          <a:ln w="0">
            <a:noFill/>
          </a:ln>
        </p:spPr>
        <p:txBody>
          <a:bodyPr lIns="91440" rIns="91440" tIns="91440" bIns="91440" anchor="t">
            <a:normAutofit fontScale="93550"/>
          </a:bodyPr>
          <a:p>
            <a:pPr indent="0" algn="ctr">
              <a:lnSpc>
                <a:spcPct val="100000"/>
              </a:lnSpc>
              <a:buNone/>
            </a:pPr>
            <a:r>
              <a:rPr b="1" lang="en-US" sz="2800" spc="-1" strike="noStrike">
                <a:solidFill>
                  <a:schemeClr val="dk2"/>
                </a:solidFill>
                <a:latin typeface="Lora"/>
                <a:ea typeface="Lora"/>
              </a:rPr>
              <a:t>Data Products</a:t>
            </a:r>
            <a:endParaRPr b="0" lang="en-US" sz="2800" spc="-1" strike="noStrike">
              <a:solidFill>
                <a:srgbClr val="000000"/>
              </a:solidFill>
              <a:latin typeface="Arial"/>
            </a:endParaRPr>
          </a:p>
        </p:txBody>
      </p:sp>
      <p:sp>
        <p:nvSpPr>
          <p:cNvPr id="389" name="PlaceHolder 2"/>
          <p:cNvSpPr>
            <a:spLocks noGrp="1"/>
          </p:cNvSpPr>
          <p:nvPr>
            <p:ph/>
          </p:nvPr>
        </p:nvSpPr>
        <p:spPr>
          <a:xfrm>
            <a:off x="311760" y="1041480"/>
            <a:ext cx="8520120" cy="3759120"/>
          </a:xfrm>
          <a:prstGeom prst="rect">
            <a:avLst/>
          </a:prstGeom>
          <a:noFill/>
          <a:ln w="0">
            <a:noFill/>
          </a:ln>
        </p:spPr>
        <p:txBody>
          <a:bodyPr lIns="91440" rIns="91440" tIns="91440" bIns="91440" anchor="t">
            <a:normAutofit fontScale="87222"/>
          </a:bodyPr>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Seismograms for each event for each site</a:t>
            </a:r>
            <a:endParaRPr b="0" lang="en-US" sz="1800" spc="-1" strike="noStrike">
              <a:solidFill>
                <a:srgbClr val="000000"/>
              </a:solidFill>
              <a:latin typeface="Arial"/>
            </a:endParaRPr>
          </a:p>
          <a:p>
            <a:pPr lvl="1" marL="774720" indent="-317520">
              <a:lnSpc>
                <a:spcPct val="115000"/>
              </a:lnSpc>
              <a:buClr>
                <a:srgbClr val="495867"/>
              </a:buClr>
              <a:buFont typeface="Roboto"/>
              <a:buChar char="○"/>
            </a:pPr>
            <a:r>
              <a:rPr b="0" lang="en-US" sz="1400" spc="-1" strike="noStrike">
                <a:solidFill>
                  <a:schemeClr val="dk2"/>
                </a:solidFill>
                <a:latin typeface="Roboto"/>
                <a:ea typeface="Roboto"/>
              </a:rPr>
              <a:t>Base raw data product</a:t>
            </a:r>
            <a:endParaRPr b="0" lang="en-US" sz="14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Peak shaking measures</a:t>
            </a:r>
            <a:endParaRPr b="0" lang="en-US" sz="1800" spc="-1" strike="noStrike">
              <a:solidFill>
                <a:srgbClr val="000000"/>
              </a:solidFill>
              <a:latin typeface="Arial"/>
            </a:endParaRPr>
          </a:p>
          <a:p>
            <a:pPr lvl="1" marL="774720" indent="-317520">
              <a:lnSpc>
                <a:spcPct val="115000"/>
              </a:lnSpc>
              <a:buClr>
                <a:srgbClr val="495867"/>
              </a:buClr>
              <a:buFont typeface="Roboto"/>
              <a:buChar char="○"/>
            </a:pPr>
            <a:r>
              <a:rPr b="0" lang="en-US" sz="1400" spc="-1" strike="noStrike">
                <a:solidFill>
                  <a:schemeClr val="dk2"/>
                </a:solidFill>
                <a:latin typeface="Roboto"/>
                <a:ea typeface="Roboto"/>
              </a:rPr>
              <a:t>RotD50 and RotD100 at dozens of periods, PGA, PGV</a:t>
            </a:r>
            <a:endParaRPr b="0" lang="en-US" sz="1400" spc="-1" strike="noStrike">
              <a:solidFill>
                <a:srgbClr val="000000"/>
              </a:solidFill>
              <a:latin typeface="Arial"/>
            </a:endParaRPr>
          </a:p>
          <a:p>
            <a:pPr lvl="1" marL="774720" indent="-317520">
              <a:lnSpc>
                <a:spcPct val="115000"/>
              </a:lnSpc>
              <a:buClr>
                <a:srgbClr val="495867"/>
              </a:buClr>
              <a:buFont typeface="Roboto"/>
              <a:buChar char="○"/>
            </a:pPr>
            <a:r>
              <a:rPr b="0" lang="en-US" sz="1400" spc="-1" strike="noStrike">
                <a:solidFill>
                  <a:schemeClr val="dk2"/>
                </a:solidFill>
                <a:latin typeface="Roboto"/>
                <a:ea typeface="Roboto"/>
              </a:rPr>
              <a:t>Vertical response spectra for 3-component seismograms</a:t>
            </a:r>
            <a:endParaRPr b="0" lang="en-US" sz="1400" spc="-1" strike="noStrike">
              <a:solidFill>
                <a:srgbClr val="000000"/>
              </a:solidFill>
              <a:latin typeface="Arial"/>
            </a:endParaRPr>
          </a:p>
          <a:p>
            <a:pPr lvl="1" marL="774720" indent="-317520">
              <a:lnSpc>
                <a:spcPct val="115000"/>
              </a:lnSpc>
              <a:buClr>
                <a:srgbClr val="495867"/>
              </a:buClr>
              <a:buFont typeface="Roboto"/>
              <a:buChar char="○"/>
            </a:pPr>
            <a:r>
              <a:rPr b="0" lang="en-US" sz="1400" spc="-1" strike="noStrike">
                <a:solidFill>
                  <a:schemeClr val="dk2"/>
                </a:solidFill>
                <a:latin typeface="Roboto"/>
                <a:ea typeface="Roboto"/>
              </a:rPr>
              <a:t>Subset (~25%) stored in relational database for quick access with the CyberShake Data </a:t>
            </a:r>
            <a:r>
              <a:rPr b="0" lang="en-US" sz="1400" spc="-1" strike="noStrike">
                <a:solidFill>
                  <a:schemeClr val="dk2"/>
                </a:solidFill>
                <a:latin typeface="Roboto"/>
                <a:ea typeface="Roboto"/>
              </a:rPr>
              <a:t>Access Tool</a:t>
            </a:r>
            <a:endParaRPr b="0" lang="en-US" sz="14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Durations</a:t>
            </a:r>
            <a:endParaRPr b="0" lang="en-US" sz="1800" spc="-1" strike="noStrike">
              <a:solidFill>
                <a:srgbClr val="000000"/>
              </a:solidFill>
              <a:latin typeface="Arial"/>
            </a:endParaRPr>
          </a:p>
          <a:p>
            <a:pPr lvl="1" marL="774720" indent="-317520">
              <a:lnSpc>
                <a:spcPct val="115000"/>
              </a:lnSpc>
              <a:buClr>
                <a:srgbClr val="495867"/>
              </a:buClr>
              <a:buFont typeface="Roboto"/>
              <a:buChar char="○"/>
            </a:pPr>
            <a:r>
              <a:rPr b="0" lang="en-US" sz="1400" spc="-1" strike="noStrike">
                <a:solidFill>
                  <a:schemeClr val="dk2"/>
                </a:solidFill>
                <a:latin typeface="Roboto"/>
                <a:ea typeface="Roboto"/>
              </a:rPr>
              <a:t>5-75%, 5-95%, others</a:t>
            </a:r>
            <a:endParaRPr b="0" lang="en-US" sz="1400" spc="-1" strike="noStrike">
              <a:solidFill>
                <a:srgbClr val="000000"/>
              </a:solidFill>
              <a:latin typeface="Arial"/>
            </a:endParaRPr>
          </a:p>
          <a:p>
            <a:pPr lvl="1" marL="774720" indent="-317520">
              <a:lnSpc>
                <a:spcPct val="115000"/>
              </a:lnSpc>
              <a:buClr>
                <a:srgbClr val="495867"/>
              </a:buClr>
              <a:buFont typeface="Roboto"/>
              <a:buChar char="○"/>
            </a:pPr>
            <a:r>
              <a:rPr b="0" lang="en-US" sz="1400" spc="-1" strike="noStrike">
                <a:solidFill>
                  <a:schemeClr val="dk2"/>
                </a:solidFill>
                <a:latin typeface="Roboto"/>
                <a:ea typeface="Roboto"/>
              </a:rPr>
              <a:t>Period-dependent durations</a:t>
            </a:r>
            <a:endParaRPr b="0" lang="en-US" sz="1400" spc="-1" strike="noStrike">
              <a:solidFill>
                <a:srgbClr val="000000"/>
              </a:solidFill>
              <a:latin typeface="Arial"/>
            </a:endParaRPr>
          </a:p>
          <a:p>
            <a:pPr lvl="1" marL="774720" indent="-317520">
              <a:lnSpc>
                <a:spcPct val="115000"/>
              </a:lnSpc>
              <a:buClr>
                <a:srgbClr val="495867"/>
              </a:buClr>
              <a:buFont typeface="Roboto"/>
              <a:buChar char="○"/>
            </a:pPr>
            <a:r>
              <a:rPr b="0" lang="en-US" sz="1400" spc="-1" strike="noStrike">
                <a:solidFill>
                  <a:schemeClr val="dk2"/>
                </a:solidFill>
                <a:latin typeface="Roboto"/>
                <a:ea typeface="Roboto"/>
              </a:rPr>
              <a:t>~25% stored in relational database</a:t>
            </a:r>
            <a:endParaRPr b="0" lang="en-US" sz="1400" spc="-1" strike="noStrike">
              <a:solidFill>
                <a:srgbClr val="000000"/>
              </a:solidFill>
              <a:latin typeface="Arial"/>
            </a:endParaRPr>
          </a:p>
          <a:p>
            <a:pPr marL="457200" indent="-343080">
              <a:lnSpc>
                <a:spcPct val="115000"/>
              </a:lnSpc>
              <a:spcBef>
                <a:spcPts val="575"/>
              </a:spcBef>
              <a:buClr>
                <a:srgbClr val="495867"/>
              </a:buClr>
              <a:buFont typeface="Roboto"/>
              <a:buChar char="●"/>
            </a:pPr>
            <a:r>
              <a:rPr b="0" lang="en-US" sz="1800" spc="-1" strike="noStrike">
                <a:solidFill>
                  <a:schemeClr val="dk2"/>
                </a:solidFill>
                <a:latin typeface="Roboto"/>
                <a:ea typeface="Roboto"/>
              </a:rPr>
              <a:t>Smoothed EAS (Effective Amplitude Spectra)</a:t>
            </a:r>
            <a:endParaRPr b="0" lang="en-US" sz="18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Aggregate products: disaggregations, hazard curves, hazard maps</a:t>
            </a:r>
            <a:endParaRPr b="0" lang="en-US" sz="18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You’ll get to try data retrieval later in the workshop!</a:t>
            </a:r>
            <a:endParaRPr b="0" lang="en-US" sz="1800" spc="-1" strike="noStrike">
              <a:solidFill>
                <a:srgbClr val="000000"/>
              </a:solidFill>
              <a:latin typeface="Arial"/>
            </a:endParaRPr>
          </a:p>
        </p:txBody>
      </p:sp>
      <p:sp>
        <p:nvSpPr>
          <p:cNvPr id="390" name="PlaceHolder 3"/>
          <p:cNvSpPr>
            <a:spLocks noGrp="1"/>
          </p:cNvSpPr>
          <p:nvPr>
            <p:ph type="sldNum" idx="19"/>
          </p:nvPr>
        </p:nvSpPr>
        <p:spPr>
          <a:xfrm>
            <a:off x="8472600" y="4943880"/>
            <a:ext cx="548280" cy="19908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27FBB4E7-A2F1-480F-B531-70B226ADB08C}" type="slidenum">
              <a:rPr b="0" lang="en" sz="1000" spc="-1" strike="noStrike">
                <a:solidFill>
                  <a:schemeClr val="dk2"/>
                </a:solidFill>
                <a:latin typeface="Arial"/>
                <a:ea typeface="Arial"/>
              </a:rPr>
              <a:t>19</a:t>
            </a:fld>
            <a:endParaRPr b="0" lang="en-US" sz="1000" spc="-1" strike="noStrike">
              <a:solidFill>
                <a:srgbClr val="000000"/>
              </a:solidFill>
              <a:latin typeface="Times New Roman"/>
            </a:endParaRPr>
          </a:p>
        </p:txBody>
      </p:sp>
      <p:sp>
        <p:nvSpPr>
          <p:cNvPr id="391" name="PlaceHolder 4"/>
          <p:cNvSpPr>
            <a:spLocks noGrp="1"/>
          </p:cNvSpPr>
          <p:nvPr>
            <p:ph type="subTitle"/>
          </p:nvPr>
        </p:nvSpPr>
        <p:spPr>
          <a:xfrm>
            <a:off x="114480" y="4943880"/>
            <a:ext cx="3078720" cy="199080"/>
          </a:xfrm>
          <a:prstGeom prst="rect">
            <a:avLst/>
          </a:prstGeom>
          <a:noFill/>
          <a:ln w="0">
            <a:noFill/>
          </a:ln>
        </p:spPr>
        <p:txBody>
          <a:bodyPr lIns="91440" rIns="91440" tIns="91440" bIns="91440" anchor="ctr">
            <a:noAutofit/>
          </a:bodyPr>
          <a:p>
            <a:pPr marL="457200" indent="-343080">
              <a:lnSpc>
                <a:spcPct val="115000"/>
              </a:lnSpc>
              <a:buNone/>
              <a:tabLst>
                <a:tab algn="l" pos="0"/>
              </a:tabLst>
            </a:pPr>
            <a:r>
              <a:rPr b="0" lang="en-US" sz="800" spc="-1" strike="noStrike">
                <a:solidFill>
                  <a:schemeClr val="accent3"/>
                </a:solidFill>
                <a:latin typeface="Roboto Medium"/>
                <a:ea typeface="Roboto Medium"/>
              </a:rPr>
              <a:t>Statewide </a:t>
            </a:r>
            <a:r>
              <a:rPr b="0" lang="en-US" sz="800" spc="-1" strike="noStrike">
                <a:solidFill>
                  <a:schemeClr val="accent3"/>
                </a:solidFill>
                <a:latin typeface="Roboto Medium"/>
                <a:ea typeface="Roboto Medium"/>
              </a:rPr>
              <a:t>California </a:t>
            </a:r>
            <a:r>
              <a:rPr b="0" lang="en-US" sz="800" spc="-1" strike="noStrike">
                <a:solidFill>
                  <a:schemeClr val="accent3"/>
                </a:solidFill>
                <a:latin typeface="Roboto Medium"/>
                <a:ea typeface="Roboto Medium"/>
              </a:rPr>
              <a:t>Earthquak</a:t>
            </a:r>
            <a:r>
              <a:rPr b="0" lang="en-US" sz="800" spc="-1" strike="noStrike">
                <a:solidFill>
                  <a:schemeClr val="accent3"/>
                </a:solidFill>
                <a:latin typeface="Roboto Medium"/>
                <a:ea typeface="Roboto Medium"/>
              </a:rPr>
              <a:t>e Center</a:t>
            </a:r>
            <a:r>
              <a:rPr b="0" lang="en-US" sz="800" spc="-1" strike="noStrike">
                <a:solidFill>
                  <a:schemeClr val="dk2"/>
                </a:solidFill>
                <a:latin typeface="Roboto"/>
                <a:ea typeface="Roboto"/>
              </a:rPr>
              <a:t> | </a:t>
            </a:r>
            <a:r>
              <a:rPr b="0" lang="en-US" sz="800" spc="-1" strike="noStrike">
                <a:solidFill>
                  <a:schemeClr val="dk2"/>
                </a:solidFill>
                <a:latin typeface="Roboto"/>
                <a:ea typeface="Roboto"/>
              </a:rPr>
              <a:t>www.scec.</a:t>
            </a:r>
            <a:r>
              <a:rPr b="0" lang="en-US" sz="800" spc="-1" strike="noStrike">
                <a:solidFill>
                  <a:schemeClr val="dk2"/>
                </a:solidFill>
                <a:latin typeface="Roboto"/>
                <a:ea typeface="Roboto"/>
              </a:rPr>
              <a:t>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2" name="PlaceHolder 1"/>
          <p:cNvSpPr>
            <a:spLocks noGrp="1"/>
          </p:cNvSpPr>
          <p:nvPr>
            <p:ph type="title"/>
          </p:nvPr>
        </p:nvSpPr>
        <p:spPr>
          <a:xfrm>
            <a:off x="1057320" y="164520"/>
            <a:ext cx="7028640" cy="572400"/>
          </a:xfrm>
          <a:prstGeom prst="rect">
            <a:avLst/>
          </a:prstGeom>
          <a:noFill/>
          <a:ln w="0">
            <a:noFill/>
          </a:ln>
        </p:spPr>
        <p:txBody>
          <a:bodyPr lIns="91440" rIns="91440" tIns="91440" bIns="91440" anchor="t">
            <a:normAutofit fontScale="93550"/>
          </a:bodyPr>
          <a:p>
            <a:pPr indent="0" algn="ctr">
              <a:lnSpc>
                <a:spcPct val="100000"/>
              </a:lnSpc>
              <a:buNone/>
            </a:pPr>
            <a:r>
              <a:rPr b="1" lang="en-US" sz="2800" spc="-1" strike="noStrike">
                <a:solidFill>
                  <a:schemeClr val="dk2"/>
                </a:solidFill>
                <a:latin typeface="Lora"/>
                <a:ea typeface="Lora"/>
              </a:rPr>
              <a:t>Exam</a:t>
            </a:r>
            <a:r>
              <a:rPr b="1" lang="en-US" sz="2800" spc="-1" strike="noStrike">
                <a:solidFill>
                  <a:schemeClr val="dk2"/>
                </a:solidFill>
                <a:latin typeface="Lora"/>
                <a:ea typeface="Lora"/>
              </a:rPr>
              <a:t>ple </a:t>
            </a:r>
            <a:r>
              <a:rPr b="1" lang="en-US" sz="2800" spc="-1" strike="noStrike">
                <a:solidFill>
                  <a:schemeClr val="dk2"/>
                </a:solidFill>
                <a:latin typeface="Lora"/>
                <a:ea typeface="Lora"/>
              </a:rPr>
              <a:t>Calif</a:t>
            </a:r>
            <a:r>
              <a:rPr b="1" lang="en-US" sz="2800" spc="-1" strike="noStrike">
                <a:solidFill>
                  <a:schemeClr val="dk2"/>
                </a:solidFill>
                <a:latin typeface="Lora"/>
                <a:ea typeface="Lora"/>
              </a:rPr>
              <a:t>ornia </a:t>
            </a:r>
            <a:r>
              <a:rPr b="1" lang="en-US" sz="2800" spc="-1" strike="noStrike">
                <a:solidFill>
                  <a:schemeClr val="dk2"/>
                </a:solidFill>
                <a:latin typeface="Lora"/>
                <a:ea typeface="Lora"/>
              </a:rPr>
              <a:t>Resul</a:t>
            </a:r>
            <a:r>
              <a:rPr b="1" lang="en-US" sz="2800" spc="-1" strike="noStrike">
                <a:solidFill>
                  <a:schemeClr val="dk2"/>
                </a:solidFill>
                <a:latin typeface="Lora"/>
                <a:ea typeface="Lora"/>
              </a:rPr>
              <a:t>ts</a:t>
            </a:r>
            <a:endParaRPr b="0" lang="en-US" sz="2800" spc="-1" strike="noStrike">
              <a:solidFill>
                <a:srgbClr val="000000"/>
              </a:solidFill>
              <a:latin typeface="Arial"/>
            </a:endParaRPr>
          </a:p>
        </p:txBody>
      </p:sp>
      <p:sp>
        <p:nvSpPr>
          <p:cNvPr id="393" name="PlaceHolder 2"/>
          <p:cNvSpPr>
            <a:spLocks noGrp="1"/>
          </p:cNvSpPr>
          <p:nvPr>
            <p:ph type="sldNum" idx="20"/>
          </p:nvPr>
        </p:nvSpPr>
        <p:spPr>
          <a:xfrm>
            <a:off x="8472600" y="4943880"/>
            <a:ext cx="548280" cy="19908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F65509C1-83CE-4B5E-941B-852A19E3B10C}" type="slidenum">
              <a:rPr b="0" lang="en" sz="1000" spc="-1" strike="noStrike">
                <a:solidFill>
                  <a:schemeClr val="dk2"/>
                </a:solidFill>
                <a:latin typeface="Arial"/>
                <a:ea typeface="Arial"/>
              </a:rPr>
              <a:t>20</a:t>
            </a:fld>
            <a:endParaRPr b="0" lang="en-US" sz="1000" spc="-1" strike="noStrike">
              <a:solidFill>
                <a:srgbClr val="000000"/>
              </a:solidFill>
              <a:latin typeface="Times New Roman"/>
            </a:endParaRPr>
          </a:p>
        </p:txBody>
      </p:sp>
      <p:sp>
        <p:nvSpPr>
          <p:cNvPr id="394" name="PlaceHolder 3"/>
          <p:cNvSpPr>
            <a:spLocks noGrp="1"/>
          </p:cNvSpPr>
          <p:nvPr>
            <p:ph type="subTitle"/>
          </p:nvPr>
        </p:nvSpPr>
        <p:spPr>
          <a:xfrm>
            <a:off x="114480" y="4943880"/>
            <a:ext cx="3078720" cy="199080"/>
          </a:xfrm>
          <a:prstGeom prst="rect">
            <a:avLst/>
          </a:prstGeom>
          <a:noFill/>
          <a:ln w="0">
            <a:noFill/>
          </a:ln>
        </p:spPr>
        <p:txBody>
          <a:bodyPr lIns="91440" rIns="91440" tIns="91440" bIns="91440" anchor="ctr">
            <a:noAutofit/>
          </a:bodyPr>
          <a:p>
            <a:pPr marL="457200" indent="-343080">
              <a:lnSpc>
                <a:spcPct val="115000"/>
              </a:lnSpc>
              <a:buNone/>
              <a:tabLst>
                <a:tab algn="l" pos="0"/>
              </a:tabLst>
            </a:pPr>
            <a:r>
              <a:rPr b="0" lang="en-US" sz="800" spc="-1" strike="noStrike">
                <a:solidFill>
                  <a:schemeClr val="accent3"/>
                </a:solidFill>
                <a:latin typeface="Roboto Medium"/>
                <a:ea typeface="Roboto Medium"/>
              </a:rPr>
              <a:t>Statew</a:t>
            </a:r>
            <a:r>
              <a:rPr b="0" lang="en-US" sz="800" spc="-1" strike="noStrike">
                <a:solidFill>
                  <a:schemeClr val="accent3"/>
                </a:solidFill>
                <a:latin typeface="Roboto Medium"/>
                <a:ea typeface="Roboto Medium"/>
              </a:rPr>
              <a:t>i</a:t>
            </a:r>
            <a:r>
              <a:rPr b="0" lang="en-US" sz="800" spc="-1" strike="noStrike">
                <a:solidFill>
                  <a:schemeClr val="accent3"/>
                </a:solidFill>
                <a:latin typeface="Roboto Medium"/>
                <a:ea typeface="Roboto Medium"/>
              </a:rPr>
              <a:t>d</a:t>
            </a:r>
            <a:r>
              <a:rPr b="0" lang="en-US" sz="800" spc="-1" strike="noStrike">
                <a:solidFill>
                  <a:schemeClr val="accent3"/>
                </a:solidFill>
                <a:latin typeface="Roboto Medium"/>
                <a:ea typeface="Roboto Medium"/>
              </a:rPr>
              <a:t>e</a:t>
            </a:r>
            <a:r>
              <a:rPr b="0" lang="en-US" sz="800" spc="-1" strike="noStrike">
                <a:solidFill>
                  <a:schemeClr val="accent3"/>
                </a:solidFill>
                <a:latin typeface="Roboto Medium"/>
                <a:ea typeface="Roboto Medium"/>
              </a:rPr>
              <a:t> </a:t>
            </a:r>
            <a:r>
              <a:rPr b="0" lang="en-US" sz="800" spc="-1" strike="noStrike">
                <a:solidFill>
                  <a:schemeClr val="accent3"/>
                </a:solidFill>
                <a:latin typeface="Roboto Medium"/>
                <a:ea typeface="Roboto Medium"/>
              </a:rPr>
              <a:t>C</a:t>
            </a:r>
            <a:r>
              <a:rPr b="0" lang="en-US" sz="800" spc="-1" strike="noStrike">
                <a:solidFill>
                  <a:schemeClr val="accent3"/>
                </a:solidFill>
                <a:latin typeface="Roboto Medium"/>
                <a:ea typeface="Roboto Medium"/>
              </a:rPr>
              <a:t>a</a:t>
            </a:r>
            <a:r>
              <a:rPr b="0" lang="en-US" sz="800" spc="-1" strike="noStrike">
                <a:solidFill>
                  <a:schemeClr val="accent3"/>
                </a:solidFill>
                <a:latin typeface="Roboto Medium"/>
                <a:ea typeface="Roboto Medium"/>
              </a:rPr>
              <a:t>l</a:t>
            </a:r>
            <a:r>
              <a:rPr b="0" lang="en-US" sz="800" spc="-1" strike="noStrike">
                <a:solidFill>
                  <a:schemeClr val="accent3"/>
                </a:solidFill>
                <a:latin typeface="Roboto Medium"/>
                <a:ea typeface="Roboto Medium"/>
              </a:rPr>
              <a:t>i</a:t>
            </a:r>
            <a:r>
              <a:rPr b="0" lang="en-US" sz="800" spc="-1" strike="noStrike">
                <a:solidFill>
                  <a:schemeClr val="accent3"/>
                </a:solidFill>
                <a:latin typeface="Roboto Medium"/>
                <a:ea typeface="Roboto Medium"/>
              </a:rPr>
              <a:t>f</a:t>
            </a:r>
            <a:r>
              <a:rPr b="0" lang="en-US" sz="800" spc="-1" strike="noStrike">
                <a:solidFill>
                  <a:schemeClr val="accent3"/>
                </a:solidFill>
                <a:latin typeface="Roboto Medium"/>
                <a:ea typeface="Roboto Medium"/>
              </a:rPr>
              <a:t>o</a:t>
            </a:r>
            <a:r>
              <a:rPr b="0" lang="en-US" sz="800" spc="-1" strike="noStrike">
                <a:solidFill>
                  <a:schemeClr val="accent3"/>
                </a:solidFill>
                <a:latin typeface="Roboto Medium"/>
                <a:ea typeface="Roboto Medium"/>
              </a:rPr>
              <a:t>r</a:t>
            </a:r>
            <a:r>
              <a:rPr b="0" lang="en-US" sz="800" spc="-1" strike="noStrike">
                <a:solidFill>
                  <a:schemeClr val="accent3"/>
                </a:solidFill>
                <a:latin typeface="Roboto Medium"/>
                <a:ea typeface="Roboto Medium"/>
              </a:rPr>
              <a:t>n</a:t>
            </a:r>
            <a:r>
              <a:rPr b="0" lang="en-US" sz="800" spc="-1" strike="noStrike">
                <a:solidFill>
                  <a:schemeClr val="accent3"/>
                </a:solidFill>
                <a:latin typeface="Roboto Medium"/>
                <a:ea typeface="Roboto Medium"/>
              </a:rPr>
              <a:t>i</a:t>
            </a:r>
            <a:r>
              <a:rPr b="0" lang="en-US" sz="800" spc="-1" strike="noStrike">
                <a:solidFill>
                  <a:schemeClr val="accent3"/>
                </a:solidFill>
                <a:latin typeface="Roboto Medium"/>
                <a:ea typeface="Roboto Medium"/>
              </a:rPr>
              <a:t>a</a:t>
            </a:r>
            <a:r>
              <a:rPr b="0" lang="en-US" sz="800" spc="-1" strike="noStrike">
                <a:solidFill>
                  <a:schemeClr val="accent3"/>
                </a:solidFill>
                <a:latin typeface="Roboto Medium"/>
                <a:ea typeface="Roboto Medium"/>
              </a:rPr>
              <a:t> </a:t>
            </a:r>
            <a:r>
              <a:rPr b="0" lang="en-US" sz="800" spc="-1" strike="noStrike">
                <a:solidFill>
                  <a:schemeClr val="accent3"/>
                </a:solidFill>
                <a:latin typeface="Roboto Medium"/>
                <a:ea typeface="Roboto Medium"/>
              </a:rPr>
              <a:t>E</a:t>
            </a:r>
            <a:r>
              <a:rPr b="0" lang="en-US" sz="800" spc="-1" strike="noStrike">
                <a:solidFill>
                  <a:schemeClr val="accent3"/>
                </a:solidFill>
                <a:latin typeface="Roboto Medium"/>
                <a:ea typeface="Roboto Medium"/>
              </a:rPr>
              <a:t>a</a:t>
            </a:r>
            <a:r>
              <a:rPr b="0" lang="en-US" sz="800" spc="-1" strike="noStrike">
                <a:solidFill>
                  <a:schemeClr val="accent3"/>
                </a:solidFill>
                <a:latin typeface="Roboto Medium"/>
                <a:ea typeface="Roboto Medium"/>
              </a:rPr>
              <a:t>r</a:t>
            </a:r>
            <a:r>
              <a:rPr b="0" lang="en-US" sz="800" spc="-1" strike="noStrike">
                <a:solidFill>
                  <a:schemeClr val="accent3"/>
                </a:solidFill>
                <a:latin typeface="Roboto Medium"/>
                <a:ea typeface="Roboto Medium"/>
              </a:rPr>
              <a:t>t</a:t>
            </a:r>
            <a:r>
              <a:rPr b="0" lang="en-US" sz="800" spc="-1" strike="noStrike">
                <a:solidFill>
                  <a:schemeClr val="accent3"/>
                </a:solidFill>
                <a:latin typeface="Roboto Medium"/>
                <a:ea typeface="Roboto Medium"/>
              </a:rPr>
              <a:t>h</a:t>
            </a:r>
            <a:r>
              <a:rPr b="0" lang="en-US" sz="800" spc="-1" strike="noStrike">
                <a:solidFill>
                  <a:schemeClr val="accent3"/>
                </a:solidFill>
                <a:latin typeface="Roboto Medium"/>
                <a:ea typeface="Roboto Medium"/>
              </a:rPr>
              <a:t>q</a:t>
            </a:r>
            <a:r>
              <a:rPr b="0" lang="en-US" sz="800" spc="-1" strike="noStrike">
                <a:solidFill>
                  <a:schemeClr val="accent3"/>
                </a:solidFill>
                <a:latin typeface="Roboto Medium"/>
                <a:ea typeface="Roboto Medium"/>
              </a:rPr>
              <a:t>u</a:t>
            </a:r>
            <a:r>
              <a:rPr b="0" lang="en-US" sz="800" spc="-1" strike="noStrike">
                <a:solidFill>
                  <a:schemeClr val="accent3"/>
                </a:solidFill>
                <a:latin typeface="Roboto Medium"/>
                <a:ea typeface="Roboto Medium"/>
              </a:rPr>
              <a:t>a</a:t>
            </a:r>
            <a:r>
              <a:rPr b="0" lang="en-US" sz="800" spc="-1" strike="noStrike">
                <a:solidFill>
                  <a:schemeClr val="accent3"/>
                </a:solidFill>
                <a:latin typeface="Roboto Medium"/>
                <a:ea typeface="Roboto Medium"/>
              </a:rPr>
              <a:t>k</a:t>
            </a:r>
            <a:r>
              <a:rPr b="0" lang="en-US" sz="800" spc="-1" strike="noStrike">
                <a:solidFill>
                  <a:schemeClr val="accent3"/>
                </a:solidFill>
                <a:latin typeface="Roboto Medium"/>
                <a:ea typeface="Roboto Medium"/>
              </a:rPr>
              <a:t>e</a:t>
            </a:r>
            <a:r>
              <a:rPr b="0" lang="en-US" sz="800" spc="-1" strike="noStrike">
                <a:solidFill>
                  <a:schemeClr val="accent3"/>
                </a:solidFill>
                <a:latin typeface="Roboto Medium"/>
                <a:ea typeface="Roboto Medium"/>
              </a:rPr>
              <a:t> </a:t>
            </a:r>
            <a:r>
              <a:rPr b="0" lang="en-US" sz="800" spc="-1" strike="noStrike">
                <a:solidFill>
                  <a:schemeClr val="accent3"/>
                </a:solidFill>
                <a:latin typeface="Roboto Medium"/>
                <a:ea typeface="Roboto Medium"/>
              </a:rPr>
              <a:t>C</a:t>
            </a:r>
            <a:r>
              <a:rPr b="0" lang="en-US" sz="800" spc="-1" strike="noStrike">
                <a:solidFill>
                  <a:schemeClr val="accent3"/>
                </a:solidFill>
                <a:latin typeface="Roboto Medium"/>
                <a:ea typeface="Roboto Medium"/>
              </a:rPr>
              <a:t>e</a:t>
            </a:r>
            <a:r>
              <a:rPr b="0" lang="en-US" sz="800" spc="-1" strike="noStrike">
                <a:solidFill>
                  <a:schemeClr val="accent3"/>
                </a:solidFill>
                <a:latin typeface="Roboto Medium"/>
                <a:ea typeface="Roboto Medium"/>
              </a:rPr>
              <a:t>n</a:t>
            </a:r>
            <a:r>
              <a:rPr b="0" lang="en-US" sz="800" spc="-1" strike="noStrike">
                <a:solidFill>
                  <a:schemeClr val="accent3"/>
                </a:solidFill>
                <a:latin typeface="Roboto Medium"/>
                <a:ea typeface="Roboto Medium"/>
              </a:rPr>
              <a:t>t</a:t>
            </a:r>
            <a:r>
              <a:rPr b="0" lang="en-US" sz="800" spc="-1" strike="noStrike">
                <a:solidFill>
                  <a:schemeClr val="accent3"/>
                </a:solidFill>
                <a:latin typeface="Roboto Medium"/>
                <a:ea typeface="Roboto Medium"/>
              </a:rPr>
              <a:t>e</a:t>
            </a:r>
            <a:r>
              <a:rPr b="0" lang="en-US" sz="800" spc="-1" strike="noStrike">
                <a:solidFill>
                  <a:schemeClr val="accent3"/>
                </a:solidFill>
                <a:latin typeface="Roboto Medium"/>
                <a:ea typeface="Roboto Medium"/>
              </a:rPr>
              <a:t>r</a:t>
            </a:r>
            <a:r>
              <a:rPr b="0" lang="en-US" sz="800" spc="-1" strike="noStrike">
                <a:solidFill>
                  <a:schemeClr val="dk2"/>
                </a:solidFill>
                <a:latin typeface="Roboto"/>
                <a:ea typeface="Roboto"/>
              </a:rPr>
              <a:t> </a:t>
            </a:r>
            <a:r>
              <a:rPr b="0" lang="en-US" sz="800" spc="-1" strike="noStrike">
                <a:solidFill>
                  <a:schemeClr val="dk2"/>
                </a:solidFill>
                <a:latin typeface="Roboto"/>
                <a:ea typeface="Roboto"/>
              </a:rPr>
              <a:t>|</a:t>
            </a:r>
            <a:r>
              <a:rPr b="0" lang="en-US" sz="800" spc="-1" strike="noStrike">
                <a:solidFill>
                  <a:schemeClr val="dk2"/>
                </a:solidFill>
                <a:latin typeface="Roboto"/>
                <a:ea typeface="Roboto"/>
              </a:rPr>
              <a:t> </a:t>
            </a:r>
            <a:r>
              <a:rPr b="0" lang="en-US" sz="800" spc="-1" strike="noStrike">
                <a:solidFill>
                  <a:schemeClr val="dk2"/>
                </a:solidFill>
                <a:latin typeface="Roboto"/>
                <a:ea typeface="Roboto"/>
              </a:rPr>
              <a:t>w</a:t>
            </a:r>
            <a:r>
              <a:rPr b="0" lang="en-US" sz="800" spc="-1" strike="noStrike">
                <a:solidFill>
                  <a:schemeClr val="dk2"/>
                </a:solidFill>
                <a:latin typeface="Roboto"/>
                <a:ea typeface="Roboto"/>
              </a:rPr>
              <a:t>w</a:t>
            </a:r>
            <a:r>
              <a:rPr b="0" lang="en-US" sz="800" spc="-1" strike="noStrike">
                <a:solidFill>
                  <a:schemeClr val="dk2"/>
                </a:solidFill>
                <a:latin typeface="Roboto"/>
                <a:ea typeface="Roboto"/>
              </a:rPr>
              <a:t>w</a:t>
            </a:r>
            <a:r>
              <a:rPr b="0" lang="en-US" sz="800" spc="-1" strike="noStrike">
                <a:solidFill>
                  <a:schemeClr val="dk2"/>
                </a:solidFill>
                <a:latin typeface="Roboto"/>
                <a:ea typeface="Roboto"/>
              </a:rPr>
              <a:t>.</a:t>
            </a:r>
            <a:r>
              <a:rPr b="0" lang="en-US" sz="800" spc="-1" strike="noStrike">
                <a:solidFill>
                  <a:schemeClr val="dk2"/>
                </a:solidFill>
                <a:latin typeface="Roboto"/>
                <a:ea typeface="Roboto"/>
              </a:rPr>
              <a:t>s</a:t>
            </a:r>
            <a:r>
              <a:rPr b="0" lang="en-US" sz="800" spc="-1" strike="noStrike">
                <a:solidFill>
                  <a:schemeClr val="dk2"/>
                </a:solidFill>
                <a:latin typeface="Roboto"/>
                <a:ea typeface="Roboto"/>
              </a:rPr>
              <a:t>c</a:t>
            </a:r>
            <a:r>
              <a:rPr b="0" lang="en-US" sz="800" spc="-1" strike="noStrike">
                <a:solidFill>
                  <a:schemeClr val="dk2"/>
                </a:solidFill>
                <a:latin typeface="Roboto"/>
                <a:ea typeface="Roboto"/>
              </a:rPr>
              <a:t>e</a:t>
            </a:r>
            <a:r>
              <a:rPr b="0" lang="en-US" sz="800" spc="-1" strike="noStrike">
                <a:solidFill>
                  <a:schemeClr val="dk2"/>
                </a:solidFill>
                <a:latin typeface="Roboto"/>
                <a:ea typeface="Roboto"/>
              </a:rPr>
              <a:t>c</a:t>
            </a:r>
            <a:r>
              <a:rPr b="0" lang="en-US" sz="800" spc="-1" strike="noStrike">
                <a:solidFill>
                  <a:schemeClr val="dk2"/>
                </a:solidFill>
                <a:latin typeface="Roboto"/>
                <a:ea typeface="Roboto"/>
              </a:rPr>
              <a:t>.</a:t>
            </a:r>
            <a:r>
              <a:rPr b="0" lang="en-US" sz="800" spc="-1" strike="noStrike">
                <a:solidFill>
                  <a:schemeClr val="dk2"/>
                </a:solidFill>
                <a:latin typeface="Roboto"/>
                <a:ea typeface="Roboto"/>
              </a:rPr>
              <a:t>o</a:t>
            </a:r>
            <a:r>
              <a:rPr b="0" lang="en-US" sz="800" spc="-1" strike="noStrike">
                <a:solidFill>
                  <a:schemeClr val="dk2"/>
                </a:solidFill>
                <a:latin typeface="Roboto"/>
                <a:ea typeface="Roboto"/>
              </a:rPr>
              <a:t>r</a:t>
            </a:r>
            <a:r>
              <a:rPr b="0" lang="en-US" sz="800" spc="-1" strike="noStrike">
                <a:solidFill>
                  <a:schemeClr val="dk2"/>
                </a:solidFill>
                <a:latin typeface="Roboto"/>
                <a:ea typeface="Roboto"/>
              </a:rPr>
              <a:t>g</a:t>
            </a:r>
            <a:endParaRPr b="0" lang="en-US" sz="800" spc="-1" strike="noStrike">
              <a:solidFill>
                <a:srgbClr val="000000"/>
              </a:solidFill>
              <a:latin typeface="Arial"/>
            </a:endParaRPr>
          </a:p>
        </p:txBody>
      </p:sp>
      <p:pic>
        <p:nvPicPr>
          <p:cNvPr id="395" name="" descr=""/>
          <p:cNvPicPr/>
          <p:nvPr/>
        </p:nvPicPr>
        <p:blipFill>
          <a:blip r:embed="rId1"/>
          <a:stretch/>
        </p:blipFill>
        <p:spPr>
          <a:xfrm>
            <a:off x="36000" y="818640"/>
            <a:ext cx="3164400" cy="3978720"/>
          </a:xfrm>
          <a:prstGeom prst="rect">
            <a:avLst/>
          </a:prstGeom>
          <a:ln w="0">
            <a:noFill/>
          </a:ln>
        </p:spPr>
      </p:pic>
      <p:sp>
        <p:nvSpPr>
          <p:cNvPr id="396" name=""/>
          <p:cNvSpPr txBox="1"/>
          <p:nvPr/>
        </p:nvSpPr>
        <p:spPr>
          <a:xfrm>
            <a:off x="2106000" y="1058400"/>
            <a:ext cx="1143000" cy="685800"/>
          </a:xfrm>
          <a:prstGeom prst="rect">
            <a:avLst/>
          </a:prstGeom>
          <a:noFill/>
          <a:ln w="0">
            <a:noFill/>
          </a:ln>
        </p:spPr>
        <p:txBody>
          <a:bodyPr lIns="90000" rIns="90000" tIns="45000" bIns="45000" anchor="t">
            <a:noAutofit/>
          </a:bodyPr>
          <a:p>
            <a:r>
              <a:rPr b="1" lang="en-US" sz="1800" spc="-1" strike="noStrike">
                <a:solidFill>
                  <a:srgbClr val="ffffff"/>
                </a:solidFill>
                <a:latin typeface="Arial"/>
              </a:rPr>
              <a:t>2 sec</a:t>
            </a:r>
            <a:endParaRPr b="1" lang="en-US" sz="1800" spc="-1" strike="noStrike">
              <a:solidFill>
                <a:srgbClr val="ffffff"/>
              </a:solidFill>
              <a:latin typeface="Arial"/>
            </a:endParaRPr>
          </a:p>
        </p:txBody>
      </p:sp>
      <p:pic>
        <p:nvPicPr>
          <p:cNvPr id="397" name="" descr=""/>
          <p:cNvPicPr/>
          <p:nvPr/>
        </p:nvPicPr>
        <p:blipFill>
          <a:blip r:embed="rId2"/>
          <a:stretch/>
        </p:blipFill>
        <p:spPr>
          <a:xfrm>
            <a:off x="2981160" y="837360"/>
            <a:ext cx="3133440" cy="3939480"/>
          </a:xfrm>
          <a:prstGeom prst="rect">
            <a:avLst/>
          </a:prstGeom>
          <a:ln w="0">
            <a:noFill/>
          </a:ln>
        </p:spPr>
      </p:pic>
      <p:sp>
        <p:nvSpPr>
          <p:cNvPr id="398" name=""/>
          <p:cNvSpPr txBox="1"/>
          <p:nvPr/>
        </p:nvSpPr>
        <p:spPr>
          <a:xfrm>
            <a:off x="4885200" y="1058400"/>
            <a:ext cx="1143000" cy="685800"/>
          </a:xfrm>
          <a:prstGeom prst="rect">
            <a:avLst/>
          </a:prstGeom>
          <a:noFill/>
          <a:ln w="0">
            <a:noFill/>
          </a:ln>
        </p:spPr>
        <p:txBody>
          <a:bodyPr lIns="90000" rIns="90000" tIns="45000" bIns="45000" anchor="t">
            <a:noAutofit/>
          </a:bodyPr>
          <a:p>
            <a:r>
              <a:rPr b="1" lang="en-US" sz="1800" spc="-1" strike="noStrike">
                <a:solidFill>
                  <a:srgbClr val="ffffff"/>
                </a:solidFill>
                <a:latin typeface="Arial"/>
              </a:rPr>
              <a:t>10 </a:t>
            </a:r>
            <a:r>
              <a:rPr b="1" lang="en-US" sz="1800" spc="-1" strike="noStrike">
                <a:solidFill>
                  <a:srgbClr val="ffffff"/>
                </a:solidFill>
                <a:latin typeface="Arial"/>
              </a:rPr>
              <a:t>sec</a:t>
            </a:r>
            <a:endParaRPr b="1" lang="en-US" sz="1800" spc="-1" strike="noStrike">
              <a:solidFill>
                <a:srgbClr val="ffffff"/>
              </a:solidFill>
              <a:latin typeface="Arial"/>
            </a:endParaRPr>
          </a:p>
        </p:txBody>
      </p:sp>
      <p:pic>
        <p:nvPicPr>
          <p:cNvPr id="399" name="" descr=""/>
          <p:cNvPicPr/>
          <p:nvPr/>
        </p:nvPicPr>
        <p:blipFill>
          <a:blip r:embed="rId3"/>
          <a:stretch/>
        </p:blipFill>
        <p:spPr>
          <a:xfrm>
            <a:off x="5883120" y="802800"/>
            <a:ext cx="3327840" cy="4015080"/>
          </a:xfrm>
          <a:prstGeom prst="rect">
            <a:avLst/>
          </a:prstGeom>
          <a:ln w="0">
            <a:noFill/>
          </a:ln>
        </p:spPr>
      </p:pic>
      <p:sp>
        <p:nvSpPr>
          <p:cNvPr id="400" name=""/>
          <p:cNvSpPr txBox="1"/>
          <p:nvPr/>
        </p:nvSpPr>
        <p:spPr>
          <a:xfrm>
            <a:off x="8132400" y="1058400"/>
            <a:ext cx="1143000" cy="685800"/>
          </a:xfrm>
          <a:prstGeom prst="rect">
            <a:avLst/>
          </a:prstGeom>
          <a:noFill/>
          <a:ln w="0">
            <a:noFill/>
          </a:ln>
        </p:spPr>
        <p:txBody>
          <a:bodyPr lIns="90000" rIns="90000" tIns="45000" bIns="45000" anchor="t">
            <a:noAutofit/>
          </a:bodyPr>
          <a:p>
            <a:r>
              <a:rPr b="1" lang="en-US" sz="1800" spc="-1" strike="noStrike">
                <a:solidFill>
                  <a:srgbClr val="ffffff"/>
                </a:solidFill>
                <a:latin typeface="Arial"/>
              </a:rPr>
              <a:t>2 </a:t>
            </a:r>
            <a:r>
              <a:rPr b="1" lang="en-US" sz="1800" spc="-1" strike="noStrike">
                <a:solidFill>
                  <a:srgbClr val="ffffff"/>
                </a:solidFill>
                <a:latin typeface="Arial"/>
              </a:rPr>
              <a:t>se</a:t>
            </a:r>
            <a:r>
              <a:rPr b="1" lang="en-US" sz="1800" spc="-1" strike="noStrike">
                <a:solidFill>
                  <a:srgbClr val="ffffff"/>
                </a:solidFill>
                <a:latin typeface="Arial"/>
              </a:rPr>
              <a:t>c</a:t>
            </a:r>
            <a:endParaRPr b="1" lang="en-US" sz="1800" spc="-1" strike="noStrike">
              <a:solidFill>
                <a:srgbClr val="ffffff"/>
              </a:solidFill>
              <a:latin typeface="Arial"/>
            </a:endParaRPr>
          </a:p>
        </p:txBody>
      </p:sp>
      <p:sp>
        <p:nvSpPr>
          <p:cNvPr id="401" name=""/>
          <p:cNvSpPr/>
          <p:nvPr/>
        </p:nvSpPr>
        <p:spPr>
          <a:xfrm rot="20040000">
            <a:off x="6505200" y="1365840"/>
            <a:ext cx="457200" cy="806760"/>
          </a:xfrm>
          <a:prstGeom prst="rect">
            <a:avLst/>
          </a:prstGeom>
          <a:solidFill>
            <a:srgbClr val="999999">
              <a:alpha val="40000"/>
            </a:srgbClr>
          </a:solidFill>
          <a:ln w="12600">
            <a:solidFill>
              <a:srgbClr val="ffffff"/>
            </a:solidFill>
            <a:round/>
          </a:ln>
        </p:spPr>
        <p:style>
          <a:lnRef idx="0"/>
          <a:fillRef idx="0"/>
          <a:effectRef idx="0"/>
          <a:fontRef idx="minor"/>
        </p:style>
        <p:txBody>
          <a:bodyPr lIns="96120" rIns="96120" tIns="51120" bIns="51120" anchor="ctr">
            <a:noAutofit/>
          </a:bodyPr>
          <a:p>
            <a:endParaRPr b="0" lang="en-US" sz="1800" spc="-1" strike="noStrike">
              <a:solidFill>
                <a:srgbClr val="ffffff"/>
              </a:solidFill>
              <a:latin typeface="Arial"/>
            </a:endParaRPr>
          </a:p>
        </p:txBody>
      </p:sp>
      <p:sp>
        <p:nvSpPr>
          <p:cNvPr id="402" name=""/>
          <p:cNvSpPr/>
          <p:nvPr/>
        </p:nvSpPr>
        <p:spPr>
          <a:xfrm>
            <a:off x="613800" y="3706200"/>
            <a:ext cx="672480" cy="0"/>
          </a:xfrm>
          <a:prstGeom prst="line">
            <a:avLst/>
          </a:prstGeom>
          <a:ln w="19080">
            <a:solidFill>
              <a:srgbClr val="ffffff"/>
            </a:solidFill>
            <a:round/>
          </a:ln>
        </p:spPr>
        <p:style>
          <a:lnRef idx="0"/>
          <a:fillRef idx="0"/>
          <a:effectRef idx="0"/>
          <a:fontRef idx="minor"/>
        </p:style>
        <p:txBody>
          <a:bodyPr lIns="99360" rIns="99360" tIns="-54360" bIns="-54360" anchor="ctr">
            <a:noAutofit/>
          </a:bodyPr>
          <a:p>
            <a:endParaRPr b="0" lang="en-US" sz="1800" spc="-1" strike="noStrike">
              <a:solidFill>
                <a:srgbClr val="000000"/>
              </a:solidFill>
              <a:latin typeface="Arial"/>
            </a:endParaRPr>
          </a:p>
        </p:txBody>
      </p:sp>
      <p:sp>
        <p:nvSpPr>
          <p:cNvPr id="403" name=""/>
          <p:cNvSpPr txBox="1"/>
          <p:nvPr/>
        </p:nvSpPr>
        <p:spPr>
          <a:xfrm>
            <a:off x="613800" y="3357000"/>
            <a:ext cx="757800" cy="302040"/>
          </a:xfrm>
          <a:prstGeom prst="rect">
            <a:avLst/>
          </a:prstGeom>
          <a:noFill/>
          <a:ln w="0">
            <a:noFill/>
          </a:ln>
        </p:spPr>
        <p:txBody>
          <a:bodyPr lIns="90000" rIns="90000" tIns="45000" bIns="45000" anchor="t">
            <a:noAutofit/>
          </a:bodyPr>
          <a:p>
            <a:r>
              <a:rPr b="0" lang="en-US" sz="1500" spc="-1" strike="noStrike">
                <a:solidFill>
                  <a:srgbClr val="ffffff"/>
                </a:solidFill>
                <a:latin typeface="Arial"/>
              </a:rPr>
              <a:t>50 </a:t>
            </a:r>
            <a:r>
              <a:rPr b="0" lang="en-US" sz="1500" spc="-1" strike="noStrike">
                <a:solidFill>
                  <a:srgbClr val="ffffff"/>
                </a:solidFill>
                <a:latin typeface="Arial"/>
              </a:rPr>
              <a:t>km</a:t>
            </a:r>
            <a:endParaRPr b="0" lang="en-US" sz="1500" spc="-1" strike="noStrike">
              <a:solidFill>
                <a:srgbClr val="ffffff"/>
              </a:solidFill>
              <a:latin typeface="Arial"/>
            </a:endParaRPr>
          </a:p>
        </p:txBody>
      </p:sp>
      <p:sp>
        <p:nvSpPr>
          <p:cNvPr id="404" name=""/>
          <p:cNvSpPr txBox="1"/>
          <p:nvPr/>
        </p:nvSpPr>
        <p:spPr>
          <a:xfrm>
            <a:off x="3537000" y="3357000"/>
            <a:ext cx="757800" cy="336600"/>
          </a:xfrm>
          <a:prstGeom prst="rect">
            <a:avLst/>
          </a:prstGeom>
          <a:noFill/>
          <a:ln w="0">
            <a:noFill/>
          </a:ln>
        </p:spPr>
        <p:txBody>
          <a:bodyPr lIns="90000" rIns="90000" tIns="45000" bIns="45000" anchor="t">
            <a:noAutofit/>
          </a:bodyPr>
          <a:p>
            <a:r>
              <a:rPr b="0" lang="en-US" sz="1500" spc="-1" strike="noStrike">
                <a:solidFill>
                  <a:srgbClr val="ffffff"/>
                </a:solidFill>
                <a:latin typeface="Arial"/>
              </a:rPr>
              <a:t>50 km</a:t>
            </a:r>
            <a:endParaRPr b="0" lang="en-US" sz="1500" spc="-1" strike="noStrike">
              <a:solidFill>
                <a:srgbClr val="ffffff"/>
              </a:solidFill>
              <a:latin typeface="Arial"/>
            </a:endParaRPr>
          </a:p>
        </p:txBody>
      </p:sp>
      <p:sp>
        <p:nvSpPr>
          <p:cNvPr id="405" name=""/>
          <p:cNvSpPr/>
          <p:nvPr/>
        </p:nvSpPr>
        <p:spPr>
          <a:xfrm>
            <a:off x="3537000" y="3706200"/>
            <a:ext cx="672480" cy="0"/>
          </a:xfrm>
          <a:prstGeom prst="line">
            <a:avLst/>
          </a:prstGeom>
          <a:ln w="19080">
            <a:solidFill>
              <a:srgbClr val="ffffff"/>
            </a:solidFill>
            <a:round/>
          </a:ln>
        </p:spPr>
        <p:style>
          <a:lnRef idx="0"/>
          <a:fillRef idx="0"/>
          <a:effectRef idx="0"/>
          <a:fontRef idx="minor"/>
        </p:style>
        <p:txBody>
          <a:bodyPr lIns="99360" rIns="99360" tIns="-54360" bIns="-54360" anchor="ctr">
            <a:noAutofit/>
          </a:bodyPr>
          <a:p>
            <a:endParaRPr b="0" lang="en-US" sz="1800" spc="-1" strike="noStrike">
              <a:solidFill>
                <a:srgbClr val="000000"/>
              </a:solidFill>
              <a:latin typeface="Arial"/>
            </a:endParaRPr>
          </a:p>
        </p:txBody>
      </p:sp>
      <p:sp>
        <p:nvSpPr>
          <p:cNvPr id="406" name=""/>
          <p:cNvSpPr/>
          <p:nvPr/>
        </p:nvSpPr>
        <p:spPr>
          <a:xfrm>
            <a:off x="6616800" y="3706200"/>
            <a:ext cx="417960" cy="0"/>
          </a:xfrm>
          <a:prstGeom prst="line">
            <a:avLst/>
          </a:prstGeom>
          <a:ln w="19080">
            <a:solidFill>
              <a:srgbClr val="ffffff"/>
            </a:solidFill>
            <a:round/>
          </a:ln>
        </p:spPr>
        <p:style>
          <a:lnRef idx="0"/>
          <a:fillRef idx="0"/>
          <a:effectRef idx="0"/>
          <a:fontRef idx="minor"/>
        </p:style>
        <p:txBody>
          <a:bodyPr lIns="99360" rIns="99360" tIns="-54360" bIns="-54360" anchor="ctr">
            <a:noAutofit/>
          </a:bodyPr>
          <a:p>
            <a:endParaRPr b="0" lang="en-US" sz="1800" spc="-1" strike="noStrike">
              <a:solidFill>
                <a:srgbClr val="000000"/>
              </a:solidFill>
              <a:latin typeface="Arial"/>
            </a:endParaRPr>
          </a:p>
        </p:txBody>
      </p:sp>
      <p:sp>
        <p:nvSpPr>
          <p:cNvPr id="407" name=""/>
          <p:cNvSpPr txBox="1"/>
          <p:nvPr/>
        </p:nvSpPr>
        <p:spPr>
          <a:xfrm>
            <a:off x="6436800" y="3357000"/>
            <a:ext cx="986400" cy="336600"/>
          </a:xfrm>
          <a:prstGeom prst="rect">
            <a:avLst/>
          </a:prstGeom>
          <a:noFill/>
          <a:ln w="0">
            <a:noFill/>
          </a:ln>
        </p:spPr>
        <p:txBody>
          <a:bodyPr lIns="90000" rIns="90000" tIns="45000" bIns="45000" anchor="t">
            <a:noAutofit/>
          </a:bodyPr>
          <a:p>
            <a:r>
              <a:rPr b="0" lang="en-US" sz="1500" spc="-1" strike="noStrike">
                <a:solidFill>
                  <a:srgbClr val="ffffff"/>
                </a:solidFill>
                <a:latin typeface="Arial"/>
              </a:rPr>
              <a:t>100 km</a:t>
            </a:r>
            <a:endParaRPr b="0" lang="en-US" sz="1500" spc="-1" strike="noStrike">
              <a:solidFill>
                <a:srgbClr val="ffffff"/>
              </a:solidFill>
              <a:latin typeface="Arial"/>
            </a:endParaRPr>
          </a:p>
        </p:txBody>
      </p:sp>
      <p:sp>
        <p:nvSpPr>
          <p:cNvPr id="408" name=""/>
          <p:cNvSpPr/>
          <p:nvPr/>
        </p:nvSpPr>
        <p:spPr>
          <a:xfrm>
            <a:off x="1515600" y="2707200"/>
            <a:ext cx="72000" cy="72000"/>
          </a:xfrm>
          <a:prstGeom prst="ellipse">
            <a:avLst/>
          </a:prstGeom>
          <a:solidFill>
            <a:srgbClr val="ffffff"/>
          </a:solidFill>
          <a:ln w="0">
            <a:solidFill>
              <a:srgbClr val="ffffff"/>
            </a:solidFill>
          </a:ln>
        </p:spPr>
        <p:style>
          <a:lnRef idx="0"/>
          <a:fillRef idx="0"/>
          <a:effectRef idx="0"/>
          <a:fontRef idx="minor"/>
        </p:style>
        <p:txBody>
          <a:bodyPr lIns="90000" rIns="90000" tIns="6120" bIns="6120" anchor="ctr">
            <a:noAutofit/>
          </a:bodyPr>
          <a:p>
            <a:endParaRPr b="0" lang="en-US" sz="1800" spc="-1" strike="noStrike">
              <a:solidFill>
                <a:srgbClr val="000000"/>
              </a:solidFill>
              <a:latin typeface="Arial"/>
            </a:endParaRPr>
          </a:p>
        </p:txBody>
      </p:sp>
      <p:sp>
        <p:nvSpPr>
          <p:cNvPr id="409" name=""/>
          <p:cNvSpPr txBox="1"/>
          <p:nvPr/>
        </p:nvSpPr>
        <p:spPr>
          <a:xfrm>
            <a:off x="403560" y="2600280"/>
            <a:ext cx="1371600" cy="297720"/>
          </a:xfrm>
          <a:prstGeom prst="rect">
            <a:avLst/>
          </a:prstGeom>
          <a:noFill/>
          <a:ln w="0">
            <a:noFill/>
          </a:ln>
        </p:spPr>
        <p:txBody>
          <a:bodyPr lIns="90000" rIns="90000" tIns="45000" bIns="45000" anchor="t">
            <a:noAutofit/>
          </a:bodyPr>
          <a:p>
            <a:r>
              <a:rPr b="0" lang="en-US" sz="1200" spc="-1" strike="noStrike">
                <a:solidFill>
                  <a:srgbClr val="ffffff"/>
                </a:solidFill>
                <a:latin typeface="Roboto"/>
              </a:rPr>
              <a:t>San </a:t>
            </a:r>
            <a:r>
              <a:rPr b="0" lang="en-US" sz="1200" spc="-1" strike="noStrike">
                <a:solidFill>
                  <a:srgbClr val="ffffff"/>
                </a:solidFill>
                <a:latin typeface="Roboto"/>
              </a:rPr>
              <a:t>Francisc</a:t>
            </a:r>
            <a:r>
              <a:rPr b="0" lang="en-US" sz="1200" spc="-1" strike="noStrike">
                <a:solidFill>
                  <a:srgbClr val="ffffff"/>
                </a:solidFill>
                <a:latin typeface="Roboto"/>
              </a:rPr>
              <a:t>o</a:t>
            </a:r>
            <a:endParaRPr b="0" lang="en-US" sz="1200" spc="-1" strike="noStrike">
              <a:solidFill>
                <a:srgbClr val="ffffff"/>
              </a:solidFill>
              <a:latin typeface="Roboto"/>
            </a:endParaRPr>
          </a:p>
        </p:txBody>
      </p:sp>
      <p:sp>
        <p:nvSpPr>
          <p:cNvPr id="410" name=""/>
          <p:cNvSpPr/>
          <p:nvPr/>
        </p:nvSpPr>
        <p:spPr>
          <a:xfrm>
            <a:off x="4449600" y="2709000"/>
            <a:ext cx="72000" cy="72000"/>
          </a:xfrm>
          <a:prstGeom prst="ellipse">
            <a:avLst/>
          </a:prstGeom>
          <a:solidFill>
            <a:srgbClr val="ffffff"/>
          </a:solidFill>
          <a:ln w="0">
            <a:solidFill>
              <a:srgbClr val="ffffff"/>
            </a:solidFill>
          </a:ln>
        </p:spPr>
        <p:style>
          <a:lnRef idx="0"/>
          <a:fillRef idx="0"/>
          <a:effectRef idx="0"/>
          <a:fontRef idx="minor"/>
        </p:style>
        <p:txBody>
          <a:bodyPr lIns="90000" rIns="90000" tIns="6120" bIns="6120" anchor="ctr">
            <a:noAutofit/>
          </a:bodyPr>
          <a:p>
            <a:endParaRPr b="0" lang="en-US" sz="1800" spc="-1" strike="noStrike">
              <a:solidFill>
                <a:srgbClr val="000000"/>
              </a:solidFill>
              <a:latin typeface="Arial"/>
            </a:endParaRPr>
          </a:p>
        </p:txBody>
      </p:sp>
      <p:sp>
        <p:nvSpPr>
          <p:cNvPr id="411" name=""/>
          <p:cNvSpPr txBox="1"/>
          <p:nvPr/>
        </p:nvSpPr>
        <p:spPr>
          <a:xfrm>
            <a:off x="3337560" y="2602080"/>
            <a:ext cx="1371600" cy="297720"/>
          </a:xfrm>
          <a:prstGeom prst="rect">
            <a:avLst/>
          </a:prstGeom>
          <a:noFill/>
          <a:ln w="0">
            <a:noFill/>
          </a:ln>
        </p:spPr>
        <p:txBody>
          <a:bodyPr lIns="90000" rIns="90000" tIns="45000" bIns="45000" anchor="t">
            <a:noAutofit/>
          </a:bodyPr>
          <a:p>
            <a:r>
              <a:rPr b="0" lang="en-US" sz="1200" spc="-1" strike="noStrike">
                <a:solidFill>
                  <a:srgbClr val="ffffff"/>
                </a:solidFill>
                <a:latin typeface="Roboto"/>
              </a:rPr>
              <a:t>San </a:t>
            </a:r>
            <a:r>
              <a:rPr b="0" lang="en-US" sz="1200" spc="-1" strike="noStrike">
                <a:solidFill>
                  <a:srgbClr val="ffffff"/>
                </a:solidFill>
                <a:latin typeface="Roboto"/>
              </a:rPr>
              <a:t>Francisco</a:t>
            </a:r>
            <a:endParaRPr b="0" lang="en-US" sz="1200" spc="-1" strike="noStrike">
              <a:solidFill>
                <a:srgbClr val="ffffff"/>
              </a:solidFill>
              <a:latin typeface="Roboto"/>
            </a:endParaRPr>
          </a:p>
        </p:txBody>
      </p:sp>
      <p:sp>
        <p:nvSpPr>
          <p:cNvPr id="412" name=""/>
          <p:cNvSpPr/>
          <p:nvPr/>
        </p:nvSpPr>
        <p:spPr>
          <a:xfrm>
            <a:off x="6663600" y="1819800"/>
            <a:ext cx="72000" cy="72000"/>
          </a:xfrm>
          <a:prstGeom prst="ellipse">
            <a:avLst/>
          </a:prstGeom>
          <a:solidFill>
            <a:srgbClr val="ffffff"/>
          </a:solidFill>
          <a:ln w="0">
            <a:solidFill>
              <a:srgbClr val="ffffff"/>
            </a:solidFill>
          </a:ln>
        </p:spPr>
        <p:style>
          <a:lnRef idx="0"/>
          <a:fillRef idx="0"/>
          <a:effectRef idx="0"/>
          <a:fontRef idx="minor"/>
        </p:style>
        <p:txBody>
          <a:bodyPr lIns="90000" rIns="90000" tIns="6120" bIns="6120" anchor="ctr">
            <a:noAutofit/>
          </a:bodyPr>
          <a:p>
            <a:endParaRPr b="0" lang="en-US" sz="1800" spc="-1" strike="noStrike">
              <a:solidFill>
                <a:srgbClr val="000000"/>
              </a:solidFill>
              <a:latin typeface="Arial"/>
            </a:endParaRPr>
          </a:p>
        </p:txBody>
      </p:sp>
      <p:sp>
        <p:nvSpPr>
          <p:cNvPr id="413" name=""/>
          <p:cNvSpPr txBox="1"/>
          <p:nvPr/>
        </p:nvSpPr>
        <p:spPr>
          <a:xfrm>
            <a:off x="6714000" y="1708200"/>
            <a:ext cx="1371600" cy="297720"/>
          </a:xfrm>
          <a:prstGeom prst="rect">
            <a:avLst/>
          </a:prstGeom>
          <a:noFill/>
          <a:ln w="0">
            <a:noFill/>
          </a:ln>
        </p:spPr>
        <p:txBody>
          <a:bodyPr lIns="90000" rIns="90000" tIns="45000" bIns="45000" anchor="t">
            <a:noAutofit/>
          </a:bodyPr>
          <a:p>
            <a:r>
              <a:rPr b="0" lang="en-US" sz="1200" spc="-1" strike="noStrike">
                <a:solidFill>
                  <a:srgbClr val="ffffff"/>
                </a:solidFill>
                <a:latin typeface="Roboto"/>
              </a:rPr>
              <a:t>San Francisco</a:t>
            </a:r>
            <a:endParaRPr b="0" lang="en-US" sz="1200" spc="-1" strike="noStrike">
              <a:solidFill>
                <a:srgbClr val="ffffff"/>
              </a:solidFill>
              <a:latin typeface="Roboto"/>
            </a:endParaRPr>
          </a:p>
        </p:txBody>
      </p:sp>
      <p:sp>
        <p:nvSpPr>
          <p:cNvPr id="414" name=""/>
          <p:cNvSpPr txBox="1"/>
          <p:nvPr/>
        </p:nvSpPr>
        <p:spPr>
          <a:xfrm>
            <a:off x="7328880" y="3574800"/>
            <a:ext cx="1371600" cy="297720"/>
          </a:xfrm>
          <a:prstGeom prst="rect">
            <a:avLst/>
          </a:prstGeom>
          <a:noFill/>
          <a:ln w="0">
            <a:noFill/>
          </a:ln>
        </p:spPr>
        <p:txBody>
          <a:bodyPr lIns="90000" rIns="90000" tIns="45000" bIns="45000" anchor="t">
            <a:noAutofit/>
          </a:bodyPr>
          <a:p>
            <a:r>
              <a:rPr b="0" lang="en-US" sz="1200" spc="-1" strike="noStrike">
                <a:solidFill>
                  <a:srgbClr val="ffffff"/>
                </a:solidFill>
                <a:latin typeface="Roboto"/>
              </a:rPr>
              <a:t>Los Angeles</a:t>
            </a:r>
            <a:endParaRPr b="0" lang="en-US" sz="1200" spc="-1" strike="noStrike">
              <a:solidFill>
                <a:srgbClr val="ffffff"/>
              </a:solidFill>
              <a:latin typeface="Roboto"/>
            </a:endParaRPr>
          </a:p>
        </p:txBody>
      </p:sp>
      <p:sp>
        <p:nvSpPr>
          <p:cNvPr id="415" name=""/>
          <p:cNvSpPr/>
          <p:nvPr/>
        </p:nvSpPr>
        <p:spPr>
          <a:xfrm>
            <a:off x="8313120" y="3664800"/>
            <a:ext cx="72000" cy="72000"/>
          </a:xfrm>
          <a:prstGeom prst="ellipse">
            <a:avLst/>
          </a:prstGeom>
          <a:solidFill>
            <a:srgbClr val="ffffff"/>
          </a:solidFill>
          <a:ln w="0">
            <a:solidFill>
              <a:srgbClr val="ffffff"/>
            </a:solidFill>
          </a:ln>
        </p:spPr>
        <p:style>
          <a:lnRef idx="0"/>
          <a:fillRef idx="0"/>
          <a:effectRef idx="0"/>
          <a:fontRef idx="minor"/>
        </p:style>
        <p:txBody>
          <a:bodyPr lIns="90000" rIns="90000" tIns="6120" bIns="6120" anchor="ctr">
            <a:noAutofit/>
          </a:bodyPr>
          <a:p>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6" name="PlaceHolder 1"/>
          <p:cNvSpPr>
            <a:spLocks noGrp="1"/>
          </p:cNvSpPr>
          <p:nvPr>
            <p:ph type="title"/>
          </p:nvPr>
        </p:nvSpPr>
        <p:spPr>
          <a:xfrm>
            <a:off x="1057320" y="164520"/>
            <a:ext cx="7028640" cy="572400"/>
          </a:xfrm>
          <a:prstGeom prst="rect">
            <a:avLst/>
          </a:prstGeom>
          <a:noFill/>
          <a:ln w="0">
            <a:noFill/>
          </a:ln>
        </p:spPr>
        <p:txBody>
          <a:bodyPr lIns="91440" rIns="91440" tIns="91440" bIns="91440" anchor="t">
            <a:normAutofit fontScale="93550"/>
          </a:bodyPr>
          <a:p>
            <a:pPr indent="0" algn="ctr">
              <a:lnSpc>
                <a:spcPct val="100000"/>
              </a:lnSpc>
              <a:buNone/>
            </a:pPr>
            <a:r>
              <a:rPr b="1" lang="en-US" sz="2800" spc="-1" strike="noStrike">
                <a:solidFill>
                  <a:schemeClr val="dk2"/>
                </a:solidFill>
                <a:latin typeface="Lora"/>
                <a:ea typeface="Lora"/>
              </a:rPr>
              <a:t>Lo</a:t>
            </a:r>
            <a:r>
              <a:rPr b="1" lang="en-US" sz="2800" spc="-1" strike="noStrike">
                <a:solidFill>
                  <a:schemeClr val="dk2"/>
                </a:solidFill>
                <a:latin typeface="Lora"/>
                <a:ea typeface="Lora"/>
              </a:rPr>
              <a:t>w-</a:t>
            </a:r>
            <a:r>
              <a:rPr b="1" lang="en-US" sz="2800" spc="-1" strike="noStrike">
                <a:solidFill>
                  <a:schemeClr val="dk2"/>
                </a:solidFill>
                <a:latin typeface="Lora"/>
                <a:ea typeface="Lora"/>
              </a:rPr>
              <a:t>fre</a:t>
            </a:r>
            <a:r>
              <a:rPr b="1" lang="en-US" sz="2800" spc="-1" strike="noStrike">
                <a:solidFill>
                  <a:schemeClr val="dk2"/>
                </a:solidFill>
                <a:latin typeface="Lora"/>
                <a:ea typeface="Lora"/>
              </a:rPr>
              <a:t>que</a:t>
            </a:r>
            <a:r>
              <a:rPr b="1" lang="en-US" sz="2800" spc="-1" strike="noStrike">
                <a:solidFill>
                  <a:schemeClr val="dk2"/>
                </a:solidFill>
                <a:latin typeface="Lora"/>
                <a:ea typeface="Lora"/>
              </a:rPr>
              <a:t>ncy </a:t>
            </a:r>
            <a:r>
              <a:rPr b="1" lang="en-US" sz="2800" spc="-1" strike="noStrike">
                <a:solidFill>
                  <a:schemeClr val="dk2"/>
                </a:solidFill>
                <a:latin typeface="Lora"/>
                <a:ea typeface="Lora"/>
              </a:rPr>
              <a:t>Ha</a:t>
            </a:r>
            <a:r>
              <a:rPr b="1" lang="en-US" sz="2800" spc="-1" strike="noStrike">
                <a:solidFill>
                  <a:schemeClr val="dk2"/>
                </a:solidFill>
                <a:latin typeface="Lora"/>
                <a:ea typeface="Lora"/>
              </a:rPr>
              <a:t>zar</a:t>
            </a:r>
            <a:r>
              <a:rPr b="1" lang="en-US" sz="2800" spc="-1" strike="noStrike">
                <a:solidFill>
                  <a:schemeClr val="dk2"/>
                </a:solidFill>
                <a:latin typeface="Lora"/>
                <a:ea typeface="Lora"/>
              </a:rPr>
              <a:t>d </a:t>
            </a:r>
            <a:r>
              <a:rPr b="1" lang="en-US" sz="2800" spc="-1" strike="noStrike">
                <a:solidFill>
                  <a:schemeClr val="dk2"/>
                </a:solidFill>
                <a:latin typeface="Lora"/>
                <a:ea typeface="Lora"/>
              </a:rPr>
              <a:t>Ma</a:t>
            </a:r>
            <a:r>
              <a:rPr b="1" lang="en-US" sz="2800" spc="-1" strike="noStrike">
                <a:solidFill>
                  <a:schemeClr val="dk2"/>
                </a:solidFill>
                <a:latin typeface="Lora"/>
                <a:ea typeface="Lora"/>
              </a:rPr>
              <a:t>p </a:t>
            </a:r>
            <a:r>
              <a:rPr b="1" lang="en-US" sz="2800" spc="-1" strike="noStrike">
                <a:solidFill>
                  <a:schemeClr val="dk2"/>
                </a:solidFill>
                <a:latin typeface="Lora"/>
                <a:ea typeface="Lora"/>
              </a:rPr>
              <a:t>Co</a:t>
            </a:r>
            <a:r>
              <a:rPr b="1" lang="en-US" sz="2800" spc="-1" strike="noStrike">
                <a:solidFill>
                  <a:schemeClr val="dk2"/>
                </a:solidFill>
                <a:latin typeface="Lora"/>
                <a:ea typeface="Lora"/>
              </a:rPr>
              <a:t>mp</a:t>
            </a:r>
            <a:r>
              <a:rPr b="1" lang="en-US" sz="2800" spc="-1" strike="noStrike">
                <a:solidFill>
                  <a:schemeClr val="dk2"/>
                </a:solidFill>
                <a:latin typeface="Lora"/>
                <a:ea typeface="Lora"/>
              </a:rPr>
              <a:t>ari</a:t>
            </a:r>
            <a:r>
              <a:rPr b="1" lang="en-US" sz="2800" spc="-1" strike="noStrike">
                <a:solidFill>
                  <a:schemeClr val="dk2"/>
                </a:solidFill>
                <a:latin typeface="Lora"/>
                <a:ea typeface="Lora"/>
              </a:rPr>
              <a:t>son</a:t>
            </a:r>
            <a:r>
              <a:rPr b="1" lang="en-US" sz="2800" spc="-1" strike="noStrike">
                <a:solidFill>
                  <a:schemeClr val="dk2"/>
                </a:solidFill>
                <a:latin typeface="Lora"/>
                <a:ea typeface="Lora"/>
              </a:rPr>
              <a:t>s</a:t>
            </a:r>
            <a:endParaRPr b="0" lang="en-US" sz="2800" spc="-1" strike="noStrike">
              <a:solidFill>
                <a:srgbClr val="000000"/>
              </a:solidFill>
              <a:latin typeface="Arial"/>
            </a:endParaRPr>
          </a:p>
        </p:txBody>
      </p:sp>
      <p:sp>
        <p:nvSpPr>
          <p:cNvPr id="417" name="PlaceHolder 2"/>
          <p:cNvSpPr>
            <a:spLocks noGrp="1"/>
          </p:cNvSpPr>
          <p:nvPr>
            <p:ph type="sldNum" idx="21"/>
          </p:nvPr>
        </p:nvSpPr>
        <p:spPr>
          <a:xfrm>
            <a:off x="8472600" y="4943880"/>
            <a:ext cx="548280" cy="19908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B3226D21-3AB2-42D7-B83C-B608B4FD24B0}" type="slidenum">
              <a:rPr b="0" lang="en" sz="1000" spc="-1" strike="noStrike">
                <a:solidFill>
                  <a:schemeClr val="dk2"/>
                </a:solidFill>
                <a:latin typeface="Arial"/>
                <a:ea typeface="Arial"/>
              </a:rPr>
              <a:t>21</a:t>
            </a:fld>
            <a:endParaRPr b="0" lang="en-US" sz="1000" spc="-1" strike="noStrike">
              <a:solidFill>
                <a:srgbClr val="000000"/>
              </a:solidFill>
              <a:latin typeface="Times New Roman"/>
            </a:endParaRPr>
          </a:p>
        </p:txBody>
      </p:sp>
      <p:pic>
        <p:nvPicPr>
          <p:cNvPr id="418" name="Picture 47" descr="A map of the pacific ocean&#10;&#10;Description automatically generated"/>
          <p:cNvPicPr/>
          <p:nvPr/>
        </p:nvPicPr>
        <p:blipFill>
          <a:blip r:embed="rId1"/>
          <a:srcRect l="2588" t="0" r="4282" b="3879"/>
          <a:stretch/>
        </p:blipFill>
        <p:spPr>
          <a:xfrm>
            <a:off x="61920" y="891720"/>
            <a:ext cx="1467720" cy="1904760"/>
          </a:xfrm>
          <a:prstGeom prst="rect">
            <a:avLst/>
          </a:prstGeom>
          <a:ln w="0">
            <a:noFill/>
          </a:ln>
        </p:spPr>
      </p:pic>
      <p:pic>
        <p:nvPicPr>
          <p:cNvPr id="419" name="Picture 48" descr="A map of the state of california&#10;&#10;Description automatically generated"/>
          <p:cNvPicPr/>
          <p:nvPr/>
        </p:nvPicPr>
        <p:blipFill>
          <a:blip r:embed="rId2"/>
          <a:srcRect l="3097" t="0" r="4621" b="3879"/>
          <a:stretch/>
        </p:blipFill>
        <p:spPr>
          <a:xfrm>
            <a:off x="1516320" y="883080"/>
            <a:ext cx="1467720" cy="1922040"/>
          </a:xfrm>
          <a:prstGeom prst="rect">
            <a:avLst/>
          </a:prstGeom>
          <a:ln w="0">
            <a:noFill/>
          </a:ln>
        </p:spPr>
      </p:pic>
      <p:pic>
        <p:nvPicPr>
          <p:cNvPr id="420" name="Picture 49" descr="A map of the state of california&#10;&#10;Description automatically generated"/>
          <p:cNvPicPr/>
          <p:nvPr/>
        </p:nvPicPr>
        <p:blipFill>
          <a:blip r:embed="rId3"/>
          <a:srcRect l="2420" t="0" r="3773" b="3879"/>
          <a:stretch/>
        </p:blipFill>
        <p:spPr>
          <a:xfrm>
            <a:off x="2988000" y="883080"/>
            <a:ext cx="1491840" cy="1922040"/>
          </a:xfrm>
          <a:prstGeom prst="rect">
            <a:avLst/>
          </a:prstGeom>
          <a:ln w="0">
            <a:noFill/>
          </a:ln>
        </p:spPr>
      </p:pic>
      <p:cxnSp>
        <p:nvCxnSpPr>
          <p:cNvPr id="421" name="Straight Connector 11"/>
          <p:cNvCxnSpPr/>
          <p:nvPr/>
        </p:nvCxnSpPr>
        <p:spPr>
          <a:xfrm>
            <a:off x="4551120" y="900360"/>
            <a:ext cx="360" cy="3914280"/>
          </a:xfrm>
          <a:prstGeom prst="straightConnector1">
            <a:avLst/>
          </a:prstGeom>
          <a:ln w="12700">
            <a:solidFill>
              <a:srgbClr val="000000"/>
            </a:solidFill>
            <a:round/>
          </a:ln>
        </p:spPr>
      </p:cxnSp>
      <p:cxnSp>
        <p:nvCxnSpPr>
          <p:cNvPr id="422" name="Straight Connector 12"/>
          <p:cNvCxnSpPr/>
          <p:nvPr/>
        </p:nvCxnSpPr>
        <p:spPr>
          <a:xfrm>
            <a:off x="114480" y="2881440"/>
            <a:ext cx="8906760" cy="360"/>
          </a:xfrm>
          <a:prstGeom prst="straightConnector1">
            <a:avLst/>
          </a:prstGeom>
          <a:ln w="12700">
            <a:solidFill>
              <a:srgbClr val="000000"/>
            </a:solidFill>
            <a:round/>
          </a:ln>
        </p:spPr>
      </p:cxnSp>
      <p:pic>
        <p:nvPicPr>
          <p:cNvPr id="423" name="Picture 50" descr="A map of the pacific ocean&#10;&#10;Description automatically generated"/>
          <p:cNvPicPr/>
          <p:nvPr/>
        </p:nvPicPr>
        <p:blipFill>
          <a:blip r:embed="rId4"/>
          <a:srcRect l="3435" t="0" r="4959" b="3879"/>
          <a:stretch/>
        </p:blipFill>
        <p:spPr>
          <a:xfrm>
            <a:off x="4593960" y="860040"/>
            <a:ext cx="1491840" cy="1968480"/>
          </a:xfrm>
          <a:prstGeom prst="rect">
            <a:avLst/>
          </a:prstGeom>
          <a:ln w="0">
            <a:noFill/>
          </a:ln>
        </p:spPr>
      </p:pic>
      <p:pic>
        <p:nvPicPr>
          <p:cNvPr id="424" name="Picture 51" descr="A map of the state of california&#10;&#10;Description automatically generated"/>
          <p:cNvPicPr/>
          <p:nvPr/>
        </p:nvPicPr>
        <p:blipFill>
          <a:blip r:embed="rId5"/>
          <a:srcRect l="3603" t="0" r="4959" b="3879"/>
          <a:stretch/>
        </p:blipFill>
        <p:spPr>
          <a:xfrm>
            <a:off x="6086160" y="854280"/>
            <a:ext cx="1497600" cy="1979280"/>
          </a:xfrm>
          <a:prstGeom prst="rect">
            <a:avLst/>
          </a:prstGeom>
          <a:ln w="0">
            <a:noFill/>
          </a:ln>
        </p:spPr>
      </p:pic>
      <p:pic>
        <p:nvPicPr>
          <p:cNvPr id="425" name="Picture 52" descr="A map of the state of california&#10;&#10;Description automatically generated"/>
          <p:cNvPicPr/>
          <p:nvPr/>
        </p:nvPicPr>
        <p:blipFill>
          <a:blip r:embed="rId6"/>
          <a:srcRect l="3435" t="0" r="3941" b="3879"/>
          <a:stretch/>
        </p:blipFill>
        <p:spPr>
          <a:xfrm>
            <a:off x="7578360" y="850680"/>
            <a:ext cx="1522440" cy="1986480"/>
          </a:xfrm>
          <a:prstGeom prst="rect">
            <a:avLst/>
          </a:prstGeom>
          <a:ln w="0">
            <a:noFill/>
          </a:ln>
        </p:spPr>
      </p:pic>
      <p:pic>
        <p:nvPicPr>
          <p:cNvPr id="426" name="Picture 53" descr="A map of the pacific ocean&#10;&#10;Description automatically generated"/>
          <p:cNvPicPr/>
          <p:nvPr/>
        </p:nvPicPr>
        <p:blipFill>
          <a:blip r:embed="rId7"/>
          <a:srcRect l="3435" t="0" r="4959" b="3879"/>
          <a:stretch/>
        </p:blipFill>
        <p:spPr>
          <a:xfrm>
            <a:off x="73800" y="2959920"/>
            <a:ext cx="1443600" cy="1904760"/>
          </a:xfrm>
          <a:prstGeom prst="rect">
            <a:avLst/>
          </a:prstGeom>
          <a:ln w="0">
            <a:noFill/>
          </a:ln>
        </p:spPr>
      </p:pic>
      <p:pic>
        <p:nvPicPr>
          <p:cNvPr id="427" name="Picture 54" descr="A map of the state of california&#10;&#10;Description automatically generated"/>
          <p:cNvPicPr/>
          <p:nvPr/>
        </p:nvPicPr>
        <p:blipFill>
          <a:blip r:embed="rId8"/>
          <a:srcRect l="3435" t="0" r="4621" b="3879"/>
          <a:stretch/>
        </p:blipFill>
        <p:spPr>
          <a:xfrm>
            <a:off x="1519560" y="2951640"/>
            <a:ext cx="1461600" cy="1921320"/>
          </a:xfrm>
          <a:prstGeom prst="rect">
            <a:avLst/>
          </a:prstGeom>
          <a:ln w="0">
            <a:noFill/>
          </a:ln>
        </p:spPr>
      </p:pic>
      <p:pic>
        <p:nvPicPr>
          <p:cNvPr id="428" name="Picture 55" descr="A map of the state of california&#10;&#10;Description automatically generated"/>
          <p:cNvPicPr/>
          <p:nvPr/>
        </p:nvPicPr>
        <p:blipFill>
          <a:blip r:embed="rId9"/>
          <a:srcRect l="3603" t="0" r="3941" b="3879"/>
          <a:stretch/>
        </p:blipFill>
        <p:spPr>
          <a:xfrm>
            <a:off x="2990160" y="2939760"/>
            <a:ext cx="1487880" cy="1944720"/>
          </a:xfrm>
          <a:prstGeom prst="rect">
            <a:avLst/>
          </a:prstGeom>
          <a:ln w="0">
            <a:noFill/>
          </a:ln>
        </p:spPr>
      </p:pic>
      <p:pic>
        <p:nvPicPr>
          <p:cNvPr id="429" name="Picture 56" descr="A map of the pacific ocean&#10;&#10;Description automatically generated"/>
          <p:cNvPicPr/>
          <p:nvPr/>
        </p:nvPicPr>
        <p:blipFill>
          <a:blip r:embed="rId10"/>
          <a:srcRect l="3264" t="0" r="4621" b="3879"/>
          <a:stretch/>
        </p:blipFill>
        <p:spPr>
          <a:xfrm>
            <a:off x="4595760" y="2936160"/>
            <a:ext cx="1487880" cy="1951920"/>
          </a:xfrm>
          <a:prstGeom prst="rect">
            <a:avLst/>
          </a:prstGeom>
          <a:ln w="0">
            <a:noFill/>
          </a:ln>
        </p:spPr>
      </p:pic>
      <p:pic>
        <p:nvPicPr>
          <p:cNvPr id="430" name="Picture 57" descr="A map of the state of california&#10;&#10;Description automatically generated"/>
          <p:cNvPicPr/>
          <p:nvPr/>
        </p:nvPicPr>
        <p:blipFill>
          <a:blip r:embed="rId11"/>
          <a:srcRect l="3941" t="0" r="4450" b="4778"/>
          <a:stretch/>
        </p:blipFill>
        <p:spPr>
          <a:xfrm>
            <a:off x="6098040" y="2949120"/>
            <a:ext cx="1473840" cy="1926360"/>
          </a:xfrm>
          <a:prstGeom prst="rect">
            <a:avLst/>
          </a:prstGeom>
          <a:ln w="0">
            <a:noFill/>
          </a:ln>
        </p:spPr>
      </p:pic>
      <p:pic>
        <p:nvPicPr>
          <p:cNvPr id="431" name="Picture 58" descr="A map of the state of california&#10;&#10;Description automatically generated"/>
          <p:cNvPicPr/>
          <p:nvPr/>
        </p:nvPicPr>
        <p:blipFill>
          <a:blip r:embed="rId12"/>
          <a:srcRect l="3435" t="0" r="3435" b="3879"/>
          <a:stretch/>
        </p:blipFill>
        <p:spPr>
          <a:xfrm>
            <a:off x="7587720" y="2936160"/>
            <a:ext cx="1504080" cy="1951920"/>
          </a:xfrm>
          <a:prstGeom prst="rect">
            <a:avLst/>
          </a:prstGeom>
          <a:ln w="0">
            <a:noFill/>
          </a:ln>
        </p:spPr>
      </p:pic>
      <p:sp>
        <p:nvSpPr>
          <p:cNvPr id="432" name="TextBox 75"/>
          <p:cNvSpPr/>
          <p:nvPr/>
        </p:nvSpPr>
        <p:spPr>
          <a:xfrm>
            <a:off x="149040" y="2128320"/>
            <a:ext cx="799200" cy="2725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200" spc="-1" strike="noStrike">
                <a:solidFill>
                  <a:schemeClr val="lt1"/>
                </a:solidFill>
                <a:latin typeface="Arial"/>
                <a:ea typeface="Arial"/>
              </a:rPr>
              <a:t>CS2</a:t>
            </a:r>
            <a:r>
              <a:rPr b="0" lang="en-US" sz="1200" spc="-1" strike="noStrike">
                <a:solidFill>
                  <a:schemeClr val="lt1"/>
                </a:solidFill>
                <a:latin typeface="Arial"/>
                <a:ea typeface="Arial"/>
              </a:rPr>
              <a:t>4.8</a:t>
            </a:r>
            <a:endParaRPr b="0" lang="en-US" sz="1200" spc="-1" strike="noStrike">
              <a:solidFill>
                <a:srgbClr val="000000"/>
              </a:solidFill>
              <a:latin typeface="Arial"/>
            </a:endParaRPr>
          </a:p>
        </p:txBody>
      </p:sp>
      <p:sp>
        <p:nvSpPr>
          <p:cNvPr id="433" name="TextBox 76"/>
          <p:cNvSpPr/>
          <p:nvPr/>
        </p:nvSpPr>
        <p:spPr>
          <a:xfrm>
            <a:off x="1025640" y="1007280"/>
            <a:ext cx="455760" cy="3031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400" spc="-1" strike="noStrike">
                <a:solidFill>
                  <a:schemeClr val="lt1"/>
                </a:solidFill>
                <a:latin typeface="Arial"/>
                <a:ea typeface="Arial"/>
              </a:rPr>
              <a:t>2s</a:t>
            </a:r>
            <a:endParaRPr b="0" lang="en-US" sz="1400" spc="-1" strike="noStrike">
              <a:solidFill>
                <a:srgbClr val="000000"/>
              </a:solidFill>
              <a:latin typeface="Arial"/>
            </a:endParaRPr>
          </a:p>
        </p:txBody>
      </p:sp>
      <p:sp>
        <p:nvSpPr>
          <p:cNvPr id="434" name="TextBox 77"/>
          <p:cNvSpPr/>
          <p:nvPr/>
        </p:nvSpPr>
        <p:spPr>
          <a:xfrm>
            <a:off x="1537920" y="2069280"/>
            <a:ext cx="799200" cy="45540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200" spc="-1" strike="noStrike">
                <a:solidFill>
                  <a:schemeClr val="lt1"/>
                </a:solidFill>
                <a:latin typeface="Arial"/>
                <a:ea typeface="Arial"/>
              </a:rPr>
              <a:t>CS24.8</a:t>
            </a:r>
            <a:endParaRPr b="0" lang="en-US" sz="1200" spc="-1" strike="noStrike">
              <a:solidFill>
                <a:srgbClr val="000000"/>
              </a:solidFill>
              <a:latin typeface="Arial"/>
            </a:endParaRPr>
          </a:p>
          <a:p>
            <a:pPr algn="ctr">
              <a:lnSpc>
                <a:spcPct val="100000"/>
              </a:lnSpc>
            </a:pPr>
            <a:r>
              <a:rPr b="0" lang="en-US" sz="1200" spc="-1" strike="noStrike">
                <a:solidFill>
                  <a:schemeClr val="lt1"/>
                </a:solidFill>
                <a:latin typeface="Arial"/>
                <a:ea typeface="Arial"/>
              </a:rPr>
              <a:t>GMMs</a:t>
            </a:r>
            <a:endParaRPr b="0" lang="en-US" sz="1200" spc="-1" strike="noStrike">
              <a:solidFill>
                <a:srgbClr val="000000"/>
              </a:solidFill>
              <a:latin typeface="Arial"/>
            </a:endParaRPr>
          </a:p>
        </p:txBody>
      </p:sp>
      <p:cxnSp>
        <p:nvCxnSpPr>
          <p:cNvPr id="435" name="Straight Connector 13"/>
          <p:cNvCxnSpPr/>
          <p:nvPr/>
        </p:nvCxnSpPr>
        <p:spPr>
          <a:xfrm>
            <a:off x="1669320" y="2297880"/>
            <a:ext cx="532800" cy="360"/>
          </a:xfrm>
          <a:prstGeom prst="straightConnector1">
            <a:avLst/>
          </a:prstGeom>
          <a:ln w="12700">
            <a:solidFill>
              <a:srgbClr val="ffffff"/>
            </a:solidFill>
            <a:round/>
          </a:ln>
        </p:spPr>
      </p:cxnSp>
      <p:sp>
        <p:nvSpPr>
          <p:cNvPr id="436" name="TextBox 78"/>
          <p:cNvSpPr/>
          <p:nvPr/>
        </p:nvSpPr>
        <p:spPr>
          <a:xfrm>
            <a:off x="3031920" y="2063880"/>
            <a:ext cx="799200" cy="45540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200" spc="-1" strike="noStrike">
                <a:solidFill>
                  <a:schemeClr val="lt1"/>
                </a:solidFill>
                <a:latin typeface="Arial"/>
                <a:ea typeface="Arial"/>
              </a:rPr>
              <a:t>CS24.8</a:t>
            </a:r>
            <a:endParaRPr b="0" lang="en-US" sz="1200" spc="-1" strike="noStrike">
              <a:solidFill>
                <a:srgbClr val="000000"/>
              </a:solidFill>
              <a:latin typeface="Arial"/>
            </a:endParaRPr>
          </a:p>
          <a:p>
            <a:pPr algn="ctr">
              <a:lnSpc>
                <a:spcPct val="100000"/>
              </a:lnSpc>
            </a:pPr>
            <a:r>
              <a:rPr b="0" lang="en-US" sz="1200" spc="-1" strike="noStrike">
                <a:solidFill>
                  <a:schemeClr val="lt1"/>
                </a:solidFill>
                <a:latin typeface="Arial"/>
                <a:ea typeface="Arial"/>
              </a:rPr>
              <a:t>CS18.8</a:t>
            </a:r>
            <a:endParaRPr b="0" lang="en-US" sz="1200" spc="-1" strike="noStrike">
              <a:solidFill>
                <a:srgbClr val="000000"/>
              </a:solidFill>
              <a:latin typeface="Arial"/>
            </a:endParaRPr>
          </a:p>
        </p:txBody>
      </p:sp>
      <p:cxnSp>
        <p:nvCxnSpPr>
          <p:cNvPr id="437" name="Straight Connector 14"/>
          <p:cNvCxnSpPr/>
          <p:nvPr/>
        </p:nvCxnSpPr>
        <p:spPr>
          <a:xfrm>
            <a:off x="3172680" y="2297880"/>
            <a:ext cx="532800" cy="360"/>
          </a:xfrm>
          <a:prstGeom prst="straightConnector1">
            <a:avLst/>
          </a:prstGeom>
          <a:ln w="12700">
            <a:solidFill>
              <a:srgbClr val="ffffff"/>
            </a:solidFill>
            <a:round/>
          </a:ln>
        </p:spPr>
      </p:cxnSp>
      <p:sp>
        <p:nvSpPr>
          <p:cNvPr id="438" name="TextBox 79"/>
          <p:cNvSpPr/>
          <p:nvPr/>
        </p:nvSpPr>
        <p:spPr>
          <a:xfrm>
            <a:off x="149040" y="4190400"/>
            <a:ext cx="799200" cy="2725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200" spc="-1" strike="noStrike">
                <a:solidFill>
                  <a:schemeClr val="lt1"/>
                </a:solidFill>
                <a:latin typeface="Arial"/>
                <a:ea typeface="Arial"/>
              </a:rPr>
              <a:t>CS24.8</a:t>
            </a:r>
            <a:endParaRPr b="0" lang="en-US" sz="1200" spc="-1" strike="noStrike">
              <a:solidFill>
                <a:srgbClr val="000000"/>
              </a:solidFill>
              <a:latin typeface="Arial"/>
            </a:endParaRPr>
          </a:p>
        </p:txBody>
      </p:sp>
      <p:sp>
        <p:nvSpPr>
          <p:cNvPr id="439" name="TextBox 80"/>
          <p:cNvSpPr/>
          <p:nvPr/>
        </p:nvSpPr>
        <p:spPr>
          <a:xfrm>
            <a:off x="1537920" y="4131360"/>
            <a:ext cx="799200" cy="45540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200" spc="-1" strike="noStrike">
                <a:solidFill>
                  <a:schemeClr val="lt1"/>
                </a:solidFill>
                <a:latin typeface="Arial"/>
                <a:ea typeface="Arial"/>
              </a:rPr>
              <a:t>CS24.8</a:t>
            </a:r>
            <a:endParaRPr b="0" lang="en-US" sz="1200" spc="-1" strike="noStrike">
              <a:solidFill>
                <a:srgbClr val="000000"/>
              </a:solidFill>
              <a:latin typeface="Arial"/>
            </a:endParaRPr>
          </a:p>
          <a:p>
            <a:pPr algn="ctr">
              <a:lnSpc>
                <a:spcPct val="100000"/>
              </a:lnSpc>
            </a:pPr>
            <a:r>
              <a:rPr b="0" lang="en-US" sz="1200" spc="-1" strike="noStrike">
                <a:solidFill>
                  <a:schemeClr val="lt1"/>
                </a:solidFill>
                <a:latin typeface="Arial"/>
                <a:ea typeface="Arial"/>
              </a:rPr>
              <a:t>GMMs</a:t>
            </a:r>
            <a:endParaRPr b="0" lang="en-US" sz="1200" spc="-1" strike="noStrike">
              <a:solidFill>
                <a:srgbClr val="000000"/>
              </a:solidFill>
              <a:latin typeface="Arial"/>
            </a:endParaRPr>
          </a:p>
        </p:txBody>
      </p:sp>
      <p:cxnSp>
        <p:nvCxnSpPr>
          <p:cNvPr id="440" name="Straight Connector 15"/>
          <p:cNvCxnSpPr/>
          <p:nvPr/>
        </p:nvCxnSpPr>
        <p:spPr>
          <a:xfrm>
            <a:off x="1669320" y="4359960"/>
            <a:ext cx="532800" cy="360"/>
          </a:xfrm>
          <a:prstGeom prst="straightConnector1">
            <a:avLst/>
          </a:prstGeom>
          <a:ln w="12700">
            <a:solidFill>
              <a:srgbClr val="ffffff"/>
            </a:solidFill>
            <a:round/>
          </a:ln>
        </p:spPr>
      </p:cxnSp>
      <p:sp>
        <p:nvSpPr>
          <p:cNvPr id="441" name="TextBox 81"/>
          <p:cNvSpPr/>
          <p:nvPr/>
        </p:nvSpPr>
        <p:spPr>
          <a:xfrm>
            <a:off x="3031920" y="4125960"/>
            <a:ext cx="799200" cy="45540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200" spc="-1" strike="noStrike">
                <a:solidFill>
                  <a:schemeClr val="lt1"/>
                </a:solidFill>
                <a:latin typeface="Arial"/>
                <a:ea typeface="Arial"/>
              </a:rPr>
              <a:t>CS24.8</a:t>
            </a:r>
            <a:endParaRPr b="0" lang="en-US" sz="1200" spc="-1" strike="noStrike">
              <a:solidFill>
                <a:srgbClr val="000000"/>
              </a:solidFill>
              <a:latin typeface="Arial"/>
            </a:endParaRPr>
          </a:p>
          <a:p>
            <a:pPr algn="ctr">
              <a:lnSpc>
                <a:spcPct val="100000"/>
              </a:lnSpc>
            </a:pPr>
            <a:r>
              <a:rPr b="0" lang="en-US" sz="1200" spc="-1" strike="noStrike">
                <a:solidFill>
                  <a:schemeClr val="lt1"/>
                </a:solidFill>
                <a:latin typeface="Arial"/>
                <a:ea typeface="Arial"/>
              </a:rPr>
              <a:t>CS18.8</a:t>
            </a:r>
            <a:endParaRPr b="0" lang="en-US" sz="1200" spc="-1" strike="noStrike">
              <a:solidFill>
                <a:srgbClr val="000000"/>
              </a:solidFill>
              <a:latin typeface="Arial"/>
            </a:endParaRPr>
          </a:p>
        </p:txBody>
      </p:sp>
      <p:cxnSp>
        <p:nvCxnSpPr>
          <p:cNvPr id="442" name="Straight Connector 16"/>
          <p:cNvCxnSpPr/>
          <p:nvPr/>
        </p:nvCxnSpPr>
        <p:spPr>
          <a:xfrm>
            <a:off x="3172680" y="4359960"/>
            <a:ext cx="532800" cy="360"/>
          </a:xfrm>
          <a:prstGeom prst="straightConnector1">
            <a:avLst/>
          </a:prstGeom>
          <a:ln w="12700">
            <a:solidFill>
              <a:srgbClr val="ffffff"/>
            </a:solidFill>
            <a:round/>
          </a:ln>
        </p:spPr>
      </p:cxnSp>
      <p:sp>
        <p:nvSpPr>
          <p:cNvPr id="443" name="TextBox 82"/>
          <p:cNvSpPr/>
          <p:nvPr/>
        </p:nvSpPr>
        <p:spPr>
          <a:xfrm>
            <a:off x="4688640" y="2135880"/>
            <a:ext cx="799200" cy="2725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200" spc="-1" strike="noStrike">
                <a:solidFill>
                  <a:schemeClr val="lt1"/>
                </a:solidFill>
                <a:latin typeface="Arial"/>
                <a:ea typeface="Arial"/>
              </a:rPr>
              <a:t>CS24.8</a:t>
            </a:r>
            <a:endParaRPr b="0" lang="en-US" sz="1200" spc="-1" strike="noStrike">
              <a:solidFill>
                <a:srgbClr val="000000"/>
              </a:solidFill>
              <a:latin typeface="Arial"/>
            </a:endParaRPr>
          </a:p>
        </p:txBody>
      </p:sp>
      <p:sp>
        <p:nvSpPr>
          <p:cNvPr id="444" name="TextBox 83"/>
          <p:cNvSpPr/>
          <p:nvPr/>
        </p:nvSpPr>
        <p:spPr>
          <a:xfrm>
            <a:off x="6118920" y="2069640"/>
            <a:ext cx="799200" cy="45540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200" spc="-1" strike="noStrike">
                <a:solidFill>
                  <a:schemeClr val="lt1"/>
                </a:solidFill>
                <a:latin typeface="Arial"/>
                <a:ea typeface="Arial"/>
              </a:rPr>
              <a:t>CS24.8</a:t>
            </a:r>
            <a:endParaRPr b="0" lang="en-US" sz="1200" spc="-1" strike="noStrike">
              <a:solidFill>
                <a:srgbClr val="000000"/>
              </a:solidFill>
              <a:latin typeface="Arial"/>
            </a:endParaRPr>
          </a:p>
          <a:p>
            <a:pPr algn="ctr">
              <a:lnSpc>
                <a:spcPct val="100000"/>
              </a:lnSpc>
            </a:pPr>
            <a:r>
              <a:rPr b="0" lang="en-US" sz="1200" spc="-1" strike="noStrike">
                <a:solidFill>
                  <a:schemeClr val="lt1"/>
                </a:solidFill>
                <a:latin typeface="Arial"/>
                <a:ea typeface="Arial"/>
              </a:rPr>
              <a:t>GMMs</a:t>
            </a:r>
            <a:endParaRPr b="0" lang="en-US" sz="1200" spc="-1" strike="noStrike">
              <a:solidFill>
                <a:srgbClr val="000000"/>
              </a:solidFill>
              <a:latin typeface="Arial"/>
            </a:endParaRPr>
          </a:p>
        </p:txBody>
      </p:sp>
      <p:cxnSp>
        <p:nvCxnSpPr>
          <p:cNvPr id="445" name="Straight Connector 17"/>
          <p:cNvCxnSpPr/>
          <p:nvPr/>
        </p:nvCxnSpPr>
        <p:spPr>
          <a:xfrm>
            <a:off x="6250320" y="2298240"/>
            <a:ext cx="532800" cy="360"/>
          </a:xfrm>
          <a:prstGeom prst="straightConnector1">
            <a:avLst/>
          </a:prstGeom>
          <a:ln w="12700">
            <a:solidFill>
              <a:srgbClr val="ffffff"/>
            </a:solidFill>
            <a:round/>
          </a:ln>
        </p:spPr>
      </p:cxnSp>
      <p:sp>
        <p:nvSpPr>
          <p:cNvPr id="446" name="TextBox 84"/>
          <p:cNvSpPr/>
          <p:nvPr/>
        </p:nvSpPr>
        <p:spPr>
          <a:xfrm>
            <a:off x="7612560" y="2064240"/>
            <a:ext cx="799200" cy="45540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200" spc="-1" strike="noStrike">
                <a:solidFill>
                  <a:schemeClr val="lt1"/>
                </a:solidFill>
                <a:latin typeface="Arial"/>
                <a:ea typeface="Arial"/>
              </a:rPr>
              <a:t>CS2</a:t>
            </a:r>
            <a:r>
              <a:rPr b="0" lang="en-US" sz="1200" spc="-1" strike="noStrike">
                <a:solidFill>
                  <a:schemeClr val="lt1"/>
                </a:solidFill>
                <a:latin typeface="Arial"/>
                <a:ea typeface="Arial"/>
              </a:rPr>
              <a:t>4.8</a:t>
            </a:r>
            <a:endParaRPr b="0" lang="en-US" sz="1200" spc="-1" strike="noStrike">
              <a:solidFill>
                <a:srgbClr val="000000"/>
              </a:solidFill>
              <a:latin typeface="Arial"/>
            </a:endParaRPr>
          </a:p>
          <a:p>
            <a:pPr algn="ctr">
              <a:lnSpc>
                <a:spcPct val="100000"/>
              </a:lnSpc>
            </a:pPr>
            <a:r>
              <a:rPr b="0" lang="en-US" sz="1200" spc="-1" strike="noStrike">
                <a:solidFill>
                  <a:schemeClr val="lt1"/>
                </a:solidFill>
                <a:latin typeface="Arial"/>
                <a:ea typeface="Arial"/>
              </a:rPr>
              <a:t>CS1</a:t>
            </a:r>
            <a:r>
              <a:rPr b="0" lang="en-US" sz="1200" spc="-1" strike="noStrike">
                <a:solidFill>
                  <a:schemeClr val="lt1"/>
                </a:solidFill>
                <a:latin typeface="Arial"/>
                <a:ea typeface="Arial"/>
              </a:rPr>
              <a:t>8.8</a:t>
            </a:r>
            <a:endParaRPr b="0" lang="en-US" sz="1200" spc="-1" strike="noStrike">
              <a:solidFill>
                <a:srgbClr val="000000"/>
              </a:solidFill>
              <a:latin typeface="Arial"/>
            </a:endParaRPr>
          </a:p>
        </p:txBody>
      </p:sp>
      <p:cxnSp>
        <p:nvCxnSpPr>
          <p:cNvPr id="447" name="Straight Connector 19"/>
          <p:cNvCxnSpPr/>
          <p:nvPr/>
        </p:nvCxnSpPr>
        <p:spPr>
          <a:xfrm>
            <a:off x="7753320" y="2298240"/>
            <a:ext cx="533160" cy="360"/>
          </a:xfrm>
          <a:prstGeom prst="straightConnector1">
            <a:avLst/>
          </a:prstGeom>
          <a:ln w="12700">
            <a:solidFill>
              <a:srgbClr val="ffffff"/>
            </a:solidFill>
            <a:round/>
          </a:ln>
        </p:spPr>
      </p:cxnSp>
      <p:sp>
        <p:nvSpPr>
          <p:cNvPr id="448" name="TextBox 85"/>
          <p:cNvSpPr/>
          <p:nvPr/>
        </p:nvSpPr>
        <p:spPr>
          <a:xfrm>
            <a:off x="4675320" y="4237200"/>
            <a:ext cx="799200" cy="2725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200" spc="-1" strike="noStrike">
                <a:solidFill>
                  <a:schemeClr val="lt1"/>
                </a:solidFill>
                <a:latin typeface="Arial"/>
                <a:ea typeface="Arial"/>
              </a:rPr>
              <a:t>CS24.8</a:t>
            </a:r>
            <a:endParaRPr b="0" lang="en-US" sz="1200" spc="-1" strike="noStrike">
              <a:solidFill>
                <a:srgbClr val="000000"/>
              </a:solidFill>
              <a:latin typeface="Arial"/>
            </a:endParaRPr>
          </a:p>
        </p:txBody>
      </p:sp>
      <p:sp>
        <p:nvSpPr>
          <p:cNvPr id="449" name="TextBox 86"/>
          <p:cNvSpPr/>
          <p:nvPr/>
        </p:nvSpPr>
        <p:spPr>
          <a:xfrm>
            <a:off x="6119640" y="4150080"/>
            <a:ext cx="799200" cy="45540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200" spc="-1" strike="noStrike">
                <a:solidFill>
                  <a:schemeClr val="lt1"/>
                </a:solidFill>
                <a:latin typeface="Arial"/>
                <a:ea typeface="Arial"/>
              </a:rPr>
              <a:t>CS24.8</a:t>
            </a:r>
            <a:endParaRPr b="0" lang="en-US" sz="1200" spc="-1" strike="noStrike">
              <a:solidFill>
                <a:srgbClr val="000000"/>
              </a:solidFill>
              <a:latin typeface="Arial"/>
            </a:endParaRPr>
          </a:p>
          <a:p>
            <a:pPr algn="ctr">
              <a:lnSpc>
                <a:spcPct val="100000"/>
              </a:lnSpc>
            </a:pPr>
            <a:r>
              <a:rPr b="0" lang="en-US" sz="1200" spc="-1" strike="noStrike">
                <a:solidFill>
                  <a:schemeClr val="lt1"/>
                </a:solidFill>
                <a:latin typeface="Arial"/>
                <a:ea typeface="Arial"/>
              </a:rPr>
              <a:t>GMMs</a:t>
            </a:r>
            <a:endParaRPr b="0" lang="en-US" sz="1200" spc="-1" strike="noStrike">
              <a:solidFill>
                <a:srgbClr val="000000"/>
              </a:solidFill>
              <a:latin typeface="Arial"/>
            </a:endParaRPr>
          </a:p>
        </p:txBody>
      </p:sp>
      <p:cxnSp>
        <p:nvCxnSpPr>
          <p:cNvPr id="450" name="Straight Connector 20"/>
          <p:cNvCxnSpPr/>
          <p:nvPr/>
        </p:nvCxnSpPr>
        <p:spPr>
          <a:xfrm>
            <a:off x="6251040" y="4379040"/>
            <a:ext cx="532800" cy="360"/>
          </a:xfrm>
          <a:prstGeom prst="straightConnector1">
            <a:avLst/>
          </a:prstGeom>
          <a:ln w="12700">
            <a:solidFill>
              <a:srgbClr val="ffffff"/>
            </a:solidFill>
            <a:round/>
          </a:ln>
        </p:spPr>
      </p:cxnSp>
      <p:sp>
        <p:nvSpPr>
          <p:cNvPr id="451" name="TextBox 87"/>
          <p:cNvSpPr/>
          <p:nvPr/>
        </p:nvSpPr>
        <p:spPr>
          <a:xfrm>
            <a:off x="7613280" y="4144680"/>
            <a:ext cx="799200" cy="45540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200" spc="-1" strike="noStrike">
                <a:solidFill>
                  <a:schemeClr val="lt1"/>
                </a:solidFill>
                <a:latin typeface="Arial"/>
                <a:ea typeface="Arial"/>
              </a:rPr>
              <a:t>CS24.8</a:t>
            </a:r>
            <a:endParaRPr b="0" lang="en-US" sz="1200" spc="-1" strike="noStrike">
              <a:solidFill>
                <a:srgbClr val="000000"/>
              </a:solidFill>
              <a:latin typeface="Arial"/>
            </a:endParaRPr>
          </a:p>
          <a:p>
            <a:pPr algn="ctr">
              <a:lnSpc>
                <a:spcPct val="100000"/>
              </a:lnSpc>
            </a:pPr>
            <a:r>
              <a:rPr b="0" lang="en-US" sz="1200" spc="-1" strike="noStrike">
                <a:solidFill>
                  <a:schemeClr val="lt1"/>
                </a:solidFill>
                <a:latin typeface="Arial"/>
                <a:ea typeface="Arial"/>
              </a:rPr>
              <a:t>CS18.8</a:t>
            </a:r>
            <a:endParaRPr b="0" lang="en-US" sz="1200" spc="-1" strike="noStrike">
              <a:solidFill>
                <a:srgbClr val="000000"/>
              </a:solidFill>
              <a:latin typeface="Arial"/>
            </a:endParaRPr>
          </a:p>
        </p:txBody>
      </p:sp>
      <p:cxnSp>
        <p:nvCxnSpPr>
          <p:cNvPr id="452" name="Straight Connector 21"/>
          <p:cNvCxnSpPr/>
          <p:nvPr/>
        </p:nvCxnSpPr>
        <p:spPr>
          <a:xfrm>
            <a:off x="7754040" y="4379040"/>
            <a:ext cx="533160" cy="360"/>
          </a:xfrm>
          <a:prstGeom prst="straightConnector1">
            <a:avLst/>
          </a:prstGeom>
          <a:ln w="12700">
            <a:solidFill>
              <a:srgbClr val="ffffff"/>
            </a:solidFill>
            <a:round/>
          </a:ln>
        </p:spPr>
      </p:cxnSp>
      <p:sp>
        <p:nvSpPr>
          <p:cNvPr id="453" name="TextBox 88"/>
          <p:cNvSpPr/>
          <p:nvPr/>
        </p:nvSpPr>
        <p:spPr>
          <a:xfrm>
            <a:off x="2473560" y="1007280"/>
            <a:ext cx="455760" cy="3031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400" spc="-1" strike="noStrike">
                <a:solidFill>
                  <a:schemeClr val="lt1"/>
                </a:solidFill>
                <a:latin typeface="Arial"/>
                <a:ea typeface="Arial"/>
              </a:rPr>
              <a:t>2s</a:t>
            </a:r>
            <a:endParaRPr b="0" lang="en-US" sz="1400" spc="-1" strike="noStrike">
              <a:solidFill>
                <a:srgbClr val="000000"/>
              </a:solidFill>
              <a:latin typeface="Arial"/>
            </a:endParaRPr>
          </a:p>
        </p:txBody>
      </p:sp>
      <p:sp>
        <p:nvSpPr>
          <p:cNvPr id="454" name="TextBox 89"/>
          <p:cNvSpPr/>
          <p:nvPr/>
        </p:nvSpPr>
        <p:spPr>
          <a:xfrm>
            <a:off x="3983040" y="1007280"/>
            <a:ext cx="455760" cy="3031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400" spc="-1" strike="noStrike">
                <a:solidFill>
                  <a:schemeClr val="lt1"/>
                </a:solidFill>
                <a:latin typeface="Arial"/>
                <a:ea typeface="Arial"/>
              </a:rPr>
              <a:t>2s</a:t>
            </a:r>
            <a:endParaRPr b="0" lang="en-US" sz="1400" spc="-1" strike="noStrike">
              <a:solidFill>
                <a:srgbClr val="000000"/>
              </a:solidFill>
              <a:latin typeface="Arial"/>
            </a:endParaRPr>
          </a:p>
        </p:txBody>
      </p:sp>
      <p:sp>
        <p:nvSpPr>
          <p:cNvPr id="455" name="TextBox 90"/>
          <p:cNvSpPr/>
          <p:nvPr/>
        </p:nvSpPr>
        <p:spPr>
          <a:xfrm>
            <a:off x="5587200" y="1008360"/>
            <a:ext cx="455760" cy="3031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400" spc="-1" strike="noStrike">
                <a:solidFill>
                  <a:schemeClr val="lt1"/>
                </a:solidFill>
                <a:latin typeface="Arial"/>
                <a:ea typeface="Arial"/>
              </a:rPr>
              <a:t>3s</a:t>
            </a:r>
            <a:endParaRPr b="0" lang="en-US" sz="1400" spc="-1" strike="noStrike">
              <a:solidFill>
                <a:srgbClr val="000000"/>
              </a:solidFill>
              <a:latin typeface="Arial"/>
            </a:endParaRPr>
          </a:p>
        </p:txBody>
      </p:sp>
      <p:sp>
        <p:nvSpPr>
          <p:cNvPr id="456" name="TextBox 91"/>
          <p:cNvSpPr/>
          <p:nvPr/>
        </p:nvSpPr>
        <p:spPr>
          <a:xfrm>
            <a:off x="7035120" y="1008360"/>
            <a:ext cx="455760" cy="3031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400" spc="-1" strike="noStrike">
                <a:solidFill>
                  <a:schemeClr val="lt1"/>
                </a:solidFill>
                <a:latin typeface="Arial"/>
                <a:ea typeface="Arial"/>
              </a:rPr>
              <a:t>3s</a:t>
            </a:r>
            <a:endParaRPr b="0" lang="en-US" sz="1400" spc="-1" strike="noStrike">
              <a:solidFill>
                <a:srgbClr val="000000"/>
              </a:solidFill>
              <a:latin typeface="Arial"/>
            </a:endParaRPr>
          </a:p>
        </p:txBody>
      </p:sp>
      <p:sp>
        <p:nvSpPr>
          <p:cNvPr id="457" name="TextBox 92"/>
          <p:cNvSpPr/>
          <p:nvPr/>
        </p:nvSpPr>
        <p:spPr>
          <a:xfrm>
            <a:off x="8544600" y="1008360"/>
            <a:ext cx="455760" cy="3031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400" spc="-1" strike="noStrike">
                <a:solidFill>
                  <a:schemeClr val="lt1"/>
                </a:solidFill>
                <a:latin typeface="Arial"/>
                <a:ea typeface="Arial"/>
              </a:rPr>
              <a:t>3s</a:t>
            </a:r>
            <a:endParaRPr b="0" lang="en-US" sz="1400" spc="-1" strike="noStrike">
              <a:solidFill>
                <a:srgbClr val="000000"/>
              </a:solidFill>
              <a:latin typeface="Arial"/>
            </a:endParaRPr>
          </a:p>
        </p:txBody>
      </p:sp>
      <p:sp>
        <p:nvSpPr>
          <p:cNvPr id="458" name="TextBox 93"/>
          <p:cNvSpPr/>
          <p:nvPr/>
        </p:nvSpPr>
        <p:spPr>
          <a:xfrm>
            <a:off x="996120" y="3100320"/>
            <a:ext cx="455760" cy="3031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400" spc="-1" strike="noStrike">
                <a:solidFill>
                  <a:schemeClr val="lt1"/>
                </a:solidFill>
                <a:latin typeface="Arial"/>
                <a:ea typeface="Arial"/>
              </a:rPr>
              <a:t>5s</a:t>
            </a:r>
            <a:endParaRPr b="0" lang="en-US" sz="1400" spc="-1" strike="noStrike">
              <a:solidFill>
                <a:srgbClr val="000000"/>
              </a:solidFill>
              <a:latin typeface="Arial"/>
            </a:endParaRPr>
          </a:p>
        </p:txBody>
      </p:sp>
      <p:sp>
        <p:nvSpPr>
          <p:cNvPr id="459" name="TextBox 94"/>
          <p:cNvSpPr/>
          <p:nvPr/>
        </p:nvSpPr>
        <p:spPr>
          <a:xfrm>
            <a:off x="2444040" y="3100320"/>
            <a:ext cx="455760" cy="3031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400" spc="-1" strike="noStrike">
                <a:solidFill>
                  <a:schemeClr val="lt1"/>
                </a:solidFill>
                <a:latin typeface="Arial"/>
                <a:ea typeface="Arial"/>
              </a:rPr>
              <a:t>5s</a:t>
            </a:r>
            <a:endParaRPr b="0" lang="en-US" sz="1400" spc="-1" strike="noStrike">
              <a:solidFill>
                <a:srgbClr val="000000"/>
              </a:solidFill>
              <a:latin typeface="Arial"/>
            </a:endParaRPr>
          </a:p>
        </p:txBody>
      </p:sp>
      <p:sp>
        <p:nvSpPr>
          <p:cNvPr id="460" name="TextBox 95"/>
          <p:cNvSpPr/>
          <p:nvPr/>
        </p:nvSpPr>
        <p:spPr>
          <a:xfrm>
            <a:off x="3953520" y="3100320"/>
            <a:ext cx="455760" cy="3031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400" spc="-1" strike="noStrike">
                <a:solidFill>
                  <a:schemeClr val="lt1"/>
                </a:solidFill>
                <a:latin typeface="Arial"/>
                <a:ea typeface="Arial"/>
              </a:rPr>
              <a:t>5s</a:t>
            </a:r>
            <a:endParaRPr b="0" lang="en-US" sz="1400" spc="-1" strike="noStrike">
              <a:solidFill>
                <a:srgbClr val="000000"/>
              </a:solidFill>
              <a:latin typeface="Arial"/>
            </a:endParaRPr>
          </a:p>
        </p:txBody>
      </p:sp>
      <p:sp>
        <p:nvSpPr>
          <p:cNvPr id="461" name="TextBox 96"/>
          <p:cNvSpPr/>
          <p:nvPr/>
        </p:nvSpPr>
        <p:spPr>
          <a:xfrm>
            <a:off x="5501520" y="3092040"/>
            <a:ext cx="534960" cy="3031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400" spc="-1" strike="noStrike">
                <a:solidFill>
                  <a:schemeClr val="lt1"/>
                </a:solidFill>
                <a:latin typeface="Arial"/>
                <a:ea typeface="Arial"/>
              </a:rPr>
              <a:t>10s</a:t>
            </a:r>
            <a:endParaRPr b="0" lang="en-US" sz="1400" spc="-1" strike="noStrike">
              <a:solidFill>
                <a:srgbClr val="000000"/>
              </a:solidFill>
              <a:latin typeface="Arial"/>
            </a:endParaRPr>
          </a:p>
        </p:txBody>
      </p:sp>
      <p:sp>
        <p:nvSpPr>
          <p:cNvPr id="462" name="TextBox 97"/>
          <p:cNvSpPr/>
          <p:nvPr/>
        </p:nvSpPr>
        <p:spPr>
          <a:xfrm>
            <a:off x="6987240" y="3092040"/>
            <a:ext cx="497160" cy="3031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400" spc="-1" strike="noStrike">
                <a:solidFill>
                  <a:schemeClr val="lt1"/>
                </a:solidFill>
                <a:latin typeface="Arial"/>
                <a:ea typeface="Arial"/>
              </a:rPr>
              <a:t>10s</a:t>
            </a:r>
            <a:endParaRPr b="0" lang="en-US" sz="1400" spc="-1" strike="noStrike">
              <a:solidFill>
                <a:srgbClr val="000000"/>
              </a:solidFill>
              <a:latin typeface="Arial"/>
            </a:endParaRPr>
          </a:p>
        </p:txBody>
      </p:sp>
      <p:sp>
        <p:nvSpPr>
          <p:cNvPr id="463" name="TextBox 98"/>
          <p:cNvSpPr/>
          <p:nvPr/>
        </p:nvSpPr>
        <p:spPr>
          <a:xfrm>
            <a:off x="8461440" y="3092040"/>
            <a:ext cx="532440" cy="3031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400" spc="-1" strike="noStrike">
                <a:solidFill>
                  <a:schemeClr val="lt1"/>
                </a:solidFill>
                <a:latin typeface="Arial"/>
                <a:ea typeface="Arial"/>
              </a:rPr>
              <a:t>10s</a:t>
            </a:r>
            <a:endParaRPr b="0" lang="en-US" sz="1400" spc="-1" strike="noStrike">
              <a:solidFill>
                <a:srgbClr val="000000"/>
              </a:solidFill>
              <a:latin typeface="Arial"/>
            </a:endParaRPr>
          </a:p>
        </p:txBody>
      </p:sp>
      <p:sp>
        <p:nvSpPr>
          <p:cNvPr id="464" name="PlaceHolder 3"/>
          <p:cNvSpPr>
            <a:spLocks noGrp="1"/>
          </p:cNvSpPr>
          <p:nvPr>
            <p:ph type="subTitle"/>
          </p:nvPr>
        </p:nvSpPr>
        <p:spPr>
          <a:xfrm>
            <a:off x="114480" y="4943520"/>
            <a:ext cx="3079440" cy="199800"/>
          </a:xfrm>
          <a:prstGeom prst="rect">
            <a:avLst/>
          </a:prstGeom>
          <a:noFill/>
          <a:ln w="0">
            <a:noFill/>
          </a:ln>
        </p:spPr>
        <p:txBody>
          <a:bodyPr lIns="91440" rIns="91440" tIns="91440" bIns="91440" anchor="ctr">
            <a:noAutofit/>
          </a:bodyPr>
          <a:p>
            <a:pPr>
              <a:lnSpc>
                <a:spcPct val="115000"/>
              </a:lnSpc>
              <a:tabLst>
                <a:tab algn="l" pos="0"/>
              </a:tabLst>
            </a:pPr>
            <a:r>
              <a:rPr b="0" lang="en" sz="800" spc="-1" strike="noStrike">
                <a:solidFill>
                  <a:schemeClr val="accent3"/>
                </a:solidFill>
                <a:latin typeface="Roboto Medium"/>
                <a:ea typeface="Roboto Medium"/>
              </a:rPr>
              <a:t>Statewide California Earthquake Center</a:t>
            </a:r>
            <a:r>
              <a:rPr b="0" lang="en" sz="800" spc="-1" strike="noStrike">
                <a:solidFill>
                  <a:schemeClr val="dk2"/>
                </a:solidFill>
                <a:latin typeface="Roboto"/>
                <a:ea typeface="Roboto"/>
              </a:rPr>
              <a:t> | www.scec.org</a:t>
            </a:r>
            <a:endParaRPr b="0" lang="en-US" sz="800" spc="-1" strike="noStrike">
              <a:solidFill>
                <a:srgbClr val="000000"/>
              </a:solidFill>
              <a:latin typeface="Arial"/>
            </a:endParaRPr>
          </a:p>
        </p:txBody>
      </p:sp>
      <p:sp>
        <p:nvSpPr>
          <p:cNvPr id="465" name="Oval 2"/>
          <p:cNvSpPr/>
          <p:nvPr/>
        </p:nvSpPr>
        <p:spPr>
          <a:xfrm>
            <a:off x="8572320" y="3733920"/>
            <a:ext cx="279720" cy="407880"/>
          </a:xfrm>
          <a:prstGeom prst="ellipse">
            <a:avLst/>
          </a:prstGeom>
          <a:noFill/>
          <a:ln>
            <a:solidFill>
              <a:srgbClr val="bdd5ea"/>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endParaRPr b="0" lang="en-US" sz="1400" spc="-1" strike="noStrike">
              <a:solidFill>
                <a:schemeClr val="lt1"/>
              </a:solidFill>
              <a:latin typeface="Arial"/>
              <a:ea typeface="Arial"/>
            </a:endParaRPr>
          </a:p>
        </p:txBody>
      </p:sp>
      <p:sp>
        <p:nvSpPr>
          <p:cNvPr id="466" name="Rectangle 18"/>
          <p:cNvSpPr/>
          <p:nvPr/>
        </p:nvSpPr>
        <p:spPr>
          <a:xfrm>
            <a:off x="4638240" y="848880"/>
            <a:ext cx="4496040" cy="2052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endParaRPr b="0" lang="en-US" sz="1400" spc="-1" strike="noStrike">
              <a:solidFill>
                <a:schemeClr val="lt1"/>
              </a:solidFill>
              <a:latin typeface="Arial"/>
              <a:ea typeface="Arial"/>
            </a:endParaRPr>
          </a:p>
        </p:txBody>
      </p:sp>
      <p:pic>
        <p:nvPicPr>
          <p:cNvPr id="467" name="Picture 59" descr=""/>
          <p:cNvPicPr/>
          <p:nvPr/>
        </p:nvPicPr>
        <p:blipFill>
          <a:blip r:embed="rId13"/>
          <a:srcRect l="0" t="27697" r="0" b="0"/>
          <a:stretch/>
        </p:blipFill>
        <p:spPr>
          <a:xfrm>
            <a:off x="4556520" y="1277280"/>
            <a:ext cx="2268720" cy="1640160"/>
          </a:xfrm>
          <a:prstGeom prst="rect">
            <a:avLst/>
          </a:prstGeom>
          <a:ln w="0">
            <a:noFill/>
          </a:ln>
        </p:spPr>
      </p:pic>
      <p:pic>
        <p:nvPicPr>
          <p:cNvPr id="468" name="Picture 60" descr="A screenshot of a computer screen&#10;&#10;Description automatically generated"/>
          <p:cNvPicPr/>
          <p:nvPr/>
        </p:nvPicPr>
        <p:blipFill>
          <a:blip r:embed="rId14"/>
          <a:srcRect l="0" t="27697" r="0" b="0"/>
          <a:stretch/>
        </p:blipFill>
        <p:spPr>
          <a:xfrm>
            <a:off x="6833520" y="1260720"/>
            <a:ext cx="2268720" cy="1640160"/>
          </a:xfrm>
          <a:prstGeom prst="rect">
            <a:avLst/>
          </a:prstGeom>
          <a:ln w="0">
            <a:noFill/>
          </a:ln>
        </p:spPr>
      </p:pic>
      <p:sp>
        <p:nvSpPr>
          <p:cNvPr id="469" name="TextBox 99"/>
          <p:cNvSpPr/>
          <p:nvPr/>
        </p:nvSpPr>
        <p:spPr>
          <a:xfrm>
            <a:off x="4714560" y="911880"/>
            <a:ext cx="1991160" cy="3031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pc="-1" strike="noStrike">
                <a:solidFill>
                  <a:srgbClr val="000000"/>
                </a:solidFill>
                <a:latin typeface="Arial"/>
                <a:ea typeface="Arial"/>
              </a:rPr>
              <a:t>CS18.8 velocity profile</a:t>
            </a:r>
            <a:endParaRPr b="0" lang="en-US" sz="1400" spc="-1" strike="noStrike">
              <a:solidFill>
                <a:srgbClr val="000000"/>
              </a:solidFill>
              <a:latin typeface="Arial"/>
            </a:endParaRPr>
          </a:p>
        </p:txBody>
      </p:sp>
      <p:sp>
        <p:nvSpPr>
          <p:cNvPr id="470" name="Rectangle 19"/>
          <p:cNvSpPr/>
          <p:nvPr/>
        </p:nvSpPr>
        <p:spPr>
          <a:xfrm>
            <a:off x="5621400" y="1219320"/>
            <a:ext cx="396360" cy="1354680"/>
          </a:xfrm>
          <a:prstGeom prst="rect">
            <a:avLst/>
          </a:prstGeom>
          <a:noFill/>
          <a:ln>
            <a:solidFill>
              <a:srgbClr val="8b9dad"/>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endParaRPr b="0" lang="en-US" sz="1400" spc="-1" strike="noStrike">
              <a:solidFill>
                <a:schemeClr val="lt1"/>
              </a:solidFill>
              <a:latin typeface="Arial"/>
              <a:ea typeface="Arial"/>
            </a:endParaRPr>
          </a:p>
        </p:txBody>
      </p:sp>
      <p:sp>
        <p:nvSpPr>
          <p:cNvPr id="471" name="TextBox 100"/>
          <p:cNvSpPr/>
          <p:nvPr/>
        </p:nvSpPr>
        <p:spPr>
          <a:xfrm>
            <a:off x="6966000" y="915120"/>
            <a:ext cx="1989360" cy="3031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pc="-1" strike="noStrike">
                <a:solidFill>
                  <a:srgbClr val="000000"/>
                </a:solidFill>
                <a:latin typeface="Arial"/>
                <a:ea typeface="Arial"/>
              </a:rPr>
              <a:t>CS24.8 velocity profile</a:t>
            </a:r>
            <a:endParaRPr b="0" lang="en-US" sz="1400" spc="-1" strike="noStrike">
              <a:solidFill>
                <a:srgbClr val="000000"/>
              </a:solidFill>
              <a:latin typeface="Arial"/>
            </a:endParaRPr>
          </a:p>
        </p:txBody>
      </p:sp>
      <p:sp>
        <p:nvSpPr>
          <p:cNvPr id="472" name="Rectangle 20"/>
          <p:cNvSpPr/>
          <p:nvPr/>
        </p:nvSpPr>
        <p:spPr>
          <a:xfrm>
            <a:off x="7887960" y="1219320"/>
            <a:ext cx="396360" cy="1354680"/>
          </a:xfrm>
          <a:prstGeom prst="rect">
            <a:avLst/>
          </a:prstGeom>
          <a:noFill/>
          <a:ln>
            <a:solidFill>
              <a:srgbClr val="8b9dad"/>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endParaRPr b="0" lang="en-US" sz="1400" spc="-1" strike="noStrike">
              <a:solidFill>
                <a:schemeClr val="lt1"/>
              </a:solidFill>
              <a:latin typeface="Arial"/>
              <a:ea typeface="Arial"/>
            </a:endParaRPr>
          </a:p>
        </p:txBody>
      </p:sp>
      <p:cxnSp>
        <p:nvCxnSpPr>
          <p:cNvPr id="473" name="Straight Arrow Connector 12"/>
          <p:cNvCxnSpPr>
            <a:stCxn id="465" idx="1"/>
          </p:cNvCxnSpPr>
          <p:nvPr/>
        </p:nvCxnSpPr>
        <p:spPr>
          <a:xfrm flipH="1" flipV="1">
            <a:off x="8147520" y="2571480"/>
            <a:ext cx="465840" cy="1222560"/>
          </a:xfrm>
          <a:prstGeom prst="straightConnector1">
            <a:avLst/>
          </a:prstGeom>
          <a:ln w="28575">
            <a:solidFill>
              <a:srgbClr val="bdd5ea"/>
            </a:solidFill>
            <a:round/>
            <a:tailEnd len="lg" type="triangle" w="lg"/>
          </a:ln>
        </p:spPr>
      </p:cxnSp>
    </p:spTree>
  </p:cSld>
  <mc:AlternateContent>
    <mc:Choice Requires="p14">
      <p:transition spd="slow" p14:dur="2000"/>
    </mc:Choice>
    <mc:Fallback>
      <p:transition spd="slow"/>
    </mc:Fallback>
  </mc:AlternateContent>
  <p:timing>
    <p:tnLst>
      <p:par>
        <p:cTn id="315" dur="indefinite" restart="never" nodeType="tmRoot">
          <p:childTnLst>
            <p:seq>
              <p:cTn id="316" dur="indefinite" nodeType="mainSeq">
                <p:childTnLst>
                  <p:par>
                    <p:cTn id="317" fill="hold">
                      <p:stCondLst>
                        <p:cond delay="indefinite"/>
                      </p:stCondLst>
                      <p:childTnLst>
                        <p:par>
                          <p:cTn id="318" fill="hold">
                            <p:stCondLst>
                              <p:cond delay="0"/>
                            </p:stCondLst>
                            <p:childTnLst>
                              <p:par>
                                <p:cTn id="319" nodeType="clickEffect" fill="hold" presetClass="entr" presetID="1">
                                  <p:stCondLst>
                                    <p:cond delay="0"/>
                                  </p:stCondLst>
                                  <p:childTnLst>
                                    <p:set>
                                      <p:cBhvr>
                                        <p:cTn id="320" dur="1" fill="hold">
                                          <p:stCondLst>
                                            <p:cond delay="0"/>
                                          </p:stCondLst>
                                        </p:cTn>
                                        <p:tgtEl>
                                          <p:spTgt spid="469"/>
                                        </p:tgtEl>
                                        <p:attrNameLst>
                                          <p:attrName>style.visibility</p:attrName>
                                        </p:attrNameLst>
                                      </p:cBhvr>
                                      <p:to>
                                        <p:strVal val="visible"/>
                                      </p:to>
                                    </p:set>
                                  </p:childTnLst>
                                </p:cTn>
                              </p:par>
                              <p:par>
                                <p:cTn id="321" nodeType="withEffect" fill="hold" presetClass="entr" presetID="1">
                                  <p:stCondLst>
                                    <p:cond delay="0"/>
                                  </p:stCondLst>
                                  <p:childTnLst>
                                    <p:set>
                                      <p:cBhvr>
                                        <p:cTn id="322" dur="1" fill="hold">
                                          <p:stCondLst>
                                            <p:cond delay="0"/>
                                          </p:stCondLst>
                                        </p:cTn>
                                        <p:tgtEl>
                                          <p:spTgt spid="467"/>
                                        </p:tgtEl>
                                        <p:attrNameLst>
                                          <p:attrName>style.visibility</p:attrName>
                                        </p:attrNameLst>
                                      </p:cBhvr>
                                      <p:to>
                                        <p:strVal val="visible"/>
                                      </p:to>
                                    </p:set>
                                  </p:childTnLst>
                                </p:cTn>
                              </p:par>
                              <p:par>
                                <p:cTn id="323" nodeType="withEffect" fill="hold" presetClass="entr" presetID="1">
                                  <p:stCondLst>
                                    <p:cond delay="0"/>
                                  </p:stCondLst>
                                  <p:childTnLst>
                                    <p:set>
                                      <p:cBhvr>
                                        <p:cTn id="324" dur="1" fill="hold">
                                          <p:stCondLst>
                                            <p:cond delay="0"/>
                                          </p:stCondLst>
                                        </p:cTn>
                                        <p:tgtEl>
                                          <p:spTgt spid="470"/>
                                        </p:tgtEl>
                                        <p:attrNameLst>
                                          <p:attrName>style.visibility</p:attrName>
                                        </p:attrNameLst>
                                      </p:cBhvr>
                                      <p:to>
                                        <p:strVal val="visible"/>
                                      </p:to>
                                    </p:set>
                                  </p:childTnLst>
                                </p:cTn>
                              </p:par>
                              <p:par>
                                <p:cTn id="325" nodeType="withEffect" fill="hold" presetClass="entr" presetID="1">
                                  <p:stCondLst>
                                    <p:cond delay="0"/>
                                  </p:stCondLst>
                                  <p:childTnLst>
                                    <p:set>
                                      <p:cBhvr>
                                        <p:cTn id="326" dur="1" fill="hold">
                                          <p:stCondLst>
                                            <p:cond delay="0"/>
                                          </p:stCondLst>
                                        </p:cTn>
                                        <p:tgtEl>
                                          <p:spTgt spid="472"/>
                                        </p:tgtEl>
                                        <p:attrNameLst>
                                          <p:attrName>style.visibility</p:attrName>
                                        </p:attrNameLst>
                                      </p:cBhvr>
                                      <p:to>
                                        <p:strVal val="visible"/>
                                      </p:to>
                                    </p:set>
                                  </p:childTnLst>
                                </p:cTn>
                              </p:par>
                              <p:par>
                                <p:cTn id="327" nodeType="withEffect" fill="hold" presetClass="entr" presetID="1">
                                  <p:stCondLst>
                                    <p:cond delay="0"/>
                                  </p:stCondLst>
                                  <p:childTnLst>
                                    <p:set>
                                      <p:cBhvr>
                                        <p:cTn id="328" dur="1" fill="hold">
                                          <p:stCondLst>
                                            <p:cond delay="0"/>
                                          </p:stCondLst>
                                        </p:cTn>
                                        <p:tgtEl>
                                          <p:spTgt spid="468"/>
                                        </p:tgtEl>
                                        <p:attrNameLst>
                                          <p:attrName>style.visibility</p:attrName>
                                        </p:attrNameLst>
                                      </p:cBhvr>
                                      <p:to>
                                        <p:strVal val="visible"/>
                                      </p:to>
                                    </p:set>
                                  </p:childTnLst>
                                </p:cTn>
                              </p:par>
                              <p:par>
                                <p:cTn id="329" nodeType="withEffect" fill="hold" presetClass="entr" presetID="1">
                                  <p:stCondLst>
                                    <p:cond delay="0"/>
                                  </p:stCondLst>
                                  <p:childTnLst>
                                    <p:set>
                                      <p:cBhvr>
                                        <p:cTn id="330" dur="1" fill="hold">
                                          <p:stCondLst>
                                            <p:cond delay="0"/>
                                          </p:stCondLst>
                                        </p:cTn>
                                        <p:tgtEl>
                                          <p:spTgt spid="471"/>
                                        </p:tgtEl>
                                        <p:attrNameLst>
                                          <p:attrName>style.visibility</p:attrName>
                                        </p:attrNameLst>
                                      </p:cBhvr>
                                      <p:to>
                                        <p:strVal val="visible"/>
                                      </p:to>
                                    </p:set>
                                  </p:childTnLst>
                                </p:cTn>
                              </p:par>
                              <p:par>
                                <p:cTn id="331" nodeType="withEffect" fill="hold" presetClass="entr" presetID="1">
                                  <p:stCondLst>
                                    <p:cond delay="0"/>
                                  </p:stCondLst>
                                  <p:childTnLst>
                                    <p:set>
                                      <p:cBhvr>
                                        <p:cTn id="332" dur="1" fill="hold">
                                          <p:stCondLst>
                                            <p:cond delay="0"/>
                                          </p:stCondLst>
                                        </p:cTn>
                                        <p:tgtEl>
                                          <p:spTgt spid="466"/>
                                        </p:tgtEl>
                                        <p:attrNameLst>
                                          <p:attrName>style.visibility</p:attrName>
                                        </p:attrNameLst>
                                      </p:cBhvr>
                                      <p:to>
                                        <p:strVal val="visible"/>
                                      </p:to>
                                    </p:set>
                                  </p:childTnLst>
                                </p:cTn>
                              </p:par>
                              <p:par>
                                <p:cTn id="333" nodeType="withEffect" fill="hold" presetClass="entr" presetID="1">
                                  <p:stCondLst>
                                    <p:cond delay="0"/>
                                  </p:stCondLst>
                                  <p:childTnLst>
                                    <p:set>
                                      <p:cBhvr>
                                        <p:cTn id="334" dur="1" fill="hold">
                                          <p:stCondLst>
                                            <p:cond delay="0"/>
                                          </p:stCondLst>
                                        </p:cTn>
                                        <p:tgtEl>
                                          <p:spTgt spid="465"/>
                                        </p:tgtEl>
                                        <p:attrNameLst>
                                          <p:attrName>style.visibility</p:attrName>
                                        </p:attrNameLst>
                                      </p:cBhvr>
                                      <p:to>
                                        <p:strVal val="visible"/>
                                      </p:to>
                                    </p:set>
                                  </p:childTnLst>
                                </p:cTn>
                              </p:par>
                              <p:par>
                                <p:cTn id="335" nodeType="withEffect" fill="hold" presetClass="entr" presetID="1">
                                  <p:stCondLst>
                                    <p:cond delay="0"/>
                                  </p:stCondLst>
                                  <p:childTnLst>
                                    <p:set>
                                      <p:cBhvr>
                                        <p:cTn id="336" dur="1" fill="hold">
                                          <p:stCondLst>
                                            <p:cond delay="0"/>
                                          </p:stCondLst>
                                        </p:cTn>
                                        <p:tgtEl>
                                          <p:spTgt spid="4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4" name="PlaceHolder 1"/>
          <p:cNvSpPr>
            <a:spLocks noGrp="1"/>
          </p:cNvSpPr>
          <p:nvPr>
            <p:ph type="sldNum" idx="22"/>
          </p:nvPr>
        </p:nvSpPr>
        <p:spPr>
          <a:xfrm>
            <a:off x="8472600" y="4943880"/>
            <a:ext cx="548280" cy="19908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US" sz="1000" spc="-1" strike="noStrike">
                <a:solidFill>
                  <a:schemeClr val="dk2"/>
                </a:solidFill>
                <a:latin typeface="Arial"/>
                <a:ea typeface="Arial"/>
              </a:defRPr>
            </a:lvl1pPr>
          </a:lstStyle>
          <a:p>
            <a:pPr indent="0" algn="r">
              <a:lnSpc>
                <a:spcPct val="100000"/>
              </a:lnSpc>
              <a:buNone/>
              <a:tabLst>
                <a:tab algn="l" pos="0"/>
              </a:tabLst>
            </a:pPr>
            <a:fld id="{EBF351F4-FA30-492D-9448-65AD4CF4639A}" type="slidenum">
              <a:rPr b="0" lang="en-US" sz="1000" spc="-1" strike="noStrike">
                <a:solidFill>
                  <a:schemeClr val="dk2"/>
                </a:solidFill>
                <a:latin typeface="Arial"/>
                <a:ea typeface="Arial"/>
              </a:rPr>
              <a:t>21</a:t>
            </a:fld>
            <a:endParaRPr b="0" lang="en-US" sz="1000" spc="-1" strike="noStrike">
              <a:solidFill>
                <a:srgbClr val="000000"/>
              </a:solidFill>
              <a:latin typeface="Times New Roman"/>
            </a:endParaRPr>
          </a:p>
        </p:txBody>
      </p:sp>
      <p:sp>
        <p:nvSpPr>
          <p:cNvPr id="475" name="PlaceHolder 2"/>
          <p:cNvSpPr>
            <a:spLocks noGrp="1"/>
          </p:cNvSpPr>
          <p:nvPr>
            <p:ph type="title"/>
          </p:nvPr>
        </p:nvSpPr>
        <p:spPr>
          <a:xfrm>
            <a:off x="1057320" y="164520"/>
            <a:ext cx="7028640" cy="572400"/>
          </a:xfrm>
          <a:prstGeom prst="rect">
            <a:avLst/>
          </a:prstGeom>
          <a:noFill/>
          <a:ln w="0">
            <a:noFill/>
          </a:ln>
        </p:spPr>
        <p:txBody>
          <a:bodyPr lIns="91440" rIns="91440" tIns="91440" bIns="91440" anchor="t">
            <a:normAutofit fontScale="93550"/>
          </a:bodyPr>
          <a:p>
            <a:pPr indent="0" algn="ctr">
              <a:lnSpc>
                <a:spcPct val="100000"/>
              </a:lnSpc>
              <a:buNone/>
              <a:tabLst>
                <a:tab algn="l" pos="0"/>
              </a:tabLst>
            </a:pPr>
            <a:r>
              <a:rPr b="1" lang="en-US" sz="2800" spc="-1" strike="noStrike">
                <a:solidFill>
                  <a:schemeClr val="dk2"/>
                </a:solidFill>
                <a:latin typeface="Lora"/>
                <a:ea typeface="Lora"/>
              </a:rPr>
              <a:t>Validation of CyberShake</a:t>
            </a:r>
            <a:endParaRPr b="0" lang="en-US" sz="2800" spc="-1" strike="noStrike">
              <a:solidFill>
                <a:srgbClr val="000000"/>
              </a:solidFill>
              <a:latin typeface="Arial"/>
            </a:endParaRPr>
          </a:p>
        </p:txBody>
      </p:sp>
      <p:sp>
        <p:nvSpPr>
          <p:cNvPr id="476" name="Google Shape;274;p 2"/>
          <p:cNvSpPr/>
          <p:nvPr/>
        </p:nvSpPr>
        <p:spPr>
          <a:xfrm>
            <a:off x="114480" y="1199520"/>
            <a:ext cx="4497120" cy="754200"/>
          </a:xfrm>
          <a:prstGeom prst="rect">
            <a:avLst/>
          </a:prstGeom>
          <a:blipFill rotWithShape="0">
            <a:blip r:embed="rId1"/>
            <a:srcRect/>
            <a:stretch/>
          </a:blipFill>
          <a:ln w="0">
            <a:noFill/>
          </a:ln>
        </p:spPr>
        <p:style>
          <a:lnRef idx="0"/>
          <a:fillRef idx="0"/>
          <a:effectRef idx="0"/>
          <a:fontRef idx="minor"/>
        </p:style>
        <p:txBody>
          <a:bodyPr anchor="t">
            <a:noAutofit/>
          </a:bodyPr>
          <a:p>
            <a:pPr>
              <a:lnSpc>
                <a:spcPct val="100000"/>
              </a:lnSpc>
              <a:tabLst>
                <a:tab algn="l" pos="0"/>
              </a:tabLst>
            </a:pPr>
            <a:r>
              <a:rPr b="0" lang="en-US" sz="1400" spc="-1" strike="noStrike">
                <a:solidFill>
                  <a:srgbClr val="000000"/>
                </a:solidFill>
                <a:latin typeface="Arial"/>
                <a:ea typeface="Arial"/>
              </a:rPr>
              <a:t> </a:t>
            </a:r>
            <a:endParaRPr b="0" lang="en-US" sz="1400" spc="-1" strike="noStrike">
              <a:solidFill>
                <a:srgbClr val="000000"/>
              </a:solidFill>
              <a:latin typeface="Arial"/>
            </a:endParaRPr>
          </a:p>
        </p:txBody>
      </p:sp>
      <p:sp>
        <p:nvSpPr>
          <p:cNvPr id="477" name="Google Shape;275;p 2"/>
          <p:cNvSpPr/>
          <p:nvPr/>
        </p:nvSpPr>
        <p:spPr>
          <a:xfrm>
            <a:off x="370800" y="2098440"/>
            <a:ext cx="2269800" cy="411480"/>
          </a:xfrm>
          <a:prstGeom prst="rect">
            <a:avLst/>
          </a:prstGeom>
          <a:blipFill rotWithShape="0">
            <a:blip r:embed="rId2"/>
            <a:srcRect/>
            <a:stretch/>
          </a:blipFill>
          <a:ln w="0">
            <a:noFill/>
          </a:ln>
        </p:spPr>
        <p:style>
          <a:lnRef idx="0"/>
          <a:fillRef idx="0"/>
          <a:effectRef idx="0"/>
          <a:fontRef idx="minor"/>
        </p:style>
        <p:txBody>
          <a:bodyPr anchor="t">
            <a:noAutofit/>
          </a:bodyPr>
          <a:p>
            <a:pPr>
              <a:lnSpc>
                <a:spcPct val="100000"/>
              </a:lnSpc>
              <a:tabLst>
                <a:tab algn="l" pos="0"/>
              </a:tabLst>
            </a:pPr>
            <a:r>
              <a:rPr b="0" lang="en-US" sz="1400" spc="-1" strike="noStrike">
                <a:solidFill>
                  <a:srgbClr val="000000"/>
                </a:solidFill>
                <a:latin typeface="Arial"/>
                <a:ea typeface="Arial"/>
              </a:rPr>
              <a:t> </a:t>
            </a:r>
            <a:endParaRPr b="0" lang="en-US" sz="1400" spc="-1" strike="noStrike">
              <a:solidFill>
                <a:srgbClr val="000000"/>
              </a:solidFill>
              <a:latin typeface="Arial"/>
            </a:endParaRPr>
          </a:p>
        </p:txBody>
      </p:sp>
      <p:sp>
        <p:nvSpPr>
          <p:cNvPr id="478" name="Google Shape;276;p 2"/>
          <p:cNvSpPr/>
          <p:nvPr/>
        </p:nvSpPr>
        <p:spPr>
          <a:xfrm>
            <a:off x="370800" y="2656080"/>
            <a:ext cx="5213880" cy="184320"/>
          </a:xfrm>
          <a:prstGeom prst="rect">
            <a:avLst/>
          </a:prstGeom>
          <a:blipFill rotWithShape="0">
            <a:blip r:embed="rId3"/>
            <a:srcRect/>
            <a:stretch/>
          </a:blipFill>
          <a:ln w="0">
            <a:noFill/>
          </a:ln>
        </p:spPr>
        <p:style>
          <a:lnRef idx="0"/>
          <a:fillRef idx="0"/>
          <a:effectRef idx="0"/>
          <a:fontRef idx="minor"/>
        </p:style>
        <p:txBody>
          <a:bodyPr anchor="t">
            <a:noAutofit/>
          </a:bodyPr>
          <a:p>
            <a:pPr>
              <a:lnSpc>
                <a:spcPct val="100000"/>
              </a:lnSpc>
              <a:tabLst>
                <a:tab algn="l" pos="0"/>
              </a:tabLst>
            </a:pPr>
            <a:r>
              <a:rPr b="0" lang="en-US" sz="1400" spc="-1" strike="noStrike">
                <a:solidFill>
                  <a:srgbClr val="000000"/>
                </a:solidFill>
                <a:latin typeface="Arial"/>
                <a:ea typeface="Arial"/>
              </a:rPr>
              <a:t> </a:t>
            </a:r>
            <a:endParaRPr b="0" lang="en-US" sz="1400" spc="-1" strike="noStrike">
              <a:solidFill>
                <a:srgbClr val="000000"/>
              </a:solidFill>
              <a:latin typeface="Arial"/>
            </a:endParaRPr>
          </a:p>
        </p:txBody>
      </p:sp>
      <p:sp>
        <p:nvSpPr>
          <p:cNvPr id="479" name="Google Shape;277;p 2"/>
          <p:cNvSpPr/>
          <p:nvPr/>
        </p:nvSpPr>
        <p:spPr>
          <a:xfrm>
            <a:off x="340200" y="3006360"/>
            <a:ext cx="2158200" cy="184320"/>
          </a:xfrm>
          <a:prstGeom prst="rect">
            <a:avLst/>
          </a:prstGeom>
          <a:blipFill rotWithShape="0">
            <a:blip r:embed="rId4"/>
            <a:srcRect/>
            <a:stretch/>
          </a:blipFill>
          <a:ln w="0">
            <a:noFill/>
          </a:ln>
        </p:spPr>
        <p:style>
          <a:lnRef idx="0"/>
          <a:fillRef idx="0"/>
          <a:effectRef idx="0"/>
          <a:fontRef idx="minor"/>
        </p:style>
        <p:txBody>
          <a:bodyPr anchor="t">
            <a:noAutofit/>
          </a:bodyPr>
          <a:p>
            <a:pPr>
              <a:lnSpc>
                <a:spcPct val="100000"/>
              </a:lnSpc>
              <a:tabLst>
                <a:tab algn="l" pos="0"/>
              </a:tabLst>
            </a:pPr>
            <a:r>
              <a:rPr b="0" lang="en-US" sz="1400" spc="-1" strike="noStrike">
                <a:solidFill>
                  <a:srgbClr val="000000"/>
                </a:solidFill>
                <a:latin typeface="Arial"/>
                <a:ea typeface="Arial"/>
              </a:rPr>
              <a:t> </a:t>
            </a:r>
            <a:endParaRPr b="0" lang="en-US" sz="1400" spc="-1" strike="noStrike">
              <a:solidFill>
                <a:srgbClr val="000000"/>
              </a:solidFill>
              <a:latin typeface="Arial"/>
            </a:endParaRPr>
          </a:p>
        </p:txBody>
      </p:sp>
      <p:pic>
        <p:nvPicPr>
          <p:cNvPr id="480" name="Google Shape;278;p 2" descr=""/>
          <p:cNvPicPr/>
          <p:nvPr/>
        </p:nvPicPr>
        <p:blipFill>
          <a:blip r:embed="rId5"/>
          <a:stretch/>
        </p:blipFill>
        <p:spPr>
          <a:xfrm>
            <a:off x="5790240" y="851760"/>
            <a:ext cx="2682000" cy="4023000"/>
          </a:xfrm>
          <a:prstGeom prst="rect">
            <a:avLst/>
          </a:prstGeom>
          <a:ln w="0">
            <a:noFill/>
          </a:ln>
        </p:spPr>
      </p:pic>
      <p:sp>
        <p:nvSpPr>
          <p:cNvPr id="481" name="Google Shape;279;p 2"/>
          <p:cNvSpPr/>
          <p:nvPr/>
        </p:nvSpPr>
        <p:spPr>
          <a:xfrm>
            <a:off x="273960" y="862920"/>
            <a:ext cx="3066480" cy="304560"/>
          </a:xfrm>
          <a:prstGeom prst="rect">
            <a:avLst/>
          </a:prstGeom>
          <a:noFill/>
          <a:ln w="0">
            <a:noFill/>
          </a:ln>
        </p:spPr>
        <p:style>
          <a:lnRef idx="0"/>
          <a:fillRef idx="0"/>
          <a:effectRef idx="0"/>
          <a:fontRef idx="minor"/>
        </p:style>
        <p:txBody>
          <a:bodyPr anchor="t">
            <a:spAutoFit/>
          </a:bodyPr>
          <a:p>
            <a:pPr>
              <a:lnSpc>
                <a:spcPct val="100000"/>
              </a:lnSpc>
              <a:tabLst>
                <a:tab algn="l" pos="0"/>
              </a:tabLst>
            </a:pPr>
            <a:r>
              <a:rPr b="1" lang="en-US" sz="1400" spc="-1" strike="noStrike">
                <a:solidFill>
                  <a:srgbClr val="000000"/>
                </a:solidFill>
                <a:latin typeface="Malgun Gothic"/>
                <a:ea typeface="Malgun Gothic"/>
              </a:rPr>
              <a:t> </a:t>
            </a:r>
            <a:r>
              <a:rPr b="1" lang="en-US" sz="1400" spc="-1" strike="noStrike">
                <a:solidFill>
                  <a:srgbClr val="000000"/>
                </a:solidFill>
                <a:latin typeface="Malgun Gothic"/>
                <a:ea typeface="Malgun Gothic"/>
              </a:rPr>
              <a:t>CyberShake-based Ergodic GMM</a:t>
            </a:r>
            <a:endParaRPr b="0" lang="en-US" sz="1400" spc="-1" strike="noStrike">
              <a:solidFill>
                <a:srgbClr val="000000"/>
              </a:solidFill>
              <a:latin typeface="Arial"/>
            </a:endParaRPr>
          </a:p>
        </p:txBody>
      </p:sp>
      <p:sp>
        <p:nvSpPr>
          <p:cNvPr id="482" name=""/>
          <p:cNvSpPr txBox="1"/>
          <p:nvPr/>
        </p:nvSpPr>
        <p:spPr>
          <a:xfrm>
            <a:off x="194400" y="4644000"/>
            <a:ext cx="2514600" cy="538200"/>
          </a:xfrm>
          <a:prstGeom prst="rect">
            <a:avLst/>
          </a:prstGeom>
          <a:noFill/>
          <a:ln w="0">
            <a:noFill/>
          </a:ln>
        </p:spPr>
        <p:txBody>
          <a:bodyPr lIns="90000" rIns="90000" tIns="45000" bIns="45000" anchor="t">
            <a:noAutofit/>
          </a:bodyPr>
          <a:p>
            <a:r>
              <a:rPr b="0" lang="en-US" sz="1500" spc="-1" strike="noStrike">
                <a:solidFill>
                  <a:srgbClr val="495867"/>
                </a:solidFill>
                <a:latin typeface="Roboto"/>
              </a:rPr>
              <a:t>Slide from </a:t>
            </a:r>
            <a:r>
              <a:rPr b="0" lang="en-US" sz="1500" spc="-1" strike="noStrike">
                <a:solidFill>
                  <a:srgbClr val="495867"/>
                </a:solidFill>
                <a:latin typeface="Roboto"/>
              </a:rPr>
              <a:t>Xiaofeng </a:t>
            </a:r>
            <a:r>
              <a:rPr b="0" lang="en-US" sz="1500" spc="-1" strike="noStrike">
                <a:solidFill>
                  <a:srgbClr val="495867"/>
                </a:solidFill>
                <a:latin typeface="Roboto"/>
              </a:rPr>
              <a:t>Meng</a:t>
            </a:r>
            <a:endParaRPr b="0" lang="en-US" sz="1500" spc="-1" strike="noStrike">
              <a:solidFill>
                <a:srgbClr val="495867"/>
              </a:solidFill>
              <a:latin typeface="Roboto"/>
            </a:endParaRPr>
          </a:p>
        </p:txBody>
      </p:sp>
      <p:sp>
        <p:nvSpPr>
          <p:cNvPr id="483" name="Subtitle 16"/>
          <p:cNvSpPr txBox="1"/>
          <p:nvPr/>
        </p:nvSpPr>
        <p:spPr>
          <a:xfrm>
            <a:off x="114480" y="4944240"/>
            <a:ext cx="3078720" cy="199080"/>
          </a:xfrm>
          <a:prstGeom prst="rect">
            <a:avLst/>
          </a:prstGeom>
          <a:noFill/>
          <a:ln w="0">
            <a:noFill/>
          </a:ln>
        </p:spPr>
        <p:txBody>
          <a:bodyPr tIns="91440" bIns="91440" anchor="ctr">
            <a:noAutofit/>
          </a:bodyPr>
          <a:p>
            <a:pPr marL="457200" indent="-343080">
              <a:lnSpc>
                <a:spcPct val="115000"/>
              </a:lnSpc>
              <a:tabLst>
                <a:tab algn="l" pos="0"/>
              </a:tabLst>
            </a:pPr>
            <a:r>
              <a:rPr b="0" lang="en-US" sz="800" spc="-1" strike="noStrike">
                <a:solidFill>
                  <a:schemeClr val="accent3"/>
                </a:solidFill>
                <a:latin typeface="Roboto Medium"/>
                <a:ea typeface="Roboto Medium"/>
              </a:rPr>
              <a:t>Statewide California Earthquake Center</a:t>
            </a:r>
            <a:r>
              <a:rPr b="0" lang="en-US" sz="800" spc="-1" strike="noStrike">
                <a:solidFill>
                  <a:schemeClr val="dk2"/>
                </a:solidFill>
                <a:latin typeface="Roboto"/>
                <a:ea typeface="Roboto"/>
              </a:rPr>
              <a:t> | 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4" name="Rectangle 24"/>
          <p:cNvSpPr/>
          <p:nvPr/>
        </p:nvSpPr>
        <p:spPr>
          <a:xfrm>
            <a:off x="2715120" y="942120"/>
            <a:ext cx="6305400" cy="3846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endParaRPr b="0" lang="en-US" sz="1400" spc="-1" strike="noStrike">
              <a:solidFill>
                <a:schemeClr val="lt1"/>
              </a:solidFill>
              <a:latin typeface="Arial"/>
              <a:ea typeface="Arial"/>
            </a:endParaRPr>
          </a:p>
        </p:txBody>
      </p:sp>
      <p:sp>
        <p:nvSpPr>
          <p:cNvPr id="485" name="Rectangle 26"/>
          <p:cNvSpPr/>
          <p:nvPr/>
        </p:nvSpPr>
        <p:spPr>
          <a:xfrm>
            <a:off x="214920" y="942120"/>
            <a:ext cx="2140200" cy="3846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endParaRPr b="0" lang="en-US" sz="1400" spc="-1" strike="noStrike">
              <a:solidFill>
                <a:schemeClr val="lt1"/>
              </a:solidFill>
              <a:latin typeface="Arial"/>
              <a:ea typeface="Arial"/>
            </a:endParaRPr>
          </a:p>
        </p:txBody>
      </p:sp>
      <p:sp>
        <p:nvSpPr>
          <p:cNvPr id="486" name="PlaceHolder 1"/>
          <p:cNvSpPr>
            <a:spLocks noGrp="1"/>
          </p:cNvSpPr>
          <p:nvPr>
            <p:ph type="title"/>
          </p:nvPr>
        </p:nvSpPr>
        <p:spPr>
          <a:xfrm>
            <a:off x="1057320" y="164520"/>
            <a:ext cx="7028640" cy="572400"/>
          </a:xfrm>
          <a:prstGeom prst="rect">
            <a:avLst/>
          </a:prstGeom>
          <a:noFill/>
          <a:ln w="0">
            <a:noFill/>
          </a:ln>
        </p:spPr>
        <p:txBody>
          <a:bodyPr lIns="91440" rIns="91440" tIns="91440" bIns="91440" anchor="t">
            <a:normAutofit fontScale="93550"/>
          </a:bodyPr>
          <a:p>
            <a:pPr indent="0" algn="ctr">
              <a:lnSpc>
                <a:spcPct val="100000"/>
              </a:lnSpc>
              <a:buNone/>
            </a:pPr>
            <a:r>
              <a:rPr b="1" lang="en-US" sz="2800" spc="-1" strike="noStrike">
                <a:solidFill>
                  <a:schemeClr val="dk2"/>
                </a:solidFill>
                <a:latin typeface="Lora"/>
                <a:ea typeface="Lora"/>
              </a:rPr>
              <a:t>Low-frequency Aggregate Analyses</a:t>
            </a:r>
            <a:endParaRPr b="0" lang="en-US" sz="2800" spc="-1" strike="noStrike">
              <a:solidFill>
                <a:srgbClr val="000000"/>
              </a:solidFill>
              <a:latin typeface="Arial"/>
            </a:endParaRPr>
          </a:p>
        </p:txBody>
      </p:sp>
      <p:sp>
        <p:nvSpPr>
          <p:cNvPr id="487" name="PlaceHolder 2"/>
          <p:cNvSpPr>
            <a:spLocks noGrp="1"/>
          </p:cNvSpPr>
          <p:nvPr>
            <p:ph type="sldNum" idx="23"/>
          </p:nvPr>
        </p:nvSpPr>
        <p:spPr>
          <a:xfrm>
            <a:off x="8472600" y="4943880"/>
            <a:ext cx="548280" cy="19908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24C9235C-5250-4FAC-95D4-A0FAECBD52AB}" type="slidenum">
              <a:rPr b="0" lang="en" sz="1000" spc="-1" strike="noStrike">
                <a:solidFill>
                  <a:schemeClr val="dk2"/>
                </a:solidFill>
                <a:latin typeface="Arial"/>
                <a:ea typeface="Arial"/>
              </a:rPr>
              <a:t>23</a:t>
            </a:fld>
            <a:endParaRPr b="0" lang="en-US" sz="1000" spc="-1" strike="noStrike">
              <a:solidFill>
                <a:srgbClr val="000000"/>
              </a:solidFill>
              <a:latin typeface="Times New Roman"/>
            </a:endParaRPr>
          </a:p>
        </p:txBody>
      </p:sp>
      <p:pic>
        <p:nvPicPr>
          <p:cNvPr id="488" name="Picture 17" descr="A screenshot of a graph&#10;&#10;Description automatically generated"/>
          <p:cNvPicPr/>
          <p:nvPr/>
        </p:nvPicPr>
        <p:blipFill>
          <a:blip r:embed="rId1"/>
          <a:stretch/>
        </p:blipFill>
        <p:spPr>
          <a:xfrm>
            <a:off x="304920" y="1015560"/>
            <a:ext cx="1974960" cy="3456360"/>
          </a:xfrm>
          <a:prstGeom prst="rect">
            <a:avLst/>
          </a:prstGeom>
          <a:ln w="0">
            <a:noFill/>
          </a:ln>
        </p:spPr>
      </p:pic>
      <p:sp>
        <p:nvSpPr>
          <p:cNvPr id="489" name="TextBox 101"/>
          <p:cNvSpPr/>
          <p:nvPr/>
        </p:nvSpPr>
        <p:spPr>
          <a:xfrm>
            <a:off x="446040" y="4481280"/>
            <a:ext cx="1747800" cy="3031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pc="-1" strike="noStrike">
                <a:solidFill>
                  <a:srgbClr val="000000"/>
                </a:solidFill>
                <a:latin typeface="Arial"/>
                <a:ea typeface="Arial"/>
              </a:rPr>
              <a:t>Z-score distribution</a:t>
            </a:r>
            <a:endParaRPr b="0" lang="en-US" sz="1400" spc="-1" strike="noStrike">
              <a:solidFill>
                <a:srgbClr val="000000"/>
              </a:solidFill>
              <a:latin typeface="Arial"/>
            </a:endParaRPr>
          </a:p>
        </p:txBody>
      </p:sp>
      <p:sp>
        <p:nvSpPr>
          <p:cNvPr id="490" name="TextBox 102"/>
          <p:cNvSpPr/>
          <p:nvPr/>
        </p:nvSpPr>
        <p:spPr>
          <a:xfrm>
            <a:off x="3426480" y="977400"/>
            <a:ext cx="699120" cy="3031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400" spc="-1" strike="noStrike">
                <a:solidFill>
                  <a:srgbClr val="000000"/>
                </a:solidFill>
                <a:latin typeface="Arial"/>
                <a:ea typeface="Arial"/>
              </a:rPr>
              <a:t>2 sec</a:t>
            </a:r>
            <a:endParaRPr b="0" lang="en-US" sz="1400" spc="-1" strike="noStrike">
              <a:solidFill>
                <a:srgbClr val="000000"/>
              </a:solidFill>
              <a:latin typeface="Arial"/>
            </a:endParaRPr>
          </a:p>
        </p:txBody>
      </p:sp>
      <p:sp>
        <p:nvSpPr>
          <p:cNvPr id="491" name="TextBox 103"/>
          <p:cNvSpPr/>
          <p:nvPr/>
        </p:nvSpPr>
        <p:spPr>
          <a:xfrm>
            <a:off x="5450040" y="977400"/>
            <a:ext cx="699120" cy="3031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400" spc="-1" strike="noStrike">
                <a:solidFill>
                  <a:srgbClr val="000000"/>
                </a:solidFill>
                <a:latin typeface="Arial"/>
                <a:ea typeface="Arial"/>
              </a:rPr>
              <a:t>5 sec</a:t>
            </a:r>
            <a:endParaRPr b="0" lang="en-US" sz="1400" spc="-1" strike="noStrike">
              <a:solidFill>
                <a:srgbClr val="000000"/>
              </a:solidFill>
              <a:latin typeface="Arial"/>
            </a:endParaRPr>
          </a:p>
        </p:txBody>
      </p:sp>
      <p:sp>
        <p:nvSpPr>
          <p:cNvPr id="492" name="TextBox 104"/>
          <p:cNvSpPr/>
          <p:nvPr/>
        </p:nvSpPr>
        <p:spPr>
          <a:xfrm>
            <a:off x="7515360" y="977400"/>
            <a:ext cx="855000" cy="3031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400" spc="-1" strike="noStrike">
                <a:solidFill>
                  <a:srgbClr val="000000"/>
                </a:solidFill>
                <a:latin typeface="Arial"/>
                <a:ea typeface="Arial"/>
              </a:rPr>
              <a:t>10 sec</a:t>
            </a:r>
            <a:endParaRPr b="0" lang="en-US" sz="1400" spc="-1" strike="noStrike">
              <a:solidFill>
                <a:srgbClr val="000000"/>
              </a:solidFill>
              <a:latin typeface="Arial"/>
            </a:endParaRPr>
          </a:p>
        </p:txBody>
      </p:sp>
      <p:sp>
        <p:nvSpPr>
          <p:cNvPr id="493" name="TextBox 105"/>
          <p:cNvSpPr/>
          <p:nvPr/>
        </p:nvSpPr>
        <p:spPr>
          <a:xfrm>
            <a:off x="2845800" y="4191120"/>
            <a:ext cx="602964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400" spc="-1" strike="noStrike">
                <a:solidFill>
                  <a:srgbClr val="000000"/>
                </a:solidFill>
                <a:latin typeface="Arial"/>
                <a:ea typeface="Arial"/>
              </a:rPr>
              <a:t>Comparison of </a:t>
            </a:r>
            <a:r>
              <a:rPr b="0" lang="en-US" sz="1400" spc="-1" strike="noStrike">
                <a:solidFill>
                  <a:srgbClr val="000000"/>
                </a:solidFill>
                <a:latin typeface="Arial"/>
                <a:ea typeface="Arial"/>
              </a:rPr>
              <a:t>distance and </a:t>
            </a:r>
            <a:r>
              <a:rPr b="0" lang="en-US" sz="1400" spc="-1" strike="noStrike">
                <a:solidFill>
                  <a:srgbClr val="000000"/>
                </a:solidFill>
                <a:latin typeface="Arial"/>
                <a:ea typeface="Arial"/>
              </a:rPr>
              <a:t>magnitude </a:t>
            </a:r>
            <a:r>
              <a:rPr b="0" lang="en-US" sz="1400" spc="-1" strike="noStrike">
                <a:solidFill>
                  <a:srgbClr val="000000"/>
                </a:solidFill>
                <a:latin typeface="Arial"/>
                <a:ea typeface="Arial"/>
              </a:rPr>
              <a:t>scaling between </a:t>
            </a:r>
            <a:r>
              <a:rPr b="0" lang="en-US" sz="1400" spc="-1" strike="noStrike">
                <a:solidFill>
                  <a:srgbClr val="000000"/>
                </a:solidFill>
                <a:latin typeface="Arial"/>
                <a:ea typeface="Arial"/>
              </a:rPr>
              <a:t>CyberShake-</a:t>
            </a:r>
            <a:r>
              <a:rPr b="0" lang="en-US" sz="1400" spc="-1" strike="noStrike">
                <a:solidFill>
                  <a:srgbClr val="000000"/>
                </a:solidFill>
                <a:latin typeface="Arial"/>
                <a:ea typeface="Arial"/>
              </a:rPr>
              <a:t>derived GMM </a:t>
            </a:r>
            <a:r>
              <a:rPr b="0" lang="en-US" sz="1400" spc="-1" strike="noStrike">
                <a:solidFill>
                  <a:srgbClr val="000000"/>
                </a:solidFill>
                <a:latin typeface="Arial"/>
                <a:ea typeface="Arial"/>
              </a:rPr>
              <a:t>and other </a:t>
            </a:r>
            <a:r>
              <a:rPr b="0" lang="en-US" sz="1400" spc="-1" strike="noStrike">
                <a:solidFill>
                  <a:srgbClr val="000000"/>
                </a:solidFill>
                <a:latin typeface="Arial"/>
                <a:ea typeface="Arial"/>
              </a:rPr>
              <a:t>GMMs</a:t>
            </a:r>
            <a:endParaRPr b="0" lang="en-US" sz="1400" spc="-1" strike="noStrike">
              <a:solidFill>
                <a:srgbClr val="000000"/>
              </a:solidFill>
              <a:latin typeface="Arial"/>
            </a:endParaRPr>
          </a:p>
        </p:txBody>
      </p:sp>
      <p:pic>
        <p:nvPicPr>
          <p:cNvPr id="494" name="Picture 61" descr=""/>
          <p:cNvPicPr/>
          <p:nvPr/>
        </p:nvPicPr>
        <p:blipFill>
          <a:blip r:embed="rId2"/>
          <a:stretch/>
        </p:blipFill>
        <p:spPr>
          <a:xfrm>
            <a:off x="2862720" y="1345680"/>
            <a:ext cx="1866600" cy="2800440"/>
          </a:xfrm>
          <a:prstGeom prst="rect">
            <a:avLst/>
          </a:prstGeom>
          <a:ln w="0">
            <a:noFill/>
          </a:ln>
        </p:spPr>
      </p:pic>
      <p:pic>
        <p:nvPicPr>
          <p:cNvPr id="495" name="Picture 62" descr=""/>
          <p:cNvPicPr/>
          <p:nvPr/>
        </p:nvPicPr>
        <p:blipFill>
          <a:blip r:embed="rId3"/>
          <a:stretch/>
        </p:blipFill>
        <p:spPr>
          <a:xfrm>
            <a:off x="4934520" y="1337760"/>
            <a:ext cx="1866600" cy="2800440"/>
          </a:xfrm>
          <a:prstGeom prst="rect">
            <a:avLst/>
          </a:prstGeom>
          <a:ln w="0">
            <a:noFill/>
          </a:ln>
        </p:spPr>
      </p:pic>
      <p:pic>
        <p:nvPicPr>
          <p:cNvPr id="496" name="Picture 63" descr=""/>
          <p:cNvPicPr/>
          <p:nvPr/>
        </p:nvPicPr>
        <p:blipFill>
          <a:blip r:embed="rId4"/>
          <a:stretch/>
        </p:blipFill>
        <p:spPr>
          <a:xfrm>
            <a:off x="7006680" y="1329840"/>
            <a:ext cx="1866600" cy="2800440"/>
          </a:xfrm>
          <a:prstGeom prst="rect">
            <a:avLst/>
          </a:prstGeom>
          <a:ln w="0">
            <a:noFill/>
          </a:ln>
        </p:spPr>
      </p:pic>
      <p:sp>
        <p:nvSpPr>
          <p:cNvPr id="497" name="Subtitle 17"/>
          <p:cNvSpPr txBox="1"/>
          <p:nvPr/>
        </p:nvSpPr>
        <p:spPr>
          <a:xfrm>
            <a:off x="114480" y="4944240"/>
            <a:ext cx="3078720" cy="199080"/>
          </a:xfrm>
          <a:prstGeom prst="rect">
            <a:avLst/>
          </a:prstGeom>
          <a:noFill/>
          <a:ln w="0">
            <a:noFill/>
          </a:ln>
        </p:spPr>
        <p:txBody>
          <a:bodyPr tIns="91440" bIns="91440" anchor="ctr">
            <a:noAutofit/>
          </a:bodyPr>
          <a:p>
            <a:pPr marL="457200" indent="-343080">
              <a:lnSpc>
                <a:spcPct val="115000"/>
              </a:lnSpc>
              <a:tabLst>
                <a:tab algn="l" pos="0"/>
              </a:tabLst>
            </a:pPr>
            <a:r>
              <a:rPr b="0" lang="en-US" sz="800" spc="-1" strike="noStrike">
                <a:solidFill>
                  <a:schemeClr val="accent3"/>
                </a:solidFill>
                <a:latin typeface="Roboto Medium"/>
                <a:ea typeface="Roboto Medium"/>
              </a:rPr>
              <a:t>Statewide California Earthquake Center</a:t>
            </a:r>
            <a:r>
              <a:rPr b="0" lang="en-US" sz="800" spc="-1" strike="noStrike">
                <a:solidFill>
                  <a:schemeClr val="dk2"/>
                </a:solidFill>
                <a:latin typeface="Roboto"/>
                <a:ea typeface="Roboto"/>
              </a:rPr>
              <a:t> | 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8" name="PlaceHolder 1"/>
          <p:cNvSpPr>
            <a:spLocks noGrp="1"/>
          </p:cNvSpPr>
          <p:nvPr>
            <p:ph type="title"/>
          </p:nvPr>
        </p:nvSpPr>
        <p:spPr>
          <a:xfrm>
            <a:off x="1057320" y="164520"/>
            <a:ext cx="7028640" cy="572400"/>
          </a:xfrm>
          <a:prstGeom prst="rect">
            <a:avLst/>
          </a:prstGeom>
          <a:noFill/>
          <a:ln w="0">
            <a:noFill/>
          </a:ln>
        </p:spPr>
        <p:txBody>
          <a:bodyPr lIns="91440" rIns="91440" tIns="91440" bIns="91440" anchor="t">
            <a:normAutofit fontScale="93550"/>
          </a:bodyPr>
          <a:p>
            <a:pPr indent="0" algn="ctr">
              <a:lnSpc>
                <a:spcPct val="100000"/>
              </a:lnSpc>
              <a:buNone/>
            </a:pPr>
            <a:r>
              <a:rPr b="1" lang="en-US" sz="2800" spc="-1" strike="noStrike">
                <a:solidFill>
                  <a:schemeClr val="dk2"/>
                </a:solidFill>
                <a:latin typeface="Lora"/>
                <a:ea typeface="Lora"/>
              </a:rPr>
              <a:t>Broadband Data Products</a:t>
            </a:r>
            <a:endParaRPr b="0" lang="en-US" sz="2800" spc="-1" strike="noStrike">
              <a:solidFill>
                <a:srgbClr val="000000"/>
              </a:solidFill>
              <a:latin typeface="Arial"/>
            </a:endParaRPr>
          </a:p>
        </p:txBody>
      </p:sp>
      <p:sp>
        <p:nvSpPr>
          <p:cNvPr id="499" name="PlaceHolder 2"/>
          <p:cNvSpPr>
            <a:spLocks noGrp="1"/>
          </p:cNvSpPr>
          <p:nvPr>
            <p:ph type="sldNum" idx="24"/>
          </p:nvPr>
        </p:nvSpPr>
        <p:spPr>
          <a:xfrm>
            <a:off x="8472600" y="4943880"/>
            <a:ext cx="548280" cy="19908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7C248D11-90E4-4DA8-8877-A415210C4D6C}" type="slidenum">
              <a:rPr b="0" lang="en" sz="1000" spc="-1" strike="noStrike">
                <a:solidFill>
                  <a:schemeClr val="dk2"/>
                </a:solidFill>
                <a:latin typeface="Arial"/>
                <a:ea typeface="Arial"/>
              </a:rPr>
              <a:t>24</a:t>
            </a:fld>
            <a:endParaRPr b="0" lang="en-US" sz="1000" spc="-1" strike="noStrike">
              <a:solidFill>
                <a:srgbClr val="000000"/>
              </a:solidFill>
              <a:latin typeface="Times New Roman"/>
            </a:endParaRPr>
          </a:p>
        </p:txBody>
      </p:sp>
      <p:pic>
        <p:nvPicPr>
          <p:cNvPr id="500" name="Picture 64" descr="A diagram of a normal distribution&#10;&#10;Description automatically generated"/>
          <p:cNvPicPr/>
          <p:nvPr/>
        </p:nvPicPr>
        <p:blipFill>
          <a:blip r:embed="rId1"/>
          <a:srcRect l="0" t="0" r="0" b="50775"/>
          <a:stretch/>
        </p:blipFill>
        <p:spPr>
          <a:xfrm>
            <a:off x="6740280" y="914400"/>
            <a:ext cx="2280600" cy="3648240"/>
          </a:xfrm>
          <a:prstGeom prst="rect">
            <a:avLst/>
          </a:prstGeom>
          <a:ln w="0">
            <a:noFill/>
          </a:ln>
        </p:spPr>
      </p:pic>
      <p:pic>
        <p:nvPicPr>
          <p:cNvPr id="501" name="Picture 65" descr="A map of the united states&#10;&#10;Description automatically generated"/>
          <p:cNvPicPr/>
          <p:nvPr/>
        </p:nvPicPr>
        <p:blipFill>
          <a:blip r:embed="rId2"/>
          <a:srcRect l="3264" t="0" r="5636" b="3879"/>
          <a:stretch/>
        </p:blipFill>
        <p:spPr>
          <a:xfrm>
            <a:off x="282600" y="916560"/>
            <a:ext cx="2931120" cy="3888360"/>
          </a:xfrm>
          <a:prstGeom prst="rect">
            <a:avLst/>
          </a:prstGeom>
          <a:ln w="0">
            <a:noFill/>
          </a:ln>
        </p:spPr>
      </p:pic>
      <p:sp>
        <p:nvSpPr>
          <p:cNvPr id="502" name="TextBox 106"/>
          <p:cNvSpPr/>
          <p:nvPr/>
        </p:nvSpPr>
        <p:spPr>
          <a:xfrm>
            <a:off x="7058520" y="4563000"/>
            <a:ext cx="1747800" cy="3031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400" spc="-1" strike="noStrike">
                <a:solidFill>
                  <a:srgbClr val="000000"/>
                </a:solidFill>
                <a:latin typeface="Arial"/>
                <a:ea typeface="Arial"/>
              </a:rPr>
              <a:t>Z-</a:t>
            </a:r>
            <a:r>
              <a:rPr b="0" lang="en-US" sz="1400" spc="-1" strike="noStrike">
                <a:solidFill>
                  <a:srgbClr val="000000"/>
                </a:solidFill>
                <a:latin typeface="Arial"/>
                <a:ea typeface="Arial"/>
              </a:rPr>
              <a:t>scor</a:t>
            </a:r>
            <a:r>
              <a:rPr b="0" lang="en-US" sz="1400" spc="-1" strike="noStrike">
                <a:solidFill>
                  <a:srgbClr val="000000"/>
                </a:solidFill>
                <a:latin typeface="Arial"/>
                <a:ea typeface="Arial"/>
              </a:rPr>
              <a:t>e </a:t>
            </a:r>
            <a:r>
              <a:rPr b="0" lang="en-US" sz="1400" spc="-1" strike="noStrike">
                <a:solidFill>
                  <a:srgbClr val="000000"/>
                </a:solidFill>
                <a:latin typeface="Arial"/>
                <a:ea typeface="Arial"/>
              </a:rPr>
              <a:t>distr</a:t>
            </a:r>
            <a:r>
              <a:rPr b="0" lang="en-US" sz="1400" spc="-1" strike="noStrike">
                <a:solidFill>
                  <a:srgbClr val="000000"/>
                </a:solidFill>
                <a:latin typeface="Arial"/>
                <a:ea typeface="Arial"/>
              </a:rPr>
              <a:t>ibuti</a:t>
            </a:r>
            <a:r>
              <a:rPr b="0" lang="en-US" sz="1400" spc="-1" strike="noStrike">
                <a:solidFill>
                  <a:srgbClr val="000000"/>
                </a:solidFill>
                <a:latin typeface="Arial"/>
                <a:ea typeface="Arial"/>
              </a:rPr>
              <a:t>on</a:t>
            </a:r>
            <a:endParaRPr b="0" lang="en-US" sz="1400" spc="-1" strike="noStrike">
              <a:solidFill>
                <a:srgbClr val="000000"/>
              </a:solidFill>
              <a:latin typeface="Arial"/>
            </a:endParaRPr>
          </a:p>
        </p:txBody>
      </p:sp>
      <p:pic>
        <p:nvPicPr>
          <p:cNvPr id="503" name="Picture 66" descr="A map of the california state&#10;&#10;Description automatically generated"/>
          <p:cNvPicPr/>
          <p:nvPr/>
        </p:nvPicPr>
        <p:blipFill>
          <a:blip r:embed="rId3"/>
          <a:srcRect l="3773" t="0" r="4959" b="3879"/>
          <a:stretch/>
        </p:blipFill>
        <p:spPr>
          <a:xfrm>
            <a:off x="3327120" y="916560"/>
            <a:ext cx="2936520" cy="3888360"/>
          </a:xfrm>
          <a:prstGeom prst="rect">
            <a:avLst/>
          </a:prstGeom>
          <a:ln w="0">
            <a:noFill/>
          </a:ln>
        </p:spPr>
      </p:pic>
      <p:sp>
        <p:nvSpPr>
          <p:cNvPr id="504" name="TextBox 107"/>
          <p:cNvSpPr/>
          <p:nvPr/>
        </p:nvSpPr>
        <p:spPr>
          <a:xfrm>
            <a:off x="603720" y="3711960"/>
            <a:ext cx="907560" cy="3333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n-US" sz="1600" spc="-1" strike="noStrike">
                <a:solidFill>
                  <a:schemeClr val="lt1"/>
                </a:solidFill>
                <a:latin typeface="Arial"/>
                <a:ea typeface="Arial"/>
              </a:rPr>
              <a:t>CS24.8</a:t>
            </a:r>
            <a:endParaRPr b="0" lang="en-US" sz="1600" spc="-1" strike="noStrike">
              <a:solidFill>
                <a:srgbClr val="000000"/>
              </a:solidFill>
              <a:latin typeface="Arial"/>
            </a:endParaRPr>
          </a:p>
        </p:txBody>
      </p:sp>
      <p:sp>
        <p:nvSpPr>
          <p:cNvPr id="505" name="TextBox 108"/>
          <p:cNvSpPr/>
          <p:nvPr/>
        </p:nvSpPr>
        <p:spPr>
          <a:xfrm>
            <a:off x="2532960" y="1164960"/>
            <a:ext cx="455760" cy="3639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800" spc="-1" strike="noStrike">
                <a:solidFill>
                  <a:schemeClr val="lt1"/>
                </a:solidFill>
                <a:latin typeface="Arial"/>
                <a:ea typeface="Arial"/>
              </a:rPr>
              <a:t>1s</a:t>
            </a:r>
            <a:endParaRPr b="0" lang="en-US" sz="1800" spc="-1" strike="noStrike">
              <a:solidFill>
                <a:srgbClr val="000000"/>
              </a:solidFill>
              <a:latin typeface="Arial"/>
            </a:endParaRPr>
          </a:p>
        </p:txBody>
      </p:sp>
      <p:sp>
        <p:nvSpPr>
          <p:cNvPr id="506" name="TextBox 109"/>
          <p:cNvSpPr/>
          <p:nvPr/>
        </p:nvSpPr>
        <p:spPr>
          <a:xfrm>
            <a:off x="5592600" y="1166760"/>
            <a:ext cx="455760" cy="36396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800" spc="-1" strike="noStrike">
                <a:solidFill>
                  <a:schemeClr val="lt1"/>
                </a:solidFill>
                <a:latin typeface="Arial"/>
                <a:ea typeface="Arial"/>
              </a:rPr>
              <a:t>1s</a:t>
            </a:r>
            <a:endParaRPr b="0" lang="en-US" sz="1800" spc="-1" strike="noStrike">
              <a:solidFill>
                <a:srgbClr val="000000"/>
              </a:solidFill>
              <a:latin typeface="Arial"/>
            </a:endParaRPr>
          </a:p>
        </p:txBody>
      </p:sp>
      <p:sp>
        <p:nvSpPr>
          <p:cNvPr id="507" name="TextBox 110"/>
          <p:cNvSpPr/>
          <p:nvPr/>
        </p:nvSpPr>
        <p:spPr>
          <a:xfrm>
            <a:off x="3672720" y="3529080"/>
            <a:ext cx="898920" cy="5770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0" lang="en-US" sz="1600" spc="-1" strike="noStrike">
                <a:solidFill>
                  <a:schemeClr val="lt1"/>
                </a:solidFill>
                <a:latin typeface="Arial"/>
                <a:ea typeface="Arial"/>
              </a:rPr>
              <a:t>CS24.8</a:t>
            </a:r>
            <a:endParaRPr b="0" lang="en-US" sz="1600" spc="-1" strike="noStrike">
              <a:solidFill>
                <a:srgbClr val="000000"/>
              </a:solidFill>
              <a:latin typeface="Arial"/>
            </a:endParaRPr>
          </a:p>
          <a:p>
            <a:pPr algn="ctr">
              <a:lnSpc>
                <a:spcPct val="100000"/>
              </a:lnSpc>
            </a:pPr>
            <a:r>
              <a:rPr b="0" lang="en-US" sz="1600" spc="-1" strike="noStrike">
                <a:solidFill>
                  <a:schemeClr val="lt1"/>
                </a:solidFill>
                <a:latin typeface="Arial"/>
                <a:ea typeface="Arial"/>
              </a:rPr>
              <a:t>GMMs</a:t>
            </a:r>
            <a:endParaRPr b="0" lang="en-US" sz="1600" spc="-1" strike="noStrike">
              <a:solidFill>
                <a:srgbClr val="000000"/>
              </a:solidFill>
              <a:latin typeface="Arial"/>
            </a:endParaRPr>
          </a:p>
        </p:txBody>
      </p:sp>
      <p:cxnSp>
        <p:nvCxnSpPr>
          <p:cNvPr id="508" name="Straight Connector 4"/>
          <p:cNvCxnSpPr/>
          <p:nvPr/>
        </p:nvCxnSpPr>
        <p:spPr>
          <a:xfrm flipV="1">
            <a:off x="3748680" y="3821400"/>
            <a:ext cx="768240" cy="6120"/>
          </a:xfrm>
          <a:prstGeom prst="straightConnector1">
            <a:avLst/>
          </a:prstGeom>
          <a:ln w="12700">
            <a:solidFill>
              <a:srgbClr val="ffffff"/>
            </a:solidFill>
            <a:round/>
          </a:ln>
        </p:spPr>
      </p:cxnSp>
      <p:sp>
        <p:nvSpPr>
          <p:cNvPr id="509" name="Subtitle 5"/>
          <p:cNvSpPr txBox="1"/>
          <p:nvPr/>
        </p:nvSpPr>
        <p:spPr>
          <a:xfrm>
            <a:off x="114480" y="4944240"/>
            <a:ext cx="3078720" cy="199080"/>
          </a:xfrm>
          <a:prstGeom prst="rect">
            <a:avLst/>
          </a:prstGeom>
          <a:noFill/>
          <a:ln w="0">
            <a:noFill/>
          </a:ln>
        </p:spPr>
        <p:txBody>
          <a:bodyPr tIns="91440" bIns="91440" anchor="ctr">
            <a:noAutofit/>
          </a:bodyPr>
          <a:p>
            <a:pPr marL="457200" indent="-343080">
              <a:lnSpc>
                <a:spcPct val="115000"/>
              </a:lnSpc>
              <a:tabLst>
                <a:tab algn="l" pos="0"/>
              </a:tabLst>
            </a:pPr>
            <a:r>
              <a:rPr b="0" lang="en-US" sz="800" spc="-1" strike="noStrike">
                <a:solidFill>
                  <a:schemeClr val="accent3"/>
                </a:solidFill>
                <a:latin typeface="Roboto Medium"/>
                <a:ea typeface="Roboto Medium"/>
              </a:rPr>
              <a:t>Statewide California Earthquake </a:t>
            </a:r>
            <a:r>
              <a:rPr b="0" lang="en-US" sz="800" spc="-1" strike="noStrike">
                <a:solidFill>
                  <a:schemeClr val="accent3"/>
                </a:solidFill>
                <a:latin typeface="Roboto Medium"/>
                <a:ea typeface="Roboto Medium"/>
              </a:rPr>
              <a:t>Center</a:t>
            </a:r>
            <a:r>
              <a:rPr b="0" lang="en-US" sz="800" spc="-1" strike="noStrike">
                <a:solidFill>
                  <a:schemeClr val="dk2"/>
                </a:solidFill>
                <a:latin typeface="Roboto"/>
                <a:ea typeface="Roboto"/>
              </a:rPr>
              <a:t> | www.scec.org</a:t>
            </a:r>
            <a:endParaRPr b="0" lang="en-US" sz="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10" name="PlaceHolder 1"/>
          <p:cNvSpPr>
            <a:spLocks noGrp="1"/>
          </p:cNvSpPr>
          <p:nvPr>
            <p:ph type="title"/>
          </p:nvPr>
        </p:nvSpPr>
        <p:spPr>
          <a:xfrm>
            <a:off x="1057320" y="164880"/>
            <a:ext cx="7027920" cy="571320"/>
          </a:xfrm>
          <a:prstGeom prst="rect">
            <a:avLst/>
          </a:prstGeom>
          <a:noFill/>
          <a:ln w="0">
            <a:noFill/>
          </a:ln>
        </p:spPr>
        <p:txBody>
          <a:bodyPr lIns="91440" rIns="91440" tIns="91440" bIns="91440" anchor="t">
            <a:noAutofit/>
          </a:bodyPr>
          <a:p>
            <a:pPr indent="0" algn="ctr">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2800" spc="-1" strike="noStrike">
                <a:solidFill>
                  <a:srgbClr val="495867"/>
                </a:solidFill>
                <a:latin typeface="Lora"/>
                <a:ea typeface="Lora"/>
              </a:rPr>
              <a:t>Ne</a:t>
            </a:r>
            <a:r>
              <a:rPr b="1" lang="en-US" sz="2800" spc="-1" strike="noStrike">
                <a:solidFill>
                  <a:srgbClr val="495867"/>
                </a:solidFill>
                <a:latin typeface="Lora"/>
                <a:ea typeface="Lora"/>
              </a:rPr>
              <a:t>xt </a:t>
            </a:r>
            <a:r>
              <a:rPr b="1" lang="en-US" sz="2800" spc="-1" strike="noStrike">
                <a:solidFill>
                  <a:srgbClr val="495867"/>
                </a:solidFill>
                <a:latin typeface="Lora"/>
                <a:ea typeface="Lora"/>
              </a:rPr>
              <a:t>St</a:t>
            </a:r>
            <a:r>
              <a:rPr b="1" lang="en-US" sz="2800" spc="-1" strike="noStrike">
                <a:solidFill>
                  <a:srgbClr val="495867"/>
                </a:solidFill>
                <a:latin typeface="Lora"/>
                <a:ea typeface="Lora"/>
              </a:rPr>
              <a:t>ep</a:t>
            </a:r>
            <a:r>
              <a:rPr b="1" lang="en-US" sz="2800" spc="-1" strike="noStrike">
                <a:solidFill>
                  <a:srgbClr val="495867"/>
                </a:solidFill>
                <a:latin typeface="Lora"/>
                <a:ea typeface="Lora"/>
              </a:rPr>
              <a:t>s</a:t>
            </a:r>
            <a:endParaRPr b="0" lang="en-US" sz="2800" spc="-1" strike="noStrike">
              <a:solidFill>
                <a:srgbClr val="000000"/>
              </a:solidFill>
              <a:latin typeface="Arial"/>
            </a:endParaRPr>
          </a:p>
        </p:txBody>
      </p:sp>
      <p:sp>
        <p:nvSpPr>
          <p:cNvPr id="511" name=""/>
          <p:cNvSpPr/>
          <p:nvPr/>
        </p:nvSpPr>
        <p:spPr>
          <a:xfrm>
            <a:off x="8472600" y="4943520"/>
            <a:ext cx="547560" cy="198360"/>
          </a:xfrm>
          <a:prstGeom prst="rect">
            <a:avLst/>
          </a:prstGeom>
          <a:noFill/>
          <a:ln w="0">
            <a:noFill/>
          </a:ln>
        </p:spPr>
        <p:style>
          <a:lnRef idx="0"/>
          <a:fillRef idx="0"/>
          <a:effectRef idx="0"/>
          <a:fontRef idx="minor"/>
        </p:style>
        <p:txBody>
          <a:bodyPr tIns="91440" bIns="91440" anchor="ctr">
            <a:noAutofit/>
          </a:bodyPr>
          <a:p>
            <a:pPr algn="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47B5EFD6-DAC1-4A21-871C-35418AEA586D}" type="slidenum">
              <a:rPr b="0" lang="en-US" sz="1000" spc="-1" strike="noStrike">
                <a:solidFill>
                  <a:srgbClr val="495867"/>
                </a:solidFill>
                <a:latin typeface="Arial"/>
                <a:ea typeface="Arial"/>
              </a:rPr>
              <a:t>24</a:t>
            </a:fld>
            <a:endParaRPr b="0" lang="en-US" sz="1000" spc="-1" strike="noStrike">
              <a:solidFill>
                <a:srgbClr val="000000"/>
              </a:solidFill>
              <a:latin typeface="Arial"/>
            </a:endParaRPr>
          </a:p>
        </p:txBody>
      </p:sp>
      <p:pic>
        <p:nvPicPr>
          <p:cNvPr id="512" name="" descr=""/>
          <p:cNvPicPr/>
          <p:nvPr/>
        </p:nvPicPr>
        <p:blipFill>
          <a:blip r:embed="rId1"/>
          <a:stretch/>
        </p:blipFill>
        <p:spPr>
          <a:xfrm>
            <a:off x="136440" y="1233360"/>
            <a:ext cx="2914560" cy="2567160"/>
          </a:xfrm>
          <a:prstGeom prst="rect">
            <a:avLst/>
          </a:prstGeom>
          <a:ln w="0">
            <a:noFill/>
          </a:ln>
        </p:spPr>
      </p:pic>
      <p:sp>
        <p:nvSpPr>
          <p:cNvPr id="513" name=""/>
          <p:cNvSpPr/>
          <p:nvPr/>
        </p:nvSpPr>
        <p:spPr>
          <a:xfrm>
            <a:off x="230040" y="828720"/>
            <a:ext cx="2857680" cy="639720"/>
          </a:xfrm>
          <a:prstGeom prst="rect">
            <a:avLst/>
          </a:prstGeom>
          <a:noFill/>
          <a:ln w="0">
            <a:noFill/>
          </a:ln>
        </p:spPr>
        <p:style>
          <a:lnRef idx="0"/>
          <a:fillRef idx="0"/>
          <a:effectRef idx="0"/>
          <a:fontRef idx="minor"/>
        </p:style>
        <p:txBody>
          <a:bodyPr lIns="90000" rIns="90000" tIns="91440" bIns="91440" anchor="t">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600" spc="-1" strike="noStrike">
                <a:solidFill>
                  <a:srgbClr val="495867"/>
                </a:solidFill>
                <a:latin typeface="Roboto"/>
                <a:ea typeface="Roboto"/>
              </a:rPr>
              <a:t>Updated velocity models</a:t>
            </a:r>
            <a:endParaRPr b="0" lang="en-US" sz="1600" spc="-1" strike="noStrike">
              <a:solidFill>
                <a:srgbClr val="000000"/>
              </a:solidFill>
              <a:latin typeface="Arial"/>
            </a:endParaRPr>
          </a:p>
        </p:txBody>
      </p:sp>
      <p:sp>
        <p:nvSpPr>
          <p:cNvPr id="514" name=""/>
          <p:cNvSpPr/>
          <p:nvPr/>
        </p:nvSpPr>
        <p:spPr>
          <a:xfrm>
            <a:off x="1494000" y="4151160"/>
            <a:ext cx="3390840" cy="443160"/>
          </a:xfrm>
          <a:prstGeom prst="rect">
            <a:avLst/>
          </a:prstGeom>
          <a:noFill/>
          <a:ln w="0">
            <a:noFill/>
          </a:ln>
        </p:spPr>
        <p:style>
          <a:lnRef idx="0"/>
          <a:fillRef idx="0"/>
          <a:effectRef idx="0"/>
          <a:fontRef idx="minor"/>
        </p:style>
        <p:txBody>
          <a:bodyPr lIns="90000" rIns="90000" tIns="91440" bIns="91440" anchor="t">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600" spc="-1" strike="noStrike">
                <a:solidFill>
                  <a:srgbClr val="495867"/>
                </a:solidFill>
                <a:latin typeface="Roboto"/>
                <a:ea typeface="Roboto"/>
              </a:rPr>
              <a:t>New ERFs with </a:t>
            </a:r>
            <a:r>
              <a:rPr b="0" lang="en-US" sz="1600" spc="-1" strike="noStrike">
                <a:solidFill>
                  <a:srgbClr val="495867"/>
                </a:solidFill>
                <a:latin typeface="Roboto"/>
                <a:ea typeface="Roboto"/>
              </a:rPr>
              <a:t>multi-fault </a:t>
            </a:r>
            <a:r>
              <a:rPr b="0" lang="en-US" sz="1600" spc="-1" strike="noStrike">
                <a:solidFill>
                  <a:srgbClr val="495867"/>
                </a:solidFill>
                <a:latin typeface="Roboto"/>
                <a:ea typeface="Roboto"/>
              </a:rPr>
              <a:t>ruptures</a:t>
            </a:r>
            <a:endParaRPr b="0" lang="en-US" sz="1600" spc="-1" strike="noStrike">
              <a:solidFill>
                <a:srgbClr val="000000"/>
              </a:solidFill>
              <a:latin typeface="Arial"/>
            </a:endParaRPr>
          </a:p>
        </p:txBody>
      </p:sp>
      <p:sp>
        <p:nvSpPr>
          <p:cNvPr id="515" name=""/>
          <p:cNvSpPr/>
          <p:nvPr/>
        </p:nvSpPr>
        <p:spPr>
          <a:xfrm>
            <a:off x="3784680" y="866880"/>
            <a:ext cx="2857320" cy="442800"/>
          </a:xfrm>
          <a:prstGeom prst="rect">
            <a:avLst/>
          </a:prstGeom>
          <a:noFill/>
          <a:ln w="0">
            <a:noFill/>
          </a:ln>
        </p:spPr>
        <p:style>
          <a:lnRef idx="0"/>
          <a:fillRef idx="0"/>
          <a:effectRef idx="0"/>
          <a:fontRef idx="minor"/>
        </p:style>
        <p:txBody>
          <a:bodyPr lIns="90000" rIns="90000" tIns="91440" bIns="91440" anchor="t">
            <a:noAutofit/>
          </a:bodyPr>
          <a:p>
            <a:pPr algn="ct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No</a:t>
            </a:r>
            <a:r>
              <a:rPr b="0" lang="en-US" sz="1800" spc="-1" strike="noStrike">
                <a:solidFill>
                  <a:srgbClr val="495867"/>
                </a:solidFill>
                <a:latin typeface="Roboto"/>
                <a:ea typeface="Roboto"/>
              </a:rPr>
              <a:t>nlin</a:t>
            </a:r>
            <a:r>
              <a:rPr b="0" lang="en-US" sz="1800" spc="-1" strike="noStrike">
                <a:solidFill>
                  <a:srgbClr val="495867"/>
                </a:solidFill>
                <a:latin typeface="Roboto"/>
                <a:ea typeface="Roboto"/>
              </a:rPr>
              <a:t>ear</a:t>
            </a:r>
            <a:r>
              <a:rPr b="0" lang="en-US" sz="1800" spc="-1" strike="noStrike">
                <a:solidFill>
                  <a:srgbClr val="495867"/>
                </a:solidFill>
                <a:latin typeface="Roboto"/>
                <a:ea typeface="Roboto"/>
              </a:rPr>
              <a:t>ity</a:t>
            </a:r>
            <a:endParaRPr b="0" lang="en-US" sz="1800" spc="-1" strike="noStrike">
              <a:solidFill>
                <a:srgbClr val="000000"/>
              </a:solidFill>
              <a:latin typeface="Arial"/>
            </a:endParaRPr>
          </a:p>
        </p:txBody>
      </p:sp>
      <p:sp>
        <p:nvSpPr>
          <p:cNvPr id="516" name=""/>
          <p:cNvSpPr/>
          <p:nvPr/>
        </p:nvSpPr>
        <p:spPr>
          <a:xfrm>
            <a:off x="3352680" y="3819600"/>
            <a:ext cx="2671920" cy="330120"/>
          </a:xfrm>
          <a:prstGeom prst="rect">
            <a:avLst/>
          </a:prstGeom>
          <a:noFill/>
          <a:ln w="0">
            <a:noFill/>
          </a:ln>
        </p:spPr>
        <p:style>
          <a:lnRef idx="0"/>
          <a:fillRef idx="0"/>
          <a:effectRef idx="0"/>
          <a:fontRef idx="minor"/>
        </p:style>
        <p:txBody>
          <a:bodyPr lIns="90000" rIns="90000" tIns="91440" bIns="91440" anchor="t">
            <a:noAutofit/>
          </a:bodyPr>
          <a:p>
            <a:pPr algn="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495867"/>
                </a:solidFill>
                <a:latin typeface="Roboto"/>
                <a:ea typeface="Roboto"/>
              </a:rPr>
              <a:t>Roten et al., 2023</a:t>
            </a:r>
            <a:endParaRPr b="0" lang="en-US" sz="1200" spc="-1" strike="noStrike">
              <a:solidFill>
                <a:srgbClr val="000000"/>
              </a:solidFill>
              <a:latin typeface="Arial"/>
            </a:endParaRPr>
          </a:p>
        </p:txBody>
      </p:sp>
      <p:sp>
        <p:nvSpPr>
          <p:cNvPr id="517" name=""/>
          <p:cNvSpPr/>
          <p:nvPr/>
        </p:nvSpPr>
        <p:spPr>
          <a:xfrm>
            <a:off x="6578640" y="1405080"/>
            <a:ext cx="2050920" cy="442800"/>
          </a:xfrm>
          <a:prstGeom prst="rect">
            <a:avLst/>
          </a:prstGeom>
          <a:noFill/>
          <a:ln w="0">
            <a:noFill/>
          </a:ln>
        </p:spPr>
        <p:style>
          <a:lnRef idx="0"/>
          <a:fillRef idx="0"/>
          <a:effectRef idx="0"/>
          <a:fontRef idx="minor"/>
        </p:style>
        <p:txBody>
          <a:bodyPr lIns="90000" rIns="90000" tIns="91440" bIns="91440" anchor="t">
            <a:noAutofit/>
          </a:bodyPr>
          <a:p>
            <a:pP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600" spc="-1" strike="noStrike">
                <a:solidFill>
                  <a:srgbClr val="495867"/>
                </a:solidFill>
                <a:latin typeface="Roboto"/>
                <a:ea typeface="Roboto"/>
              </a:rPr>
              <a:t>Surrogate models</a:t>
            </a:r>
            <a:endParaRPr b="0" lang="en-US" sz="1600" spc="-1" strike="noStrike">
              <a:solidFill>
                <a:srgbClr val="000000"/>
              </a:solidFill>
              <a:latin typeface="Arial"/>
            </a:endParaRPr>
          </a:p>
        </p:txBody>
      </p:sp>
      <p:sp>
        <p:nvSpPr>
          <p:cNvPr id="518" name=""/>
          <p:cNvSpPr/>
          <p:nvPr/>
        </p:nvSpPr>
        <p:spPr>
          <a:xfrm>
            <a:off x="6326280" y="3138480"/>
            <a:ext cx="2671560" cy="442800"/>
          </a:xfrm>
          <a:prstGeom prst="rect">
            <a:avLst/>
          </a:prstGeom>
          <a:noFill/>
          <a:ln w="0">
            <a:noFill/>
          </a:ln>
        </p:spPr>
        <p:style>
          <a:lnRef idx="0"/>
          <a:fillRef idx="0"/>
          <a:effectRef idx="0"/>
          <a:fontRef idx="minor"/>
        </p:style>
        <p:txBody>
          <a:bodyPr lIns="90000" rIns="90000" tIns="91440" bIns="91440" anchor="t">
            <a:noAutofit/>
          </a:bodyPr>
          <a:p>
            <a:pPr algn="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495867"/>
                </a:solidFill>
                <a:latin typeface="Roboto"/>
                <a:ea typeface="Roboto"/>
              </a:rPr>
              <a:t>Rekoske et al., 2025</a:t>
            </a:r>
            <a:endParaRPr b="0" lang="en-US" sz="1200" spc="-1" strike="noStrike">
              <a:solidFill>
                <a:srgbClr val="000000"/>
              </a:solidFill>
              <a:latin typeface="Arial"/>
            </a:endParaRPr>
          </a:p>
        </p:txBody>
      </p:sp>
      <p:sp>
        <p:nvSpPr>
          <p:cNvPr id="519" name=""/>
          <p:cNvSpPr/>
          <p:nvPr/>
        </p:nvSpPr>
        <p:spPr>
          <a:xfrm>
            <a:off x="3251160" y="4506840"/>
            <a:ext cx="5892840" cy="741600"/>
          </a:xfrm>
          <a:prstGeom prst="rect">
            <a:avLst/>
          </a:prstGeom>
          <a:noFill/>
          <a:ln w="0">
            <a:noFill/>
          </a:ln>
        </p:spPr>
        <p:style>
          <a:lnRef idx="0"/>
          <a:fillRef idx="0"/>
          <a:effectRef idx="0"/>
          <a:fontRef idx="minor"/>
        </p:style>
        <p:txBody>
          <a:bodyPr lIns="90000" rIns="90000" tIns="91440" bIns="91440" anchor="t">
            <a:noAutofit/>
          </a:bodyPr>
          <a:p>
            <a:pP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800" spc="-1" strike="noStrike">
                <a:solidFill>
                  <a:srgbClr val="495867"/>
                </a:solidFill>
                <a:latin typeface="Roboto"/>
                <a:ea typeface="Roboto"/>
              </a:rPr>
              <a:t>…</a:t>
            </a:r>
            <a:r>
              <a:rPr b="0" lang="en-US" sz="1800" spc="-1" strike="noStrike">
                <a:solidFill>
                  <a:srgbClr val="495867"/>
                </a:solidFill>
                <a:latin typeface="Roboto"/>
                <a:ea typeface="Roboto"/>
              </a:rPr>
              <a:t>as </a:t>
            </a:r>
            <a:r>
              <a:rPr b="0" lang="en-US" sz="1800" spc="-1" strike="noStrike">
                <a:solidFill>
                  <a:srgbClr val="495867"/>
                </a:solidFill>
                <a:latin typeface="Roboto"/>
                <a:ea typeface="Roboto"/>
              </a:rPr>
              <a:t>wel</a:t>
            </a:r>
            <a:r>
              <a:rPr b="0" lang="en-US" sz="1800" spc="-1" strike="noStrike">
                <a:solidFill>
                  <a:srgbClr val="495867"/>
                </a:solidFill>
                <a:latin typeface="Roboto"/>
                <a:ea typeface="Roboto"/>
              </a:rPr>
              <a:t>l as </a:t>
            </a:r>
            <a:r>
              <a:rPr b="0" lang="en-US" sz="1800" spc="-1" strike="noStrike">
                <a:solidFill>
                  <a:srgbClr val="495867"/>
                </a:solidFill>
                <a:latin typeface="Roboto"/>
                <a:ea typeface="Roboto"/>
              </a:rPr>
              <a:t>tec</a:t>
            </a:r>
            <a:r>
              <a:rPr b="0" lang="en-US" sz="1800" spc="-1" strike="noStrike">
                <a:solidFill>
                  <a:srgbClr val="495867"/>
                </a:solidFill>
                <a:latin typeface="Roboto"/>
                <a:ea typeface="Roboto"/>
              </a:rPr>
              <a:t>hni</a:t>
            </a:r>
            <a:r>
              <a:rPr b="0" lang="en-US" sz="1800" spc="-1" strike="noStrike">
                <a:solidFill>
                  <a:srgbClr val="495867"/>
                </a:solidFill>
                <a:latin typeface="Roboto"/>
                <a:ea typeface="Roboto"/>
              </a:rPr>
              <a:t>cal </a:t>
            </a:r>
            <a:r>
              <a:rPr b="0" lang="en-US" sz="1800" spc="-1" strike="noStrike">
                <a:solidFill>
                  <a:srgbClr val="495867"/>
                </a:solidFill>
                <a:latin typeface="Roboto"/>
                <a:ea typeface="Roboto"/>
              </a:rPr>
              <a:t>im</a:t>
            </a:r>
            <a:r>
              <a:rPr b="0" lang="en-US" sz="1800" spc="-1" strike="noStrike">
                <a:solidFill>
                  <a:srgbClr val="495867"/>
                </a:solidFill>
                <a:latin typeface="Roboto"/>
                <a:ea typeface="Roboto"/>
              </a:rPr>
              <a:t>pro</a:t>
            </a:r>
            <a:r>
              <a:rPr b="0" lang="en-US" sz="1800" spc="-1" strike="noStrike">
                <a:solidFill>
                  <a:srgbClr val="495867"/>
                </a:solidFill>
                <a:latin typeface="Roboto"/>
                <a:ea typeface="Roboto"/>
              </a:rPr>
              <a:t>ve</a:t>
            </a:r>
            <a:r>
              <a:rPr b="0" lang="en-US" sz="1800" spc="-1" strike="noStrike">
                <a:solidFill>
                  <a:srgbClr val="495867"/>
                </a:solidFill>
                <a:latin typeface="Roboto"/>
                <a:ea typeface="Roboto"/>
              </a:rPr>
              <a:t>me</a:t>
            </a:r>
            <a:r>
              <a:rPr b="0" lang="en-US" sz="1800" spc="-1" strike="noStrike">
                <a:solidFill>
                  <a:srgbClr val="495867"/>
                </a:solidFill>
                <a:latin typeface="Roboto"/>
                <a:ea typeface="Roboto"/>
              </a:rPr>
              <a:t>nts </a:t>
            </a:r>
            <a:r>
              <a:rPr b="0" lang="en-US" sz="1800" spc="-1" strike="noStrike">
                <a:solidFill>
                  <a:srgbClr val="495867"/>
                </a:solidFill>
                <a:latin typeface="Roboto"/>
                <a:ea typeface="Roboto"/>
              </a:rPr>
              <a:t>to </a:t>
            </a:r>
            <a:r>
              <a:rPr b="0" lang="en-US" sz="1800" spc="-1" strike="noStrike">
                <a:solidFill>
                  <a:srgbClr val="495867"/>
                </a:solidFill>
                <a:latin typeface="Roboto"/>
                <a:ea typeface="Roboto"/>
              </a:rPr>
              <a:t>su</a:t>
            </a:r>
            <a:r>
              <a:rPr b="0" lang="en-US" sz="1800" spc="-1" strike="noStrike">
                <a:solidFill>
                  <a:srgbClr val="495867"/>
                </a:solidFill>
                <a:latin typeface="Roboto"/>
                <a:ea typeface="Roboto"/>
              </a:rPr>
              <a:t>pp</a:t>
            </a:r>
            <a:r>
              <a:rPr b="0" lang="en-US" sz="1800" spc="-1" strike="noStrike">
                <a:solidFill>
                  <a:srgbClr val="495867"/>
                </a:solidFill>
                <a:latin typeface="Roboto"/>
                <a:ea typeface="Roboto"/>
              </a:rPr>
              <a:t>ort </a:t>
            </a:r>
            <a:r>
              <a:rPr b="0" lang="en-US" sz="1800" spc="-1" strike="noStrike">
                <a:solidFill>
                  <a:srgbClr val="495867"/>
                </a:solidFill>
                <a:latin typeface="Roboto"/>
                <a:ea typeface="Roboto"/>
              </a:rPr>
              <a:t>all </a:t>
            </a:r>
            <a:r>
              <a:rPr b="0" lang="en-US" sz="1800" spc="-1" strike="noStrike">
                <a:solidFill>
                  <a:srgbClr val="495867"/>
                </a:solidFill>
                <a:latin typeface="Roboto"/>
                <a:ea typeface="Roboto"/>
              </a:rPr>
              <a:t>thi</a:t>
            </a:r>
            <a:r>
              <a:rPr b="0" lang="en-US" sz="1800" spc="-1" strike="noStrike">
                <a:solidFill>
                  <a:srgbClr val="495867"/>
                </a:solidFill>
                <a:latin typeface="Roboto"/>
                <a:ea typeface="Roboto"/>
              </a:rPr>
              <a:t>s!</a:t>
            </a:r>
            <a:endParaRPr b="0" lang="en-US" sz="1800" spc="-1" strike="noStrike">
              <a:solidFill>
                <a:srgbClr val="000000"/>
              </a:solidFill>
              <a:latin typeface="Arial"/>
            </a:endParaRPr>
          </a:p>
        </p:txBody>
      </p:sp>
      <p:pic>
        <p:nvPicPr>
          <p:cNvPr id="520" name="" descr=""/>
          <p:cNvPicPr/>
          <p:nvPr/>
        </p:nvPicPr>
        <p:blipFill>
          <a:blip r:embed="rId2"/>
          <a:stretch/>
        </p:blipFill>
        <p:spPr>
          <a:xfrm>
            <a:off x="1847880" y="1440000"/>
            <a:ext cx="2587680" cy="2801880"/>
          </a:xfrm>
          <a:prstGeom prst="rect">
            <a:avLst/>
          </a:prstGeom>
          <a:ln w="0">
            <a:noFill/>
          </a:ln>
        </p:spPr>
      </p:pic>
      <p:pic>
        <p:nvPicPr>
          <p:cNvPr id="521" name="" descr=""/>
          <p:cNvPicPr/>
          <p:nvPr/>
        </p:nvPicPr>
        <p:blipFill>
          <a:blip r:embed="rId3"/>
          <a:srcRect l="5116" t="17188" r="7714" b="0"/>
          <a:stretch/>
        </p:blipFill>
        <p:spPr>
          <a:xfrm>
            <a:off x="1865160" y="3081240"/>
            <a:ext cx="2587680" cy="893880"/>
          </a:xfrm>
          <a:prstGeom prst="rect">
            <a:avLst/>
          </a:prstGeom>
          <a:ln w="0">
            <a:noFill/>
          </a:ln>
        </p:spPr>
      </p:pic>
      <p:pic>
        <p:nvPicPr>
          <p:cNvPr id="522" name="" descr=""/>
          <p:cNvPicPr/>
          <p:nvPr/>
        </p:nvPicPr>
        <p:blipFill>
          <a:blip r:embed="rId4"/>
          <a:srcRect l="0" t="0" r="0" b="32932"/>
          <a:stretch/>
        </p:blipFill>
        <p:spPr>
          <a:xfrm>
            <a:off x="3827520" y="1265400"/>
            <a:ext cx="2771640" cy="2612880"/>
          </a:xfrm>
          <a:prstGeom prst="rect">
            <a:avLst/>
          </a:prstGeom>
          <a:ln w="0">
            <a:noFill/>
          </a:ln>
        </p:spPr>
      </p:pic>
      <p:pic>
        <p:nvPicPr>
          <p:cNvPr id="523" name="" descr=""/>
          <p:cNvPicPr/>
          <p:nvPr/>
        </p:nvPicPr>
        <p:blipFill>
          <a:blip r:embed="rId5"/>
          <a:stretch/>
        </p:blipFill>
        <p:spPr>
          <a:xfrm>
            <a:off x="5351400" y="1797120"/>
            <a:ext cx="3683160" cy="1439640"/>
          </a:xfrm>
          <a:prstGeom prst="rect">
            <a:avLst/>
          </a:prstGeom>
          <a:ln w="0">
            <a:noFill/>
          </a:ln>
        </p:spPr>
      </p:pic>
      <p:sp>
        <p:nvSpPr>
          <p:cNvPr id="524" name="Subtitle 18"/>
          <p:cNvSpPr txBox="1"/>
          <p:nvPr/>
        </p:nvSpPr>
        <p:spPr>
          <a:xfrm>
            <a:off x="114480" y="4944240"/>
            <a:ext cx="3078720" cy="199080"/>
          </a:xfrm>
          <a:prstGeom prst="rect">
            <a:avLst/>
          </a:prstGeom>
          <a:noFill/>
          <a:ln w="0">
            <a:noFill/>
          </a:ln>
        </p:spPr>
        <p:txBody>
          <a:bodyPr tIns="91440" bIns="91440" anchor="ctr">
            <a:noAutofit/>
          </a:bodyPr>
          <a:p>
            <a:pPr marL="457200" indent="-343080">
              <a:lnSpc>
                <a:spcPct val="115000"/>
              </a:lnSpc>
              <a:tabLst>
                <a:tab algn="l" pos="0"/>
              </a:tabLst>
            </a:pPr>
            <a:r>
              <a:rPr b="0" lang="en-US" sz="800" spc="-1" strike="noStrike">
                <a:solidFill>
                  <a:schemeClr val="accent3"/>
                </a:solidFill>
                <a:latin typeface="Roboto Medium"/>
                <a:ea typeface="Roboto Medium"/>
              </a:rPr>
              <a:t>Statewide </a:t>
            </a:r>
            <a:r>
              <a:rPr b="0" lang="en-US" sz="800" spc="-1" strike="noStrike">
                <a:solidFill>
                  <a:schemeClr val="accent3"/>
                </a:solidFill>
                <a:latin typeface="Roboto Medium"/>
                <a:ea typeface="Roboto Medium"/>
              </a:rPr>
              <a:t>Califor</a:t>
            </a:r>
            <a:r>
              <a:rPr b="0" lang="en-US" sz="800" spc="-1" strike="noStrike">
                <a:solidFill>
                  <a:schemeClr val="accent3"/>
                </a:solidFill>
                <a:latin typeface="Roboto Medium"/>
                <a:ea typeface="Roboto Medium"/>
              </a:rPr>
              <a:t>nia </a:t>
            </a:r>
            <a:r>
              <a:rPr b="0" lang="en-US" sz="800" spc="-1" strike="noStrike">
                <a:solidFill>
                  <a:schemeClr val="accent3"/>
                </a:solidFill>
                <a:latin typeface="Roboto Medium"/>
                <a:ea typeface="Roboto Medium"/>
              </a:rPr>
              <a:t>Earthq</a:t>
            </a:r>
            <a:r>
              <a:rPr b="0" lang="en-US" sz="800" spc="-1" strike="noStrike">
                <a:solidFill>
                  <a:schemeClr val="accent3"/>
                </a:solidFill>
                <a:latin typeface="Roboto Medium"/>
                <a:ea typeface="Roboto Medium"/>
              </a:rPr>
              <a:t>uake </a:t>
            </a:r>
            <a:r>
              <a:rPr b="0" lang="en-US" sz="800" spc="-1" strike="noStrike">
                <a:solidFill>
                  <a:schemeClr val="accent3"/>
                </a:solidFill>
                <a:latin typeface="Roboto Medium"/>
                <a:ea typeface="Roboto Medium"/>
              </a:rPr>
              <a:t>Center</a:t>
            </a:r>
            <a:r>
              <a:rPr b="0" lang="en-US" sz="800" spc="-1" strike="noStrike">
                <a:solidFill>
                  <a:schemeClr val="dk2"/>
                </a:solidFill>
                <a:latin typeface="Roboto"/>
                <a:ea typeface="Roboto"/>
              </a:rPr>
              <a:t> </a:t>
            </a:r>
            <a:r>
              <a:rPr b="0" lang="en-US" sz="800" spc="-1" strike="noStrike">
                <a:solidFill>
                  <a:schemeClr val="dk2"/>
                </a:solidFill>
                <a:latin typeface="Roboto"/>
                <a:ea typeface="Roboto"/>
              </a:rPr>
              <a:t>| </a:t>
            </a:r>
            <a:r>
              <a:rPr b="0" lang="en-US" sz="800" spc="-1" strike="noStrike">
                <a:solidFill>
                  <a:schemeClr val="dk2"/>
                </a:solidFill>
                <a:latin typeface="Roboto"/>
                <a:ea typeface="Roboto"/>
              </a:rPr>
              <a:t>www.s</a:t>
            </a:r>
            <a:r>
              <a:rPr b="0" lang="en-US" sz="800" spc="-1" strike="noStrike">
                <a:solidFill>
                  <a:schemeClr val="dk2"/>
                </a:solidFill>
                <a:latin typeface="Roboto"/>
                <a:ea typeface="Roboto"/>
              </a:rPr>
              <a:t>cec.org</a:t>
            </a:r>
            <a:endParaRPr b="0" lang="en-US" sz="800" spc="-1" strike="noStrike">
              <a:solidFill>
                <a:srgbClr val="000000"/>
              </a:solidFill>
              <a:latin typeface="Arial"/>
            </a:endParaRPr>
          </a:p>
        </p:txBody>
      </p:sp>
    </p:spTree>
  </p:cSld>
  <p:timing>
    <p:tnLst>
      <p:par>
        <p:cTn id="337" dur="indefinite" restart="never" nodeType="tmRoot">
          <p:childTnLst>
            <p:seq>
              <p:cTn id="338" dur="indefinite" nodeType="mainSeq">
                <p:childTnLst>
                  <p:par>
                    <p:cTn id="339" dur="indefinite" fill="hold">
                      <p:stCondLst>
                        <p:cond delay="indefinite"/>
                      </p:stCondLst>
                      <p:childTnLst>
                        <p:par>
                          <p:cTn id="340" dur="indefinite" fill="hold">
                            <p:stCondLst>
                              <p:cond delay="0"/>
                            </p:stCondLst>
                            <p:childTnLst>
                              <p:par>
                                <p:cTn id="341" dur="indefinite" nodeType="clickEffect" fill="hold" presetClass="entr" presetID="1">
                                  <p:stCondLst>
                                    <p:cond delay="0"/>
                                  </p:stCondLst>
                                  <p:childTnLst>
                                    <p:set>
                                      <p:cBhvr>
                                        <p:cTn id="342" dur="1" fill="hold">
                                          <p:stCondLst>
                                            <p:cond delay="0"/>
                                          </p:stCondLst>
                                        </p:cTn>
                                        <p:tgtEl>
                                          <p:spTgt spid="520"/>
                                        </p:tgtEl>
                                        <p:attrNameLst>
                                          <p:attrName>style.visibility</p:attrName>
                                        </p:attrNameLst>
                                      </p:cBhvr>
                                      <p:to>
                                        <p:strVal val="visible"/>
                                      </p:to>
                                    </p:set>
                                  </p:childTnLst>
                                </p:cTn>
                              </p:par>
                              <p:par>
                                <p:cTn id="343" dur="indefinite" nodeType="withEffect" fill="hold" presetClass="entr" presetID="1">
                                  <p:stCondLst>
                                    <p:cond delay="0"/>
                                  </p:stCondLst>
                                  <p:childTnLst>
                                    <p:set>
                                      <p:cBhvr>
                                        <p:cTn id="344" dur="1" fill="hold">
                                          <p:stCondLst>
                                            <p:cond delay="0"/>
                                          </p:stCondLst>
                                        </p:cTn>
                                        <p:tgtEl>
                                          <p:spTgt spid="514"/>
                                        </p:tgtEl>
                                        <p:attrNameLst>
                                          <p:attrName>style.visibility</p:attrName>
                                        </p:attrNameLst>
                                      </p:cBhvr>
                                      <p:to>
                                        <p:strVal val="visible"/>
                                      </p:to>
                                    </p:set>
                                  </p:childTnLst>
                                </p:cTn>
                              </p:par>
                              <p:par>
                                <p:cTn id="345" dur="indefinite" nodeType="withEffect" fill="hold" presetClass="entr" presetID="1">
                                  <p:stCondLst>
                                    <p:cond delay="0"/>
                                  </p:stCondLst>
                                  <p:childTnLst>
                                    <p:set>
                                      <p:cBhvr>
                                        <p:cTn id="346" dur="1" fill="hold">
                                          <p:stCondLst>
                                            <p:cond delay="0"/>
                                          </p:stCondLst>
                                        </p:cTn>
                                        <p:tgtEl>
                                          <p:spTgt spid="521"/>
                                        </p:tgtEl>
                                        <p:attrNameLst>
                                          <p:attrName>style.visibility</p:attrName>
                                        </p:attrNameLst>
                                      </p:cBhvr>
                                      <p:to>
                                        <p:strVal val="visible"/>
                                      </p:to>
                                    </p:set>
                                  </p:childTnLst>
                                </p:cTn>
                              </p:par>
                            </p:childTnLst>
                          </p:cTn>
                        </p:par>
                      </p:childTnLst>
                    </p:cTn>
                  </p:par>
                  <p:par>
                    <p:cTn id="347" dur="indefinite" fill="hold">
                      <p:stCondLst>
                        <p:cond delay="indefinite"/>
                      </p:stCondLst>
                      <p:childTnLst>
                        <p:par>
                          <p:cTn id="348" dur="indefinite" fill="hold">
                            <p:stCondLst>
                              <p:cond delay="0"/>
                            </p:stCondLst>
                            <p:childTnLst>
                              <p:par>
                                <p:cTn id="349" dur="indefinite" nodeType="clickEffect" fill="hold" presetClass="entr" presetID="1">
                                  <p:stCondLst>
                                    <p:cond delay="0"/>
                                  </p:stCondLst>
                                  <p:childTnLst>
                                    <p:set>
                                      <p:cBhvr>
                                        <p:cTn id="350" dur="1" fill="hold">
                                          <p:stCondLst>
                                            <p:cond delay="0"/>
                                          </p:stCondLst>
                                        </p:cTn>
                                        <p:tgtEl>
                                          <p:spTgt spid="515"/>
                                        </p:tgtEl>
                                        <p:attrNameLst>
                                          <p:attrName>style.visibility</p:attrName>
                                        </p:attrNameLst>
                                      </p:cBhvr>
                                      <p:to>
                                        <p:strVal val="visible"/>
                                      </p:to>
                                    </p:set>
                                  </p:childTnLst>
                                </p:cTn>
                              </p:par>
                              <p:par>
                                <p:cTn id="351" dur="indefinite" nodeType="withEffect" fill="hold" presetClass="entr" presetID="1">
                                  <p:stCondLst>
                                    <p:cond delay="0"/>
                                  </p:stCondLst>
                                  <p:childTnLst>
                                    <p:set>
                                      <p:cBhvr>
                                        <p:cTn id="352" dur="1" fill="hold">
                                          <p:stCondLst>
                                            <p:cond delay="0"/>
                                          </p:stCondLst>
                                        </p:cTn>
                                        <p:tgtEl>
                                          <p:spTgt spid="522"/>
                                        </p:tgtEl>
                                        <p:attrNameLst>
                                          <p:attrName>style.visibility</p:attrName>
                                        </p:attrNameLst>
                                      </p:cBhvr>
                                      <p:to>
                                        <p:strVal val="visible"/>
                                      </p:to>
                                    </p:set>
                                  </p:childTnLst>
                                </p:cTn>
                              </p:par>
                              <p:par>
                                <p:cTn id="353" dur="indefinite" nodeType="withEffect" fill="hold" presetClass="entr" presetID="1">
                                  <p:stCondLst>
                                    <p:cond delay="0"/>
                                  </p:stCondLst>
                                  <p:childTnLst>
                                    <p:set>
                                      <p:cBhvr>
                                        <p:cTn id="354" dur="1" fill="hold">
                                          <p:stCondLst>
                                            <p:cond delay="0"/>
                                          </p:stCondLst>
                                        </p:cTn>
                                        <p:tgtEl>
                                          <p:spTgt spid="516"/>
                                        </p:tgtEl>
                                        <p:attrNameLst>
                                          <p:attrName>style.visibility</p:attrName>
                                        </p:attrNameLst>
                                      </p:cBhvr>
                                      <p:to>
                                        <p:strVal val="visible"/>
                                      </p:to>
                                    </p:set>
                                  </p:childTnLst>
                                </p:cTn>
                              </p:par>
                            </p:childTnLst>
                          </p:cTn>
                        </p:par>
                      </p:childTnLst>
                    </p:cTn>
                  </p:par>
                  <p:par>
                    <p:cTn id="355" dur="indefinite" fill="hold">
                      <p:stCondLst>
                        <p:cond delay="indefinite"/>
                      </p:stCondLst>
                      <p:childTnLst>
                        <p:par>
                          <p:cTn id="356" dur="indefinite" fill="hold">
                            <p:stCondLst>
                              <p:cond delay="0"/>
                            </p:stCondLst>
                            <p:childTnLst>
                              <p:par>
                                <p:cTn id="357" dur="indefinite" nodeType="clickEffect" fill="hold" presetClass="entr" presetID="1">
                                  <p:stCondLst>
                                    <p:cond delay="0"/>
                                  </p:stCondLst>
                                  <p:childTnLst>
                                    <p:set>
                                      <p:cBhvr>
                                        <p:cTn id="358" dur="1" fill="hold">
                                          <p:stCondLst>
                                            <p:cond delay="0"/>
                                          </p:stCondLst>
                                        </p:cTn>
                                        <p:tgtEl>
                                          <p:spTgt spid="517"/>
                                        </p:tgtEl>
                                        <p:attrNameLst>
                                          <p:attrName>style.visibility</p:attrName>
                                        </p:attrNameLst>
                                      </p:cBhvr>
                                      <p:to>
                                        <p:strVal val="visible"/>
                                      </p:to>
                                    </p:set>
                                  </p:childTnLst>
                                </p:cTn>
                              </p:par>
                              <p:par>
                                <p:cTn id="359" dur="indefinite" nodeType="withEffect" fill="hold" presetClass="entr" presetID="1">
                                  <p:stCondLst>
                                    <p:cond delay="0"/>
                                  </p:stCondLst>
                                  <p:childTnLst>
                                    <p:set>
                                      <p:cBhvr>
                                        <p:cTn id="360" dur="1" fill="hold">
                                          <p:stCondLst>
                                            <p:cond delay="0"/>
                                          </p:stCondLst>
                                        </p:cTn>
                                        <p:tgtEl>
                                          <p:spTgt spid="523"/>
                                        </p:tgtEl>
                                        <p:attrNameLst>
                                          <p:attrName>style.visibility</p:attrName>
                                        </p:attrNameLst>
                                      </p:cBhvr>
                                      <p:to>
                                        <p:strVal val="visible"/>
                                      </p:to>
                                    </p:set>
                                  </p:childTnLst>
                                </p:cTn>
                              </p:par>
                              <p:par>
                                <p:cTn id="361" dur="indefinite" nodeType="withEffect" fill="hold" presetClass="entr" presetID="1">
                                  <p:stCondLst>
                                    <p:cond delay="0"/>
                                  </p:stCondLst>
                                  <p:childTnLst>
                                    <p:set>
                                      <p:cBhvr>
                                        <p:cTn id="362" dur="1" fill="hold">
                                          <p:stCondLst>
                                            <p:cond delay="0"/>
                                          </p:stCondLst>
                                        </p:cTn>
                                        <p:tgtEl>
                                          <p:spTgt spid="518"/>
                                        </p:tgtEl>
                                        <p:attrNameLst>
                                          <p:attrName>style.visibility</p:attrName>
                                        </p:attrNameLst>
                                      </p:cBhvr>
                                      <p:to>
                                        <p:strVal val="visible"/>
                                      </p:to>
                                    </p:set>
                                  </p:childTnLst>
                                </p:cTn>
                              </p:par>
                              <p:par>
                                <p:cTn id="363" dur="indefinite" nodeType="withEffect" fill="hold" presetClass="entr" presetID="1">
                                  <p:stCondLst>
                                    <p:cond delay="0"/>
                                  </p:stCondLst>
                                  <p:childTnLst>
                                    <p:set>
                                      <p:cBhvr>
                                        <p:cTn id="364" dur="1" fill="hold">
                                          <p:stCondLst>
                                            <p:cond delay="0"/>
                                          </p:stCondLst>
                                        </p:cTn>
                                        <p:tgtEl>
                                          <p:spTgt spid="5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5" name="PlaceHolder 1"/>
          <p:cNvSpPr>
            <a:spLocks noGrp="1"/>
          </p:cNvSpPr>
          <p:nvPr>
            <p:ph type="title"/>
          </p:nvPr>
        </p:nvSpPr>
        <p:spPr>
          <a:xfrm>
            <a:off x="1057320" y="164520"/>
            <a:ext cx="7028640" cy="572400"/>
          </a:xfrm>
          <a:prstGeom prst="rect">
            <a:avLst/>
          </a:prstGeom>
          <a:noFill/>
          <a:ln w="0">
            <a:noFill/>
          </a:ln>
        </p:spPr>
        <p:txBody>
          <a:bodyPr lIns="91440" rIns="91440" tIns="91440" bIns="91440" anchor="t">
            <a:normAutofit fontScale="93550"/>
          </a:bodyPr>
          <a:p>
            <a:pPr indent="0" algn="ctr">
              <a:lnSpc>
                <a:spcPct val="100000"/>
              </a:lnSpc>
              <a:buNone/>
            </a:pPr>
            <a:r>
              <a:rPr b="1" lang="en-US" sz="2800" spc="-1" strike="noStrike">
                <a:solidFill>
                  <a:schemeClr val="dk2"/>
                </a:solidFill>
                <a:latin typeface="Lora"/>
                <a:ea typeface="Lora"/>
              </a:rPr>
              <a:t>CyberShake Applications</a:t>
            </a:r>
            <a:endParaRPr b="0" lang="en-US" sz="2800" spc="-1" strike="noStrike">
              <a:solidFill>
                <a:srgbClr val="000000"/>
              </a:solidFill>
              <a:latin typeface="Arial"/>
            </a:endParaRPr>
          </a:p>
        </p:txBody>
      </p:sp>
      <p:sp>
        <p:nvSpPr>
          <p:cNvPr id="526" name="PlaceHolder 2"/>
          <p:cNvSpPr>
            <a:spLocks noGrp="1"/>
          </p:cNvSpPr>
          <p:nvPr>
            <p:ph/>
          </p:nvPr>
        </p:nvSpPr>
        <p:spPr>
          <a:xfrm>
            <a:off x="311760" y="1041480"/>
            <a:ext cx="8520120" cy="3759120"/>
          </a:xfrm>
          <a:prstGeom prst="rect">
            <a:avLst/>
          </a:prstGeom>
          <a:noFill/>
          <a:ln w="0">
            <a:noFill/>
          </a:ln>
        </p:spPr>
        <p:txBody>
          <a:bodyPr lIns="91440" rIns="91440" tIns="91440" bIns="91440" anchor="t">
            <a:normAutofit/>
          </a:bodyPr>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Seismic hazard analysis</a:t>
            </a:r>
            <a:endParaRPr b="0" lang="en-US" sz="18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Earthquake early warning</a:t>
            </a:r>
            <a:endParaRPr b="0" lang="en-US" sz="18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Examining spatial correlations</a:t>
            </a:r>
            <a:endParaRPr b="0" lang="en-US" sz="18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Performance of distributed infrastructure</a:t>
            </a:r>
            <a:endParaRPr b="0" lang="en-US" sz="1800" spc="-1" strike="noStrike">
              <a:solidFill>
                <a:srgbClr val="000000"/>
              </a:solidFill>
              <a:latin typeface="Arial"/>
            </a:endParaRPr>
          </a:p>
          <a:p>
            <a:pPr marL="457200" indent="-343080">
              <a:lnSpc>
                <a:spcPct val="115000"/>
              </a:lnSpc>
              <a:spcBef>
                <a:spcPts val="601"/>
              </a:spcBef>
              <a:buClr>
                <a:srgbClr val="495867"/>
              </a:buClr>
              <a:buFont typeface="Roboto"/>
              <a:buChar char="●"/>
            </a:pPr>
            <a:r>
              <a:rPr b="0" lang="en-US" sz="1800" spc="-1" strike="noStrike">
                <a:solidFill>
                  <a:schemeClr val="dk2"/>
                </a:solidFill>
                <a:latin typeface="Roboto"/>
                <a:ea typeface="Roboto"/>
              </a:rPr>
              <a:t>Basin amplifications for the</a:t>
            </a:r>
            <a:br>
              <a:rPr sz="1800"/>
            </a:br>
            <a:r>
              <a:rPr b="0" lang="en-US" sz="1800" spc="-1" strike="noStrike">
                <a:solidFill>
                  <a:schemeClr val="dk2"/>
                </a:solidFill>
                <a:latin typeface="Roboto"/>
                <a:ea typeface="Roboto"/>
              </a:rPr>
              <a:t>US national seismic hazard model</a:t>
            </a:r>
            <a:endParaRPr b="0" lang="en-US" sz="1800" spc="-1" strike="noStrike">
              <a:solidFill>
                <a:srgbClr val="000000"/>
              </a:solidFill>
              <a:latin typeface="Arial"/>
            </a:endParaRPr>
          </a:p>
          <a:p>
            <a:pPr marL="457200" indent="-343080">
              <a:lnSpc>
                <a:spcPct val="115000"/>
              </a:lnSpc>
              <a:spcBef>
                <a:spcPts val="575"/>
              </a:spcBef>
              <a:buClr>
                <a:srgbClr val="495867"/>
              </a:buClr>
              <a:buFont typeface="Roboto"/>
              <a:buChar char="●"/>
            </a:pPr>
            <a:r>
              <a:rPr b="0" lang="en-US" sz="1800" spc="-1" strike="noStrike">
                <a:solidFill>
                  <a:schemeClr val="dk2"/>
                </a:solidFill>
                <a:latin typeface="Roboto"/>
                <a:ea typeface="Roboto"/>
              </a:rPr>
              <a:t>Response history analysis</a:t>
            </a:r>
            <a:endParaRPr b="0" lang="en-US" sz="1800" spc="-1" strike="noStrike">
              <a:solidFill>
                <a:srgbClr val="000000"/>
              </a:solidFill>
              <a:latin typeface="Arial"/>
            </a:endParaRPr>
          </a:p>
          <a:p>
            <a:pPr marL="457200" indent="-343080">
              <a:lnSpc>
                <a:spcPct val="115000"/>
              </a:lnSpc>
              <a:spcBef>
                <a:spcPts val="575"/>
              </a:spcBef>
              <a:spcAft>
                <a:spcPts val="1009"/>
              </a:spcAft>
              <a:buClr>
                <a:srgbClr val="495867"/>
              </a:buClr>
              <a:buFont typeface="Roboto"/>
              <a:buChar char="●"/>
            </a:pPr>
            <a:r>
              <a:rPr b="0" lang="en-US" sz="1800" spc="-1" strike="noStrike">
                <a:solidFill>
                  <a:schemeClr val="dk2"/>
                </a:solidFill>
                <a:latin typeface="Roboto"/>
                <a:ea typeface="Roboto"/>
              </a:rPr>
              <a:t>Any application needing a large dataset</a:t>
            </a:r>
            <a:br>
              <a:rPr sz="1800"/>
            </a:br>
            <a:r>
              <a:rPr b="0" lang="en-US" sz="1800" spc="-1" strike="noStrike">
                <a:solidFill>
                  <a:schemeClr val="dk2"/>
                </a:solidFill>
                <a:latin typeface="Roboto"/>
                <a:ea typeface="Roboto"/>
              </a:rPr>
              <a:t>of ground motions</a:t>
            </a:r>
            <a:endParaRPr b="0" lang="en-US" sz="1800" spc="-1" strike="noStrike">
              <a:solidFill>
                <a:srgbClr val="000000"/>
              </a:solidFill>
              <a:latin typeface="Arial"/>
            </a:endParaRPr>
          </a:p>
        </p:txBody>
      </p:sp>
      <p:sp>
        <p:nvSpPr>
          <p:cNvPr id="527" name="PlaceHolder 3"/>
          <p:cNvSpPr>
            <a:spLocks noGrp="1"/>
          </p:cNvSpPr>
          <p:nvPr>
            <p:ph type="sldNum" idx="25"/>
          </p:nvPr>
        </p:nvSpPr>
        <p:spPr>
          <a:xfrm>
            <a:off x="8472600" y="4943880"/>
            <a:ext cx="548280" cy="199080"/>
          </a:xfrm>
          <a:prstGeom prst="rect">
            <a:avLst/>
          </a:prstGeom>
          <a:noFill/>
          <a:ln w="0">
            <a:noFill/>
          </a:ln>
        </p:spPr>
        <p:txBody>
          <a:bodyPr lIns="91440" rIns="91440" tIns="91440" bIns="91440" anchor="ctr">
            <a:noAutofit/>
          </a:bodyPr>
          <a:lstStyle>
            <a:lvl1pPr indent="0" algn="r">
              <a:lnSpc>
                <a:spcPct val="100000"/>
              </a:lnSpc>
              <a:buNone/>
              <a:tabLst>
                <a:tab algn="l" pos="0"/>
              </a:tabLst>
              <a:defRPr b="0" lang="en" sz="1000" spc="-1" strike="noStrike">
                <a:solidFill>
                  <a:schemeClr val="dk2"/>
                </a:solidFill>
                <a:latin typeface="Arial"/>
                <a:ea typeface="Arial"/>
              </a:defRPr>
            </a:lvl1pPr>
          </a:lstStyle>
          <a:p>
            <a:pPr indent="0" algn="r">
              <a:lnSpc>
                <a:spcPct val="100000"/>
              </a:lnSpc>
              <a:buNone/>
              <a:tabLst>
                <a:tab algn="l" pos="0"/>
              </a:tabLst>
            </a:pPr>
            <a:fld id="{315975A7-5D1F-49CC-8D94-6E44ED4A9835}" type="slidenum">
              <a:rPr b="0" lang="en" sz="1000" spc="-1" strike="noStrike">
                <a:solidFill>
                  <a:schemeClr val="dk2"/>
                </a:solidFill>
                <a:latin typeface="Arial"/>
                <a:ea typeface="Arial"/>
              </a:rPr>
              <a:t>26</a:t>
            </a:fld>
            <a:endParaRPr b="0" lang="en-US" sz="1000" spc="-1" strike="noStrike">
              <a:solidFill>
                <a:srgbClr val="000000"/>
              </a:solidFill>
              <a:latin typeface="Times New Roman"/>
            </a:endParaRPr>
          </a:p>
        </p:txBody>
      </p:sp>
      <p:sp>
        <p:nvSpPr>
          <p:cNvPr id="528" name="PlaceHolder 4"/>
          <p:cNvSpPr>
            <a:spLocks noGrp="1"/>
          </p:cNvSpPr>
          <p:nvPr>
            <p:ph type="subTitle"/>
          </p:nvPr>
        </p:nvSpPr>
        <p:spPr>
          <a:xfrm>
            <a:off x="114480" y="4943880"/>
            <a:ext cx="3078720" cy="199080"/>
          </a:xfrm>
          <a:prstGeom prst="rect">
            <a:avLst/>
          </a:prstGeom>
          <a:noFill/>
          <a:ln w="0">
            <a:noFill/>
          </a:ln>
        </p:spPr>
        <p:txBody>
          <a:bodyPr lIns="91440" rIns="91440" tIns="91440" bIns="91440" anchor="ctr">
            <a:noAutofit/>
          </a:bodyPr>
          <a:p>
            <a:pPr marL="457200" indent="-343080">
              <a:lnSpc>
                <a:spcPct val="115000"/>
              </a:lnSpc>
              <a:buNone/>
              <a:tabLst>
                <a:tab algn="l" pos="0"/>
              </a:tabLst>
            </a:pPr>
            <a:r>
              <a:rPr b="0" lang="en-US" sz="800" spc="-1" strike="noStrike">
                <a:solidFill>
                  <a:schemeClr val="accent3"/>
                </a:solidFill>
                <a:latin typeface="Roboto Medium"/>
                <a:ea typeface="Roboto Medium"/>
              </a:rPr>
              <a:t>Statewide California Earthquake Center</a:t>
            </a:r>
            <a:r>
              <a:rPr b="0" lang="en-US" sz="800" spc="-1" strike="noStrike">
                <a:solidFill>
                  <a:schemeClr val="dk2"/>
                </a:solidFill>
                <a:latin typeface="Roboto"/>
                <a:ea typeface="Roboto"/>
              </a:rPr>
              <a:t> | www.scec.org</a:t>
            </a:r>
            <a:endParaRPr b="0" lang="en-US" sz="800" spc="-1" strike="noStrike">
              <a:solidFill>
                <a:srgbClr val="000000"/>
              </a:solidFill>
              <a:latin typeface="Arial"/>
            </a:endParaRPr>
          </a:p>
        </p:txBody>
      </p:sp>
      <p:pic>
        <p:nvPicPr>
          <p:cNvPr id="529" name="Google Shape;1240;p80" descr=""/>
          <p:cNvPicPr/>
          <p:nvPr/>
        </p:nvPicPr>
        <p:blipFill>
          <a:blip r:embed="rId1"/>
          <a:stretch/>
        </p:blipFill>
        <p:spPr>
          <a:xfrm>
            <a:off x="5500080" y="833040"/>
            <a:ext cx="3474720" cy="2000160"/>
          </a:xfrm>
          <a:prstGeom prst="rect">
            <a:avLst/>
          </a:prstGeom>
          <a:ln w="0">
            <a:noFill/>
          </a:ln>
        </p:spPr>
      </p:pic>
      <p:pic>
        <p:nvPicPr>
          <p:cNvPr id="530" name="Google Shape;1250;p81" descr=""/>
          <p:cNvPicPr/>
          <p:nvPr/>
        </p:nvPicPr>
        <p:blipFill>
          <a:blip r:embed="rId2"/>
          <a:stretch/>
        </p:blipFill>
        <p:spPr>
          <a:xfrm>
            <a:off x="5303520" y="2797920"/>
            <a:ext cx="3827880" cy="2010960"/>
          </a:xfrm>
          <a:prstGeom prst="rect">
            <a:avLst/>
          </a:prstGeom>
          <a:ln w="0">
            <a:noFill/>
          </a:ln>
        </p:spPr>
      </p:pic>
      <p:sp>
        <p:nvSpPr>
          <p:cNvPr id="531" name=""/>
          <p:cNvSpPr txBox="1"/>
          <p:nvPr/>
        </p:nvSpPr>
        <p:spPr>
          <a:xfrm>
            <a:off x="7423200" y="2634120"/>
            <a:ext cx="1828800" cy="373680"/>
          </a:xfrm>
          <a:prstGeom prst="rect">
            <a:avLst/>
          </a:prstGeom>
          <a:noFill/>
          <a:ln w="0">
            <a:noFill/>
          </a:ln>
        </p:spPr>
        <p:txBody>
          <a:bodyPr lIns="90000" rIns="90000" tIns="45000" bIns="45000" anchor="t">
            <a:noAutofit/>
          </a:bodyPr>
          <a:p>
            <a:r>
              <a:rPr b="0" lang="en-US" sz="1100" spc="-1" strike="noStrike">
                <a:solidFill>
                  <a:srgbClr val="000000"/>
                </a:solidFill>
                <a:latin typeface="Arial"/>
              </a:rPr>
              <a:t>Moschetti et al. 2024</a:t>
            </a:r>
            <a:endParaRPr b="0" lang="en-US" sz="1100" spc="-1" strike="noStrike">
              <a:solidFill>
                <a:srgbClr val="000000"/>
              </a:solidFill>
              <a:latin typeface="Arial"/>
            </a:endParaRPr>
          </a:p>
        </p:txBody>
      </p:sp>
      <p:sp>
        <p:nvSpPr>
          <p:cNvPr id="532" name=""/>
          <p:cNvSpPr txBox="1"/>
          <p:nvPr/>
        </p:nvSpPr>
        <p:spPr>
          <a:xfrm>
            <a:off x="7651800" y="4698000"/>
            <a:ext cx="1600200" cy="373680"/>
          </a:xfrm>
          <a:prstGeom prst="rect">
            <a:avLst/>
          </a:prstGeom>
          <a:noFill/>
          <a:ln w="0">
            <a:noFill/>
          </a:ln>
        </p:spPr>
        <p:txBody>
          <a:bodyPr lIns="90000" rIns="90000" tIns="45000" bIns="45000" anchor="t">
            <a:noAutofit/>
          </a:bodyPr>
          <a:p>
            <a:r>
              <a:rPr b="0" lang="en-US" sz="1100" spc="-1" strike="noStrike">
                <a:solidFill>
                  <a:srgbClr val="000000"/>
                </a:solidFill>
                <a:latin typeface="Arial"/>
              </a:rPr>
              <a:t>Baker et al. 2021</a:t>
            </a:r>
            <a:endParaRPr b="0" lang="en-US" sz="11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33" name="PlaceHolder 1"/>
          <p:cNvSpPr>
            <a:spLocks noGrp="1"/>
          </p:cNvSpPr>
          <p:nvPr>
            <p:ph type="title"/>
          </p:nvPr>
        </p:nvSpPr>
        <p:spPr>
          <a:xfrm>
            <a:off x="1057320" y="164880"/>
            <a:ext cx="7027920" cy="571320"/>
          </a:xfrm>
          <a:prstGeom prst="rect">
            <a:avLst/>
          </a:prstGeom>
          <a:noFill/>
          <a:ln w="0">
            <a:noFill/>
          </a:ln>
        </p:spPr>
        <p:txBody>
          <a:bodyPr lIns="91440" rIns="91440" tIns="91440" bIns="91440" anchor="t">
            <a:noAutofit/>
          </a:bodyPr>
          <a:p>
            <a:pPr indent="0" algn="ctr">
              <a:lnSpc>
                <a:spcPct val="100000"/>
              </a:lnSpc>
              <a:spcBef>
                <a:spcPts val="11"/>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1" lang="en-US" sz="2800" spc="-1" strike="noStrike">
                <a:solidFill>
                  <a:srgbClr val="495867"/>
                </a:solidFill>
                <a:latin typeface="Lora"/>
                <a:ea typeface="Lora"/>
              </a:rPr>
              <a:t>Questions?</a:t>
            </a:r>
            <a:endParaRPr b="0" lang="en-US" sz="2800" spc="-1" strike="noStrike">
              <a:solidFill>
                <a:srgbClr val="000000"/>
              </a:solidFill>
              <a:latin typeface="Arial"/>
            </a:endParaRPr>
          </a:p>
        </p:txBody>
      </p:sp>
      <p:sp>
        <p:nvSpPr>
          <p:cNvPr id="534" name=""/>
          <p:cNvSpPr/>
          <p:nvPr/>
        </p:nvSpPr>
        <p:spPr>
          <a:xfrm>
            <a:off x="8472600" y="4943520"/>
            <a:ext cx="547560" cy="198360"/>
          </a:xfrm>
          <a:prstGeom prst="rect">
            <a:avLst/>
          </a:prstGeom>
          <a:noFill/>
          <a:ln w="0">
            <a:noFill/>
          </a:ln>
        </p:spPr>
        <p:style>
          <a:lnRef idx="0"/>
          <a:fillRef idx="0"/>
          <a:effectRef idx="0"/>
          <a:fontRef idx="minor"/>
        </p:style>
        <p:txBody>
          <a:bodyPr tIns="91440" bIns="91440" anchor="ctr">
            <a:noAutofit/>
          </a:bodyPr>
          <a:p>
            <a:pPr algn="r">
              <a:lnSpc>
                <a:spcPct val="100000"/>
              </a:lnSpc>
              <a:spcBef>
                <a:spcPts val="11"/>
              </a:spcBef>
              <a:spcAft>
                <a:spcPts val="11"/>
              </a:spcAft>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D67A1DDE-263B-4CEB-A7AB-9BC36C85881D}" type="slidenum">
              <a:rPr b="0" lang="en-US" sz="1000" spc="-1" strike="noStrike">
                <a:solidFill>
                  <a:srgbClr val="495867"/>
                </a:solidFill>
                <a:latin typeface="Arial"/>
                <a:ea typeface="Arial"/>
              </a:rPr>
              <a:t>&lt;number&gt;</a:t>
            </a:fld>
            <a:endParaRPr b="0" lang="en-US" sz="1000" spc="-1" strike="noStrike">
              <a:solidFill>
                <a:srgbClr val="000000"/>
              </a:solidFill>
              <a:latin typeface="Arial"/>
            </a:endParaRPr>
          </a:p>
        </p:txBody>
      </p:sp>
      <p:sp>
        <p:nvSpPr>
          <p:cNvPr id="535" name="PlaceHolder 2"/>
          <p:cNvSpPr>
            <a:spLocks noGrp="1"/>
          </p:cNvSpPr>
          <p:nvPr>
            <p:ph/>
          </p:nvPr>
        </p:nvSpPr>
        <p:spPr>
          <a:xfrm>
            <a:off x="114480" y="4943160"/>
            <a:ext cx="3078000" cy="198360"/>
          </a:xfrm>
          <a:prstGeom prst="rect">
            <a:avLst/>
          </a:prstGeom>
          <a:noFill/>
          <a:ln w="0">
            <a:noFill/>
          </a:ln>
        </p:spPr>
        <p:txBody>
          <a:bodyPr lIns="0" rIns="0" tIns="0" bIns="0" anchor="ctr">
            <a:normAutofit fontScale="46870"/>
          </a:bodyPr>
          <a:p>
            <a:pPr marL="343080" indent="-343080">
              <a:lnSpc>
                <a:spcPct val="93000"/>
              </a:lnSpc>
              <a:spcBef>
                <a:spcPts val="1426"/>
              </a:spcBef>
              <a:spcAft>
                <a:spcPts val="11"/>
              </a:spcAft>
              <a:buNone/>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pic>
        <p:nvPicPr>
          <p:cNvPr id="536" name="" descr=""/>
          <p:cNvPicPr/>
          <p:nvPr/>
        </p:nvPicPr>
        <p:blipFill>
          <a:blip r:embed="rId1"/>
          <a:stretch/>
        </p:blipFill>
        <p:spPr>
          <a:xfrm>
            <a:off x="3519360" y="952560"/>
            <a:ext cx="2276640" cy="1001520"/>
          </a:xfrm>
          <a:prstGeom prst="rect">
            <a:avLst/>
          </a:prstGeom>
          <a:ln w="0">
            <a:noFill/>
          </a:ln>
        </p:spPr>
      </p:pic>
      <p:pic>
        <p:nvPicPr>
          <p:cNvPr id="537" name="" descr=""/>
          <p:cNvPicPr/>
          <p:nvPr/>
        </p:nvPicPr>
        <p:blipFill>
          <a:blip r:embed="rId2"/>
          <a:stretch/>
        </p:blipFill>
        <p:spPr>
          <a:xfrm>
            <a:off x="345960" y="901800"/>
            <a:ext cx="2141640" cy="855720"/>
          </a:xfrm>
          <a:prstGeom prst="rect">
            <a:avLst/>
          </a:prstGeom>
          <a:ln w="0">
            <a:noFill/>
          </a:ln>
        </p:spPr>
      </p:pic>
      <p:pic>
        <p:nvPicPr>
          <p:cNvPr id="538" name="" descr=""/>
          <p:cNvPicPr/>
          <p:nvPr/>
        </p:nvPicPr>
        <p:blipFill>
          <a:blip r:embed="rId3"/>
          <a:stretch/>
        </p:blipFill>
        <p:spPr>
          <a:xfrm>
            <a:off x="7777080" y="901800"/>
            <a:ext cx="1204920" cy="1355760"/>
          </a:xfrm>
          <a:prstGeom prst="rect">
            <a:avLst/>
          </a:prstGeom>
          <a:ln w="0">
            <a:noFill/>
          </a:ln>
        </p:spPr>
      </p:pic>
      <p:pic>
        <p:nvPicPr>
          <p:cNvPr id="539" name="" descr=""/>
          <p:cNvPicPr/>
          <p:nvPr/>
        </p:nvPicPr>
        <p:blipFill>
          <a:blip r:embed="rId4"/>
          <a:stretch/>
        </p:blipFill>
        <p:spPr>
          <a:xfrm>
            <a:off x="157320" y="4249800"/>
            <a:ext cx="4916160" cy="603360"/>
          </a:xfrm>
          <a:prstGeom prst="rect">
            <a:avLst/>
          </a:prstGeom>
          <a:ln w="0">
            <a:noFill/>
          </a:ln>
        </p:spPr>
      </p:pic>
      <p:pic>
        <p:nvPicPr>
          <p:cNvPr id="540" name="" descr=""/>
          <p:cNvPicPr/>
          <p:nvPr/>
        </p:nvPicPr>
        <p:blipFill>
          <a:blip r:embed="rId5"/>
          <a:stretch/>
        </p:blipFill>
        <p:spPr>
          <a:xfrm>
            <a:off x="7124760" y="4181400"/>
            <a:ext cx="1855800" cy="588960"/>
          </a:xfrm>
          <a:prstGeom prst="rect">
            <a:avLst/>
          </a:prstGeom>
          <a:ln w="0">
            <a:noFill/>
          </a:ln>
        </p:spPr>
      </p:pic>
      <p:pic>
        <p:nvPicPr>
          <p:cNvPr id="541" name="" descr=""/>
          <p:cNvPicPr/>
          <p:nvPr/>
        </p:nvPicPr>
        <p:blipFill>
          <a:blip r:embed="rId6"/>
          <a:stretch/>
        </p:blipFill>
        <p:spPr>
          <a:xfrm>
            <a:off x="3622680" y="2395440"/>
            <a:ext cx="2033640" cy="755640"/>
          </a:xfrm>
          <a:prstGeom prst="rect">
            <a:avLst/>
          </a:prstGeom>
          <a:ln w="0">
            <a:noFill/>
          </a:ln>
        </p:spPr>
      </p:pic>
      <p:pic>
        <p:nvPicPr>
          <p:cNvPr id="542" name="" descr=""/>
          <p:cNvPicPr/>
          <p:nvPr/>
        </p:nvPicPr>
        <p:blipFill>
          <a:blip r:embed="rId7"/>
          <a:stretch/>
        </p:blipFill>
        <p:spPr>
          <a:xfrm>
            <a:off x="206280" y="2143080"/>
            <a:ext cx="2784600" cy="698400"/>
          </a:xfrm>
          <a:prstGeom prst="rect">
            <a:avLst/>
          </a:prstGeom>
          <a:ln w="0">
            <a:noFill/>
          </a:ln>
        </p:spPr>
      </p:pic>
      <p:pic>
        <p:nvPicPr>
          <p:cNvPr id="543" name="" descr=""/>
          <p:cNvPicPr/>
          <p:nvPr/>
        </p:nvPicPr>
        <p:blipFill>
          <a:blip r:embed="rId8"/>
          <a:stretch/>
        </p:blipFill>
        <p:spPr>
          <a:xfrm>
            <a:off x="114480" y="3421080"/>
            <a:ext cx="3506760" cy="588960"/>
          </a:xfrm>
          <a:prstGeom prst="rect">
            <a:avLst/>
          </a:prstGeom>
          <a:ln w="0">
            <a:noFill/>
          </a:ln>
        </p:spPr>
      </p:pic>
      <p:pic>
        <p:nvPicPr>
          <p:cNvPr id="544" name="" descr=""/>
          <p:cNvPicPr/>
          <p:nvPr/>
        </p:nvPicPr>
        <p:blipFill>
          <a:blip r:embed="rId9"/>
          <a:stretch/>
        </p:blipFill>
        <p:spPr>
          <a:xfrm>
            <a:off x="5199120" y="3768840"/>
            <a:ext cx="1577880" cy="1001520"/>
          </a:xfrm>
          <a:prstGeom prst="rect">
            <a:avLst/>
          </a:prstGeom>
          <a:ln w="0">
            <a:noFill/>
          </a:ln>
        </p:spPr>
      </p:pic>
      <p:pic>
        <p:nvPicPr>
          <p:cNvPr id="545" name="" descr=""/>
          <p:cNvPicPr/>
          <p:nvPr/>
        </p:nvPicPr>
        <p:blipFill>
          <a:blip r:embed="rId10"/>
          <a:srcRect l="0" t="13164" r="0" b="31523"/>
          <a:stretch/>
        </p:blipFill>
        <p:spPr>
          <a:xfrm>
            <a:off x="6288120" y="2506680"/>
            <a:ext cx="2633760" cy="728640"/>
          </a:xfrm>
          <a:prstGeom prst="rect">
            <a:avLst/>
          </a:prstGeom>
          <a:ln w="0">
            <a:noFill/>
          </a:ln>
        </p:spPr>
      </p:pic>
    </p:spTree>
  </p:cSld>
</p:sld>
</file>

<file path=ppt/theme/theme1.xml><?xml version="1.0" encoding="utf-8"?>
<a:theme xmlns:a="http://schemas.openxmlformats.org/drawingml/2006/main" xmlns:r="http://schemas.openxmlformats.org/officeDocument/2006/relationships" name="SCEC Theme (2024)">
  <a:themeElements>
    <a:clrScheme name="Simple Light">
      <a:dk1>
        <a:srgbClr val="000000"/>
      </a:dk1>
      <a:lt1>
        <a:srgbClr val="ffffff"/>
      </a:lt1>
      <a:dk2>
        <a:srgbClr val="495867"/>
      </a:dk2>
      <a:lt2>
        <a:srgbClr val="e4ebf1"/>
      </a:lt2>
      <a:accent1>
        <a:srgbClr val="bdd5ea"/>
      </a:accent1>
      <a:accent2>
        <a:srgbClr val="577399"/>
      </a:accent2>
      <a:accent3>
        <a:srgbClr val="c22b48"/>
      </a:accent3>
      <a:accent4>
        <a:srgbClr val="ffab40"/>
      </a:accent4>
      <a:accent5>
        <a:srgbClr val="579499"/>
      </a:accent5>
      <a:accent6>
        <a:srgbClr val="5c5799"/>
      </a:accent6>
      <a:hlink>
        <a:srgbClr val="c22b48"/>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SCEC Theme (2024)">
  <a:themeElements>
    <a:clrScheme name="Simple Light">
      <a:dk1>
        <a:srgbClr val="000000"/>
      </a:dk1>
      <a:lt1>
        <a:srgbClr val="ffffff"/>
      </a:lt1>
      <a:dk2>
        <a:srgbClr val="495867"/>
      </a:dk2>
      <a:lt2>
        <a:srgbClr val="e4ebf1"/>
      </a:lt2>
      <a:accent1>
        <a:srgbClr val="bdd5ea"/>
      </a:accent1>
      <a:accent2>
        <a:srgbClr val="577399"/>
      </a:accent2>
      <a:accent3>
        <a:srgbClr val="c22b48"/>
      </a:accent3>
      <a:accent4>
        <a:srgbClr val="ffab40"/>
      </a:accent4>
      <a:accent5>
        <a:srgbClr val="579499"/>
      </a:accent5>
      <a:accent6>
        <a:srgbClr val="5c5799"/>
      </a:accent6>
      <a:hlink>
        <a:srgbClr val="c22b48"/>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SCEC Theme (2024)">
  <a:themeElements>
    <a:clrScheme name="Simple Light">
      <a:dk1>
        <a:srgbClr val="000000"/>
      </a:dk1>
      <a:lt1>
        <a:srgbClr val="ffffff"/>
      </a:lt1>
      <a:dk2>
        <a:srgbClr val="495867"/>
      </a:dk2>
      <a:lt2>
        <a:srgbClr val="e4ebf1"/>
      </a:lt2>
      <a:accent1>
        <a:srgbClr val="bdd5ea"/>
      </a:accent1>
      <a:accent2>
        <a:srgbClr val="577399"/>
      </a:accent2>
      <a:accent3>
        <a:srgbClr val="c22b48"/>
      </a:accent3>
      <a:accent4>
        <a:srgbClr val="ffab40"/>
      </a:accent4>
      <a:accent5>
        <a:srgbClr val="579499"/>
      </a:accent5>
      <a:accent6>
        <a:srgbClr val="5c5799"/>
      </a:accent6>
      <a:hlink>
        <a:srgbClr val="c22b48"/>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SCEC Theme (2024)">
  <a:themeElements>
    <a:clrScheme name="Simple Light">
      <a:dk1>
        <a:srgbClr val="000000"/>
      </a:dk1>
      <a:lt1>
        <a:srgbClr val="ffffff"/>
      </a:lt1>
      <a:dk2>
        <a:srgbClr val="495867"/>
      </a:dk2>
      <a:lt2>
        <a:srgbClr val="e4ebf1"/>
      </a:lt2>
      <a:accent1>
        <a:srgbClr val="bdd5ea"/>
      </a:accent1>
      <a:accent2>
        <a:srgbClr val="577399"/>
      </a:accent2>
      <a:accent3>
        <a:srgbClr val="c22b48"/>
      </a:accent3>
      <a:accent4>
        <a:srgbClr val="ffab40"/>
      </a:accent4>
      <a:accent5>
        <a:srgbClr val="579499"/>
      </a:accent5>
      <a:accent6>
        <a:srgbClr val="5c5799"/>
      </a:accent6>
      <a:hlink>
        <a:srgbClr val="c22b48"/>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7.xml><?xml version="1.0" encoding="utf-8"?>
<a:theme xmlns:a="http://schemas.openxmlformats.org/drawingml/2006/main" xmlns:r="http://schemas.openxmlformats.org/officeDocument/2006/relationships" name="SCEC Theme (2024)">
  <a:themeElements>
    <a:clrScheme name="Simple Light">
      <a:dk1>
        <a:srgbClr val="000000"/>
      </a:dk1>
      <a:lt1>
        <a:srgbClr val="ffffff"/>
      </a:lt1>
      <a:dk2>
        <a:srgbClr val="495867"/>
      </a:dk2>
      <a:lt2>
        <a:srgbClr val="e4ebf1"/>
      </a:lt2>
      <a:accent1>
        <a:srgbClr val="bdd5ea"/>
      </a:accent1>
      <a:accent2>
        <a:srgbClr val="577399"/>
      </a:accent2>
      <a:accent3>
        <a:srgbClr val="c22b48"/>
      </a:accent3>
      <a:accent4>
        <a:srgbClr val="ffab40"/>
      </a:accent4>
      <a:accent5>
        <a:srgbClr val="579499"/>
      </a:accent5>
      <a:accent6>
        <a:srgbClr val="5c5799"/>
      </a:accent6>
      <a:hlink>
        <a:srgbClr val="c22b48"/>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8.xml><?xml version="1.0" encoding="utf-8"?>
<a:theme xmlns:a="http://schemas.openxmlformats.org/drawingml/2006/main" xmlns:r="http://schemas.openxmlformats.org/officeDocument/2006/relationships" name="SCEC Theme (2024)">
  <a:themeElements>
    <a:clrScheme name="Simple Light">
      <a:dk1>
        <a:srgbClr val="000000"/>
      </a:dk1>
      <a:lt1>
        <a:srgbClr val="ffffff"/>
      </a:lt1>
      <a:dk2>
        <a:srgbClr val="495867"/>
      </a:dk2>
      <a:lt2>
        <a:srgbClr val="e4ebf1"/>
      </a:lt2>
      <a:accent1>
        <a:srgbClr val="bdd5ea"/>
      </a:accent1>
      <a:accent2>
        <a:srgbClr val="577399"/>
      </a:accent2>
      <a:accent3>
        <a:srgbClr val="c22b48"/>
      </a:accent3>
      <a:accent4>
        <a:srgbClr val="ffab40"/>
      </a:accent4>
      <a:accent5>
        <a:srgbClr val="579499"/>
      </a:accent5>
      <a:accent6>
        <a:srgbClr val="5c5799"/>
      </a:accent6>
      <a:hlink>
        <a:srgbClr val="c22b48"/>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9.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0.xml><?xml version="1.0" encoding="utf-8"?>
<a:theme xmlns:a="http://schemas.openxmlformats.org/drawingml/2006/main" xmlns:r="http://schemas.openxmlformats.org/officeDocument/2006/relationships" name="SCEC Theme (2024)">
  <a:themeElements>
    <a:clrScheme name="Simple Light">
      <a:dk1>
        <a:srgbClr val="000000"/>
      </a:dk1>
      <a:lt1>
        <a:srgbClr val="ffffff"/>
      </a:lt1>
      <a:dk2>
        <a:srgbClr val="495867"/>
      </a:dk2>
      <a:lt2>
        <a:srgbClr val="e4ebf1"/>
      </a:lt2>
      <a:accent1>
        <a:srgbClr val="bdd5ea"/>
      </a:accent1>
      <a:accent2>
        <a:srgbClr val="577399"/>
      </a:accent2>
      <a:accent3>
        <a:srgbClr val="c22b48"/>
      </a:accent3>
      <a:accent4>
        <a:srgbClr val="ffab40"/>
      </a:accent4>
      <a:accent5>
        <a:srgbClr val="579499"/>
      </a:accent5>
      <a:accent6>
        <a:srgbClr val="5c5799"/>
      </a:accent6>
      <a:hlink>
        <a:srgbClr val="c22b48"/>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10759</TotalTime>
  <Application>LibreOffice/24.2.7.2$Linux_X86_64 LibreOffice_project/420$Build-2</Application>
  <AppVersion>15.0000</AppVersion>
  <Words>1958</Words>
  <Paragraphs>298</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Scott Callaghan</dc:creator>
  <dc:description/>
  <dc:language>en-US</dc:language>
  <cp:lastModifiedBy/>
  <dcterms:modified xsi:type="dcterms:W3CDTF">2026-09-30T08:50:32Z</dcterms:modified>
  <cp:revision>196</cp:revision>
  <dc:subject/>
  <dc:title>Statewide California Earthquake Center</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vt:i4>
  </property>
  <property fmtid="{D5CDD505-2E9C-101B-9397-08002B2CF9AE}" pid="3" name="PresentationFormat">
    <vt:lpwstr>On-screen Show (16:9)</vt:lpwstr>
  </property>
  <property fmtid="{D5CDD505-2E9C-101B-9397-08002B2CF9AE}" pid="4" name="Slides">
    <vt:i4>23</vt:i4>
  </property>
</Properties>
</file>