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removePersonalInfoOnSave="1" saveSubsetFonts="1">
  <p:sldMasterIdLst>
    <p:sldMasterId id="2147483648" r:id="rId4"/>
  </p:sldMasterIdLst>
  <p:notesMasterIdLst>
    <p:notesMasterId r:id="rId18"/>
  </p:notesMasterIdLst>
  <p:handoutMasterIdLst>
    <p:handoutMasterId r:id="rId19"/>
  </p:handoutMasterIdLst>
  <p:sldIdLst>
    <p:sldId id="308" r:id="rId5"/>
    <p:sldId id="388" r:id="rId6"/>
    <p:sldId id="379" r:id="rId7"/>
    <p:sldId id="380" r:id="rId8"/>
    <p:sldId id="391" r:id="rId9"/>
    <p:sldId id="389" r:id="rId10"/>
    <p:sldId id="381" r:id="rId11"/>
    <p:sldId id="390" r:id="rId12"/>
    <p:sldId id="383" r:id="rId13"/>
    <p:sldId id="384" r:id="rId14"/>
    <p:sldId id="385" r:id="rId15"/>
    <p:sldId id="393" r:id="rId16"/>
    <p:sldId id="392" r:id="rId17"/>
  </p:sldIdLst>
  <p:sldSz cx="14630400" cy="8229600"/>
  <p:notesSz cx="6858000" cy="9144000"/>
  <p:defaultTextStyle>
    <a:defPPr>
      <a:defRPr lang="en-US"/>
    </a:defPPr>
    <a:lvl1pPr marL="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22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  <p15:guide id="3" orient="horz" pos="2592">
          <p15:clr>
            <a:srgbClr val="A4A3A4"/>
          </p15:clr>
        </p15:guide>
        <p15:guide id="4" pos="4608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66FF"/>
    <a:srgbClr val="FF00FF"/>
    <a:srgbClr val="FFFFFF"/>
    <a:srgbClr val="FDFEDD"/>
    <a:srgbClr val="800000"/>
    <a:srgbClr val="9D171E"/>
    <a:srgbClr val="9E1C1F"/>
    <a:srgbClr val="B5B79A"/>
    <a:srgbClr val="F4FF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4" autoAdjust="0"/>
    <p:restoredTop sz="86383"/>
  </p:normalViewPr>
  <p:slideViewPr>
    <p:cSldViewPr>
      <p:cViewPr varScale="1">
        <p:scale>
          <a:sx n="92" d="100"/>
          <a:sy n="92" d="100"/>
        </p:scale>
        <p:origin x="408" y="72"/>
      </p:cViewPr>
      <p:guideLst>
        <p:guide pos="3839"/>
        <p:guide orient="horz" pos="2160"/>
        <p:guide orient="horz" pos="2592"/>
        <p:guide pos="460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748" y="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8FCA9C-FF92-4024-BDEC-A6D3B663DC09}" type="datetimeFigureOut">
              <a:rPr lang="en-US"/>
              <a:t>4/18/2023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446DCAE-1661-43FF-8A44-43DAFDC1FD9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AB877-E7B1-4681-847E-D0918612832B}" type="datetimeFigureOut">
              <a:rPr lang="en-US"/>
              <a:t>4/18/2023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971FF-EF28-4195-A575-329446EFAA55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548731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1097463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646194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2194926" algn="l" defTabSz="1097463" rtl="0" eaLnBrk="1" latinLnBrk="0" hangingPunct="1">
      <a:defRPr sz="14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743657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3292389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3841120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4389852" algn="l" defTabSz="1097463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98" y="246751"/>
            <a:ext cx="1576836" cy="8046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 userDrawn="1">
            <p:ph type="ctrTitle" hasCustomPrompt="1"/>
          </p:nvPr>
        </p:nvSpPr>
        <p:spPr>
          <a:xfrm>
            <a:off x="1461516" y="2560321"/>
            <a:ext cx="11707369" cy="1920241"/>
          </a:xfrm>
        </p:spPr>
        <p:txBody>
          <a:bodyPr>
            <a:normAutofit/>
          </a:bodyPr>
          <a:lstStyle>
            <a:lvl1pPr algn="ctr">
              <a:lnSpc>
                <a:spcPts val="6601"/>
              </a:lnSpc>
              <a:defRPr sz="5300" b="1" i="0" cap="none" baseline="0">
                <a:solidFill>
                  <a:srgbClr val="9D171E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Click to Edit Text</a:t>
            </a:r>
          </a:p>
        </p:txBody>
      </p:sp>
      <p:sp>
        <p:nvSpPr>
          <p:cNvPr id="23" name="Subtitle 2"/>
          <p:cNvSpPr>
            <a:spLocks noGrp="1"/>
          </p:cNvSpPr>
          <p:nvPr userDrawn="1">
            <p:ph type="subTitle" idx="1" hasCustomPrompt="1"/>
          </p:nvPr>
        </p:nvSpPr>
        <p:spPr>
          <a:xfrm>
            <a:off x="1461517" y="4846320"/>
            <a:ext cx="11707368" cy="13716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9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974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4619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1949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436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29238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4112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3898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Subtitle</a:t>
            </a:r>
          </a:p>
        </p:txBody>
      </p:sp>
      <p:sp>
        <p:nvSpPr>
          <p:cNvPr id="20" name="Footer Placeholder 19"/>
          <p:cNvSpPr>
            <a:spLocks noGrp="1"/>
          </p:cNvSpPr>
          <p:nvPr userDrawn="1">
            <p:ph type="ftr" sz="quarter" idx="11"/>
          </p:nvPr>
        </p:nvSpPr>
        <p:spPr>
          <a:xfrm>
            <a:off x="9053012" y="7774490"/>
            <a:ext cx="4939046" cy="43815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dirty="0"/>
              <a:t>Southern California Earthquake Center</a:t>
            </a:r>
          </a:p>
        </p:txBody>
      </p:sp>
      <p:sp>
        <p:nvSpPr>
          <p:cNvPr id="5" name="TextBox 4"/>
          <p:cNvSpPr txBox="1"/>
          <p:nvPr userDrawn="1"/>
        </p:nvSpPr>
        <p:spPr>
          <a:xfrm>
            <a:off x="13940725" y="9236805"/>
            <a:ext cx="221735" cy="509678"/>
          </a:xfrm>
          <a:prstGeom prst="rect">
            <a:avLst/>
          </a:prstGeom>
          <a:noFill/>
        </p:spPr>
        <p:txBody>
          <a:bodyPr wrap="none" lIns="109746" tIns="54873" rIns="109746" bIns="54873" rtlCol="0">
            <a:spAutoFit/>
          </a:bodyPr>
          <a:lstStyle/>
          <a:p>
            <a:pPr>
              <a:lnSpc>
                <a:spcPct val="90000"/>
              </a:lnSpc>
            </a:pPr>
            <a:endParaRPr lang="en-US" sz="2900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492240"/>
          </a:xfrm>
        </p:spPr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4/18/2023</a:t>
            </a:fld>
            <a:endParaRPr lang="bg-BG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63950" y="1188720"/>
            <a:ext cx="6768324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 baseline="0"/>
            </a:lvl7pPr>
            <a:lvl8pPr>
              <a:defRPr sz="1900" baseline="0"/>
            </a:lvl8pPr>
            <a:lvl9pPr>
              <a:defRPr sz="19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16932" y="1188720"/>
            <a:ext cx="6749522" cy="649224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900"/>
            </a:lvl6pPr>
            <a:lvl7pPr>
              <a:defRPr sz="1900"/>
            </a:lvl7pPr>
            <a:lvl8pPr>
              <a:defRPr sz="1900"/>
            </a:lvl8pPr>
            <a:lvl9pPr>
              <a:defRPr sz="19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992669-E835-224C-A4FB-E230BDF9E72D}" type="datetime1">
              <a:rPr lang="en-US" smtClean="0"/>
              <a:t>4/18/2023</a:t>
            </a:fld>
            <a:endParaRPr lang="bg-BG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63949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3949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7516422" y="1097281"/>
            <a:ext cx="6750032" cy="1097281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900" b="0" cap="none" baseline="0">
                <a:solidFill>
                  <a:schemeClr val="tx1">
                    <a:lumMod val="50000"/>
                  </a:schemeClr>
                </a:solidFill>
              </a:defRPr>
            </a:lvl1pPr>
            <a:lvl2pPr marL="548731" indent="0">
              <a:buNone/>
              <a:defRPr sz="2400" b="1"/>
            </a:lvl2pPr>
            <a:lvl3pPr marL="1097463" indent="0">
              <a:buNone/>
              <a:defRPr sz="2200" b="1"/>
            </a:lvl3pPr>
            <a:lvl4pPr marL="1646194" indent="0">
              <a:buNone/>
              <a:defRPr sz="1900" b="1"/>
            </a:lvl4pPr>
            <a:lvl5pPr marL="2194926" indent="0">
              <a:buNone/>
              <a:defRPr sz="1900" b="1"/>
            </a:lvl5pPr>
            <a:lvl6pPr marL="2743657" indent="0">
              <a:buNone/>
              <a:defRPr sz="1900" b="1"/>
            </a:lvl6pPr>
            <a:lvl7pPr marL="3292389" indent="0">
              <a:buNone/>
              <a:defRPr sz="1900" b="1"/>
            </a:lvl7pPr>
            <a:lvl8pPr marL="3841120" indent="0">
              <a:buNone/>
              <a:defRPr sz="1900" b="1"/>
            </a:lvl8pPr>
            <a:lvl9pPr marL="4389852" indent="0">
              <a:buNone/>
              <a:defRPr sz="1900" b="1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16422" y="2194560"/>
            <a:ext cx="6750032" cy="5486400"/>
          </a:xfrm>
        </p:spPr>
        <p:txBody>
          <a:bodyPr>
            <a:normAutofit/>
          </a:bodyPr>
          <a:lstStyle>
            <a:lvl1pPr>
              <a:defRPr sz="3400"/>
            </a:lvl1pPr>
            <a:lvl2pPr>
              <a:defRPr sz="2900"/>
            </a:lvl2pPr>
            <a:lvl3pPr>
              <a:defRPr sz="2400"/>
            </a:lvl3pPr>
            <a:lvl4pPr>
              <a:defRPr sz="2200"/>
            </a:lvl4pPr>
            <a:lvl5pPr>
              <a:defRPr sz="2200"/>
            </a:lvl5pPr>
            <a:lvl6pPr>
              <a:defRPr sz="1700"/>
            </a:lvl6pPr>
            <a:lvl7pPr>
              <a:defRPr sz="1700"/>
            </a:lvl7pPr>
            <a:lvl8pPr>
              <a:defRPr sz="1700" baseline="0"/>
            </a:lvl8pPr>
            <a:lvl9pPr>
              <a:defRPr sz="1700" baseline="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DEFF26-A8E4-414A-8E66-6412DFAC93C0}" type="datetime1">
              <a:rPr lang="en-US" smtClean="0"/>
              <a:t>4/18/2023</a:t>
            </a:fld>
            <a:endParaRPr lang="bg-BG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4DF229-4F64-DF42-8714-B47E434B5860}" type="datetime1">
              <a:rPr lang="en-US" smtClean="0"/>
              <a:t>4/18/2023</a:t>
            </a:fld>
            <a:endParaRPr lang="bg-BG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7875662"/>
            <a:ext cx="14630400" cy="353938"/>
          </a:xfrm>
          <a:prstGeom prst="rect">
            <a:avLst/>
          </a:prstGeom>
          <a:solidFill>
            <a:srgbClr val="9D171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DC0F0A-C9FE-4240-9713-B9651F67AA84}" type="datetime1">
              <a:rPr lang="en-US" smtClean="0"/>
              <a:t>4/18/2023</a:t>
            </a:fld>
            <a:endParaRPr lang="bg-BG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Slide"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5984" y="2500860"/>
            <a:ext cx="10734194" cy="1967789"/>
          </a:xfrm>
          <a:prstGeom prst="rect">
            <a:avLst/>
          </a:prstGeom>
        </p:spPr>
      </p:pic>
      <p:sp>
        <p:nvSpPr>
          <p:cNvPr id="29" name="Footer Placeholder 19"/>
          <p:cNvSpPr>
            <a:spLocks noGrp="1"/>
          </p:cNvSpPr>
          <p:nvPr>
            <p:ph type="ftr" sz="quarter" idx="11"/>
          </p:nvPr>
        </p:nvSpPr>
        <p:spPr>
          <a:xfrm>
            <a:off x="9235940" y="7735825"/>
            <a:ext cx="4939046" cy="438150"/>
          </a:xfrm>
        </p:spPr>
        <p:txBody>
          <a:bodyPr/>
          <a:lstStyle>
            <a:lvl1pPr>
              <a:defRPr sz="2200" b="1" i="1"/>
            </a:lvl1pPr>
          </a:lstStyle>
          <a:p>
            <a:r>
              <a:rPr lang="en-US" dirty="0" err="1"/>
              <a:t>www.SCEC.org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3949" y="329566"/>
            <a:ext cx="13902505" cy="767714"/>
          </a:xfrm>
          <a:prstGeom prst="rect">
            <a:avLst/>
          </a:prstGeom>
        </p:spPr>
        <p:txBody>
          <a:bodyPr vert="horz" lIns="109746" tIns="54873" rIns="109746" bIns="54873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3949" y="1188720"/>
            <a:ext cx="13902505" cy="6492240"/>
          </a:xfrm>
          <a:prstGeom prst="rect">
            <a:avLst/>
          </a:prstGeom>
        </p:spPr>
        <p:txBody>
          <a:bodyPr vert="horz" lIns="109746" tIns="54873" rIns="109746" bIns="54873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2486" y="7945169"/>
            <a:ext cx="167594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l">
              <a:defRPr sz="1700" i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88D8011A-9C5E-E94F-9F56-DB8DA800CF19}" type="datetime1">
              <a:rPr lang="en-US" smtClean="0"/>
              <a:pPr/>
              <a:t>4/18/2023</a:t>
            </a:fld>
            <a:endParaRPr lang="bg-BG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077421" y="7945169"/>
            <a:ext cx="1371957" cy="217169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r">
              <a:defRPr sz="170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fld id="{F36C87F6-986D-49E6-AF40-1B3A1EE8064D}" type="slidenum">
              <a:rPr lang="uk-UA" smtClean="0"/>
              <a:pPr/>
              <a:t>‹#›</a:t>
            </a:fld>
            <a:endParaRPr lang="uk-UA" dirty="0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3"/>
          </p:nvPr>
        </p:nvSpPr>
        <p:spPr>
          <a:xfrm>
            <a:off x="4845678" y="7834678"/>
            <a:ext cx="4939046" cy="438150"/>
          </a:xfrm>
          <a:prstGeom prst="rect">
            <a:avLst/>
          </a:prstGeom>
        </p:spPr>
        <p:txBody>
          <a:bodyPr vert="horz" lIns="109746" tIns="54873" rIns="109746" bIns="54873" rtlCol="0" anchor="ctr"/>
          <a:lstStyle>
            <a:lvl1pPr algn="ctr">
              <a:defRPr sz="1700" b="1" i="1">
                <a:solidFill>
                  <a:srgbClr val="FFFFFF"/>
                </a:solidFill>
                <a:latin typeface="Times" charset="0"/>
                <a:ea typeface="Times" charset="0"/>
                <a:cs typeface="Times" charset="0"/>
              </a:defRPr>
            </a:lvl1pPr>
          </a:lstStyle>
          <a:p>
            <a:r>
              <a:rPr lang="en-US" dirty="0"/>
              <a:t>Southern California Earthquake Center</a:t>
            </a:r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60" r:id="rId7"/>
  </p:sldLayoutIdLst>
  <p:hf hdr="0"/>
  <p:txStyles>
    <p:titleStyle>
      <a:lvl1pPr algn="ctr" defTabSz="1097463" rtl="0" eaLnBrk="1" latinLnBrk="0" hangingPunct="1">
        <a:lnSpc>
          <a:spcPct val="90000"/>
        </a:lnSpc>
        <a:spcBef>
          <a:spcPct val="0"/>
        </a:spcBef>
        <a:buNone/>
        <a:defRPr sz="5300" b="1" i="1" kern="1200" cap="none" baseline="0">
          <a:solidFill>
            <a:srgbClr val="9D171E"/>
          </a:solidFill>
          <a:latin typeface="Times" charset="0"/>
          <a:ea typeface="Times" charset="0"/>
          <a:cs typeface="Times" charset="0"/>
        </a:defRPr>
      </a:lvl1pPr>
    </p:titleStyle>
    <p:bodyStyle>
      <a:lvl1pPr marL="280082" indent="-270555" algn="l" defTabSz="1097463" rtl="0" eaLnBrk="1" latinLnBrk="0" hangingPunct="1">
        <a:lnSpc>
          <a:spcPct val="100000"/>
        </a:lnSpc>
        <a:spcBef>
          <a:spcPts val="2160"/>
        </a:spcBef>
        <a:buClr>
          <a:schemeClr val="tx1"/>
        </a:buClr>
        <a:buSzPct val="90000"/>
        <a:buFont typeface="Arial" pitchFamily="34" charset="0"/>
        <a:buChar char="•"/>
        <a:tabLst/>
        <a:defRPr sz="3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1pPr>
      <a:lvl2pPr marL="483951" indent="-203870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charset="0"/>
        <a:buChar char="•"/>
        <a:tabLst/>
        <a:defRPr sz="29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2pPr>
      <a:lvl3pPr marL="825003" indent="-22292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4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3pPr>
      <a:lvl4pPr marL="1105084" indent="-228638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4pPr>
      <a:lvl5pPr marL="1377545" indent="-226733" algn="l" defTabSz="1097463" rtl="0" eaLnBrk="1" latinLnBrk="0" hangingPunct="1">
        <a:lnSpc>
          <a:spcPct val="100000"/>
        </a:lnSpc>
        <a:spcBef>
          <a:spcPts val="720"/>
        </a:spcBef>
        <a:buClr>
          <a:schemeClr val="tx1"/>
        </a:buClr>
        <a:buSzPct val="80000"/>
        <a:buFont typeface="Arial" pitchFamily="34" charset="0"/>
        <a:buChar char="•"/>
        <a:tabLst/>
        <a:defRPr sz="2200" kern="1200">
          <a:solidFill>
            <a:sysClr val="windowText" lastClr="000000"/>
          </a:solidFill>
          <a:latin typeface="Arial" charset="0"/>
          <a:ea typeface="Arial" charset="0"/>
          <a:cs typeface="Arial" charset="0"/>
        </a:defRPr>
      </a:lvl5pPr>
      <a:lvl6pPr marL="1701067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1975433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2249799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2524165" indent="-274366" algn="l" defTabSz="1097463" rtl="0" eaLnBrk="1" latinLnBrk="0" hangingPunct="1">
        <a:spcBef>
          <a:spcPts val="720"/>
        </a:spcBef>
        <a:buSzPct val="80000"/>
        <a:buFont typeface="Arial" pitchFamily="34" charset="0"/>
        <a:buChar char="•"/>
        <a:defRPr sz="19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548731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097463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46194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4pPr>
      <a:lvl5pPr marL="2194926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5pPr>
      <a:lvl6pPr marL="2743657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6pPr>
      <a:lvl7pPr marL="3292389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7pPr>
      <a:lvl8pPr marL="3841120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8pPr>
      <a:lvl9pPr marL="4389852" algn="l" defTabSz="1097463" rtl="0" eaLnBrk="1" latinLnBrk="0" hangingPunct="1">
        <a:defRPr sz="2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mailto:scottcal@usc.edu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11" Type="http://schemas.openxmlformats.org/officeDocument/2006/relationships/image" Target="../media/image50.svg"/><Relationship Id="rId5" Type="http://schemas.openxmlformats.org/officeDocument/2006/relationships/image" Target="../media/image44.pn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11000" b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9358" y="2362200"/>
            <a:ext cx="12483085" cy="1920241"/>
          </a:xfrm>
        </p:spPr>
        <p:txBody>
          <a:bodyPr>
            <a:normAutofit/>
          </a:bodyPr>
          <a:lstStyle/>
          <a:p>
            <a:r>
              <a:rPr lang="en-US" dirty="0"/>
              <a:t>Updated Broadband </a:t>
            </a:r>
            <a:r>
              <a:rPr lang="en-US" dirty="0" err="1"/>
              <a:t>CyberShake</a:t>
            </a:r>
            <a:br>
              <a:rPr lang="en-US" dirty="0"/>
            </a:br>
            <a:r>
              <a:rPr lang="en-US" dirty="0"/>
              <a:t>PSHA Model for Southern California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8458" y="4876800"/>
            <a:ext cx="11575542" cy="1920241"/>
          </a:xfrm>
        </p:spPr>
        <p:txBody>
          <a:bodyPr>
            <a:normAutofit/>
          </a:bodyPr>
          <a:lstStyle/>
          <a:p>
            <a:r>
              <a:rPr lang="en-US" dirty="0"/>
              <a:t>Scott Callaghan, Philip J. </a:t>
            </a:r>
            <a:r>
              <a:rPr lang="en-US" dirty="0" err="1"/>
              <a:t>Maechling</a:t>
            </a:r>
            <a:r>
              <a:rPr lang="en-US" dirty="0"/>
              <a:t>, Fabio Silva, Kevin R. Milner, Mei-Hui </a:t>
            </a:r>
            <a:r>
              <a:rPr lang="en-US" dirty="0" err="1"/>
              <a:t>Su</a:t>
            </a:r>
            <a:r>
              <a:rPr lang="en-US" dirty="0"/>
              <a:t>, Christine A. Goulet, Kim B. Olsen, </a:t>
            </a:r>
            <a:r>
              <a:rPr lang="en-US" dirty="0" err="1"/>
              <a:t>Te</a:t>
            </a:r>
            <a:r>
              <a:rPr lang="en-US" dirty="0"/>
              <a:t>-Yang Yeh, Robert W. Graves, Karan </a:t>
            </a:r>
            <a:r>
              <a:rPr lang="en-US" dirty="0" err="1"/>
              <a:t>Vahi</a:t>
            </a:r>
            <a:r>
              <a:rPr lang="en-US" dirty="0"/>
              <a:t>, </a:t>
            </a:r>
            <a:r>
              <a:rPr lang="en-US" dirty="0" err="1"/>
              <a:t>Ewa</a:t>
            </a:r>
            <a:r>
              <a:rPr lang="en-US" dirty="0"/>
              <a:t> </a:t>
            </a:r>
            <a:r>
              <a:rPr lang="en-US" dirty="0" err="1"/>
              <a:t>Deelman</a:t>
            </a:r>
            <a:r>
              <a:rPr lang="en-US" dirty="0"/>
              <a:t>, Albert </a:t>
            </a:r>
            <a:r>
              <a:rPr lang="en-US" dirty="0" err="1"/>
              <a:t>Kottke</a:t>
            </a:r>
            <a:r>
              <a:rPr lang="en-US" dirty="0"/>
              <a:t>, Thomas H. Jordan, and Yehuda Ben-Zion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76200" y="7086600"/>
            <a:ext cx="3124200" cy="687890"/>
          </a:xfrm>
          <a:prstGeom prst="rect">
            <a:avLst/>
          </a:prstGeom>
        </p:spPr>
        <p:txBody>
          <a:bodyPr vert="horz" lIns="109746" tIns="54873" rIns="109746" bIns="54873" rtlCol="0">
            <a:normAutofit fontScale="92500" lnSpcReduction="10000"/>
          </a:bodyPr>
          <a:lstStyle>
            <a:lvl1pPr marL="0" indent="0" algn="ctr" defTabSz="1097463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SzPct val="90000"/>
              <a:buFont typeface="Arial" pitchFamily="34" charset="0"/>
              <a:buNone/>
              <a:tabLst/>
              <a:defRPr sz="2900" kern="1200" baseline="0">
                <a:solidFill>
                  <a:srgbClr val="9D171E"/>
                </a:solidFill>
                <a:latin typeface="Arial" charset="0"/>
                <a:ea typeface="Arial" charset="0"/>
                <a:cs typeface="Arial" charset="0"/>
              </a:defRPr>
            </a:lvl1pPr>
            <a:lvl2pPr marL="548731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charset="0"/>
              <a:buNone/>
              <a:tabLst/>
              <a:defRPr sz="29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2pPr>
            <a:lvl3pPr marL="1097463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4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3pPr>
            <a:lvl4pPr marL="1646194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4pPr>
            <a:lvl5pPr marL="2194926" indent="0" algn="ctr" defTabSz="1097463" rtl="0" eaLnBrk="1" latinLnBrk="0" hangingPunct="1">
              <a:lnSpc>
                <a:spcPct val="100000"/>
              </a:lnSpc>
              <a:spcBef>
                <a:spcPts val="720"/>
              </a:spcBef>
              <a:buClr>
                <a:schemeClr val="tx1"/>
              </a:buClr>
              <a:buSzPct val="80000"/>
              <a:buFont typeface="Arial" pitchFamily="34" charset="0"/>
              <a:buNone/>
              <a:tabLst/>
              <a:defRPr sz="2200" kern="1200">
                <a:solidFill>
                  <a:schemeClr val="tx1">
                    <a:tint val="75000"/>
                  </a:schemeClr>
                </a:solidFill>
                <a:latin typeface="Arial" charset="0"/>
                <a:ea typeface="Arial" charset="0"/>
                <a:cs typeface="Arial" charset="0"/>
              </a:defRPr>
            </a:lvl5pPr>
            <a:lvl6pPr marL="2743657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3292389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841120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4389852" indent="0" algn="ctr" defTabSz="1097463" rtl="0" eaLnBrk="1" latinLnBrk="0" hangingPunct="1">
              <a:spcBef>
                <a:spcPts val="720"/>
              </a:spcBef>
              <a:buSzPct val="80000"/>
              <a:buFont typeface="Arial" pitchFamily="34" charset="0"/>
              <a:buNone/>
              <a:defRPr sz="19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2000" dirty="0"/>
              <a:t>2023 SSA Annual Meeting</a:t>
            </a:r>
          </a:p>
          <a:p>
            <a:pPr algn="l"/>
            <a:r>
              <a:rPr lang="en-US" sz="2000" dirty="0"/>
              <a:t>Tuesday, April 18, 2023</a:t>
            </a:r>
          </a:p>
        </p:txBody>
      </p:sp>
    </p:spTree>
    <p:extLst>
      <p:ext uri="{BB962C8B-B14F-4D97-AF65-F5344CB8AC3E}">
        <p14:creationId xmlns:p14="http://schemas.microsoft.com/office/powerpoint/2010/main" val="19168304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err="1"/>
              <a:t>CyberShake</a:t>
            </a:r>
            <a:r>
              <a:rPr lang="en-US" dirty="0"/>
              <a:t> 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3949" y="1280160"/>
            <a:ext cx="8865297" cy="6492240"/>
          </a:xfrm>
        </p:spPr>
        <p:txBody>
          <a:bodyPr>
            <a:normAutofit fontScale="92500"/>
          </a:bodyPr>
          <a:lstStyle/>
          <a:p>
            <a:r>
              <a:rPr lang="en-US" dirty="0"/>
              <a:t>SCEC’s 3D physics-based probabilistic seismic hazard analysis (PSHA) platform</a:t>
            </a:r>
          </a:p>
          <a:p>
            <a:r>
              <a:rPr lang="en-US" dirty="0"/>
              <a:t>Earthquake Rupture Forecast (ERF) provides list of relevant events with probabilities</a:t>
            </a:r>
          </a:p>
          <a:p>
            <a:pPr lvl="1"/>
            <a:r>
              <a:rPr lang="en-US" dirty="0"/>
              <a:t>625,000 events per site</a:t>
            </a:r>
          </a:p>
          <a:p>
            <a:r>
              <a:rPr lang="en-US" dirty="0"/>
              <a:t>Reciprocity-based approach to simulate low-frequency seismograms</a:t>
            </a:r>
          </a:p>
          <a:p>
            <a:r>
              <a:rPr lang="en-US" dirty="0"/>
              <a:t>Intensity measures derived from seismograms</a:t>
            </a:r>
          </a:p>
          <a:p>
            <a:r>
              <a:rPr lang="en-US" dirty="0"/>
              <a:t>Hazard results from individual sites interpolated with GMM </a:t>
            </a:r>
            <a:r>
              <a:rPr lang="en-US" dirty="0" err="1"/>
              <a:t>basemap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</a:t>
            </a:fld>
            <a:endParaRPr lang="uk-UA" dirty="0"/>
          </a:p>
        </p:txBody>
      </p:sp>
      <p:pic>
        <p:nvPicPr>
          <p:cNvPr id="10" name="Content Placeholder 7">
            <a:extLst>
              <a:ext uri="{FF2B5EF4-FFF2-40B4-BE49-F238E27FC236}">
                <a16:creationId xmlns:a16="http://schemas.microsoft.com/office/drawing/2014/main" id="{0C86C275-0AB5-4D58-892E-95B49F16C87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1068198"/>
            <a:ext cx="5858354" cy="7068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9592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20C0BC-2F41-4C09-9312-BD0597EA6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New Features in </a:t>
            </a:r>
            <a:r>
              <a:rPr lang="en-US" dirty="0" err="1"/>
              <a:t>CyberShake</a:t>
            </a:r>
            <a:r>
              <a:rPr lang="en-US" dirty="0"/>
              <a:t> Study 22.12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110208-C192-4CA8-AB43-AB07F73C13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Update to Study 15.4 and 15.12</a:t>
            </a:r>
          </a:p>
          <a:p>
            <a:r>
              <a:rPr lang="en-US" dirty="0"/>
              <a:t>Broadband simulations</a:t>
            </a:r>
          </a:p>
          <a:p>
            <a:pPr lvl="1"/>
            <a:r>
              <a:rPr lang="en-US" dirty="0"/>
              <a:t>Deterministic (wave propagation + reciprocity) to 1 Hz</a:t>
            </a:r>
          </a:p>
          <a:p>
            <a:pPr lvl="1"/>
            <a:r>
              <a:rPr lang="en-US" dirty="0"/>
              <a:t>Stochastic (Graves &amp; </a:t>
            </a:r>
            <a:r>
              <a:rPr lang="en-US" dirty="0" err="1"/>
              <a:t>Pitarka</a:t>
            </a:r>
            <a:r>
              <a:rPr lang="en-US" dirty="0"/>
              <a:t> module from SCEC Broadband Platform) to 50 Hz</a:t>
            </a:r>
          </a:p>
          <a:p>
            <a:pPr lvl="1"/>
            <a:r>
              <a:rPr lang="en-US" dirty="0"/>
              <a:t>Site corrections applied</a:t>
            </a:r>
          </a:p>
          <a:p>
            <a:pPr lvl="1"/>
            <a:r>
              <a:rPr lang="en-US" dirty="0"/>
              <a:t>Validated against historic events (Northridge, Whittier, Landers)</a:t>
            </a:r>
          </a:p>
          <a:p>
            <a:r>
              <a:rPr lang="en-US" dirty="0"/>
              <a:t>Modifications to 3D velocity model</a:t>
            </a:r>
          </a:p>
          <a:p>
            <a:pPr lvl="1"/>
            <a:r>
              <a:rPr lang="en-US" dirty="0"/>
              <a:t>Goal is to resolve issues with high velocities at the surface</a:t>
            </a:r>
          </a:p>
          <a:p>
            <a:r>
              <a:rPr lang="en-US" dirty="0"/>
              <a:t>Updates to rupture generation for individual events</a:t>
            </a:r>
          </a:p>
          <a:p>
            <a:pPr lvl="1"/>
            <a:r>
              <a:rPr lang="en-US" dirty="0"/>
              <a:t>Migrate to more recent kinematic rupture code</a:t>
            </a:r>
          </a:p>
          <a:p>
            <a:pPr lvl="1"/>
            <a:r>
              <a:rPr lang="en-US" dirty="0"/>
              <a:t>Sample additional variability</a:t>
            </a:r>
          </a:p>
          <a:p>
            <a:pPr marL="280081" lvl="1" indent="0">
              <a:buNone/>
            </a:pPr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723009-0725-4C25-A168-F309CAE53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AE587A-7866-4564-BA8E-2C4C755524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72984A-D9AC-4F5E-A487-0926156515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2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398543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1A95A3-639B-4DCA-9A47-B6F8F4D353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Velocity Model Merged Taper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E2EE0E-ED8B-461B-A39E-986CAD0B6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949" y="1188720"/>
            <a:ext cx="13902505" cy="6355080"/>
          </a:xfrm>
        </p:spPr>
        <p:txBody>
          <a:bodyPr>
            <a:normAutofit/>
          </a:bodyPr>
          <a:lstStyle/>
          <a:p>
            <a:r>
              <a:rPr lang="en-US" dirty="0"/>
              <a:t>Previous studies used CVM-S4.26.M01</a:t>
            </a:r>
          </a:p>
          <a:p>
            <a:pPr lvl="1"/>
            <a:r>
              <a:rPr lang="en-US" dirty="0"/>
              <a:t>Tomography model + near-surface layer</a:t>
            </a:r>
          </a:p>
          <a:p>
            <a:pPr lvl="1"/>
            <a:r>
              <a:rPr lang="en-US" dirty="0"/>
              <a:t>High Vs values outside of basins</a:t>
            </a:r>
          </a:p>
          <a:p>
            <a:r>
              <a:rPr lang="en-US" dirty="0"/>
              <a:t>Used Ely-Jordan approach to apply Vs30-</a:t>
            </a:r>
            <a:br>
              <a:rPr lang="en-US" dirty="0"/>
            </a:br>
            <a:r>
              <a:rPr lang="en-US" dirty="0"/>
              <a:t>based taper down to 700m (</a:t>
            </a:r>
            <a:r>
              <a:rPr lang="en-US" i="1" dirty="0"/>
              <a:t>Hu et al., 2022</a:t>
            </a:r>
            <a:r>
              <a:rPr lang="en-US" dirty="0"/>
              <a:t>)</a:t>
            </a:r>
          </a:p>
          <a:p>
            <a:pPr marL="794431" lvl="1" indent="-514350">
              <a:buFont typeface="+mj-lt"/>
              <a:buAutoNum type="arabicPeriod"/>
            </a:pPr>
            <a:r>
              <a:rPr lang="en-US" dirty="0"/>
              <a:t>Using taper, determine </a:t>
            </a:r>
            <a:r>
              <a:rPr lang="en-US" dirty="0" err="1"/>
              <a:t>Vp</a:t>
            </a:r>
            <a:r>
              <a:rPr lang="en-US" dirty="0"/>
              <a:t>, Vs, rho values at</a:t>
            </a:r>
            <a:br>
              <a:rPr lang="en-US" dirty="0"/>
            </a:br>
            <a:r>
              <a:rPr lang="en-US" dirty="0"/>
              <a:t>each grid point in the mesh</a:t>
            </a:r>
          </a:p>
          <a:p>
            <a:pPr marL="794431" lvl="1" indent="-514350">
              <a:buFont typeface="+mj-lt"/>
              <a:buAutoNum type="arabicPeriod"/>
            </a:pPr>
            <a:r>
              <a:rPr lang="en-US" dirty="0"/>
              <a:t>Compare taper and non-taper Vs value</a:t>
            </a:r>
          </a:p>
          <a:p>
            <a:pPr marL="794431" lvl="1" indent="-514350">
              <a:buFont typeface="+mj-lt"/>
              <a:buAutoNum type="arabicPeriod"/>
            </a:pPr>
            <a:r>
              <a:rPr lang="en-US" dirty="0"/>
              <a:t>Select smaller Vs value (and corresponding </a:t>
            </a:r>
            <a:r>
              <a:rPr lang="en-US" dirty="0" err="1"/>
              <a:t>Vp</a:t>
            </a:r>
            <a:br>
              <a:rPr lang="en-US" dirty="0"/>
            </a:br>
            <a:r>
              <a:rPr lang="en-US" dirty="0"/>
              <a:t>and rho) to preserve basins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C67804-1164-4F52-8526-8F2A0A946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BBB9F4-B200-4D26-8D86-162E770CDE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088D8A-1A14-43EC-B9A9-8A047BEA78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3</a:t>
            </a:fld>
            <a:endParaRPr lang="uk-UA" dirty="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2471541F-C73C-407F-AAFA-92E81FD27640}"/>
              </a:ext>
            </a:extLst>
          </p:cNvPr>
          <p:cNvGrpSpPr/>
          <p:nvPr/>
        </p:nvGrpSpPr>
        <p:grpSpPr>
          <a:xfrm>
            <a:off x="9324474" y="1600201"/>
            <a:ext cx="5534526" cy="4547936"/>
            <a:chOff x="9978368" y="1116571"/>
            <a:chExt cx="4499632" cy="3775179"/>
          </a:xfrm>
        </p:grpSpPr>
        <p:pic>
          <p:nvPicPr>
            <p:cNvPr id="8" name="Picture 7" descr="Chart, surface chart&#10;&#10;Description automatically generated">
              <a:extLst>
                <a:ext uri="{FF2B5EF4-FFF2-40B4-BE49-F238E27FC236}">
                  <a16:creationId xmlns:a16="http://schemas.microsoft.com/office/drawing/2014/main" id="{5E2A42CA-0C7F-4C11-A187-9A673E2DBDC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500" t="8750" r="5834" b="3952"/>
            <a:stretch/>
          </p:blipFill>
          <p:spPr>
            <a:xfrm>
              <a:off x="9978371" y="1116571"/>
              <a:ext cx="4288080" cy="3455429"/>
            </a:xfrm>
            <a:prstGeom prst="rect">
              <a:avLst/>
            </a:prstGeom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C59DCD1-470B-4883-AE6D-C99CE288906A}"/>
                </a:ext>
              </a:extLst>
            </p:cNvPr>
            <p:cNvSpPr txBox="1"/>
            <p:nvPr/>
          </p:nvSpPr>
          <p:spPr>
            <a:xfrm>
              <a:off x="9978368" y="4550118"/>
              <a:ext cx="762000" cy="3416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/>
                <a:t>500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E6133C92-5620-464B-859E-BCDA34C73640}"/>
                </a:ext>
              </a:extLst>
            </p:cNvPr>
            <p:cNvSpPr txBox="1"/>
            <p:nvPr/>
          </p:nvSpPr>
          <p:spPr>
            <a:xfrm>
              <a:off x="11506200" y="4550118"/>
              <a:ext cx="762000" cy="3416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/>
                <a:t>1000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4742B06-2EDD-48A2-8C71-3005C78C9725}"/>
                </a:ext>
              </a:extLst>
            </p:cNvPr>
            <p:cNvSpPr txBox="1"/>
            <p:nvPr/>
          </p:nvSpPr>
          <p:spPr>
            <a:xfrm>
              <a:off x="13716000" y="4550118"/>
              <a:ext cx="762000" cy="3416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>
                <a:lnSpc>
                  <a:spcPct val="90000"/>
                </a:lnSpc>
              </a:pPr>
              <a:r>
                <a:rPr lang="en-US" sz="1600" dirty="0"/>
                <a:t>2500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E37FE900-3C7F-44FE-86B0-4CD046035FFE}"/>
              </a:ext>
            </a:extLst>
          </p:cNvPr>
          <p:cNvSpPr txBox="1"/>
          <p:nvPr/>
        </p:nvSpPr>
        <p:spPr>
          <a:xfrm>
            <a:off x="9982200" y="1349939"/>
            <a:ext cx="4191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b="1" dirty="0"/>
              <a:t>CVM-S4.26.M01, surface Vs</a:t>
            </a:r>
          </a:p>
        </p:txBody>
      </p:sp>
    </p:spTree>
    <p:extLst>
      <p:ext uri="{BB962C8B-B14F-4D97-AF65-F5344CB8AC3E}">
        <p14:creationId xmlns:p14="http://schemas.microsoft.com/office/powerpoint/2010/main" val="2414797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816A9-8937-4F2C-B27E-B5D25429F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Site Velocity Profiles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22A964-9EDC-4AAC-BCA7-7748EB431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BB2A67-0E83-4649-A2AD-49D17B6CE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12173D-B5BE-43C4-B236-EDC28C21D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4</a:t>
            </a:fld>
            <a:endParaRPr lang="uk-UA" dirty="0"/>
          </a:p>
        </p:txBody>
      </p:sp>
      <p:pic>
        <p:nvPicPr>
          <p:cNvPr id="7" name="Picture 6" descr="Chart, line chart, histogram&#10;&#10;Description automatically generated">
            <a:extLst>
              <a:ext uri="{FF2B5EF4-FFF2-40B4-BE49-F238E27FC236}">
                <a16:creationId xmlns:a16="http://schemas.microsoft.com/office/drawing/2014/main" id="{620CD4AF-1AB1-4175-9407-878A87E2D54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40" t="10185" r="7175" b="7408"/>
          <a:stretch/>
        </p:blipFill>
        <p:spPr>
          <a:xfrm>
            <a:off x="2240052" y="1744184"/>
            <a:ext cx="2487837" cy="2929313"/>
          </a:xfrm>
          <a:prstGeom prst="rect">
            <a:avLst/>
          </a:prstGeom>
        </p:spPr>
      </p:pic>
      <p:pic>
        <p:nvPicPr>
          <p:cNvPr id="8" name="Picture 7" descr="Chart&#10;&#10;Description automatically generated">
            <a:extLst>
              <a:ext uri="{FF2B5EF4-FFF2-40B4-BE49-F238E27FC236}">
                <a16:creationId xmlns:a16="http://schemas.microsoft.com/office/drawing/2014/main" id="{BD76AA3A-B67E-4B47-8DA3-85CC6964444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24" t="10185" r="7176" b="7408"/>
          <a:stretch/>
        </p:blipFill>
        <p:spPr>
          <a:xfrm>
            <a:off x="4935877" y="1744184"/>
            <a:ext cx="2487837" cy="2952421"/>
          </a:xfrm>
          <a:prstGeom prst="rect">
            <a:avLst/>
          </a:prstGeom>
        </p:spPr>
      </p:pic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9091C8EF-769C-40ED-BC2C-C217525A02C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9" t="10185" r="7175" b="7408"/>
          <a:stretch/>
        </p:blipFill>
        <p:spPr>
          <a:xfrm>
            <a:off x="7722963" y="1744184"/>
            <a:ext cx="2487837" cy="2952234"/>
          </a:xfrm>
          <a:prstGeom prst="rect">
            <a:avLst/>
          </a:prstGeom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BC79EAC9-F3E0-4C3E-BC1B-5F1B39189169}"/>
              </a:ext>
            </a:extLst>
          </p:cNvPr>
          <p:cNvCxnSpPr>
            <a:cxnSpLocks/>
          </p:cNvCxnSpPr>
          <p:nvPr/>
        </p:nvCxnSpPr>
        <p:spPr>
          <a:xfrm flipV="1">
            <a:off x="5126867" y="2775098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4" name="Picture 13" descr="Chart, line chart&#10;&#10;Description automatically generated">
            <a:extLst>
              <a:ext uri="{FF2B5EF4-FFF2-40B4-BE49-F238E27FC236}">
                <a16:creationId xmlns:a16="http://schemas.microsoft.com/office/drawing/2014/main" id="{DE6CF0D5-C8A6-48C6-AB7D-A0DCAC00289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9" t="10185" r="7854" b="7651"/>
          <a:stretch/>
        </p:blipFill>
        <p:spPr>
          <a:xfrm>
            <a:off x="2216151" y="4793908"/>
            <a:ext cx="2462602" cy="2936592"/>
          </a:xfrm>
          <a:prstGeom prst="rect">
            <a:avLst/>
          </a:prstGeom>
        </p:spPr>
      </p:pic>
      <p:pic>
        <p:nvPicPr>
          <p:cNvPr id="15" name="Picture 14" descr="Chart, line chart&#10;&#10;Description automatically generated">
            <a:extLst>
              <a:ext uri="{FF2B5EF4-FFF2-40B4-BE49-F238E27FC236}">
                <a16:creationId xmlns:a16="http://schemas.microsoft.com/office/drawing/2014/main" id="{686F6505-0137-42A2-BEE8-A9DF00A2289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19" t="10185" r="7885" b="7651"/>
          <a:stretch/>
        </p:blipFill>
        <p:spPr>
          <a:xfrm>
            <a:off x="4913053" y="4793908"/>
            <a:ext cx="2487837" cy="2967730"/>
          </a:xfrm>
          <a:prstGeom prst="rect">
            <a:avLst/>
          </a:prstGeom>
        </p:spPr>
      </p:pic>
      <p:pic>
        <p:nvPicPr>
          <p:cNvPr id="16" name="Picture 15" descr="Chart, line chart&#10;&#10;Description automatically generated">
            <a:extLst>
              <a:ext uri="{FF2B5EF4-FFF2-40B4-BE49-F238E27FC236}">
                <a16:creationId xmlns:a16="http://schemas.microsoft.com/office/drawing/2014/main" id="{8A83605F-299F-4652-839F-D9D392F678C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21" t="10186" r="7756" b="7900"/>
          <a:stretch/>
        </p:blipFill>
        <p:spPr>
          <a:xfrm>
            <a:off x="7722963" y="4793908"/>
            <a:ext cx="2501991" cy="296773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CC279C80-8A61-4FC8-ADA8-F1F0A2A537AC}"/>
              </a:ext>
            </a:extLst>
          </p:cNvPr>
          <p:cNvSpPr txBox="1"/>
          <p:nvPr/>
        </p:nvSpPr>
        <p:spPr>
          <a:xfrm>
            <a:off x="-76200" y="5872270"/>
            <a:ext cx="248783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USC</a:t>
            </a:r>
            <a:br>
              <a:rPr lang="en-US" sz="2400" dirty="0"/>
            </a:br>
            <a:r>
              <a:rPr lang="en-US" sz="2400" dirty="0"/>
              <a:t>(in basin)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CB81B54-0E78-4A65-8E31-0B218C0C96AC}"/>
              </a:ext>
            </a:extLst>
          </p:cNvPr>
          <p:cNvSpPr txBox="1"/>
          <p:nvPr/>
        </p:nvSpPr>
        <p:spPr>
          <a:xfrm>
            <a:off x="2209800" y="1305257"/>
            <a:ext cx="26231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CVM-S4.26.M01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5076DB2-239D-4A2C-9BCF-02766A420B78}"/>
              </a:ext>
            </a:extLst>
          </p:cNvPr>
          <p:cNvSpPr txBox="1"/>
          <p:nvPr/>
        </p:nvSpPr>
        <p:spPr>
          <a:xfrm>
            <a:off x="4876800" y="1305257"/>
            <a:ext cx="26231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700m taper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53D1A49-FFE2-4A3E-8A53-795B5FA80AF2}"/>
              </a:ext>
            </a:extLst>
          </p:cNvPr>
          <p:cNvSpPr txBox="1"/>
          <p:nvPr/>
        </p:nvSpPr>
        <p:spPr>
          <a:xfrm>
            <a:off x="7924800" y="1305257"/>
            <a:ext cx="221929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Merged taper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9BE12DAF-CB5E-4B76-AC3D-1D0D5D4180A5}"/>
              </a:ext>
            </a:extLst>
          </p:cNvPr>
          <p:cNvSpPr txBox="1"/>
          <p:nvPr/>
        </p:nvSpPr>
        <p:spPr>
          <a:xfrm>
            <a:off x="-76200" y="2841736"/>
            <a:ext cx="2487837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LAPD</a:t>
            </a:r>
            <a:br>
              <a:rPr lang="en-US" sz="2400" dirty="0"/>
            </a:br>
            <a:r>
              <a:rPr lang="en-US" sz="2400" dirty="0"/>
              <a:t>(outside basin)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47FA53A-B187-4092-B0D9-AF67C97E2B11}"/>
              </a:ext>
            </a:extLst>
          </p:cNvPr>
          <p:cNvSpPr txBox="1"/>
          <p:nvPr/>
        </p:nvSpPr>
        <p:spPr>
          <a:xfrm>
            <a:off x="10515600" y="2131874"/>
            <a:ext cx="39337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Taper is selected at all depths to 700m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Vs30: 2573 m/s -&gt; 400 m/s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Z1.0: 0m -&gt; 110m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5C17FEEA-D26F-4267-8B77-43D527137FBC}"/>
              </a:ext>
            </a:extLst>
          </p:cNvPr>
          <p:cNvCxnSpPr>
            <a:cxnSpLocks/>
          </p:cNvCxnSpPr>
          <p:nvPr/>
        </p:nvCxnSpPr>
        <p:spPr>
          <a:xfrm flipV="1">
            <a:off x="2439810" y="2764839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A4DCBCA8-EF65-4BFB-8B8D-6C2C6DC624C2}"/>
              </a:ext>
            </a:extLst>
          </p:cNvPr>
          <p:cNvCxnSpPr>
            <a:cxnSpLocks/>
          </p:cNvCxnSpPr>
          <p:nvPr/>
        </p:nvCxnSpPr>
        <p:spPr>
          <a:xfrm flipV="1">
            <a:off x="7903534" y="2764466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6FCBA72-B46E-40FD-B962-67BA3612A7B9}"/>
              </a:ext>
            </a:extLst>
          </p:cNvPr>
          <p:cNvCxnSpPr>
            <a:cxnSpLocks/>
          </p:cNvCxnSpPr>
          <p:nvPr/>
        </p:nvCxnSpPr>
        <p:spPr>
          <a:xfrm flipV="1">
            <a:off x="7896339" y="5812466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62A7254F-D45C-42D7-B58D-576BF18F9176}"/>
              </a:ext>
            </a:extLst>
          </p:cNvPr>
          <p:cNvCxnSpPr>
            <a:cxnSpLocks/>
          </p:cNvCxnSpPr>
          <p:nvPr/>
        </p:nvCxnSpPr>
        <p:spPr>
          <a:xfrm flipV="1">
            <a:off x="2404732" y="5791200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4BB5A0F5-355A-4CA5-B573-EE43E332D24D}"/>
              </a:ext>
            </a:extLst>
          </p:cNvPr>
          <p:cNvCxnSpPr>
            <a:cxnSpLocks/>
          </p:cNvCxnSpPr>
          <p:nvPr/>
        </p:nvCxnSpPr>
        <p:spPr>
          <a:xfrm flipV="1">
            <a:off x="5125312" y="5812466"/>
            <a:ext cx="2206470" cy="1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B9D5B128-80F3-47FD-B4DE-FAC734400870}"/>
              </a:ext>
            </a:extLst>
          </p:cNvPr>
          <p:cNvSpPr txBox="1"/>
          <p:nvPr/>
        </p:nvSpPr>
        <p:spPr>
          <a:xfrm>
            <a:off x="10515600" y="5102316"/>
            <a:ext cx="393377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Taper is only selected at surface point</a:t>
            </a:r>
          </a:p>
          <a:p>
            <a:pPr>
              <a:lnSpc>
                <a:spcPct val="90000"/>
              </a:lnSpc>
            </a:pPr>
            <a:endParaRPr lang="en-US" sz="2400" dirty="0"/>
          </a:p>
          <a:p>
            <a:pPr>
              <a:lnSpc>
                <a:spcPct val="90000"/>
              </a:lnSpc>
            </a:pPr>
            <a:r>
              <a:rPr lang="en-US" sz="2400" dirty="0"/>
              <a:t>Vs30: 500 m/s -&gt; 500 m/s</a:t>
            </a:r>
          </a:p>
          <a:p>
            <a:pPr>
              <a:lnSpc>
                <a:spcPct val="90000"/>
              </a:lnSpc>
            </a:pPr>
            <a:r>
              <a:rPr lang="en-US" sz="2400" dirty="0"/>
              <a:t>Z1.0: 580m -&gt; 580m</a:t>
            </a:r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93A0C081-E8BF-45BC-9F7E-E5DA4DC3DE53}"/>
              </a:ext>
            </a:extLst>
          </p:cNvPr>
          <p:cNvSpPr/>
          <p:nvPr/>
        </p:nvSpPr>
        <p:spPr>
          <a:xfrm>
            <a:off x="3117536" y="1729989"/>
            <a:ext cx="533400" cy="364582"/>
          </a:xfrm>
          <a:prstGeom prst="ellipse">
            <a:avLst/>
          </a:prstGeom>
          <a:noFill/>
          <a:ln w="3810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28FA513A-5F98-410B-BA76-50369F832140}"/>
              </a:ext>
            </a:extLst>
          </p:cNvPr>
          <p:cNvCxnSpPr>
            <a:cxnSpLocks/>
          </p:cNvCxnSpPr>
          <p:nvPr/>
        </p:nvCxnSpPr>
        <p:spPr>
          <a:xfrm flipV="1">
            <a:off x="3207378" y="2108766"/>
            <a:ext cx="164907" cy="79508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TextBox 50">
            <a:extLst>
              <a:ext uri="{FF2B5EF4-FFF2-40B4-BE49-F238E27FC236}">
                <a16:creationId xmlns:a16="http://schemas.microsoft.com/office/drawing/2014/main" id="{79790B59-A91A-4B08-AD5C-A2C1E944BFC5}"/>
              </a:ext>
            </a:extLst>
          </p:cNvPr>
          <p:cNvSpPr txBox="1"/>
          <p:nvPr/>
        </p:nvSpPr>
        <p:spPr>
          <a:xfrm>
            <a:off x="2517461" y="2872002"/>
            <a:ext cx="164408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~2500 m/s</a:t>
            </a: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BBA8CD83-2865-42B5-910E-6A319E404A51}"/>
              </a:ext>
            </a:extLst>
          </p:cNvPr>
          <p:cNvSpPr/>
          <p:nvPr/>
        </p:nvSpPr>
        <p:spPr>
          <a:xfrm>
            <a:off x="5065003" y="1669381"/>
            <a:ext cx="533400" cy="364582"/>
          </a:xfrm>
          <a:prstGeom prst="ellipse">
            <a:avLst/>
          </a:prstGeom>
          <a:noFill/>
          <a:ln w="3810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551526FA-4ED0-43C5-8D2F-23A287D7F4A6}"/>
              </a:ext>
            </a:extLst>
          </p:cNvPr>
          <p:cNvSpPr txBox="1"/>
          <p:nvPr/>
        </p:nvSpPr>
        <p:spPr>
          <a:xfrm>
            <a:off x="5161186" y="2848139"/>
            <a:ext cx="164408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~400 m/s</a:t>
            </a:r>
          </a:p>
        </p:txBody>
      </p: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E458FF63-162A-4586-91EC-159B2F7F9B44}"/>
              </a:ext>
            </a:extLst>
          </p:cNvPr>
          <p:cNvCxnSpPr>
            <a:cxnSpLocks/>
          </p:cNvCxnSpPr>
          <p:nvPr/>
        </p:nvCxnSpPr>
        <p:spPr>
          <a:xfrm flipH="1" flipV="1">
            <a:off x="5331703" y="2044312"/>
            <a:ext cx="314217" cy="824527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B5388909-CEC7-4363-B1AB-6551B81348EF}"/>
              </a:ext>
            </a:extLst>
          </p:cNvPr>
          <p:cNvSpPr/>
          <p:nvPr/>
        </p:nvSpPr>
        <p:spPr>
          <a:xfrm>
            <a:off x="5108699" y="1813822"/>
            <a:ext cx="2232327" cy="947081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624229B6-12BB-4AA6-93D9-BF27985AC4D7}"/>
              </a:ext>
            </a:extLst>
          </p:cNvPr>
          <p:cNvSpPr/>
          <p:nvPr/>
        </p:nvSpPr>
        <p:spPr>
          <a:xfrm>
            <a:off x="7391400" y="1981200"/>
            <a:ext cx="437291" cy="593746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B7BFA8DF-7CDB-486C-8942-A4E365BBD7A0}"/>
              </a:ext>
            </a:extLst>
          </p:cNvPr>
          <p:cNvSpPr/>
          <p:nvPr/>
        </p:nvSpPr>
        <p:spPr>
          <a:xfrm>
            <a:off x="7890605" y="1813040"/>
            <a:ext cx="2232327" cy="947081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83E96D65-296F-44FC-8D76-455EC420FDE4}"/>
              </a:ext>
            </a:extLst>
          </p:cNvPr>
          <p:cNvSpPr/>
          <p:nvPr/>
        </p:nvSpPr>
        <p:spPr>
          <a:xfrm>
            <a:off x="2411637" y="4724145"/>
            <a:ext cx="533400" cy="364582"/>
          </a:xfrm>
          <a:prstGeom prst="ellipse">
            <a:avLst/>
          </a:prstGeom>
          <a:noFill/>
          <a:ln w="3810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0B3850EC-539E-4066-ADF2-D5B316AA17EA}"/>
              </a:ext>
            </a:extLst>
          </p:cNvPr>
          <p:cNvCxnSpPr>
            <a:cxnSpLocks/>
          </p:cNvCxnSpPr>
          <p:nvPr/>
        </p:nvCxnSpPr>
        <p:spPr>
          <a:xfrm flipH="1" flipV="1">
            <a:off x="2819400" y="5105400"/>
            <a:ext cx="255852" cy="78755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847D36BA-251F-40D5-B1B6-1C6C0F4E13A7}"/>
              </a:ext>
            </a:extLst>
          </p:cNvPr>
          <p:cNvSpPr txBox="1"/>
          <p:nvPr/>
        </p:nvSpPr>
        <p:spPr>
          <a:xfrm>
            <a:off x="2467788" y="5873653"/>
            <a:ext cx="164408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500 m/s</a:t>
            </a: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4DB74759-A1FE-422D-81D2-2F5AE1A7153B}"/>
              </a:ext>
            </a:extLst>
          </p:cNvPr>
          <p:cNvSpPr/>
          <p:nvPr/>
        </p:nvSpPr>
        <p:spPr>
          <a:xfrm>
            <a:off x="5129361" y="4714884"/>
            <a:ext cx="533400" cy="364582"/>
          </a:xfrm>
          <a:prstGeom prst="ellipse">
            <a:avLst/>
          </a:prstGeom>
          <a:noFill/>
          <a:ln w="38100">
            <a:solidFill>
              <a:schemeClr val="bg1">
                <a:lumMod val="60000"/>
                <a:lumOff val="40000"/>
              </a:schemeClr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F27359E-3019-49AC-9150-F9E783B3DC31}"/>
              </a:ext>
            </a:extLst>
          </p:cNvPr>
          <p:cNvSpPr txBox="1"/>
          <p:nvPr/>
        </p:nvSpPr>
        <p:spPr>
          <a:xfrm>
            <a:off x="5161185" y="5812466"/>
            <a:ext cx="164408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500 m/s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D081FB8C-1A79-42A0-952E-ADC5BC9E5FFC}"/>
              </a:ext>
            </a:extLst>
          </p:cNvPr>
          <p:cNvCxnSpPr>
            <a:cxnSpLocks/>
          </p:cNvCxnSpPr>
          <p:nvPr/>
        </p:nvCxnSpPr>
        <p:spPr>
          <a:xfrm flipH="1" flipV="1">
            <a:off x="5389226" y="5084211"/>
            <a:ext cx="255852" cy="787558"/>
          </a:xfrm>
          <a:prstGeom prst="straightConnector1">
            <a:avLst/>
          </a:prstGeom>
          <a:ln w="127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A2745D2F-E921-4E5B-B6AC-C467A6D8C3D2}"/>
              </a:ext>
            </a:extLst>
          </p:cNvPr>
          <p:cNvSpPr/>
          <p:nvPr/>
        </p:nvSpPr>
        <p:spPr>
          <a:xfrm>
            <a:off x="2375343" y="4930169"/>
            <a:ext cx="2232327" cy="861031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DE796C3B-3F8B-4433-B573-79464A2F69D5}"/>
              </a:ext>
            </a:extLst>
          </p:cNvPr>
          <p:cNvSpPr/>
          <p:nvPr/>
        </p:nvSpPr>
        <p:spPr>
          <a:xfrm>
            <a:off x="5108699" y="4876801"/>
            <a:ext cx="2232327" cy="76200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52AD9553-BBF9-459F-B686-16A47C53F743}"/>
              </a:ext>
            </a:extLst>
          </p:cNvPr>
          <p:cNvSpPr/>
          <p:nvPr/>
        </p:nvSpPr>
        <p:spPr>
          <a:xfrm>
            <a:off x="7912664" y="4876800"/>
            <a:ext cx="2232327" cy="947081"/>
          </a:xfrm>
          <a:prstGeom prst="rect">
            <a:avLst/>
          </a:prstGeom>
          <a:noFill/>
          <a:ln w="28575"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8" name="Arrow: Right 57">
            <a:extLst>
              <a:ext uri="{FF2B5EF4-FFF2-40B4-BE49-F238E27FC236}">
                <a16:creationId xmlns:a16="http://schemas.microsoft.com/office/drawing/2014/main" id="{1E3F1024-2C79-43AB-B839-D6B063412CD4}"/>
              </a:ext>
            </a:extLst>
          </p:cNvPr>
          <p:cNvSpPr/>
          <p:nvPr/>
        </p:nvSpPr>
        <p:spPr>
          <a:xfrm>
            <a:off x="7432317" y="4769280"/>
            <a:ext cx="437291" cy="314333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9" name="Arrow: Right 58">
            <a:extLst>
              <a:ext uri="{FF2B5EF4-FFF2-40B4-BE49-F238E27FC236}">
                <a16:creationId xmlns:a16="http://schemas.microsoft.com/office/drawing/2014/main" id="{FB9AC35F-8A7B-4F71-BF84-ECCBC9556D39}"/>
              </a:ext>
            </a:extLst>
          </p:cNvPr>
          <p:cNvSpPr/>
          <p:nvPr/>
        </p:nvSpPr>
        <p:spPr>
          <a:xfrm>
            <a:off x="4695078" y="5145680"/>
            <a:ext cx="3174530" cy="593746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E3C6235-C793-4A73-BCA8-43B65F8DD47B}"/>
              </a:ext>
            </a:extLst>
          </p:cNvPr>
          <p:cNvCxnSpPr/>
          <p:nvPr/>
        </p:nvCxnSpPr>
        <p:spPr>
          <a:xfrm>
            <a:off x="7918274" y="4947391"/>
            <a:ext cx="2210268" cy="0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0784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51" grpId="0"/>
      <p:bldP spid="52" grpId="0" animBg="1"/>
      <p:bldP spid="55" grpId="0"/>
      <p:bldP spid="10" grpId="0" animBg="1"/>
      <p:bldP spid="12" grpId="0" animBg="1"/>
      <p:bldP spid="35" grpId="0" animBg="1"/>
      <p:bldP spid="37" grpId="0" animBg="1"/>
      <p:bldP spid="44" grpId="0"/>
      <p:bldP spid="47" grpId="0" animBg="1"/>
      <p:bldP spid="48" grpId="0"/>
      <p:bldP spid="53" grpId="0" animBg="1"/>
      <p:bldP spid="54" grpId="0" animBg="1"/>
      <p:bldP spid="57" grpId="0" animBg="1"/>
      <p:bldP spid="58" grpId="0" animBg="1"/>
      <p:bldP spid="5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1234A-159D-4A6F-A2AC-78677F9C2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Merged Taper Cross-sections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672E40-9A43-4518-909D-6BAE7927A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66A872-2873-4762-9F45-B011766538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C9E0EF-7864-4695-9944-C0896F8B3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5</a:t>
            </a:fld>
            <a:endParaRPr lang="uk-UA" dirty="0"/>
          </a:p>
        </p:txBody>
      </p:sp>
      <p:pic>
        <p:nvPicPr>
          <p:cNvPr id="8" name="Picture 7" descr="Chart, surface chart&#10;&#10;Description automatically generated">
            <a:extLst>
              <a:ext uri="{FF2B5EF4-FFF2-40B4-BE49-F238E27FC236}">
                <a16:creationId xmlns:a16="http://schemas.microsoft.com/office/drawing/2014/main" id="{6AC21FBA-A0FC-4B9D-9637-DC651CA63F4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10417" r="7500" b="4166"/>
          <a:stretch/>
        </p:blipFill>
        <p:spPr>
          <a:xfrm>
            <a:off x="1265699" y="1437874"/>
            <a:ext cx="3509670" cy="2877929"/>
          </a:xfrm>
          <a:prstGeom prst="rect">
            <a:avLst/>
          </a:prstGeom>
        </p:spPr>
      </p:pic>
      <p:pic>
        <p:nvPicPr>
          <p:cNvPr id="10" name="Picture 9" descr="Chart, surface chart&#10;&#10;Description automatically generated">
            <a:extLst>
              <a:ext uri="{FF2B5EF4-FFF2-40B4-BE49-F238E27FC236}">
                <a16:creationId xmlns:a16="http://schemas.microsoft.com/office/drawing/2014/main" id="{B7C3147C-61D6-49A4-8DD1-ADCB0EFBAC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10417" r="7500" b="4166"/>
          <a:stretch/>
        </p:blipFill>
        <p:spPr>
          <a:xfrm>
            <a:off x="5321301" y="1443370"/>
            <a:ext cx="3509670" cy="2877930"/>
          </a:xfrm>
          <a:prstGeom prst="rect">
            <a:avLst/>
          </a:prstGeom>
        </p:spPr>
      </p:pic>
      <p:pic>
        <p:nvPicPr>
          <p:cNvPr id="12" name="Picture 11" descr="Chart, surface chart&#10;&#10;Description automatically generated">
            <a:extLst>
              <a:ext uri="{FF2B5EF4-FFF2-40B4-BE49-F238E27FC236}">
                <a16:creationId xmlns:a16="http://schemas.microsoft.com/office/drawing/2014/main" id="{C343DA1D-5C68-443F-ACDF-A8AFF7E2B4CA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10417" r="8334" b="4166"/>
          <a:stretch/>
        </p:blipFill>
        <p:spPr>
          <a:xfrm>
            <a:off x="9408787" y="1437874"/>
            <a:ext cx="3474573" cy="2877929"/>
          </a:xfrm>
          <a:prstGeom prst="rect">
            <a:avLst/>
          </a:prstGeom>
        </p:spPr>
      </p:pic>
      <p:pic>
        <p:nvPicPr>
          <p:cNvPr id="14" name="Picture 13" descr="Chart, surface chart&#10;&#10;Description automatically generated">
            <a:extLst>
              <a:ext uri="{FF2B5EF4-FFF2-40B4-BE49-F238E27FC236}">
                <a16:creationId xmlns:a16="http://schemas.microsoft.com/office/drawing/2014/main" id="{B2295B69-352B-4336-89DE-0F6B59E604C7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33" t="9599" r="9167" b="4166"/>
          <a:stretch/>
        </p:blipFill>
        <p:spPr>
          <a:xfrm>
            <a:off x="1191062" y="4602480"/>
            <a:ext cx="3553838" cy="2971800"/>
          </a:xfrm>
          <a:prstGeom prst="rect">
            <a:avLst/>
          </a:prstGeom>
        </p:spPr>
      </p:pic>
      <p:pic>
        <p:nvPicPr>
          <p:cNvPr id="16" name="Picture 15" descr="Chart, surface chart&#10;&#10;Description automatically generated">
            <a:extLst>
              <a:ext uri="{FF2B5EF4-FFF2-40B4-BE49-F238E27FC236}">
                <a16:creationId xmlns:a16="http://schemas.microsoft.com/office/drawing/2014/main" id="{BEEF0539-8C74-4F47-A64B-63729B826E1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9599" r="8334" b="4166"/>
          <a:stretch/>
        </p:blipFill>
        <p:spPr>
          <a:xfrm>
            <a:off x="5285362" y="4602480"/>
            <a:ext cx="3553838" cy="2971800"/>
          </a:xfrm>
          <a:prstGeom prst="rect">
            <a:avLst/>
          </a:prstGeom>
        </p:spPr>
      </p:pic>
      <p:pic>
        <p:nvPicPr>
          <p:cNvPr id="18" name="Picture 17" descr="Chart, surface chart&#10;&#10;Description automatically generated">
            <a:extLst>
              <a:ext uri="{FF2B5EF4-FFF2-40B4-BE49-F238E27FC236}">
                <a16:creationId xmlns:a16="http://schemas.microsoft.com/office/drawing/2014/main" id="{C8F0D291-F579-4B02-B66C-EB9B8CE6245D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67" t="9599" r="9167" b="4166"/>
          <a:stretch/>
        </p:blipFill>
        <p:spPr>
          <a:xfrm>
            <a:off x="9296400" y="4572000"/>
            <a:ext cx="3567091" cy="3013319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BDB7A336-9D9D-4F6B-9C3B-376A91DCB255}"/>
              </a:ext>
            </a:extLst>
          </p:cNvPr>
          <p:cNvSpPr txBox="1"/>
          <p:nvPr/>
        </p:nvSpPr>
        <p:spPr>
          <a:xfrm>
            <a:off x="63653" y="2262292"/>
            <a:ext cx="13716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Surface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F7AC69F-BA5B-4DF9-AA66-472107562555}"/>
              </a:ext>
            </a:extLst>
          </p:cNvPr>
          <p:cNvSpPr txBox="1"/>
          <p:nvPr/>
        </p:nvSpPr>
        <p:spPr>
          <a:xfrm>
            <a:off x="152400" y="5841310"/>
            <a:ext cx="1117635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300m</a:t>
            </a:r>
            <a:br>
              <a:rPr lang="en-US" sz="2400" dirty="0"/>
            </a:br>
            <a:r>
              <a:rPr lang="en-US" sz="2400" dirty="0"/>
              <a:t>depth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8ACCD8C-AF33-42A8-A3CD-F04FC9D5DF64}"/>
              </a:ext>
            </a:extLst>
          </p:cNvPr>
          <p:cNvSpPr txBox="1"/>
          <p:nvPr/>
        </p:nvSpPr>
        <p:spPr>
          <a:xfrm>
            <a:off x="1747040" y="1046617"/>
            <a:ext cx="252016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CVM-S4.26.M01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7991E81-AA93-4165-A765-04D6266686A9}"/>
              </a:ext>
            </a:extLst>
          </p:cNvPr>
          <p:cNvSpPr txBox="1"/>
          <p:nvPr/>
        </p:nvSpPr>
        <p:spPr>
          <a:xfrm>
            <a:off x="5867400" y="1046617"/>
            <a:ext cx="252016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Merged Taper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92C501C-B597-4361-9126-DD9F32027CA6}"/>
              </a:ext>
            </a:extLst>
          </p:cNvPr>
          <p:cNvSpPr txBox="1"/>
          <p:nvPr/>
        </p:nvSpPr>
        <p:spPr>
          <a:xfrm>
            <a:off x="9976640" y="1046617"/>
            <a:ext cx="252016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400" dirty="0"/>
              <a:t>% difference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69AC08C-4B18-450D-A3FA-5C9A9E290499}"/>
              </a:ext>
            </a:extLst>
          </p:cNvPr>
          <p:cNvSpPr txBox="1"/>
          <p:nvPr/>
        </p:nvSpPr>
        <p:spPr>
          <a:xfrm>
            <a:off x="1138324" y="426627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500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9E6F4CF-E353-4FFC-9637-24EB9909A384}"/>
              </a:ext>
            </a:extLst>
          </p:cNvPr>
          <p:cNvSpPr txBox="1"/>
          <p:nvPr/>
        </p:nvSpPr>
        <p:spPr>
          <a:xfrm>
            <a:off x="2421230" y="4267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1000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2D8933F-4F8F-4446-8C31-88816BB3592D}"/>
              </a:ext>
            </a:extLst>
          </p:cNvPr>
          <p:cNvSpPr txBox="1"/>
          <p:nvPr/>
        </p:nvSpPr>
        <p:spPr>
          <a:xfrm>
            <a:off x="4268813" y="4259347"/>
            <a:ext cx="760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2500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BE7B2A3-4850-453B-9D40-9D00729C7B6C}"/>
              </a:ext>
            </a:extLst>
          </p:cNvPr>
          <p:cNvSpPr txBox="1"/>
          <p:nvPr/>
        </p:nvSpPr>
        <p:spPr>
          <a:xfrm>
            <a:off x="5181600" y="427412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500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6F12EC0A-93BF-4A55-838C-FD1A6602B30F}"/>
              </a:ext>
            </a:extLst>
          </p:cNvPr>
          <p:cNvSpPr txBox="1"/>
          <p:nvPr/>
        </p:nvSpPr>
        <p:spPr>
          <a:xfrm>
            <a:off x="6554813" y="427505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1000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110FE62-F3FA-4DE4-871C-7D03B0368F48}"/>
              </a:ext>
            </a:extLst>
          </p:cNvPr>
          <p:cNvSpPr txBox="1"/>
          <p:nvPr/>
        </p:nvSpPr>
        <p:spPr>
          <a:xfrm>
            <a:off x="8307413" y="4267200"/>
            <a:ext cx="760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2500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DD81C84-69FE-427B-8358-0E660EA38B33}"/>
              </a:ext>
            </a:extLst>
          </p:cNvPr>
          <p:cNvSpPr txBox="1"/>
          <p:nvPr/>
        </p:nvSpPr>
        <p:spPr>
          <a:xfrm>
            <a:off x="9126983" y="4274125"/>
            <a:ext cx="931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-100%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DE38BFA-D290-4FB9-8957-A3A3B8F53AF5}"/>
              </a:ext>
            </a:extLst>
          </p:cNvPr>
          <p:cNvSpPr txBox="1"/>
          <p:nvPr/>
        </p:nvSpPr>
        <p:spPr>
          <a:xfrm>
            <a:off x="10744200" y="427412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0%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9E9759E-E3BE-4645-B56A-B01E9B751123}"/>
              </a:ext>
            </a:extLst>
          </p:cNvPr>
          <p:cNvSpPr txBox="1"/>
          <p:nvPr/>
        </p:nvSpPr>
        <p:spPr>
          <a:xfrm>
            <a:off x="12377012" y="4281361"/>
            <a:ext cx="911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100%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CA76B11B-E046-49D1-9D13-45F19DD57AE8}"/>
              </a:ext>
            </a:extLst>
          </p:cNvPr>
          <p:cNvSpPr txBox="1"/>
          <p:nvPr/>
        </p:nvSpPr>
        <p:spPr>
          <a:xfrm>
            <a:off x="1141372" y="755072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500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13426B9-49E2-4D3F-8247-D68614656790}"/>
              </a:ext>
            </a:extLst>
          </p:cNvPr>
          <p:cNvSpPr txBox="1"/>
          <p:nvPr/>
        </p:nvSpPr>
        <p:spPr>
          <a:xfrm>
            <a:off x="2424278" y="755165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1000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20AC385-8A4B-4417-81EE-03790FA1DEDD}"/>
              </a:ext>
            </a:extLst>
          </p:cNvPr>
          <p:cNvSpPr txBox="1"/>
          <p:nvPr/>
        </p:nvSpPr>
        <p:spPr>
          <a:xfrm>
            <a:off x="4268813" y="7543800"/>
            <a:ext cx="760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2500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35974638-D639-4945-B80E-AB6F7D1ABBDE}"/>
              </a:ext>
            </a:extLst>
          </p:cNvPr>
          <p:cNvSpPr txBox="1"/>
          <p:nvPr/>
        </p:nvSpPr>
        <p:spPr>
          <a:xfrm>
            <a:off x="5137954" y="7550725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500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3296F02-9DCF-497E-B53F-6AA3A53D94CC}"/>
              </a:ext>
            </a:extLst>
          </p:cNvPr>
          <p:cNvSpPr txBox="1"/>
          <p:nvPr/>
        </p:nvSpPr>
        <p:spPr>
          <a:xfrm>
            <a:off x="6420860" y="7551653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1000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35865053-6325-49CF-B973-5B2795E66DA1}"/>
              </a:ext>
            </a:extLst>
          </p:cNvPr>
          <p:cNvSpPr txBox="1"/>
          <p:nvPr/>
        </p:nvSpPr>
        <p:spPr>
          <a:xfrm>
            <a:off x="8268443" y="7543800"/>
            <a:ext cx="76038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2500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4AF92D4D-A9F7-4F08-B35A-75A4A8FECC79}"/>
              </a:ext>
            </a:extLst>
          </p:cNvPr>
          <p:cNvSpPr txBox="1"/>
          <p:nvPr/>
        </p:nvSpPr>
        <p:spPr>
          <a:xfrm>
            <a:off x="9094381" y="7548232"/>
            <a:ext cx="9314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-100%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FF65E92-D2BA-45FD-960A-6C9F00405185}"/>
              </a:ext>
            </a:extLst>
          </p:cNvPr>
          <p:cNvSpPr txBox="1"/>
          <p:nvPr/>
        </p:nvSpPr>
        <p:spPr>
          <a:xfrm>
            <a:off x="10711598" y="7548232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sz="2000" dirty="0"/>
              <a:t>0%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81A4E55D-0A34-43BB-825D-7A3CCB31BDA5}"/>
              </a:ext>
            </a:extLst>
          </p:cNvPr>
          <p:cNvSpPr txBox="1"/>
          <p:nvPr/>
        </p:nvSpPr>
        <p:spPr>
          <a:xfrm>
            <a:off x="12344410" y="7555468"/>
            <a:ext cx="9114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000" dirty="0"/>
              <a:t>100%</a:t>
            </a:r>
          </a:p>
        </p:txBody>
      </p:sp>
    </p:spTree>
    <p:extLst>
      <p:ext uri="{BB962C8B-B14F-4D97-AF65-F5344CB8AC3E}">
        <p14:creationId xmlns:p14="http://schemas.microsoft.com/office/powerpoint/2010/main" val="10800465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5B332-18AB-42A2-A695-78E996933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Updates to Rupture Generation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B08B58-29DF-4C60-8ED6-73D79F2E7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New version of GP generator (v5.5.2, same as in latest BBP release)</a:t>
            </a:r>
          </a:p>
          <a:p>
            <a:pPr lvl="1"/>
            <a:r>
              <a:rPr lang="en-US" dirty="0"/>
              <a:t>Reduced correlation between slip and</a:t>
            </a:r>
            <a:br>
              <a:rPr lang="en-US" dirty="0"/>
            </a:br>
            <a:r>
              <a:rPr lang="en-US" dirty="0"/>
              <a:t>risetime</a:t>
            </a:r>
          </a:p>
          <a:p>
            <a:pPr lvl="1"/>
            <a:r>
              <a:rPr lang="en-US" dirty="0"/>
              <a:t>Reduced shallow fault rupture speed</a:t>
            </a:r>
          </a:p>
          <a:p>
            <a:pPr lvl="1"/>
            <a:r>
              <a:rPr lang="en-US" dirty="0"/>
              <a:t>Slightly weaker directivity</a:t>
            </a:r>
          </a:p>
          <a:p>
            <a:pPr lvl="1"/>
            <a:r>
              <a:rPr lang="en-US" dirty="0"/>
              <a:t>Variable strike &amp; dip</a:t>
            </a:r>
          </a:p>
          <a:p>
            <a:r>
              <a:rPr lang="en-US" dirty="0"/>
              <a:t>Rupture velocity is no longer fixed</a:t>
            </a:r>
          </a:p>
          <a:p>
            <a:pPr lvl="1"/>
            <a:r>
              <a:rPr lang="en-US" dirty="0"/>
              <a:t>67.5%-87.5% of shear wave velocity</a:t>
            </a:r>
          </a:p>
          <a:p>
            <a:r>
              <a:rPr lang="en-US" dirty="0"/>
              <a:t>Denser </a:t>
            </a:r>
            <a:r>
              <a:rPr lang="en-US" dirty="0" err="1"/>
              <a:t>hypocentral</a:t>
            </a:r>
            <a:r>
              <a:rPr lang="en-US" dirty="0"/>
              <a:t> spacing</a:t>
            </a:r>
          </a:p>
          <a:p>
            <a:pPr lvl="1"/>
            <a:r>
              <a:rPr lang="en-US" dirty="0"/>
              <a:t>4.5 km -&gt; 4 km</a:t>
            </a:r>
          </a:p>
          <a:p>
            <a:pPr lvl="1"/>
            <a:r>
              <a:rPr lang="en-US" dirty="0"/>
              <a:t>~31% increase in rupture variations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21DA4-4C11-45DC-A775-71523C2D8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614A20-E6A9-41D3-A214-ABF14A3303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72BB9-64D6-4E4D-B7BB-8DEB22F32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6</a:t>
            </a:fld>
            <a:endParaRPr lang="uk-UA" dirty="0"/>
          </a:p>
        </p:txBody>
      </p:sp>
      <p:pic>
        <p:nvPicPr>
          <p:cNvPr id="8" name="Picture 7" descr="A picture containing map&#10;&#10;Description automatically generated">
            <a:extLst>
              <a:ext uri="{FF2B5EF4-FFF2-40B4-BE49-F238E27FC236}">
                <a16:creationId xmlns:a16="http://schemas.microsoft.com/office/drawing/2014/main" id="{CD956D93-9098-4BB6-9908-E76632D7F6B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7" t="10000" r="16072" b="30415"/>
          <a:stretch/>
        </p:blipFill>
        <p:spPr>
          <a:xfrm>
            <a:off x="7696200" y="1904341"/>
            <a:ext cx="6624500" cy="2133600"/>
          </a:xfrm>
          <a:prstGeom prst="rect">
            <a:avLst/>
          </a:prstGeom>
        </p:spPr>
      </p:pic>
      <p:pic>
        <p:nvPicPr>
          <p:cNvPr id="10" name="Picture 9" descr="A picture containing chart&#10;&#10;Description automatically generated">
            <a:extLst>
              <a:ext uri="{FF2B5EF4-FFF2-40B4-BE49-F238E27FC236}">
                <a16:creationId xmlns:a16="http://schemas.microsoft.com/office/drawing/2014/main" id="{45876E68-0CC3-4D4F-A955-606C8B99C5D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7" t="9295" r="16072" b="9681"/>
          <a:stretch/>
        </p:blipFill>
        <p:spPr>
          <a:xfrm>
            <a:off x="7713918" y="4114800"/>
            <a:ext cx="6624503" cy="290131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46D951AA-036A-46D7-86B5-BC0B9E692A0D}"/>
              </a:ext>
            </a:extLst>
          </p:cNvPr>
          <p:cNvSpPr txBox="1"/>
          <p:nvPr/>
        </p:nvSpPr>
        <p:spPr>
          <a:xfrm>
            <a:off x="8458200" y="7092503"/>
            <a:ext cx="545742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Slip plot, v3.3.1 from Study 15.4 (top); v5.5.2 from Study 22.12 (bottom)</a:t>
            </a:r>
          </a:p>
        </p:txBody>
      </p:sp>
    </p:spTree>
    <p:extLst>
      <p:ext uri="{BB962C8B-B14F-4D97-AF65-F5344CB8AC3E}">
        <p14:creationId xmlns:p14="http://schemas.microsoft.com/office/powerpoint/2010/main" val="3469395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33124E-760E-434B-AA2A-F9A4EEB0BD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22.12 Statistics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E78FB1-BAD8-4C1E-9EBB-F83EE1F7D05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Standard 335 SoCal sites</a:t>
            </a:r>
          </a:p>
          <a:p>
            <a:r>
              <a:rPr lang="en-US" dirty="0"/>
              <a:t>Study performed over 76 days</a:t>
            </a:r>
          </a:p>
          <a:p>
            <a:r>
              <a:rPr lang="en-US" dirty="0"/>
              <a:t>772,000 node-hours on </a:t>
            </a:r>
            <a:r>
              <a:rPr lang="en-US" i="1" dirty="0"/>
              <a:t>Summit</a:t>
            </a:r>
            <a:endParaRPr lang="en-US" dirty="0"/>
          </a:p>
          <a:p>
            <a:pPr lvl="1"/>
            <a:r>
              <a:rPr lang="en-US" dirty="0"/>
              <a:t>Averaged 422 nodes</a:t>
            </a:r>
          </a:p>
          <a:p>
            <a:pPr lvl="1"/>
            <a:r>
              <a:rPr lang="en-US" dirty="0"/>
              <a:t>Max of 3382 (73% of </a:t>
            </a:r>
            <a:r>
              <a:rPr lang="en-US" i="1" dirty="0"/>
              <a:t>Summit</a:t>
            </a:r>
            <a:r>
              <a:rPr lang="en-US" dirty="0"/>
              <a:t>)</a:t>
            </a:r>
          </a:p>
          <a:p>
            <a:r>
              <a:rPr lang="en-US" dirty="0"/>
              <a:t>Managed ~2.5 PB of data</a:t>
            </a:r>
          </a:p>
          <a:p>
            <a:r>
              <a:rPr lang="en-US" dirty="0"/>
              <a:t>74 TB of data staged back to archival storage</a:t>
            </a:r>
          </a:p>
          <a:p>
            <a:pPr lvl="1"/>
            <a:r>
              <a:rPr lang="en-US" dirty="0"/>
              <a:t>420 million two-component low-frequency and broadband seismograms</a:t>
            </a:r>
          </a:p>
          <a:p>
            <a:pPr lvl="1"/>
            <a:r>
              <a:rPr lang="en-US" dirty="0"/>
              <a:t>83 billion intensity measures and durations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A76F4B-0A55-41FC-A3EB-DF99DA50BA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97A04-0ED2-4ED6-A613-869B14765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C1D8AA-EB81-4C76-B0E0-2B8385EB9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7</a:t>
            </a:fld>
            <a:endParaRPr lang="uk-UA" dirty="0"/>
          </a:p>
        </p:txBody>
      </p:sp>
      <p:pic>
        <p:nvPicPr>
          <p:cNvPr id="8" name="Picture 7" descr="A picture containing ground, outdoor&#10;&#10;Description automatically generated">
            <a:extLst>
              <a:ext uri="{FF2B5EF4-FFF2-40B4-BE49-F238E27FC236}">
                <a16:creationId xmlns:a16="http://schemas.microsoft.com/office/drawing/2014/main" id="{B37D0AAB-18BA-425B-9C83-91EE59F64C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8355" y="1256314"/>
            <a:ext cx="7315200" cy="381162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AA629F3-700C-42E5-A2C9-1729BF5F2C62}"/>
              </a:ext>
            </a:extLst>
          </p:cNvPr>
          <p:cNvSpPr txBox="1"/>
          <p:nvPr/>
        </p:nvSpPr>
        <p:spPr>
          <a:xfrm>
            <a:off x="9448800" y="5061668"/>
            <a:ext cx="3048000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Study 22.12 site map</a:t>
            </a:r>
          </a:p>
        </p:txBody>
      </p:sp>
    </p:spTree>
    <p:extLst>
      <p:ext uri="{BB962C8B-B14F-4D97-AF65-F5344CB8AC3E}">
        <p14:creationId xmlns:p14="http://schemas.microsoft.com/office/powerpoint/2010/main" val="36901469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62F48-D7B1-43EB-AB12-4FBE5EA191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949" y="318933"/>
            <a:ext cx="13902505" cy="767714"/>
          </a:xfrm>
        </p:spPr>
        <p:txBody>
          <a:bodyPr>
            <a:normAutofit fontScale="90000"/>
          </a:bodyPr>
          <a:lstStyle/>
          <a:p>
            <a:r>
              <a:rPr lang="en-US" dirty="0"/>
              <a:t>Low-Frequency Results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A894C9-6DA9-4B9B-B65A-D52A22929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34D7E1-FC63-483D-9AB5-CBD3AE4329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D4F153-03DE-4D88-A392-19211AD5E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8</a:t>
            </a:fld>
            <a:endParaRPr lang="uk-UA" dirty="0"/>
          </a:p>
        </p:txBody>
      </p:sp>
      <p:pic>
        <p:nvPicPr>
          <p:cNvPr id="8" name="Picture 7" descr="Map&#10;&#10;Description automatically generated">
            <a:extLst>
              <a:ext uri="{FF2B5EF4-FFF2-40B4-BE49-F238E27FC236}">
                <a16:creationId xmlns:a16="http://schemas.microsoft.com/office/drawing/2014/main" id="{3AA7B68E-F9A9-4F41-9ADB-B5C48EFED04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2" r="6938" b="10911"/>
          <a:stretch/>
        </p:blipFill>
        <p:spPr>
          <a:xfrm>
            <a:off x="1474432" y="1558765"/>
            <a:ext cx="3124291" cy="3034613"/>
          </a:xfrm>
          <a:prstGeom prst="rect">
            <a:avLst/>
          </a:prstGeom>
        </p:spPr>
      </p:pic>
      <p:pic>
        <p:nvPicPr>
          <p:cNvPr id="10" name="Picture 9" descr="Chart&#10;&#10;Description automatically generated">
            <a:extLst>
              <a:ext uri="{FF2B5EF4-FFF2-40B4-BE49-F238E27FC236}">
                <a16:creationId xmlns:a16="http://schemas.microsoft.com/office/drawing/2014/main" id="{E6312C4F-6E59-4024-B263-96112837D15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8" t="1851" r="6022" b="10100"/>
          <a:stretch/>
        </p:blipFill>
        <p:spPr>
          <a:xfrm>
            <a:off x="7876853" y="1558765"/>
            <a:ext cx="3238791" cy="3142724"/>
          </a:xfrm>
          <a:prstGeom prst="rect">
            <a:avLst/>
          </a:prstGeom>
        </p:spPr>
      </p:pic>
      <p:pic>
        <p:nvPicPr>
          <p:cNvPr id="12" name="Picture 11" descr="Chart, surface chart&#10;&#10;Description automatically generated">
            <a:extLst>
              <a:ext uri="{FF2B5EF4-FFF2-40B4-BE49-F238E27FC236}">
                <a16:creationId xmlns:a16="http://schemas.microsoft.com/office/drawing/2014/main" id="{22215F78-5012-412D-8C6D-CA8DEDC54BB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2" r="3273" b="10185"/>
          <a:stretch/>
        </p:blipFill>
        <p:spPr>
          <a:xfrm>
            <a:off x="4659330" y="1558765"/>
            <a:ext cx="3280393" cy="3085518"/>
          </a:xfrm>
          <a:prstGeom prst="rect">
            <a:avLst/>
          </a:prstGeom>
        </p:spPr>
      </p:pic>
      <p:pic>
        <p:nvPicPr>
          <p:cNvPr id="16" name="Picture 15" descr="A picture containing graphical user interface&#10;&#10;Description automatically generated">
            <a:extLst>
              <a:ext uri="{FF2B5EF4-FFF2-40B4-BE49-F238E27FC236}">
                <a16:creationId xmlns:a16="http://schemas.microsoft.com/office/drawing/2014/main" id="{3853E641-B817-4986-BC25-323A0369DD1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2" r="6938" b="10185"/>
          <a:stretch/>
        </p:blipFill>
        <p:spPr>
          <a:xfrm>
            <a:off x="1449606" y="4682204"/>
            <a:ext cx="3185430" cy="3119752"/>
          </a:xfrm>
          <a:prstGeom prst="rect">
            <a:avLst/>
          </a:prstGeom>
        </p:spPr>
      </p:pic>
      <p:pic>
        <p:nvPicPr>
          <p:cNvPr id="18" name="Picture 17" descr="Chart, surface chart&#10;&#10;Description automatically generated">
            <a:extLst>
              <a:ext uri="{FF2B5EF4-FFF2-40B4-BE49-F238E27FC236}">
                <a16:creationId xmlns:a16="http://schemas.microsoft.com/office/drawing/2014/main" id="{5ABAA334-7061-4128-80CC-92EEDF5DC8A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2" r="6938" b="10185"/>
          <a:stretch/>
        </p:blipFill>
        <p:spPr>
          <a:xfrm>
            <a:off x="7939027" y="4682204"/>
            <a:ext cx="3186173" cy="3120479"/>
          </a:xfrm>
          <a:prstGeom prst="rect">
            <a:avLst/>
          </a:prstGeom>
        </p:spPr>
      </p:pic>
      <p:pic>
        <p:nvPicPr>
          <p:cNvPr id="20" name="Picture 19" descr="Chart, surface chart&#10;&#10;Description automatically generated">
            <a:extLst>
              <a:ext uri="{FF2B5EF4-FFF2-40B4-BE49-F238E27FC236}">
                <a16:creationId xmlns:a16="http://schemas.microsoft.com/office/drawing/2014/main" id="{D291373E-5BFC-4D4E-8F0B-15D6D46BCAB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2" r="6938" b="10185"/>
          <a:stretch/>
        </p:blipFill>
        <p:spPr>
          <a:xfrm>
            <a:off x="4617539" y="4682204"/>
            <a:ext cx="3185430" cy="311975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1E5925A2-9D85-4501-BA89-ABEA9906BB88}"/>
              </a:ext>
            </a:extLst>
          </p:cNvPr>
          <p:cNvSpPr txBox="1"/>
          <p:nvPr/>
        </p:nvSpPr>
        <p:spPr>
          <a:xfrm>
            <a:off x="147362" y="2422166"/>
            <a:ext cx="130224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2 sec,</a:t>
            </a:r>
            <a:br>
              <a:rPr lang="en-US" sz="2400" b="1" dirty="0"/>
            </a:br>
            <a:r>
              <a:rPr lang="en-US" sz="2400" b="1" dirty="0"/>
              <a:t>RotD50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64B87B6-DEB9-4298-BFF9-10D7D4FA4AE1}"/>
              </a:ext>
            </a:extLst>
          </p:cNvPr>
          <p:cNvSpPr txBox="1"/>
          <p:nvPr/>
        </p:nvSpPr>
        <p:spPr>
          <a:xfrm>
            <a:off x="147362" y="5723081"/>
            <a:ext cx="1302244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10 sec,</a:t>
            </a:r>
            <a:br>
              <a:rPr lang="en-US" sz="2400" b="1" dirty="0"/>
            </a:br>
            <a:r>
              <a:rPr lang="en-US" sz="2400" b="1" dirty="0"/>
              <a:t>RotD50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7D0607C-C674-4607-8780-5F41E45332A8}"/>
              </a:ext>
            </a:extLst>
          </p:cNvPr>
          <p:cNvSpPr txBox="1"/>
          <p:nvPr/>
        </p:nvSpPr>
        <p:spPr>
          <a:xfrm>
            <a:off x="2115060" y="1173248"/>
            <a:ext cx="193731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Study 22.12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611CF24-CC73-4900-A98A-ED3AEB640F9B}"/>
              </a:ext>
            </a:extLst>
          </p:cNvPr>
          <p:cNvSpPr txBox="1"/>
          <p:nvPr/>
        </p:nvSpPr>
        <p:spPr>
          <a:xfrm>
            <a:off x="5012305" y="1173248"/>
            <a:ext cx="268273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Ratio, 22.12/15.4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A8E9605-4763-41E4-BED6-774272D71C91}"/>
              </a:ext>
            </a:extLst>
          </p:cNvPr>
          <p:cNvSpPr txBox="1"/>
          <p:nvPr/>
        </p:nvSpPr>
        <p:spPr>
          <a:xfrm>
            <a:off x="8102301" y="1168929"/>
            <a:ext cx="296092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Ratio, 22.12/GMMs</a:t>
            </a:r>
          </a:p>
        </p:txBody>
      </p:sp>
      <p:pic>
        <p:nvPicPr>
          <p:cNvPr id="29" name="Picture 28" descr="Chart, histogram&#10;&#10;Description automatically generated">
            <a:extLst>
              <a:ext uri="{FF2B5EF4-FFF2-40B4-BE49-F238E27FC236}">
                <a16:creationId xmlns:a16="http://schemas.microsoft.com/office/drawing/2014/main" id="{91514089-7BCA-4C04-96BF-3AADA97ED32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27658" y="1169054"/>
            <a:ext cx="3124200" cy="546735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E114AF9-0921-4E60-842F-DB636C637485}"/>
              </a:ext>
            </a:extLst>
          </p:cNvPr>
          <p:cNvSpPr txBox="1"/>
          <p:nvPr/>
        </p:nvSpPr>
        <p:spPr>
          <a:xfrm>
            <a:off x="11227658" y="6781800"/>
            <a:ext cx="3314790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Distribution of z-scores between 22.12 and ASK2014</a:t>
            </a:r>
          </a:p>
        </p:txBody>
      </p:sp>
    </p:spTree>
    <p:extLst>
      <p:ext uri="{BB962C8B-B14F-4D97-AF65-F5344CB8AC3E}">
        <p14:creationId xmlns:p14="http://schemas.microsoft.com/office/powerpoint/2010/main" val="2095713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454F5-2699-4872-A9C5-314B6BE2E8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22.12: Low-Frequency Curves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039599-AEE1-4007-B652-B986647AA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D8DA8B-55B3-4780-BC79-AFE02B0942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247BCC9-629C-47E5-BB3F-F3AC6A13A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9</a:t>
            </a:fld>
            <a:endParaRPr lang="uk-UA" dirty="0"/>
          </a:p>
        </p:txBody>
      </p:sp>
      <p:pic>
        <p:nvPicPr>
          <p:cNvPr id="12" name="Picture 11" descr="Chart, line chart&#10;&#10;Description automatically generated">
            <a:extLst>
              <a:ext uri="{FF2B5EF4-FFF2-40B4-BE49-F238E27FC236}">
                <a16:creationId xmlns:a16="http://schemas.microsoft.com/office/drawing/2014/main" id="{D9EE6617-02D0-4AB8-8DCC-1E8B064BEEA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9" t="5712" r="8536" b="12869"/>
          <a:stretch/>
        </p:blipFill>
        <p:spPr>
          <a:xfrm>
            <a:off x="1428652" y="1600200"/>
            <a:ext cx="3040745" cy="2819588"/>
          </a:xfrm>
          <a:prstGeom prst="rect">
            <a:avLst/>
          </a:prstGeom>
        </p:spPr>
      </p:pic>
      <p:pic>
        <p:nvPicPr>
          <p:cNvPr id="14" name="Picture 13" descr="Chart, line chart&#10;&#10;Description automatically generated">
            <a:extLst>
              <a:ext uri="{FF2B5EF4-FFF2-40B4-BE49-F238E27FC236}">
                <a16:creationId xmlns:a16="http://schemas.microsoft.com/office/drawing/2014/main" id="{DFA6E27F-C4F2-4486-85E9-1C2FE2EC137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5" t="5776" r="6761" b="15457"/>
          <a:stretch/>
        </p:blipFill>
        <p:spPr>
          <a:xfrm>
            <a:off x="4700409" y="1606085"/>
            <a:ext cx="2995791" cy="2726940"/>
          </a:xfrm>
          <a:prstGeom prst="rect">
            <a:avLst/>
          </a:prstGeom>
        </p:spPr>
      </p:pic>
      <p:pic>
        <p:nvPicPr>
          <p:cNvPr id="16" name="Picture 15" descr="Chart, line chart&#10;&#10;Description automatically generated">
            <a:extLst>
              <a:ext uri="{FF2B5EF4-FFF2-40B4-BE49-F238E27FC236}">
                <a16:creationId xmlns:a16="http://schemas.microsoft.com/office/drawing/2014/main" id="{9F466C7A-546D-4C61-9B0F-681E24DCEB3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13" t="5709" r="6400" b="15593"/>
          <a:stretch/>
        </p:blipFill>
        <p:spPr>
          <a:xfrm>
            <a:off x="7897341" y="1600200"/>
            <a:ext cx="3049534" cy="2774913"/>
          </a:xfrm>
          <a:prstGeom prst="rect">
            <a:avLst/>
          </a:prstGeom>
        </p:spPr>
      </p:pic>
      <p:pic>
        <p:nvPicPr>
          <p:cNvPr id="18" name="Picture 17" descr="Chart, line chart&#10;&#10;Description automatically generated">
            <a:extLst>
              <a:ext uri="{FF2B5EF4-FFF2-40B4-BE49-F238E27FC236}">
                <a16:creationId xmlns:a16="http://schemas.microsoft.com/office/drawing/2014/main" id="{1558B991-9668-44D7-A378-7D3BB5B8E501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99" t="6667" r="8307" b="15200"/>
          <a:stretch/>
        </p:blipFill>
        <p:spPr>
          <a:xfrm>
            <a:off x="11191668" y="1622994"/>
            <a:ext cx="3049535" cy="2796794"/>
          </a:xfrm>
          <a:prstGeom prst="rect">
            <a:avLst/>
          </a:prstGeom>
        </p:spPr>
      </p:pic>
      <p:pic>
        <p:nvPicPr>
          <p:cNvPr id="20" name="Picture 19" descr="Chart, line chart&#10;&#10;Description automatically generated">
            <a:extLst>
              <a:ext uri="{FF2B5EF4-FFF2-40B4-BE49-F238E27FC236}">
                <a16:creationId xmlns:a16="http://schemas.microsoft.com/office/drawing/2014/main" id="{A15BC418-B6B8-46D6-91AB-A9FE48A38F93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85" t="6320" r="6581" b="15458"/>
          <a:stretch/>
        </p:blipFill>
        <p:spPr>
          <a:xfrm>
            <a:off x="1548839" y="4512076"/>
            <a:ext cx="3023162" cy="2732809"/>
          </a:xfrm>
          <a:prstGeom prst="rect">
            <a:avLst/>
          </a:prstGeom>
        </p:spPr>
      </p:pic>
      <p:pic>
        <p:nvPicPr>
          <p:cNvPr id="22" name="Picture 21" descr="Chart, line chart&#10;&#10;Description automatically generated">
            <a:extLst>
              <a:ext uri="{FF2B5EF4-FFF2-40B4-BE49-F238E27FC236}">
                <a16:creationId xmlns:a16="http://schemas.microsoft.com/office/drawing/2014/main" id="{447BCE59-C5E9-4B81-9038-131E589E5A58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8" t="6822" r="7725" b="15252"/>
          <a:stretch/>
        </p:blipFill>
        <p:spPr>
          <a:xfrm>
            <a:off x="4661484" y="4532857"/>
            <a:ext cx="3024365" cy="2753591"/>
          </a:xfrm>
          <a:prstGeom prst="rect">
            <a:avLst/>
          </a:prstGeom>
        </p:spPr>
      </p:pic>
      <p:pic>
        <p:nvPicPr>
          <p:cNvPr id="24" name="Picture 23" descr="Chart, line chart&#10;&#10;Description automatically generated">
            <a:extLst>
              <a:ext uri="{FF2B5EF4-FFF2-40B4-BE49-F238E27FC236}">
                <a16:creationId xmlns:a16="http://schemas.microsoft.com/office/drawing/2014/main" id="{CED7C2D0-6EC9-4CC4-A40D-2CDDBBDA419B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48" t="6569" r="8753" b="14989"/>
          <a:stretch/>
        </p:blipFill>
        <p:spPr>
          <a:xfrm>
            <a:off x="7855526" y="4500429"/>
            <a:ext cx="3041073" cy="2829791"/>
          </a:xfrm>
          <a:prstGeom prst="rect">
            <a:avLst/>
          </a:prstGeom>
        </p:spPr>
      </p:pic>
      <p:pic>
        <p:nvPicPr>
          <p:cNvPr id="26" name="Picture 25" descr="Chart, line chart&#10;&#10;Description automatically generated">
            <a:extLst>
              <a:ext uri="{FF2B5EF4-FFF2-40B4-BE49-F238E27FC236}">
                <a16:creationId xmlns:a16="http://schemas.microsoft.com/office/drawing/2014/main" id="{381446BA-0B5C-466C-805D-A949C2109447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2" t="5618" r="7361" b="15485"/>
          <a:stretch/>
        </p:blipFill>
        <p:spPr>
          <a:xfrm>
            <a:off x="11180618" y="4459934"/>
            <a:ext cx="3111689" cy="2861151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id="{F7375998-5A6B-4922-9CC9-93F1E99FC993}"/>
              </a:ext>
            </a:extLst>
          </p:cNvPr>
          <p:cNvSpPr txBox="1"/>
          <p:nvPr/>
        </p:nvSpPr>
        <p:spPr>
          <a:xfrm>
            <a:off x="149764" y="5692271"/>
            <a:ext cx="1229398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USC</a:t>
            </a:r>
            <a:br>
              <a:rPr lang="en-US" sz="2400" b="1" dirty="0"/>
            </a:br>
            <a:r>
              <a:rPr lang="en-US" sz="2400" b="1" dirty="0"/>
              <a:t>(inside basin)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09DBBBBA-3711-49BD-9FAA-2EBBB086D3F0}"/>
              </a:ext>
            </a:extLst>
          </p:cNvPr>
          <p:cNvSpPr txBox="1"/>
          <p:nvPr/>
        </p:nvSpPr>
        <p:spPr>
          <a:xfrm>
            <a:off x="134823" y="2614043"/>
            <a:ext cx="1380129" cy="10895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LBUT</a:t>
            </a:r>
            <a:br>
              <a:rPr lang="en-US" sz="2400" b="1" dirty="0"/>
            </a:br>
            <a:r>
              <a:rPr lang="en-US" sz="2400" b="1" dirty="0"/>
              <a:t>(outside basin)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66EBBE6-4B7D-421B-A6F0-FDDB1239600F}"/>
              </a:ext>
            </a:extLst>
          </p:cNvPr>
          <p:cNvSpPr txBox="1"/>
          <p:nvPr/>
        </p:nvSpPr>
        <p:spPr>
          <a:xfrm>
            <a:off x="8277733" y="1219200"/>
            <a:ext cx="219665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5 sec RotD50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5F75289-4512-427D-8D13-CBBA17D26981}"/>
              </a:ext>
            </a:extLst>
          </p:cNvPr>
          <p:cNvSpPr txBox="1"/>
          <p:nvPr/>
        </p:nvSpPr>
        <p:spPr>
          <a:xfrm>
            <a:off x="5075337" y="1219200"/>
            <a:ext cx="219665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3 sec RotD50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B909EB25-6CFF-4239-AFC1-660A18C4AA6F}"/>
              </a:ext>
            </a:extLst>
          </p:cNvPr>
          <p:cNvSpPr txBox="1"/>
          <p:nvPr/>
        </p:nvSpPr>
        <p:spPr>
          <a:xfrm>
            <a:off x="2132006" y="1219200"/>
            <a:ext cx="2196657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2 sec RotD50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351A373-56CA-484E-8AB7-38B40E6270FF}"/>
              </a:ext>
            </a:extLst>
          </p:cNvPr>
          <p:cNvSpPr txBox="1"/>
          <p:nvPr/>
        </p:nvSpPr>
        <p:spPr>
          <a:xfrm>
            <a:off x="11582401" y="1219200"/>
            <a:ext cx="241186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10 sec RotD50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2496F65-0CF8-40F3-A894-1672360F7942}"/>
              </a:ext>
            </a:extLst>
          </p:cNvPr>
          <p:cNvSpPr txBox="1"/>
          <p:nvPr/>
        </p:nvSpPr>
        <p:spPr>
          <a:xfrm>
            <a:off x="3292325" y="7370083"/>
            <a:ext cx="2738318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>
                <a:solidFill>
                  <a:schemeClr val="bg1">
                    <a:lumMod val="60000"/>
                    <a:lumOff val="40000"/>
                  </a:schemeClr>
                </a:solidFill>
              </a:rPr>
              <a:t>Red: Study 15.4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61B9E1E-A969-4484-BB5B-21B793588190}"/>
              </a:ext>
            </a:extLst>
          </p:cNvPr>
          <p:cNvSpPr txBox="1"/>
          <p:nvPr/>
        </p:nvSpPr>
        <p:spPr>
          <a:xfrm>
            <a:off x="9577716" y="7354653"/>
            <a:ext cx="291908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Black: Study 22.12</a:t>
            </a:r>
          </a:p>
        </p:txBody>
      </p:sp>
    </p:spTree>
    <p:extLst>
      <p:ext uri="{BB962C8B-B14F-4D97-AF65-F5344CB8AC3E}">
        <p14:creationId xmlns:p14="http://schemas.microsoft.com/office/powerpoint/2010/main" val="18478627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014D9E-449D-46F4-BCB2-CCF9B3447E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22.12: Broadband Results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2C1C4-E31F-4FEB-AABE-BB42E4440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3C85B-1B14-4C7D-9586-62669B963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F1E752-8C34-4234-B370-EB1BB5DB0F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10</a:t>
            </a:fld>
            <a:endParaRPr lang="uk-UA" dirty="0"/>
          </a:p>
        </p:txBody>
      </p:sp>
      <p:pic>
        <p:nvPicPr>
          <p:cNvPr id="8" name="Picture 7" descr="A picture containing map&#10;&#10;Description automatically generated">
            <a:extLst>
              <a:ext uri="{FF2B5EF4-FFF2-40B4-BE49-F238E27FC236}">
                <a16:creationId xmlns:a16="http://schemas.microsoft.com/office/drawing/2014/main" id="{C479D994-9E71-4E8C-B319-563274EB5BC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" t="1852" r="6938" b="10185"/>
          <a:stretch/>
        </p:blipFill>
        <p:spPr>
          <a:xfrm>
            <a:off x="1752600" y="1456623"/>
            <a:ext cx="3292363" cy="3191577"/>
          </a:xfrm>
          <a:prstGeom prst="rect">
            <a:avLst/>
          </a:prstGeom>
        </p:spPr>
      </p:pic>
      <p:pic>
        <p:nvPicPr>
          <p:cNvPr id="10" name="Picture 9" descr="Chart, surface chart&#10;&#10;Description automatically generated">
            <a:extLst>
              <a:ext uri="{FF2B5EF4-FFF2-40B4-BE49-F238E27FC236}">
                <a16:creationId xmlns:a16="http://schemas.microsoft.com/office/drawing/2014/main" id="{8D888444-0E79-447C-807F-76BDED02D73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9" t="1851" r="6938" b="11112"/>
          <a:stretch/>
        </p:blipFill>
        <p:spPr>
          <a:xfrm>
            <a:off x="5172802" y="1424940"/>
            <a:ext cx="3304283" cy="3202089"/>
          </a:xfrm>
          <a:prstGeom prst="rect">
            <a:avLst/>
          </a:prstGeom>
        </p:spPr>
      </p:pic>
      <p:pic>
        <p:nvPicPr>
          <p:cNvPr id="16" name="Picture 15" descr="Chart, histogram&#10;&#10;Description automatically generated">
            <a:extLst>
              <a:ext uri="{FF2B5EF4-FFF2-40B4-BE49-F238E27FC236}">
                <a16:creationId xmlns:a16="http://schemas.microsoft.com/office/drawing/2014/main" id="{D56D32FC-0963-46D4-9626-6A09E29BC0F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4" b="50266"/>
          <a:stretch/>
        </p:blipFill>
        <p:spPr>
          <a:xfrm>
            <a:off x="9229273" y="1773073"/>
            <a:ext cx="2532185" cy="4001256"/>
          </a:xfrm>
          <a:prstGeom prst="rect">
            <a:avLst/>
          </a:prstGeom>
        </p:spPr>
      </p:pic>
      <p:pic>
        <p:nvPicPr>
          <p:cNvPr id="17" name="Picture 16" descr="Chart, histogram&#10;&#10;Description automatically generated">
            <a:extLst>
              <a:ext uri="{FF2B5EF4-FFF2-40B4-BE49-F238E27FC236}">
                <a16:creationId xmlns:a16="http://schemas.microsoft.com/office/drawing/2014/main" id="{762E6126-AE87-49E6-AA67-FB164EFC0BA4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995" b="2385"/>
          <a:stretch/>
        </p:blipFill>
        <p:spPr>
          <a:xfrm>
            <a:off x="11746673" y="1752601"/>
            <a:ext cx="2532185" cy="4001256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AD4BE5AF-DF22-49A6-A5D7-DCD4DC6C87BF}"/>
              </a:ext>
            </a:extLst>
          </p:cNvPr>
          <p:cNvSpPr txBox="1"/>
          <p:nvPr/>
        </p:nvSpPr>
        <p:spPr>
          <a:xfrm>
            <a:off x="363949" y="2209800"/>
            <a:ext cx="131301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0.1 sec,</a:t>
            </a:r>
            <a:br>
              <a:rPr lang="en-US" sz="2400" b="1" dirty="0"/>
            </a:br>
            <a:r>
              <a:rPr lang="en-US" sz="2400" b="1" dirty="0"/>
              <a:t>RotD50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37A900-DE67-4D1C-B22D-F70F77806626}"/>
              </a:ext>
            </a:extLst>
          </p:cNvPr>
          <p:cNvSpPr txBox="1"/>
          <p:nvPr/>
        </p:nvSpPr>
        <p:spPr>
          <a:xfrm>
            <a:off x="386916" y="5729350"/>
            <a:ext cx="131301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0.5 sec,</a:t>
            </a:r>
            <a:br>
              <a:rPr lang="en-US" sz="2400" b="1" dirty="0"/>
            </a:br>
            <a:r>
              <a:rPr lang="en-US" sz="2400" b="1" dirty="0"/>
              <a:t>RotD50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E445232-9E1D-472F-8458-1011CEA9B771}"/>
              </a:ext>
            </a:extLst>
          </p:cNvPr>
          <p:cNvSpPr txBox="1"/>
          <p:nvPr/>
        </p:nvSpPr>
        <p:spPr>
          <a:xfrm>
            <a:off x="2539332" y="1010444"/>
            <a:ext cx="2306346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Study 22.12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DE03FCC-0656-4222-8C06-5D7D90432112}"/>
              </a:ext>
            </a:extLst>
          </p:cNvPr>
          <p:cNvSpPr txBox="1"/>
          <p:nvPr/>
        </p:nvSpPr>
        <p:spPr>
          <a:xfrm>
            <a:off x="5488548" y="1000208"/>
            <a:ext cx="2764621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b="1" dirty="0"/>
              <a:t>Ratio, 22.12/15.12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CDACB2-20EB-4162-B1CE-46BE787C4DE7}"/>
              </a:ext>
            </a:extLst>
          </p:cNvPr>
          <p:cNvSpPr txBox="1"/>
          <p:nvPr/>
        </p:nvSpPr>
        <p:spPr>
          <a:xfrm>
            <a:off x="9478258" y="5809586"/>
            <a:ext cx="4800600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n-US" sz="2400" dirty="0"/>
              <a:t>Distribution of z-scores between 22.12 BB and ASK2014</a:t>
            </a:r>
          </a:p>
        </p:txBody>
      </p:sp>
      <p:pic>
        <p:nvPicPr>
          <p:cNvPr id="27" name="Picture 26" descr="Chart, surface chart&#10;&#10;Description automatically generated">
            <a:extLst>
              <a:ext uri="{FF2B5EF4-FFF2-40B4-BE49-F238E27FC236}">
                <a16:creationId xmlns:a16="http://schemas.microsoft.com/office/drawing/2014/main" id="{2689249D-4B1E-4277-8431-65B47835ACF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8" t="1852" r="6022" b="11111"/>
          <a:stretch/>
        </p:blipFill>
        <p:spPr>
          <a:xfrm>
            <a:off x="5195548" y="4686873"/>
            <a:ext cx="3276600" cy="3142861"/>
          </a:xfrm>
          <a:prstGeom prst="rect">
            <a:avLst/>
          </a:prstGeom>
        </p:spPr>
      </p:pic>
      <p:pic>
        <p:nvPicPr>
          <p:cNvPr id="29" name="Picture 28" descr="Map&#10;&#10;Description automatically generated">
            <a:extLst>
              <a:ext uri="{FF2B5EF4-FFF2-40B4-BE49-F238E27FC236}">
                <a16:creationId xmlns:a16="http://schemas.microsoft.com/office/drawing/2014/main" id="{68808AEC-DA3C-45C3-8FEA-5305A76DCED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73" t="1852" r="6938" b="10185"/>
          <a:stretch/>
        </p:blipFill>
        <p:spPr>
          <a:xfrm>
            <a:off x="1752600" y="4648200"/>
            <a:ext cx="3330783" cy="3228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683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04DCE-B230-4342-92D2-FD18E4DA46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Study 22.12: Data Access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7D519F-F27E-47E3-B16C-8785FB51C06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/>
              <a:t>CyberShake</a:t>
            </a:r>
            <a:r>
              <a:rPr lang="en-US" dirty="0"/>
              <a:t> data access tool is under development</a:t>
            </a:r>
          </a:p>
          <a:p>
            <a:pPr lvl="1"/>
            <a:r>
              <a:rPr lang="en-US" dirty="0"/>
              <a:t>Will streamline access to metadata, intensity measures, seismograms</a:t>
            </a:r>
          </a:p>
          <a:p>
            <a:pPr lvl="1"/>
            <a:r>
              <a:rPr lang="en-US" dirty="0"/>
              <a:t>On pace for completion in May</a:t>
            </a:r>
          </a:p>
          <a:p>
            <a:r>
              <a:rPr lang="en-US" dirty="0"/>
              <a:t>In the meantime, data is available thru DB as with previous studies</a:t>
            </a:r>
          </a:p>
          <a:p>
            <a:r>
              <a:rPr lang="en-US" dirty="0"/>
              <a:t>Email me (</a:t>
            </a:r>
            <a:r>
              <a:rPr lang="en-US" dirty="0">
                <a:hlinkClick r:id="rId2"/>
              </a:rPr>
              <a:t>scottcal@usc.edu</a:t>
            </a:r>
            <a:r>
              <a:rPr lang="en-US" dirty="0"/>
              <a:t>) if you’re interested!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583D13C-C0FF-4E38-99B9-51040F6A92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F7A9BA-5035-D449-8FE0-B8C91CFFF0DB}" type="datetime1">
              <a:rPr lang="en-US" smtClean="0"/>
              <a:t>4/18/2023</a:t>
            </a:fld>
            <a:endParaRPr lang="bg-BG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BECD1A-A5AA-44BA-ABF2-F4D6E47267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2759F-49F1-4705-BC48-35FF5D8BA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11</a:t>
            </a:fld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3420045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Thanks!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1C048E5-7251-4C0F-BC4B-B6B113B6436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79" y="6624844"/>
            <a:ext cx="5715000" cy="962025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Southern California Earthquake Center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6C87F6-986D-49E6-AF40-1B3A1EE8064D}" type="slidenum">
              <a:rPr lang="uk-UA" smtClean="0"/>
              <a:pPr/>
              <a:t>12</a:t>
            </a:fld>
            <a:endParaRPr lang="uk-UA" dirty="0"/>
          </a:p>
        </p:txBody>
      </p:sp>
      <p:pic>
        <p:nvPicPr>
          <p:cNvPr id="8" name="Picture 7" descr="bigusg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9" y="1508817"/>
            <a:ext cx="2292123" cy="846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85115" y="1425258"/>
            <a:ext cx="3158885" cy="88185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pic>
        <p:nvPicPr>
          <p:cNvPr id="14" name="Picture 9" descr="isi_logo_red_larg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1505684" y="3317591"/>
            <a:ext cx="1953997" cy="1242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8" name="Group 17"/>
          <p:cNvGrpSpPr/>
          <p:nvPr/>
        </p:nvGrpSpPr>
        <p:grpSpPr>
          <a:xfrm>
            <a:off x="8763000" y="5379923"/>
            <a:ext cx="3389164" cy="1085128"/>
            <a:chOff x="-914400" y="852134"/>
            <a:chExt cx="6515100" cy="2085976"/>
          </a:xfrm>
        </p:grpSpPr>
        <p:sp>
          <p:nvSpPr>
            <p:cNvPr id="19" name="Rectangle 18"/>
            <p:cNvSpPr/>
            <p:nvPr/>
          </p:nvSpPr>
          <p:spPr bwMode="auto">
            <a:xfrm>
              <a:off x="-914400" y="852134"/>
              <a:ext cx="6172200" cy="1774030"/>
            </a:xfrm>
            <a:prstGeom prst="rect">
              <a:avLst/>
            </a:prstGeom>
            <a:solidFill>
              <a:srgbClr val="3366CC"/>
            </a:solidFill>
            <a:ln>
              <a:noFill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3200" b="0" i="0" u="none" strike="noStrike" cap="none" normalizeH="0" baseline="0">
                <a:ln>
                  <a:noFill/>
                </a:ln>
                <a:solidFill>
                  <a:schemeClr val="tx2"/>
                </a:solidFill>
                <a:effectLst/>
                <a:latin typeface="Arial" pitchFamily="34" charset="0"/>
              </a:endParaRPr>
            </a:p>
          </p:txBody>
        </p:sp>
        <p:pic>
          <p:nvPicPr>
            <p:cNvPr id="20" name="Picture 2" descr="https://pegasus.isi.edu/wordpress/wp-content/uploads/2015/10/logo.png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762000" y="852134"/>
              <a:ext cx="6362700" cy="20859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21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4554" y="3120436"/>
            <a:ext cx="2770846" cy="1486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2" descr="doe-logo-1.png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4008717"/>
            <a:ext cx="3637743" cy="914524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4CDEACE-CEBD-4B8D-9FEC-7F1E65E9E81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8858" y="6968722"/>
            <a:ext cx="6856863" cy="841197"/>
          </a:xfrm>
          <a:prstGeom prst="rect">
            <a:avLst/>
          </a:prstGeom>
        </p:spPr>
      </p:pic>
      <p:pic>
        <p:nvPicPr>
          <p:cNvPr id="15" name="Graphic 14">
            <a:extLst>
              <a:ext uri="{FF2B5EF4-FFF2-40B4-BE49-F238E27FC236}">
                <a16:creationId xmlns:a16="http://schemas.microsoft.com/office/drawing/2014/main" id="{00228842-C24A-48CB-87B2-45BB25CFC5E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933824" y="1279442"/>
            <a:ext cx="1238250" cy="130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829113"/>
      </p:ext>
    </p:extLst>
  </p:cSld>
  <p:clrMapOvr>
    <a:masterClrMapping/>
  </p:clrMapOvr>
</p:sld>
</file>

<file path=ppt/theme/theme1.xml><?xml version="1.0" encoding="utf-8"?>
<a:theme xmlns:a="http://schemas.openxmlformats.org/drawingml/2006/main" name="Continental North America 16x9">
  <a:themeElements>
    <a:clrScheme name="Custom 8">
      <a:dk1>
        <a:srgbClr val="000000"/>
      </a:dk1>
      <a:lt1>
        <a:srgbClr val="990000"/>
      </a:lt1>
      <a:dk2>
        <a:srgbClr val="DDDDBE"/>
      </a:dk2>
      <a:lt2>
        <a:srgbClr val="AAB9C3"/>
      </a:lt2>
      <a:accent1>
        <a:srgbClr val="561643"/>
      </a:accent1>
      <a:accent2>
        <a:srgbClr val="2076FF"/>
      </a:accent2>
      <a:accent3>
        <a:srgbClr val="8EA604"/>
      </a:accent3>
      <a:accent4>
        <a:srgbClr val="F4B841"/>
      </a:accent4>
      <a:accent5>
        <a:srgbClr val="D17422"/>
      </a:accent5>
      <a:accent6>
        <a:srgbClr val="F75C03"/>
      </a:accent6>
      <a:hlink>
        <a:srgbClr val="2075FF"/>
      </a:hlink>
      <a:folHlink>
        <a:srgbClr val="AAB9C3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name="WorldMapSeries-NorthAmerica_Tan" id="{8CFAC0C2-7596-8141-AC09-7B1BE1AF27ED}" vid="{D2FAE4A1-1E70-C04D-8AB3-03C38252D52D}"/>
    </a:ext>
  </a:extLst>
</a:theme>
</file>

<file path=ppt/theme/theme2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irectSourceMarket xmlns="4873beb7-5857-4685-be1f-d57550cc96cc" xsi:nil="true"/>
    <ApprovalStatus xmlns="4873beb7-5857-4685-be1f-d57550cc96cc">InProgress</ApprovalStatus>
    <MarketSpecific xmlns="4873beb7-5857-4685-be1f-d57550cc96cc">false</MarketSpecific>
    <LocComments xmlns="4873beb7-5857-4685-be1f-d57550cc96cc" xsi:nil="true"/>
    <ThumbnailAssetId xmlns="4873beb7-5857-4685-be1f-d57550cc96cc" xsi:nil="true"/>
    <PrimaryImageGen xmlns="4873beb7-5857-4685-be1f-d57550cc96cc">false</PrimaryImageGen>
    <LegacyData xmlns="4873beb7-5857-4685-be1f-d57550cc96cc" xsi:nil="true"/>
    <LocRecommendedHandoff xmlns="4873beb7-5857-4685-be1f-d57550cc96cc" xsi:nil="true"/>
    <BusinessGroup xmlns="4873beb7-5857-4685-be1f-d57550cc96cc" xsi:nil="true"/>
    <BlockPublish xmlns="4873beb7-5857-4685-be1f-d57550cc96cc">false</BlockPublish>
    <TPFriendlyName xmlns="4873beb7-5857-4685-be1f-d57550cc96cc" xsi:nil="true"/>
    <NumericId xmlns="4873beb7-5857-4685-be1f-d57550cc96cc" xsi:nil="true"/>
    <APEditor xmlns="4873beb7-5857-4685-be1f-d57550cc96cc">
      <UserInfo>
        <DisplayName/>
        <AccountId xsi:nil="true"/>
        <AccountType/>
      </UserInfo>
    </APEditor>
    <SourceTitle xmlns="4873beb7-5857-4685-be1f-d57550cc96cc" xsi:nil="true"/>
    <OpenTemplate xmlns="4873beb7-5857-4685-be1f-d57550cc96cc">true</OpenTemplate>
    <UALocComments xmlns="4873beb7-5857-4685-be1f-d57550cc96cc" xsi:nil="true"/>
    <ParentAssetId xmlns="4873beb7-5857-4685-be1f-d57550cc96cc" xsi:nil="true"/>
    <IntlLangReviewDate xmlns="4873beb7-5857-4685-be1f-d57550cc96cc" xsi:nil="true"/>
    <FeatureTagsTaxHTField0 xmlns="4873beb7-5857-4685-be1f-d57550cc96cc">
      <Terms xmlns="http://schemas.microsoft.com/office/infopath/2007/PartnerControls"/>
    </FeatureTagsTaxHTField0>
    <PublishStatusLookup xmlns="4873beb7-5857-4685-be1f-d57550cc96cc">
      <Value>1380830</Value>
    </PublishStatusLookup>
    <Providers xmlns="4873beb7-5857-4685-be1f-d57550cc96cc" xsi:nil="true"/>
    <MachineTranslated xmlns="4873beb7-5857-4685-be1f-d57550cc96cc">false</MachineTranslated>
    <OriginalSourceMarket xmlns="4873beb7-5857-4685-be1f-d57550cc96cc" xsi:nil="true"/>
    <APDescription xmlns="4873beb7-5857-4685-be1f-d57550cc96cc">This template - appropriate for students, teachers, or businesses -  features a title slide with a map of the North American continent in a gray-on-gray color scheme. It's one of a related series of templates, each featuring a different continent.  This template is compatible with PowerPoint 2013 and later, and offers a variety of slide layouts including title slides, bulleted lists, photo with captions, a sample chart, and blank slide, all in a widescreen (16X9) format.
</APDescription>
    <ClipArtFilename xmlns="4873beb7-5857-4685-be1f-d57550cc96cc" xsi:nil="true"/>
    <ContentItem xmlns="4873beb7-5857-4685-be1f-d57550cc96cc" xsi:nil="true"/>
    <TPInstallLocation xmlns="4873beb7-5857-4685-be1f-d57550cc96cc" xsi:nil="true"/>
    <PublishTargets xmlns="4873beb7-5857-4685-be1f-d57550cc96cc">OfficeOnlineVNext</PublishTargets>
    <TimesCloned xmlns="4873beb7-5857-4685-be1f-d57550cc96cc" xsi:nil="true"/>
    <AssetStart xmlns="4873beb7-5857-4685-be1f-d57550cc96cc">2011-12-19T18:35:00+00:00</AssetStart>
    <Provider xmlns="4873beb7-5857-4685-be1f-d57550cc96cc" xsi:nil="true"/>
    <AcquiredFrom xmlns="4873beb7-5857-4685-be1f-d57550cc96cc">Internal MS</AcquiredFrom>
    <FriendlyTitle xmlns="4873beb7-5857-4685-be1f-d57550cc96cc" xsi:nil="true"/>
    <LastHandOff xmlns="4873beb7-5857-4685-be1f-d57550cc96cc" xsi:nil="true"/>
    <TPClientViewer xmlns="4873beb7-5857-4685-be1f-d57550cc96cc" xsi:nil="true"/>
    <UACurrentWords xmlns="4873beb7-5857-4685-be1f-d57550cc96cc" xsi:nil="true"/>
    <ArtSampleDocs xmlns="4873beb7-5857-4685-be1f-d57550cc96cc" xsi:nil="true"/>
    <UALocRecommendation xmlns="4873beb7-5857-4685-be1f-d57550cc96cc">Localize</UALocRecommendation>
    <Manager xmlns="4873beb7-5857-4685-be1f-d57550cc96cc" xsi:nil="true"/>
    <ShowIn xmlns="4873beb7-5857-4685-be1f-d57550cc96cc">Show everywhere</ShowIn>
    <UANotes xmlns="4873beb7-5857-4685-be1f-d57550cc96cc" xsi:nil="true"/>
    <TemplateStatus xmlns="4873beb7-5857-4685-be1f-d57550cc96cc">Complete</TemplateStatus>
    <InternalTagsTaxHTField0 xmlns="4873beb7-5857-4685-be1f-d57550cc96cc">
      <Terms xmlns="http://schemas.microsoft.com/office/infopath/2007/PartnerControls"/>
    </InternalTagsTaxHTField0>
    <CSXHash xmlns="4873beb7-5857-4685-be1f-d57550cc96cc" xsi:nil="true"/>
    <Downloads xmlns="4873beb7-5857-4685-be1f-d57550cc96cc">0</Downloads>
    <VoteCount xmlns="4873beb7-5857-4685-be1f-d57550cc96cc" xsi:nil="true"/>
    <OOCacheId xmlns="4873beb7-5857-4685-be1f-d57550cc96cc" xsi:nil="true"/>
    <IsDeleted xmlns="4873beb7-5857-4685-be1f-d57550cc96cc">false</IsDeleted>
    <AssetExpire xmlns="4873beb7-5857-4685-be1f-d57550cc96cc">2035-01-01T08:00:00+00:00</AssetExpire>
    <DSATActionTaken xmlns="4873beb7-5857-4685-be1f-d57550cc96cc" xsi:nil="true"/>
    <CSXSubmissionMarket xmlns="4873beb7-5857-4685-be1f-d57550cc96cc" xsi:nil="true"/>
    <TPExecutable xmlns="4873beb7-5857-4685-be1f-d57550cc96cc" xsi:nil="true"/>
    <SubmitterId xmlns="4873beb7-5857-4685-be1f-d57550cc96cc" xsi:nil="true"/>
    <EditorialTags xmlns="4873beb7-5857-4685-be1f-d57550cc96cc" xsi:nil="true"/>
    <ApprovalLog xmlns="4873beb7-5857-4685-be1f-d57550cc96cc" xsi:nil="true"/>
    <AssetType xmlns="4873beb7-5857-4685-be1f-d57550cc96cc">TP</AssetType>
    <BugNumber xmlns="4873beb7-5857-4685-be1f-d57550cc96cc" xsi:nil="true"/>
    <CSXSubmissionDate xmlns="4873beb7-5857-4685-be1f-d57550cc96cc" xsi:nil="true"/>
    <CSXUpdate xmlns="4873beb7-5857-4685-be1f-d57550cc96cc">false</CSXUpdate>
    <Milestone xmlns="4873beb7-5857-4685-be1f-d57550cc96cc" xsi:nil="true"/>
    <RecommendationsModifier xmlns="4873beb7-5857-4685-be1f-d57550cc96cc" xsi:nil="true"/>
    <OriginAsset xmlns="4873beb7-5857-4685-be1f-d57550cc96cc" xsi:nil="true"/>
    <TPComponent xmlns="4873beb7-5857-4685-be1f-d57550cc96cc" xsi:nil="true"/>
    <AssetId xmlns="4873beb7-5857-4685-be1f-d57550cc96cc">TP102804878</AssetId>
    <IntlLocPriority xmlns="4873beb7-5857-4685-be1f-d57550cc96cc" xsi:nil="true"/>
    <PolicheckWords xmlns="4873beb7-5857-4685-be1f-d57550cc96cc" xsi:nil="true"/>
    <TPLaunchHelpLink xmlns="4873beb7-5857-4685-be1f-d57550cc96cc" xsi:nil="true"/>
    <TPApplication xmlns="4873beb7-5857-4685-be1f-d57550cc96cc" xsi:nil="true"/>
    <CrawlForDependencies xmlns="4873beb7-5857-4685-be1f-d57550cc96cc">false</CrawlForDependencies>
    <HandoffToMSDN xmlns="4873beb7-5857-4685-be1f-d57550cc96cc" xsi:nil="true"/>
    <PlannedPubDate xmlns="4873beb7-5857-4685-be1f-d57550cc96cc" xsi:nil="true"/>
    <IntlLangReviewer xmlns="4873beb7-5857-4685-be1f-d57550cc96cc" xsi:nil="true"/>
    <TrustLevel xmlns="4873beb7-5857-4685-be1f-d57550cc96cc">1 Microsoft Managed Content</TrustLevel>
    <LocLastLocAttemptVersionLookup xmlns="4873beb7-5857-4685-be1f-d57550cc96cc">725058</LocLastLocAttemptVersionLookup>
    <IsSearchable xmlns="4873beb7-5857-4685-be1f-d57550cc96cc">true</IsSearchable>
    <TemplateTemplateType xmlns="4873beb7-5857-4685-be1f-d57550cc96cc">PowerPoint Presentation Template</TemplateTemplateType>
    <CampaignTagsTaxHTField0 xmlns="4873beb7-5857-4685-be1f-d57550cc96cc">
      <Terms xmlns="http://schemas.microsoft.com/office/infopath/2007/PartnerControls"/>
    </CampaignTagsTaxHTField0>
    <TPNamespace xmlns="4873beb7-5857-4685-be1f-d57550cc96cc" xsi:nil="true"/>
    <TaxCatchAll xmlns="4873beb7-5857-4685-be1f-d57550cc96cc"/>
    <Markets xmlns="4873beb7-5857-4685-be1f-d57550cc96cc"/>
    <UAProjectedTotalWords xmlns="4873beb7-5857-4685-be1f-d57550cc96cc" xsi:nil="true"/>
    <IntlLangReview xmlns="4873beb7-5857-4685-be1f-d57550cc96cc">false</IntlLangReview>
    <OutputCachingOn xmlns="4873beb7-5857-4685-be1f-d57550cc96cc">false</OutputCachingOn>
    <AverageRating xmlns="4873beb7-5857-4685-be1f-d57550cc96cc" xsi:nil="true"/>
    <APAuthor xmlns="4873beb7-5857-4685-be1f-d57550cc96cc">
      <UserInfo>
        <DisplayName>REDMOND\v-vaddu</DisplayName>
        <AccountId>2567</AccountId>
        <AccountType/>
      </UserInfo>
    </APAuthor>
    <LocManualTestRequired xmlns="4873beb7-5857-4685-be1f-d57550cc96cc">false</LocManualTestRequired>
    <TPCommandLine xmlns="4873beb7-5857-4685-be1f-d57550cc96cc" xsi:nil="true"/>
    <TPAppVersion xmlns="4873beb7-5857-4685-be1f-d57550cc96cc" xsi:nil="true"/>
    <EditorialStatus xmlns="4873beb7-5857-4685-be1f-d57550cc96cc">Complete</EditorialStatus>
    <LastModifiedDateTime xmlns="4873beb7-5857-4685-be1f-d57550cc96cc" xsi:nil="true"/>
    <ScenarioTagsTaxHTField0 xmlns="4873beb7-5857-4685-be1f-d57550cc96cc">
      <Terms xmlns="http://schemas.microsoft.com/office/infopath/2007/PartnerControls"/>
    </ScenarioTagsTaxHTField0>
    <OriginalRelease xmlns="4873beb7-5857-4685-be1f-d57550cc96cc">14</OriginalRelease>
    <TPLaunchHelpLinkType xmlns="4873beb7-5857-4685-be1f-d57550cc96cc">Template</TPLaunchHelpLinkType>
    <LocalizationTagsTaxHTField0 xmlns="4873beb7-5857-4685-be1f-d57550cc96cc">
      <Terms xmlns="http://schemas.microsoft.com/office/infopath/2007/PartnerControls"/>
    </LocalizationTagsTaxHTField0>
    <LocMarketGroupTiers2 xmlns="4873beb7-5857-4685-be1f-d57550cc96c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TemplateFile" ma:contentTypeID="0x0101006EDDDB5EE6D98C44930B742096920B300400F5B6D36B3EF94B4E9A635CDF2A18F5B8" ma:contentTypeVersion="72" ma:contentTypeDescription="Create a new document." ma:contentTypeScope="" ma:versionID="a23e56308344d904b51738559c3d67c9">
  <xsd:schema xmlns:xsd="http://www.w3.org/2001/XMLSchema" xmlns:xs="http://www.w3.org/2001/XMLSchema" xmlns:p="http://schemas.microsoft.com/office/2006/metadata/properties" xmlns:ns2="4873beb7-5857-4685-be1f-d57550cc96cc" targetNamespace="http://schemas.microsoft.com/office/2006/metadata/properties" ma:root="true" ma:fieldsID="cd0908cc4600e77bf5da051303e00c8d" ns2:_="">
    <xsd:import namespace="4873beb7-5857-4685-be1f-d57550cc96cc"/>
    <xsd:element name="properties">
      <xsd:complexType>
        <xsd:sequence>
          <xsd:element name="documentManagement">
            <xsd:complexType>
              <xsd:all>
                <xsd:element ref="ns2:AcquiredFrom" minOccurs="0"/>
                <xsd:element ref="ns2:UACurrentWords" minOccurs="0"/>
                <xsd:element ref="ns2:TPApplication" minOccurs="0"/>
                <xsd:element ref="ns2:ApprovalLog" minOccurs="0"/>
                <xsd:element ref="ns2:ApprovalStatus" minOccurs="0"/>
                <xsd:element ref="ns2:AssetStart" minOccurs="0"/>
                <xsd:element ref="ns2:AssetExpire" minOccurs="0"/>
                <xsd:element ref="ns2:AssetId" minOccurs="0"/>
                <xsd:element ref="ns2:IsSearchable" minOccurs="0"/>
                <xsd:element ref="ns2:AssetType" minOccurs="0"/>
                <xsd:element ref="ns2:APAuthor" minOccurs="0"/>
                <xsd:element ref="ns2:AverageRating" minOccurs="0"/>
                <xsd:element ref="ns2:BlockPublish" minOccurs="0"/>
                <xsd:element ref="ns2:BugNumber" minOccurs="0"/>
                <xsd:element ref="ns2:CampaignTagsTaxHTField0" minOccurs="0"/>
                <xsd:element ref="ns2:TPClientViewer" minOccurs="0"/>
                <xsd:element ref="ns2:ClipArtFilename" minOccurs="0"/>
                <xsd:element ref="ns2:TPCommandLine" minOccurs="0"/>
                <xsd:element ref="ns2:TPComponent" minOccurs="0"/>
                <xsd:element ref="ns2:ContentItem" minOccurs="0"/>
                <xsd:element ref="ns2:CrawlForDependencies" minOccurs="0"/>
                <xsd:element ref="ns2:CSXHash" minOccurs="0"/>
                <xsd:element ref="ns2:CSXSubmissionMarket" minOccurs="0"/>
                <xsd:element ref="ns2:CSXUpdate" minOccurs="0"/>
                <xsd:element ref="ns2:IntlLangReviewDate" minOccurs="0"/>
                <xsd:element ref="ns2:IsDeleted" minOccurs="0"/>
                <xsd:element ref="ns2:APDescription" minOccurs="0"/>
                <xsd:element ref="ns2:DirectSourceMarket" minOccurs="0"/>
                <xsd:element ref="ns2:Downloads" minOccurs="0"/>
                <xsd:element ref="ns2:DSATActionTaken" minOccurs="0"/>
                <xsd:element ref="ns2:APEditor" minOccurs="0"/>
                <xsd:element ref="ns2:EditorialStatus" minOccurs="0"/>
                <xsd:element ref="ns2:EditorialTags" minOccurs="0"/>
                <xsd:element ref="ns2:TPExecutable" minOccurs="0"/>
                <xsd:element ref="ns2:FeatureTagsTaxHTField0" minOccurs="0"/>
                <xsd:element ref="ns2:TPFriendlyName" minOccurs="0"/>
                <xsd:element ref="ns2:FriendlyTitle" minOccurs="0"/>
                <xsd:element ref="ns2:PrimaryImageGen" minOccurs="0"/>
                <xsd:element ref="ns2:HandoffToMSDN" minOccurs="0"/>
                <xsd:element ref="ns2:InProjectListLookup" minOccurs="0"/>
                <xsd:element ref="ns2:TPInstallLocation" minOccurs="0"/>
                <xsd:element ref="ns2:InternalTagsTaxHTField0" minOccurs="0"/>
                <xsd:element ref="ns2:IntlLangReview" minOccurs="0"/>
                <xsd:element ref="ns2:IntlLangReviewer" minOccurs="0"/>
                <xsd:element ref="ns2:MarketSpecific" minOccurs="0"/>
                <xsd:element ref="ns2:LastCompleteVersionLookup" minOccurs="0"/>
                <xsd:element ref="ns2:LastHandOff" minOccurs="0"/>
                <xsd:element ref="ns2:LastModifiedDateTime" minOccurs="0"/>
                <xsd:element ref="ns2:LastPreviewErrorLookup" minOccurs="0"/>
                <xsd:element ref="ns2:LastPreviewResultLookup" minOccurs="0"/>
                <xsd:element ref="ns2:LastPreviewAttemptDateLookup" minOccurs="0"/>
                <xsd:element ref="ns2:LastPreviewedByLookup" minOccurs="0"/>
                <xsd:element ref="ns2:LastPreviewTimeLookup" minOccurs="0"/>
                <xsd:element ref="ns2:LastPreviewVersionLookup" minOccurs="0"/>
                <xsd:element ref="ns2:LastPublishErrorLookup" minOccurs="0"/>
                <xsd:element ref="ns2:LastPublishResultLookup" minOccurs="0"/>
                <xsd:element ref="ns2:LastPublishAttemptDateLookup" minOccurs="0"/>
                <xsd:element ref="ns2:LastPublishedByLookup" minOccurs="0"/>
                <xsd:element ref="ns2:LastPublishTimeLookup" minOccurs="0"/>
                <xsd:element ref="ns2:LastPublishVersionLookup" minOccurs="0"/>
                <xsd:element ref="ns2:TPLaunchHelpLinkType" minOccurs="0"/>
                <xsd:element ref="ns2:LegacyData" minOccurs="0"/>
                <xsd:element ref="ns2:TPLaunchHelpLink" minOccurs="0"/>
                <xsd:element ref="ns2:LocComments" minOccurs="0"/>
                <xsd:element ref="ns2:LocLastLocAttemptVersionLookup" minOccurs="0"/>
                <xsd:element ref="ns2:LocLastLocAttemptVersionTypeLookup" minOccurs="0"/>
                <xsd:element ref="ns2:LocManualTestRequired" minOccurs="0"/>
                <xsd:element ref="ns2:LocMarketGroupTiers2" minOccurs="0"/>
                <xsd:element ref="ns2:LocNewPublishedVersionLookup" minOccurs="0"/>
                <xsd:element ref="ns2:LocOverallHandbackStatusLookup" minOccurs="0"/>
                <xsd:element ref="ns2:LocOverallLocStatusLookup" minOccurs="0"/>
                <xsd:element ref="ns2:LocOverallPreviewStatusLookup" minOccurs="0"/>
                <xsd:element ref="ns2:LocOverallPublishStatusLookup" minOccurs="0"/>
                <xsd:element ref="ns2:IntlLocPriority" minOccurs="0"/>
                <xsd:element ref="ns2:LocProcessedForHandoffsLookup" minOccurs="0"/>
                <xsd:element ref="ns2:LocProcessedForMarketsLookup" minOccurs="0"/>
                <xsd:element ref="ns2:LocPublishedDependentAssetsLookup" minOccurs="0"/>
                <xsd:element ref="ns2:LocPublishedLinkedAssetsLookup" minOccurs="0"/>
                <xsd:element ref="ns2:LocRecommendedHandoff" minOccurs="0"/>
                <xsd:element ref="ns2:LocalizationTagsTaxHTField0" minOccurs="0"/>
                <xsd:element ref="ns2:MachineTranslated" minOccurs="0"/>
                <xsd:element ref="ns2:Manager" minOccurs="0"/>
                <xsd:element ref="ns2:Markets" minOccurs="0"/>
                <xsd:element ref="ns2:Milestone" minOccurs="0"/>
                <xsd:element ref="ns2:TPNamespace" minOccurs="0"/>
                <xsd:element ref="ns2:NumericId" minOccurs="0"/>
                <xsd:element ref="ns2:NumOfRatingsLookup" minOccurs="0"/>
                <xsd:element ref="ns2:OOCacheId" minOccurs="0"/>
                <xsd:element ref="ns2:OpenTemplate" minOccurs="0"/>
                <xsd:element ref="ns2:OriginAsset" minOccurs="0"/>
                <xsd:element ref="ns2:OriginalRelease" minOccurs="0"/>
                <xsd:element ref="ns2:OriginalSourceMarket" minOccurs="0"/>
                <xsd:element ref="ns2:OutputCachingOn" minOccurs="0"/>
                <xsd:element ref="ns2:ParentAssetId" minOccurs="0"/>
                <xsd:element ref="ns2:PlannedPubDate" minOccurs="0"/>
                <xsd:element ref="ns2:PolicheckWords" minOccurs="0"/>
                <xsd:element ref="ns2:BusinessGroup" minOccurs="0"/>
                <xsd:element ref="ns2:UAProjectedTotalWords" minOccurs="0"/>
                <xsd:element ref="ns2:Provider" minOccurs="0"/>
                <xsd:element ref="ns2:Providers" minOccurs="0"/>
                <xsd:element ref="ns2:PublishStatusLookup" minOccurs="0"/>
                <xsd:element ref="ns2:PublishTargets" minOccurs="0"/>
                <xsd:element ref="ns2:RecommendationsModifier" minOccurs="0"/>
                <xsd:element ref="ns2:ArtSampleDocs" minOccurs="0"/>
                <xsd:element ref="ns2:ScenarioTagsTaxHTField0" minOccurs="0"/>
                <xsd:element ref="ns2:ShowIn" minOccurs="0"/>
                <xsd:element ref="ns2:SourceTitle" minOccurs="0"/>
                <xsd:element ref="ns2:CSXSubmissionDate" minOccurs="0"/>
                <xsd:element ref="ns2:SubmitterId" minOccurs="0"/>
                <xsd:element ref="ns2:TaxCatchAll" minOccurs="0"/>
                <xsd:element ref="ns2:TaxCatchAllLabel" minOccurs="0"/>
                <xsd:element ref="ns2:TemplateStatus" minOccurs="0"/>
                <xsd:element ref="ns2:TemplateTemplateType" minOccurs="0"/>
                <xsd:element ref="ns2:ThumbnailAssetId" minOccurs="0"/>
                <xsd:element ref="ns2:TimesCloned" minOccurs="0"/>
                <xsd:element ref="ns2:TrustLevel" minOccurs="0"/>
                <xsd:element ref="ns2:UALocComments" minOccurs="0"/>
                <xsd:element ref="ns2:UALocRecommendation" minOccurs="0"/>
                <xsd:element ref="ns2:UANotes" minOccurs="0"/>
                <xsd:element ref="ns2:TPAppVersion" minOccurs="0"/>
                <xsd:element ref="ns2:VoteCou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73beb7-5857-4685-be1f-d57550cc96cc" elementFormDefault="qualified">
    <xsd:import namespace="http://schemas.microsoft.com/office/2006/documentManagement/types"/>
    <xsd:import namespace="http://schemas.microsoft.com/office/infopath/2007/PartnerControls"/>
    <xsd:element name="AcquiredFrom" ma:index="1" nillable="true" ma:displayName="Acquired From" ma:default="Internal MS" ma:internalName="AcquiredFrom" ma:readOnly="false">
      <xsd:simpleType>
        <xsd:restriction base="dms:Choice">
          <xsd:enumeration value="Internal MS"/>
          <xsd:enumeration value="Community"/>
          <xsd:enumeration value="MVP"/>
          <xsd:enumeration value="Publisher"/>
          <xsd:enumeration value="Partner"/>
          <xsd:enumeration value="None"/>
        </xsd:restriction>
      </xsd:simpleType>
    </xsd:element>
    <xsd:element name="UACurrentWords" ma:index="2" nillable="true" ma:displayName="Actual Word Count" ma:default="" ma:internalName="UACurrentWords" ma:readOnly="false">
      <xsd:simpleType>
        <xsd:restriction base="dms:Unknown"/>
      </xsd:simpleType>
    </xsd:element>
    <xsd:element name="TPApplication" ma:index="3" nillable="true" ma:displayName="Application to Open Template With" ma:default="" ma:internalName="TPApplication">
      <xsd:simpleType>
        <xsd:restriction base="dms:Text"/>
      </xsd:simpleType>
    </xsd:element>
    <xsd:element name="ApprovalLog" ma:index="4" nillable="true" ma:displayName="Approval Log" ma:default="" ma:hidden="true" ma:internalName="ApprovalLog" ma:readOnly="false">
      <xsd:simpleType>
        <xsd:restriction base="dms:Note"/>
      </xsd:simpleType>
    </xsd:element>
    <xsd:element name="ApprovalStatus" ma:index="5" nillable="true" ma:displayName="Approval Status" ma:default="InProgress" ma:internalName="ApprovalStatus" ma:readOnly="false">
      <xsd:simpleType>
        <xsd:restriction base="dms:Choice">
          <xsd:enumeration value="InProgress"/>
          <xsd:enumeration value="Rejected"/>
          <xsd:enumeration value="Questionable"/>
          <xsd:enumeration value="ApprovedAutomatic"/>
          <xsd:enumeration value="ApprovedManual"/>
          <xsd:enumeration value="On Hold"/>
          <xsd:enumeration value="Needs Review"/>
          <xsd:enumeration value="A Violation"/>
          <xsd:enumeration value="Unpublished Violation"/>
        </xsd:restriction>
      </xsd:simpleType>
    </xsd:element>
    <xsd:element name="AssetStart" ma:index="6" nillable="true" ma:displayName="Asset Begin Date" ma:default="[Today]" ma:internalName="AssetStart" ma:readOnly="false">
      <xsd:simpleType>
        <xsd:restriction base="dms:DateTime"/>
      </xsd:simpleType>
    </xsd:element>
    <xsd:element name="AssetExpire" ma:index="7" nillable="true" ma:displayName="Asset End Date" ma:default="2029-01-01T08:00:00Z" ma:format="DateTime" ma:internalName="AssetExpire" ma:readOnly="false">
      <xsd:simpleType>
        <xsd:restriction base="dms:DateTime"/>
      </xsd:simpleType>
    </xsd:element>
    <xsd:element name="AssetId" ma:index="8" nillable="true" ma:displayName="Asset ID" ma:default="" ma:indexed="true" ma:internalName="AssetId" ma:readOnly="false">
      <xsd:simpleType>
        <xsd:restriction base="dms:Text">
          <xsd:maxLength value="255"/>
        </xsd:restriction>
      </xsd:simpleType>
    </xsd:element>
    <xsd:element name="IsSearchable" ma:index="9" nillable="true" ma:displayName="Asset Searchable?" ma:default="true" ma:internalName="IsSearchable" ma:readOnly="false">
      <xsd:simpleType>
        <xsd:restriction base="dms:Boolean"/>
      </xsd:simpleType>
    </xsd:element>
    <xsd:element name="AssetType" ma:index="10" nillable="true" ma:displayName="Asset Type" ma:default="" ma:internalName="AssetType" ma:readOnly="false">
      <xsd:simpleType>
        <xsd:restriction base="dms:Unknown"/>
      </xsd:simpleType>
    </xsd:element>
    <xsd:element name="APAuthor" ma:index="11" nillable="true" ma:displayName="Author" ma:default="" ma:list="UserInfo" ma:internalName="APAuth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AverageRating" ma:index="12" nillable="true" ma:displayName="Average Rating" ma:internalName="AverageRating" ma:readOnly="false">
      <xsd:simpleType>
        <xsd:restriction base="dms:Text"/>
      </xsd:simpleType>
    </xsd:element>
    <xsd:element name="BlockPublish" ma:index="13" nillable="true" ma:displayName="Block from Publishing?" ma:default="" ma:internalName="BlockPublish" ma:readOnly="false">
      <xsd:simpleType>
        <xsd:restriction base="dms:Boolean"/>
      </xsd:simpleType>
    </xsd:element>
    <xsd:element name="BugNumber" ma:index="14" nillable="true" ma:displayName="Bug Number" ma:default="" ma:internalName="BugNumber" ma:readOnly="false">
      <xsd:simpleType>
        <xsd:restriction base="dms:Text"/>
      </xsd:simpleType>
    </xsd:element>
    <xsd:element name="CampaignTagsTaxHTField0" ma:index="16" nillable="true" ma:taxonomy="true" ma:internalName="CampaignTagsTaxHTField0" ma:taxonomyFieldName="CampaignTags" ma:displayName="Campaigns" ma:readOnly="false" ma:default="" ma:fieldId="{1df42cc3-2301-4f11-a52a-6ead923c29ed}" ma:taxonomyMulti="true" ma:sspId="8f79753a-75d3-41f5-8ca3-40b843941b4f" ma:termSetId="ca0e50d4-faa1-44ce-961e-bb1441c60e6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ClientViewer" ma:index="17" nillable="true" ma:displayName="Client Viewer" ma:default="" ma:internalName="TPClientViewer">
      <xsd:simpleType>
        <xsd:restriction base="dms:Text"/>
      </xsd:simpleType>
    </xsd:element>
    <xsd:element name="ClipArtFilename" ma:index="18" nillable="true" ma:displayName="Clip Art Name" ma:default="" ma:internalName="ClipArtFilename" ma:readOnly="false">
      <xsd:simpleType>
        <xsd:restriction base="dms:Text"/>
      </xsd:simpleType>
    </xsd:element>
    <xsd:element name="TPCommandLine" ma:index="19" nillable="true" ma:displayName="Command Line" ma:default="" ma:internalName="TPCommandLine">
      <xsd:simpleType>
        <xsd:restriction base="dms:Text"/>
      </xsd:simpleType>
    </xsd:element>
    <xsd:element name="TPComponent" ma:index="20" nillable="true" ma:displayName="Component" ma:default="" ma:internalName="TPComponent">
      <xsd:simpleType>
        <xsd:restriction base="dms:Text"/>
      </xsd:simpleType>
    </xsd:element>
    <xsd:element name="ContentItem" ma:index="21" nillable="true" ma:displayName="Content Item" ma:default="" ma:hidden="true" ma:internalName="ContentItem" ma:readOnly="false">
      <xsd:simpleType>
        <xsd:restriction base="dms:Unknown"/>
      </xsd:simpleType>
    </xsd:element>
    <xsd:element name="CrawlForDependencies" ma:index="23" nillable="true" ma:displayName="Crawl for Dependencies?" ma:default="true" ma:internalName="CrawlForDependencies" ma:readOnly="false">
      <xsd:simpleType>
        <xsd:restriction base="dms:Boolean"/>
      </xsd:simpleType>
    </xsd:element>
    <xsd:element name="CSXHash" ma:index="26" nillable="true" ma:displayName="CSX Hash" ma:default="" ma:indexed="true" ma:internalName="CSXHash" ma:readOnly="false">
      <xsd:simpleType>
        <xsd:restriction base="dms:Text"/>
      </xsd:simpleType>
    </xsd:element>
    <xsd:element name="CSXSubmissionMarket" ma:index="27" nillable="true" ma:displayName="CSX Submission Market" ma:default="" ma:list="{2FBD1B11-2ACE-4FDC-B5A3-635D4ADF6F1B}" ma:internalName="CSXSubmissionMarket" ma:readOnly="false" ma:showField="MarketName" ma:web="4873beb7-5857-4685-be1f-d57550cc96cc">
      <xsd:simpleType>
        <xsd:restriction base="dms:Lookup"/>
      </xsd:simpleType>
    </xsd:element>
    <xsd:element name="CSXUpdate" ma:index="28" nillable="true" ma:displayName="CSX Updated?" ma:default="false" ma:internalName="CSXUpdate" ma:readOnly="false">
      <xsd:simpleType>
        <xsd:restriction base="dms:Boolean"/>
      </xsd:simpleType>
    </xsd:element>
    <xsd:element name="IntlLangReviewDate" ma:index="29" nillable="true" ma:displayName="Date to Complete Intl QA" ma:default="" ma:internalName="IntlLangReviewDate" ma:readOnly="false">
      <xsd:simpleType>
        <xsd:restriction base="dms:DateTime"/>
      </xsd:simpleType>
    </xsd:element>
    <xsd:element name="IsDeleted" ma:index="30" nillable="true" ma:displayName="Deleted?" ma:default="" ma:internalName="IsDeleted" ma:readOnly="false">
      <xsd:simpleType>
        <xsd:restriction base="dms:Boolean"/>
      </xsd:simpleType>
    </xsd:element>
    <xsd:element name="APDescription" ma:index="31" nillable="true" ma:displayName="Description" ma:default="" ma:internalName="APDescription" ma:readOnly="false">
      <xsd:simpleType>
        <xsd:restriction base="dms:Note"/>
      </xsd:simpleType>
    </xsd:element>
    <xsd:element name="DirectSourceMarket" ma:index="32" nillable="true" ma:displayName="Direct Source Market Group" ma:default="" ma:internalName="DirectSourceMarket" ma:readOnly="false">
      <xsd:simpleType>
        <xsd:restriction base="dms:Text"/>
      </xsd:simpleType>
    </xsd:element>
    <xsd:element name="Downloads" ma:index="33" nillable="true" ma:displayName="Downloads" ma:default="0" ma:hidden="true" ma:internalName="Downloads" ma:readOnly="false">
      <xsd:simpleType>
        <xsd:restriction base="dms:Unknown"/>
      </xsd:simpleType>
    </xsd:element>
    <xsd:element name="DSATActionTaken" ma:index="34" nillable="true" ma:displayName="DSAT Action Taken" ma:default="" ma:internalName="DSATActionTaken" ma:readOnly="false">
      <xsd:simpleType>
        <xsd:restriction base="dms:Choice">
          <xsd:enumeration value="Best Bets"/>
          <xsd:enumeration value="Expire"/>
          <xsd:enumeration value="Hide"/>
          <xsd:enumeration value="None"/>
        </xsd:restriction>
      </xsd:simpleType>
    </xsd:element>
    <xsd:element name="APEditor" ma:index="35" nillable="true" ma:displayName="Editor" ma:default="" ma:list="UserInfo" ma:internalName="APEditor" ma:readOnly="fals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EditorialStatus" ma:index="36" nillable="true" ma:displayName="Editorial Status" ma:default="" ma:internalName="EditorialStatus" ma:readOnly="false">
      <xsd:simpleType>
        <xsd:restriction base="dms:Unknown"/>
      </xsd:simpleType>
    </xsd:element>
    <xsd:element name="EditorialTags" ma:index="37" nillable="true" ma:displayName="Editorial Tags" ma:default="" ma:internalName="EditorialTags">
      <xsd:simpleType>
        <xsd:restriction base="dms:Unknown"/>
      </xsd:simpleType>
    </xsd:element>
    <xsd:element name="TPExecutable" ma:index="38" nillable="true" ma:displayName="Executable" ma:default="" ma:internalName="TPExecutable">
      <xsd:simpleType>
        <xsd:restriction base="dms:Text"/>
      </xsd:simpleType>
    </xsd:element>
    <xsd:element name="FeatureTagsTaxHTField0" ma:index="40" nillable="true" ma:taxonomy="true" ma:internalName="FeatureTagsTaxHTField0" ma:taxonomyFieldName="FeatureTags" ma:displayName="Features" ma:readOnly="false" ma:default="" ma:fieldId="{7fc0d542-15c6-4882-a8e3-13bca44403fb}" ma:taxonomyMulti="true" ma:sspId="8f79753a-75d3-41f5-8ca3-40b843941b4f" ma:termSetId="f1ab6845-967d-4854-a0ba-4ec07f0f811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PFriendlyName" ma:index="41" nillable="true" ma:displayName="Friendly Name" ma:default="" ma:internalName="TPFriendlyName">
      <xsd:simpleType>
        <xsd:restriction base="dms:Text"/>
      </xsd:simpleType>
    </xsd:element>
    <xsd:element name="FriendlyTitle" ma:index="42" nillable="true" ma:displayName="Friendly Title" ma:default="" ma:description="Shorter title to be used when displaying search results" ma:internalName="FriendlyTitle" ma:readOnly="false">
      <xsd:simpleType>
        <xsd:restriction base="dms:Text"/>
      </xsd:simpleType>
    </xsd:element>
    <xsd:element name="PrimaryImageGen" ma:index="43" nillable="true" ma:displayName="Generate Images?" ma:default="true" ma:internalName="PrimaryImageGen">
      <xsd:simpleType>
        <xsd:restriction base="dms:Boolean"/>
      </xsd:simpleType>
    </xsd:element>
    <xsd:element name="HandoffToMSDN" ma:index="44" nillable="true" ma:displayName="Handoff To MSDN Date" ma:default="" ma:internalName="HandoffToMSDN" ma:readOnly="false">
      <xsd:simpleType>
        <xsd:restriction base="dms:DateTime"/>
      </xsd:simpleType>
    </xsd:element>
    <xsd:element name="InProjectListLookup" ma:index="45" nillable="true" ma:displayName="InProjectListLookup" ma:list="{9E343742-310B-4684-A24C-1D137CB4B230}" ma:internalName="InProjectListLookup" ma:readOnly="true" ma:showField="InProjectLis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InstallLocation" ma:index="46" nillable="true" ma:displayName="Install Location" ma:default="" ma:internalName="TPInstallLocation">
      <xsd:simpleType>
        <xsd:restriction base="dms:Text"/>
      </xsd:simpleType>
    </xsd:element>
    <xsd:element name="InternalTagsTaxHTField0" ma:index="48" nillable="true" ma:taxonomy="true" ma:internalName="InternalTagsTaxHTField0" ma:taxonomyFieldName="InternalTags" ma:displayName="Internal Tags" ma:readOnly="false" ma:default="" ma:fieldId="{1490b8a4-2706-41ec-b5e3-73176dccf34e}" ma:taxonomyMulti="true" ma:sspId="8f79753a-75d3-41f5-8ca3-40b843941b4f" ma:termSetId="82b6639e-f7fc-4c18-ad2d-003a6e707765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IntlLangReview" ma:index="49" nillable="true" ma:displayName="Intl Lang QA Review Required?" ma:default="" ma:internalName="IntlLangReview" ma:readOnly="false">
      <xsd:simpleType>
        <xsd:restriction base="dms:Boolean"/>
      </xsd:simpleType>
    </xsd:element>
    <xsd:element name="IntlLangReviewer" ma:index="50" nillable="true" ma:displayName="Intl Lang QA Reviewer" ma:default="" ma:internalName="IntlLangReviewer" ma:readOnly="false">
      <xsd:simpleType>
        <xsd:restriction base="dms:Text"/>
      </xsd:simpleType>
    </xsd:element>
    <xsd:element name="MarketSpecific" ma:index="51" nillable="true" ma:displayName="Is Market Specific?" ma:default="" ma:internalName="MarketSpecific" ma:readOnly="false">
      <xsd:simpleType>
        <xsd:restriction base="dms:Boolean"/>
      </xsd:simpleType>
    </xsd:element>
    <xsd:element name="LastCompleteVersionLookup" ma:index="52" nillable="true" ma:displayName="Last Complete Version Lookup" ma:default="" ma:list="{9E343742-310B-4684-A24C-1D137CB4B230}" ma:internalName="LastCompleteVersionLookup" ma:readOnly="true" ma:showField="LastComplete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HandOff" ma:index="53" nillable="true" ma:displayName="Last Hand-off" ma:default="" ma:internalName="LastHandOff" ma:readOnly="false">
      <xsd:simpleType>
        <xsd:restriction base="dms:DateTime"/>
      </xsd:simpleType>
    </xsd:element>
    <xsd:element name="LastModifiedDateTime" ma:index="54" nillable="true" ma:displayName="Last Modified Date" ma:default="" ma:internalName="LastModifiedDateTime" ma:readOnly="false">
      <xsd:simpleType>
        <xsd:restriction base="dms:DateTime"/>
      </xsd:simpleType>
    </xsd:element>
    <xsd:element name="LastPreviewErrorLookup" ma:index="55" nillable="true" ma:displayName="Last Preview Attempt Error" ma:default="" ma:list="{9E343742-310B-4684-A24C-1D137CB4B230}" ma:internalName="LastPreviewErrorLookup" ma:readOnly="true" ma:showField="LastPreview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ResultLookup" ma:index="56" nillable="true" ma:displayName="Last Preview Attempt Result" ma:default="" ma:list="{9E343742-310B-4684-A24C-1D137CB4B230}" ma:internalName="LastPreviewResultLookup" ma:readOnly="true" ma:showField="LastPreview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AttemptDateLookup" ma:index="57" nillable="true" ma:displayName="Last Preview Attempted On" ma:default="" ma:list="{9E343742-310B-4684-A24C-1D137CB4B230}" ma:internalName="LastPreviewAttemptDateLookup" ma:readOnly="true" ma:showField="LastPreview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edByLookup" ma:index="58" nillable="true" ma:displayName="Last Previewed By" ma:default="" ma:list="{9E343742-310B-4684-A24C-1D137CB4B230}" ma:internalName="LastPreviewedByLookup" ma:readOnly="true" ma:showField="LastPreview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TimeLookup" ma:index="59" nillable="true" ma:displayName="Last Previewed Date" ma:default="" ma:list="{9E343742-310B-4684-A24C-1D137CB4B230}" ma:internalName="LastPreviewTimeLookup" ma:readOnly="true" ma:showField="LastPreview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reviewVersionLookup" ma:index="60" nillable="true" ma:displayName="Last Previewed Version" ma:default="" ma:list="{9E343742-310B-4684-A24C-1D137CB4B230}" ma:internalName="LastPreviewVersionLookup" ma:readOnly="true" ma:showField="LastPreview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rrorLookup" ma:index="61" nillable="true" ma:displayName="Last Publish Attempt Error" ma:default="" ma:list="{9E343742-310B-4684-A24C-1D137CB4B230}" ma:internalName="LastPublishErrorLookup" ma:readOnly="true" ma:showField="LastPublishError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ResultLookup" ma:index="62" nillable="true" ma:displayName="Last Publish Attempt Result" ma:default="" ma:list="{9E343742-310B-4684-A24C-1D137CB4B230}" ma:internalName="LastPublishResultLookup" ma:readOnly="true" ma:showField="LastPublishResult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AttemptDateLookup" ma:index="63" nillable="true" ma:displayName="Last Publish Attempted On" ma:default="" ma:list="{9E343742-310B-4684-A24C-1D137CB4B230}" ma:internalName="LastPublishAttemptDateLookup" ma:readOnly="true" ma:showField="LastPublishAttemptDat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edByLookup" ma:index="64" nillable="true" ma:displayName="Last Published By" ma:default="" ma:list="{9E343742-310B-4684-A24C-1D137CB4B230}" ma:internalName="LastPublishedByLookup" ma:readOnly="true" ma:showField="LastPublishedBy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TimeLookup" ma:index="65" nillable="true" ma:displayName="Last Published Date" ma:default="" ma:list="{9E343742-310B-4684-A24C-1D137CB4B230}" ma:internalName="LastPublishTimeLookup" ma:readOnly="true" ma:showField="LastPublishTi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LastPublishVersionLookup" ma:index="66" nillable="true" ma:displayName="Last Published Version" ma:default="" ma:list="{9E343742-310B-4684-A24C-1D137CB4B230}" ma:internalName="LastPublishVersionLookup" ma:readOnly="true" ma:showField="LastPublishVersion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PLaunchHelpLinkType" ma:index="67" nillable="true" ma:displayName="Launch Help Link Type" ma:default="Template" ma:internalName="TPLaunchHelpLinkType">
      <xsd:simpleType>
        <xsd:restriction base="dms:Choice">
          <xsd:enumeration value="Template"/>
          <xsd:enumeration value="Training"/>
          <xsd:enumeration value="URL"/>
          <xsd:enumeration value="None"/>
        </xsd:restriction>
      </xsd:simpleType>
    </xsd:element>
    <xsd:element name="LegacyData" ma:index="68" nillable="true" ma:displayName="Legacy Data" ma:default="" ma:internalName="LegacyData" ma:readOnly="false">
      <xsd:simpleType>
        <xsd:restriction base="dms:Note"/>
      </xsd:simpleType>
    </xsd:element>
    <xsd:element name="TPLaunchHelpLink" ma:index="69" nillable="true" ma:displayName="Link to Launch Help Topic" ma:default="" ma:internalName="TPLaunchHelpLink">
      <xsd:simpleType>
        <xsd:restriction base="dms:Text"/>
      </xsd:simpleType>
    </xsd:element>
    <xsd:element name="LocComments" ma:index="70" nillable="true" ma:displayName="Loc Approval Comments" ma:default="" ma:internalName="LocComments" ma:readOnly="false">
      <xsd:simpleType>
        <xsd:restriction base="dms:Note"/>
      </xsd:simpleType>
    </xsd:element>
    <xsd:element name="LocLastLocAttemptVersionLookup" ma:index="71" nillable="true" ma:displayName="Loc Last Loc Attempt Version" ma:default="" ma:list="{7DD1DCEC-E449-43D3-891F-7DC62F62AD21}" ma:internalName="LocLastLocAttemptVersionLookup" ma:readOnly="false" ma:showField="LastLocAttemptVersion" ma:web="4873beb7-5857-4685-be1f-d57550cc96cc">
      <xsd:simpleType>
        <xsd:restriction base="dms:Lookup"/>
      </xsd:simpleType>
    </xsd:element>
    <xsd:element name="LocLastLocAttemptVersionTypeLookup" ma:index="72" nillable="true" ma:displayName="Loc Last Loc Attempt Version Type" ma:default="" ma:list="{7DD1DCEC-E449-43D3-891F-7DC62F62AD21}" ma:internalName="LocLastLocAttemptVersionTypeLookup" ma:readOnly="true" ma:showField="LastLocAttemptVersionType" ma:web="4873beb7-5857-4685-be1f-d57550cc96cc">
      <xsd:simpleType>
        <xsd:restriction base="dms:Lookup"/>
      </xsd:simpleType>
    </xsd:element>
    <xsd:element name="LocManualTestRequired" ma:index="73" nillable="true" ma:displayName="Loc Manual Test Required" ma:default="" ma:internalName="LocManualTestRequired" ma:readOnly="false">
      <xsd:simpleType>
        <xsd:restriction base="dms:Boolean"/>
      </xsd:simpleType>
    </xsd:element>
    <xsd:element name="LocMarketGroupTiers2" ma:index="74" nillable="true" ma:displayName="Loc Market Group Tiers" ma:internalName="LocMarketGroupTiers2" ma:readOnly="false">
      <xsd:simpleType>
        <xsd:restriction base="dms:Unknown"/>
      </xsd:simpleType>
    </xsd:element>
    <xsd:element name="LocNewPublishedVersionLookup" ma:index="75" nillable="true" ma:displayName="Loc New Published Version Lookup" ma:default="" ma:list="{7DD1DCEC-E449-43D3-891F-7DC62F62AD21}" ma:internalName="LocNewPublishedVersionLookup" ma:readOnly="true" ma:showField="NewPublishedVersion" ma:web="4873beb7-5857-4685-be1f-d57550cc96cc">
      <xsd:simpleType>
        <xsd:restriction base="dms:Lookup"/>
      </xsd:simpleType>
    </xsd:element>
    <xsd:element name="LocOverallHandbackStatusLookup" ma:index="76" nillable="true" ma:displayName="Loc Overall Handback Status" ma:default="" ma:list="{7DD1DCEC-E449-43D3-891F-7DC62F62AD21}" ma:internalName="LocOverallHandbackStatusLookup" ma:readOnly="true" ma:showField="OverallHandbackStatus" ma:web="4873beb7-5857-4685-be1f-d57550cc96cc">
      <xsd:simpleType>
        <xsd:restriction base="dms:Lookup"/>
      </xsd:simpleType>
    </xsd:element>
    <xsd:element name="LocOverallLocStatusLookup" ma:index="77" nillable="true" ma:displayName="Loc Overall Localize Status" ma:default="" ma:list="{7DD1DCEC-E449-43D3-891F-7DC62F62AD21}" ma:internalName="LocOverallLocStatusLookup" ma:readOnly="true" ma:showField="OverallLocStatus" ma:web="4873beb7-5857-4685-be1f-d57550cc96cc">
      <xsd:simpleType>
        <xsd:restriction base="dms:Lookup"/>
      </xsd:simpleType>
    </xsd:element>
    <xsd:element name="LocOverallPreviewStatusLookup" ma:index="78" nillable="true" ma:displayName="Loc Overall Preview Status" ma:default="" ma:list="{7DD1DCEC-E449-43D3-891F-7DC62F62AD21}" ma:internalName="LocOverallPreviewStatusLookup" ma:readOnly="true" ma:showField="OverallPreviewStatus" ma:web="4873beb7-5857-4685-be1f-d57550cc96cc">
      <xsd:simpleType>
        <xsd:restriction base="dms:Lookup"/>
      </xsd:simpleType>
    </xsd:element>
    <xsd:element name="LocOverallPublishStatusLookup" ma:index="79" nillable="true" ma:displayName="Loc Overall Publish Status" ma:default="" ma:list="{7DD1DCEC-E449-43D3-891F-7DC62F62AD21}" ma:internalName="LocOverallPublishStatusLookup" ma:readOnly="true" ma:showField="OverallPublishStatus" ma:web="4873beb7-5857-4685-be1f-d57550cc96cc">
      <xsd:simpleType>
        <xsd:restriction base="dms:Lookup"/>
      </xsd:simpleType>
    </xsd:element>
    <xsd:element name="IntlLocPriority" ma:index="80" nillable="true" ma:displayName="Loc Priority" ma:default="" ma:internalName="IntlLocPriority" ma:readOnly="false">
      <xsd:simpleType>
        <xsd:restriction base="dms:Unknown"/>
      </xsd:simpleType>
    </xsd:element>
    <xsd:element name="LocProcessedForHandoffsLookup" ma:index="81" nillable="true" ma:displayName="Loc Processed For Handoffs" ma:default="" ma:list="{7DD1DCEC-E449-43D3-891F-7DC62F62AD21}" ma:internalName="LocProcessedForHandoffsLookup" ma:readOnly="true" ma:showField="ProcessedForHandoffs" ma:web="4873beb7-5857-4685-be1f-d57550cc96cc">
      <xsd:simpleType>
        <xsd:restriction base="dms:Lookup"/>
      </xsd:simpleType>
    </xsd:element>
    <xsd:element name="LocProcessedForMarketsLookup" ma:index="82" nillable="true" ma:displayName="Loc Processed For Markets" ma:default="" ma:list="{7DD1DCEC-E449-43D3-891F-7DC62F62AD21}" ma:internalName="LocProcessedForMarketsLookup" ma:readOnly="true" ma:showField="ProcessedForMarkets" ma:web="4873beb7-5857-4685-be1f-d57550cc96cc">
      <xsd:simpleType>
        <xsd:restriction base="dms:Lookup"/>
      </xsd:simpleType>
    </xsd:element>
    <xsd:element name="LocPublishedDependentAssetsLookup" ma:index="83" nillable="true" ma:displayName="Loc Published Dependent Assets" ma:default="" ma:list="{7DD1DCEC-E449-43D3-891F-7DC62F62AD21}" ma:internalName="LocPublishedDependentAssetsLookup" ma:readOnly="true" ma:showField="PublishedDependentAssets" ma:web="4873beb7-5857-4685-be1f-d57550cc96cc">
      <xsd:simpleType>
        <xsd:restriction base="dms:Lookup"/>
      </xsd:simpleType>
    </xsd:element>
    <xsd:element name="LocPublishedLinkedAssetsLookup" ma:index="84" nillable="true" ma:displayName="Loc Published Linked Assets" ma:default="" ma:list="{7DD1DCEC-E449-43D3-891F-7DC62F62AD21}" ma:internalName="LocPublishedLinkedAssetsLookup" ma:readOnly="true" ma:showField="PublishedLinkedAssets" ma:web="4873beb7-5857-4685-be1f-d57550cc96cc">
      <xsd:simpleType>
        <xsd:restriction base="dms:Lookup"/>
      </xsd:simpleType>
    </xsd:element>
    <xsd:element name="LocRecommendedHandoff" ma:index="85" nillable="true" ma:displayName="Loc Recommended Handoff" ma:default="" ma:indexed="true" ma:internalName="LocRecommendedHandoff" ma:readOnly="false">
      <xsd:simpleType>
        <xsd:restriction base="dms:Text"/>
      </xsd:simpleType>
    </xsd:element>
    <xsd:element name="LocalizationTagsTaxHTField0" ma:index="87" nillable="true" ma:taxonomy="true" ma:internalName="LocalizationTagsTaxHTField0" ma:taxonomyFieldName="LocalizationTags" ma:displayName="Localization Tags" ma:readOnly="false" ma:default="" ma:fieldId="{00f02cb3-2c7c-424a-9c61-10e9b6878429}" ma:taxonomyMulti="true" ma:sspId="8f79753a-75d3-41f5-8ca3-40b843941b4f" ma:termSetId="5b7703a5-8e8b-4b58-8b31-1cea35331d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MachineTranslated" ma:index="88" nillable="true" ma:displayName="Machine Translated" ma:default="" ma:internalName="MachineTranslated" ma:readOnly="false">
      <xsd:simpleType>
        <xsd:restriction base="dms:Boolean"/>
      </xsd:simpleType>
    </xsd:element>
    <xsd:element name="Manager" ma:index="89" nillable="true" ma:displayName="Manager" ma:hidden="true" ma:internalName="Manager" ma:readOnly="false">
      <xsd:simpleType>
        <xsd:restriction base="dms:Text"/>
      </xsd:simpleType>
    </xsd:element>
    <xsd:element name="Markets" ma:index="90" nillable="true" ma:displayName="Markets" ma:default="" ma:description="Leave blank to show in all markets" ma:list="{2FBD1B11-2ACE-4FDC-B5A3-635D4ADF6F1B}" ma:internalName="Markets" ma:readOnly="false" ma:showField="MarketName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Milestone" ma:index="91" nillable="true" ma:displayName="Milestone" ma:default="" ma:internalName="Milestone" ma:readOnly="false">
      <xsd:simpleType>
        <xsd:restriction base="dms:Unknown"/>
      </xsd:simpleType>
    </xsd:element>
    <xsd:element name="TPNamespace" ma:index="94" nillable="true" ma:displayName="Namespace" ma:default="" ma:internalName="TPNamespace">
      <xsd:simpleType>
        <xsd:restriction base="dms:Text"/>
      </xsd:simpleType>
    </xsd:element>
    <xsd:element name="NumericId" ma:index="95" nillable="true" ma:displayName="Numeric ID" ma:default="" ma:indexed="true" ma:internalName="NumericId" ma:readOnly="false">
      <xsd:simpleType>
        <xsd:restriction base="dms:Number"/>
      </xsd:simpleType>
    </xsd:element>
    <xsd:element name="NumOfRatingsLookup" ma:index="96" nillable="true" ma:displayName="NumOfRatings" ma:default="" ma:list="{9E343742-310B-4684-A24C-1D137CB4B230}" ma:internalName="NumOfRatingsLookup" ma:readOnly="true" ma:showField="NumOfRating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OOCacheId" ma:index="97" nillable="true" ma:displayName="OOCacheId" ma:internalName="OOCacheId" ma:readOnly="false">
      <xsd:simpleType>
        <xsd:restriction base="dms:Text"/>
      </xsd:simpleType>
    </xsd:element>
    <xsd:element name="OpenTemplate" ma:index="98" nillable="true" ma:displayName="Open Template" ma:default="true" ma:internalName="OpenTemplate">
      <xsd:simpleType>
        <xsd:restriction base="dms:Boolean"/>
      </xsd:simpleType>
    </xsd:element>
    <xsd:element name="OriginAsset" ma:index="99" nillable="true" ma:displayName="Origin Asset" ma:default="" ma:internalName="OriginAsset" ma:readOnly="false">
      <xsd:simpleType>
        <xsd:restriction base="dms:Text"/>
      </xsd:simpleType>
    </xsd:element>
    <xsd:element name="OriginalRelease" ma:index="100" nillable="true" ma:displayName="Original Release" ma:default="15" ma:internalName="OriginalRelease" ma:readOnly="false">
      <xsd:simpleType>
        <xsd:restriction base="dms:Choice">
          <xsd:enumeration value="14"/>
          <xsd:enumeration value="15"/>
          <xsd:enumeration value="16"/>
        </xsd:restriction>
      </xsd:simpleType>
    </xsd:element>
    <xsd:element name="OriginalSourceMarket" ma:index="101" nillable="true" ma:displayName="Original Source Market Group" ma:default="" ma:internalName="OriginalSourceMarket" ma:readOnly="false">
      <xsd:simpleType>
        <xsd:restriction base="dms:Text"/>
      </xsd:simpleType>
    </xsd:element>
    <xsd:element name="OutputCachingOn" ma:index="102" nillable="true" ma:displayName="Output Caching" ma:default="true" ma:hidden="true" ma:internalName="OutputCachingOn" ma:readOnly="false">
      <xsd:simpleType>
        <xsd:restriction base="dms:Boolean"/>
      </xsd:simpleType>
    </xsd:element>
    <xsd:element name="ParentAssetId" ma:index="103" nillable="true" ma:displayName="Parent Asset Id" ma:default="" ma:internalName="ParentAssetId" ma:readOnly="false">
      <xsd:simpleType>
        <xsd:restriction base="dms:Text"/>
      </xsd:simpleType>
    </xsd:element>
    <xsd:element name="PlannedPubDate" ma:index="104" nillable="true" ma:displayName="Planned Publish Date" ma:default="" ma:indexed="true" ma:internalName="PlannedPubDate" ma:readOnly="false">
      <xsd:simpleType>
        <xsd:restriction base="dms:DateTime"/>
      </xsd:simpleType>
    </xsd:element>
    <xsd:element name="PolicheckWords" ma:index="105" nillable="true" ma:displayName="Policheck Words" ma:default="" ma:internalName="PolicheckWords" ma:readOnly="false">
      <xsd:simpleType>
        <xsd:restriction base="dms:Text"/>
      </xsd:simpleType>
    </xsd:element>
    <xsd:element name="BusinessGroup" ma:index="106" nillable="true" ma:displayName="Product Division Owner" ma:default="" ma:internalName="BusinessGroup" ma:readOnly="false">
      <xsd:simpleType>
        <xsd:restriction base="dms:Unknown"/>
      </xsd:simpleType>
    </xsd:element>
    <xsd:element name="UAProjectedTotalWords" ma:index="107" nillable="true" ma:displayName="Projected Word Count" ma:default="" ma:internalName="UAProjectedTotalWords" ma:readOnly="false">
      <xsd:simpleType>
        <xsd:restriction base="dms:Unknown"/>
      </xsd:simpleType>
    </xsd:element>
    <xsd:element name="Provider" ma:index="108" nillable="true" ma:displayName="Provider" ma:default="" ma:internalName="Provider" ma:readOnly="false">
      <xsd:simpleType>
        <xsd:restriction base="dms:Unknown"/>
      </xsd:simpleType>
    </xsd:element>
    <xsd:element name="Providers" ma:index="109" nillable="true" ma:displayName="Providers" ma:default="" ma:internalName="Providers">
      <xsd:simpleType>
        <xsd:restriction base="dms:Unknown"/>
      </xsd:simpleType>
    </xsd:element>
    <xsd:element name="PublishStatusLookup" ma:index="110" nillable="true" ma:displayName="Publish Status" ma:default="" ma:list="{9E343742-310B-4684-A24C-1D137CB4B230}" ma:internalName="PublishStatusLookup" ma:readOnly="false" ma:showField="PublishStatus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PublishTargets" ma:index="111" nillable="true" ma:displayName="Publish Target" ma:default="OfficeOnlineVNext" ma:internalName="PublishTargets" ma:readOnly="false">
      <xsd:simpleType>
        <xsd:restriction base="dms:Unknown"/>
      </xsd:simpleType>
    </xsd:element>
    <xsd:element name="RecommendationsModifier" ma:index="112" nillable="true" ma:displayName="Recommendations Modifier" ma:default="" ma:internalName="RecommendationsModifier" ma:readOnly="false">
      <xsd:simpleType>
        <xsd:restriction base="dms:Number"/>
      </xsd:simpleType>
    </xsd:element>
    <xsd:element name="ArtSampleDocs" ma:index="113" nillable="true" ma:displayName="Sample Docs" ma:default="" ma:hidden="true" ma:internalName="ArtSampleDocs" ma:readOnly="false">
      <xsd:simpleType>
        <xsd:restriction base="dms:Text"/>
      </xsd:simpleType>
    </xsd:element>
    <xsd:element name="ScenarioTagsTaxHTField0" ma:index="115" nillable="true" ma:taxonomy="true" ma:internalName="ScenarioTagsTaxHTField0" ma:taxonomyFieldName="ScenarioTags" ma:displayName="Scenarios" ma:readOnly="false" ma:default="" ma:fieldId="{93aef74d-6c78-4815-8310-51477dceeccc}" ma:taxonomyMulti="true" ma:sspId="8f79753a-75d3-41f5-8ca3-40b843941b4f" ma:termSetId="4b7d5f16-e2f2-4fc0-bab3-6e8b931e57d6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ShowIn" ma:index="117" nillable="true" ma:displayName="Show In" ma:default="Show everywhere" ma:internalName="ShowIn" ma:readOnly="false">
      <xsd:simpleType>
        <xsd:restriction base="dms:Choice">
          <xsd:enumeration value="Hide on web"/>
          <xsd:enumeration value="On Web no search"/>
          <xsd:enumeration value="Show everywhere"/>
          <xsd:enumeration value="Special use only"/>
        </xsd:restriction>
      </xsd:simpleType>
    </xsd:element>
    <xsd:element name="SourceTitle" ma:index="118" nillable="true" ma:displayName="Source Title" ma:default="" ma:indexed="true" ma:internalName="SourceTitle" ma:readOnly="false">
      <xsd:simpleType>
        <xsd:restriction base="dms:Text"/>
      </xsd:simpleType>
    </xsd:element>
    <xsd:element name="CSXSubmissionDate" ma:index="119" nillable="true" ma:displayName="Submission Date" ma:default="" ma:internalName="CSXSubmissionDate" ma:readOnly="false">
      <xsd:simpleType>
        <xsd:restriction base="dms:DateTime"/>
      </xsd:simpleType>
    </xsd:element>
    <xsd:element name="SubmitterId" ma:index="120" nillable="true" ma:displayName="Submitter ID" ma:default="" ma:internalName="SubmitterId" ma:readOnly="false">
      <xsd:simpleType>
        <xsd:restriction base="dms:Text"/>
      </xsd:simpleType>
    </xsd:element>
    <xsd:element name="TaxCatchAll" ma:index="121" nillable="true" ma:displayName="Taxonomy Catch All Column" ma:hidden="true" ma:list="{530f955b-6704-4601-bd83-f81d87f1e440}" ma:internalName="TaxCatchAll" ma:showField="CatchAllData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2" nillable="true" ma:displayName="Taxonomy Catch All Column1" ma:hidden="true" ma:list="{530f955b-6704-4601-bd83-f81d87f1e440}" ma:internalName="TaxCatchAllLabel" ma:readOnly="true" ma:showField="CatchAllDataLabel" ma:web="4873beb7-5857-4685-be1f-d57550cc96c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emplateStatus" ma:index="123" nillable="true" ma:displayName="Template Status" ma:default="" ma:internalName="TemplateStatus">
      <xsd:simpleType>
        <xsd:restriction base="dms:Unknown"/>
      </xsd:simpleType>
    </xsd:element>
    <xsd:element name="TemplateTemplateType" ma:index="124" nillable="true" ma:displayName="Template Type" ma:default="" ma:internalName="TemplateTemplateType">
      <xsd:simpleType>
        <xsd:restriction base="dms:Unknown"/>
      </xsd:simpleType>
    </xsd:element>
    <xsd:element name="ThumbnailAssetId" ma:index="125" nillable="true" ma:displayName="Thumbnail Image Asset" ma:default="" ma:internalName="ThumbnailAssetId" ma:readOnly="false">
      <xsd:simpleType>
        <xsd:restriction base="dms:Text"/>
      </xsd:simpleType>
    </xsd:element>
    <xsd:element name="TimesCloned" ma:index="126" nillable="true" ma:displayName="Times Cloned" ma:default="" ma:internalName="TimesCloned" ma:readOnly="false">
      <xsd:simpleType>
        <xsd:restriction base="dms:Number"/>
      </xsd:simpleType>
    </xsd:element>
    <xsd:element name="TrustLevel" ma:index="128" nillable="true" ma:displayName="Trust Level" ma:default="1 Microsoft Managed Content" ma:internalName="TrustLevel" ma:readOnly="false">
      <xsd:simpleType>
        <xsd:restriction base="dms:Unknown"/>
      </xsd:simpleType>
    </xsd:element>
    <xsd:element name="UALocComments" ma:index="129" nillable="true" ma:displayName="UA Loc Comments" ma:default="" ma:internalName="UALocComments" ma:readOnly="false">
      <xsd:simpleType>
        <xsd:restriction base="dms:Note"/>
      </xsd:simpleType>
    </xsd:element>
    <xsd:element name="UALocRecommendation" ma:index="130" nillable="true" ma:displayName="UA Loc Recommendation" ma:default="Localize" ma:internalName="UALocRecommendation" ma:readOnly="false">
      <xsd:simpleType>
        <xsd:restriction base="dms:Choice">
          <xsd:enumeration value="Localize"/>
          <xsd:enumeration value="Never Localize"/>
          <xsd:enumeration value="Priority Localize"/>
        </xsd:restriction>
      </xsd:simpleType>
    </xsd:element>
    <xsd:element name="UANotes" ma:index="131" nillable="true" ma:displayName="UA Notes" ma:default="" ma:internalName="UANotes" ma:readOnly="false">
      <xsd:simpleType>
        <xsd:restriction base="dms:Note"/>
      </xsd:simpleType>
    </xsd:element>
    <xsd:element name="TPAppVersion" ma:index="132" nillable="true" ma:displayName="Version" ma:default="" ma:internalName="TPAppVersion">
      <xsd:simpleType>
        <xsd:restriction base="dms:Text"/>
      </xsd:simpleType>
    </xsd:element>
    <xsd:element name="VoteCount" ma:index="133" nillable="true" ma:displayName="Vote Count" ma:default="" ma:internalName="VoteCount" ma:readOnly="fals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22" ma:displayName="Content Type"/>
        <xsd:element ref="dc:title" minOccurs="0" maxOccurs="1" ma:index="127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E6EE188-8C78-4767-B50A-130BE287381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50DA6411-895A-4DF5-A580-370C32B8C9B0}">
  <ds:schemaRefs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www.w3.org/XML/1998/namespace"/>
    <ds:schemaRef ds:uri="http://schemas.openxmlformats.org/package/2006/metadata/core-properties"/>
    <ds:schemaRef ds:uri="http://purl.org/dc/terms/"/>
    <ds:schemaRef ds:uri="4873beb7-5857-4685-be1f-d57550cc96cc"/>
    <ds:schemaRef ds:uri="http://schemas.microsoft.com/office/2006/metadata/properties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EDA4BDDA-73A5-4604-9F26-B2277CE31DB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873beb7-5857-4685-be1f-d57550cc96c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791</Words>
  <Application>Microsoft Office PowerPoint</Application>
  <PresentationFormat>Custom</PresentationFormat>
  <Paragraphs>165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Century Gothic</vt:lpstr>
      <vt:lpstr>Times</vt:lpstr>
      <vt:lpstr>Continental North America 16x9</vt:lpstr>
      <vt:lpstr>Updated Broadband CyberShake PSHA Model for Southern California</vt:lpstr>
      <vt:lpstr>CyberShake Overview</vt:lpstr>
      <vt:lpstr>New Features in CyberShake Study 22.12</vt:lpstr>
      <vt:lpstr>Velocity Model Merged Taper</vt:lpstr>
      <vt:lpstr>Site Velocity Profiles</vt:lpstr>
      <vt:lpstr>Merged Taper Cross-sections</vt:lpstr>
      <vt:lpstr>Updates to Rupture Generation</vt:lpstr>
      <vt:lpstr>Study 22.12 Statistics</vt:lpstr>
      <vt:lpstr>Low-Frequency Results</vt:lpstr>
      <vt:lpstr>Study 22.12: Low-Frequency Curves</vt:lpstr>
      <vt:lpstr>Study 22.12: Broadband Results</vt:lpstr>
      <vt:lpstr>Study 22.12: Data Access</vt:lpstr>
      <vt:lpstr>Thanks!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/>
  <cp:lastModifiedBy/>
  <cp:revision>1</cp:revision>
  <cp:lastPrinted>2017-06-20T22:47:00Z</cp:lastPrinted>
  <dcterms:created xsi:type="dcterms:W3CDTF">2017-06-20T22:12:15Z</dcterms:created>
  <dcterms:modified xsi:type="dcterms:W3CDTF">2023-04-18T14:40:47Z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0x0101006EDDDB5EE6D98C44930B742096920B300400F5B6D36B3EF94B4E9A635CDF2A18F5B8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ScenarioTags">
    <vt:lpwstr/>
  </property>
  <property fmtid="{D5CDD505-2E9C-101B-9397-08002B2CF9AE}" pid="7" name="CampaignTags">
    <vt:lpwstr/>
  </property>
</Properties>
</file>