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308" r:id="rId5"/>
    <p:sldId id="366" r:id="rId6"/>
    <p:sldId id="369" r:id="rId7"/>
    <p:sldId id="368" r:id="rId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FEDD"/>
    <a:srgbClr val="FF00FF"/>
    <a:srgbClr val="800000"/>
    <a:srgbClr val="9D171E"/>
    <a:srgbClr val="9E1C1F"/>
    <a:srgbClr val="B5B79A"/>
    <a:srgbClr val="F4FF52"/>
    <a:srgbClr val="F9D691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4" autoAdjust="0"/>
    <p:restoredTop sz="86383"/>
  </p:normalViewPr>
  <p:slideViewPr>
    <p:cSldViewPr>
      <p:cViewPr varScale="1">
        <p:scale>
          <a:sx n="75" d="100"/>
          <a:sy n="75" d="100"/>
        </p:scale>
        <p:origin x="90" y="108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12/12/2021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12/12/2021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12/12/2021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S11A-05: Verification and Validation of the Broadband </a:t>
            </a:r>
            <a:r>
              <a:rPr lang="en-US" dirty="0" err="1"/>
              <a:t>CyberShake</a:t>
            </a:r>
            <a:r>
              <a:rPr lang="en-US" dirty="0"/>
              <a:t> Platform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325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Scott Callaghan, Christine A. Goulet, Fabio Silva, Philip J. </a:t>
            </a:r>
            <a:r>
              <a:rPr lang="en-US" dirty="0" err="1"/>
              <a:t>Maechling</a:t>
            </a:r>
            <a:r>
              <a:rPr lang="en-US" dirty="0"/>
              <a:t>, Robert W. Graves, Ossian O’Reilly, </a:t>
            </a:r>
            <a:r>
              <a:rPr lang="en-US" dirty="0" err="1"/>
              <a:t>Te</a:t>
            </a:r>
            <a:r>
              <a:rPr lang="en-US" dirty="0"/>
              <a:t>-Yang Yeh, Kim B. Olsen, Albert </a:t>
            </a:r>
            <a:r>
              <a:rPr lang="en-US" dirty="0" err="1"/>
              <a:t>Kottke</a:t>
            </a:r>
            <a:r>
              <a:rPr lang="en-US" dirty="0"/>
              <a:t>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11707368" cy="6096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2021 AGU Fall Meeting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29126-1256-48BF-8C2B-DB2D81AF1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ECCC4-E0B5-43D5-B564-ED2E9D61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527" indent="0">
              <a:buNone/>
            </a:pPr>
            <a:r>
              <a:rPr lang="en-US" dirty="0"/>
              <a:t>Broadband Platform modules integrated with </a:t>
            </a:r>
            <a:r>
              <a:rPr lang="en-US" dirty="0" err="1"/>
              <a:t>CyberShake</a:t>
            </a:r>
            <a:endParaRPr lang="en-US" dirty="0"/>
          </a:p>
          <a:p>
            <a:pPr marL="9527" indent="0">
              <a:buNone/>
            </a:pPr>
            <a:r>
              <a:rPr lang="en-US" dirty="0"/>
              <a:t>Verification and validation to assess Broadband </a:t>
            </a:r>
            <a:r>
              <a:rPr lang="en-US" dirty="0" err="1"/>
              <a:t>CyberShake</a:t>
            </a:r>
            <a:endParaRPr lang="en-US" dirty="0"/>
          </a:p>
          <a:p>
            <a:pPr marL="9527" indent="0">
              <a:buNone/>
            </a:pPr>
            <a:endParaRPr lang="en-US" dirty="0"/>
          </a:p>
          <a:p>
            <a:pPr marL="9527" indent="0">
              <a:buNone/>
            </a:pPr>
            <a:endParaRPr lang="en-US" dirty="0"/>
          </a:p>
          <a:p>
            <a:pPr marL="9527" indent="0">
              <a:buNone/>
            </a:pPr>
            <a:endParaRPr lang="en-US" dirty="0"/>
          </a:p>
          <a:p>
            <a:pPr marL="9527" indent="0">
              <a:buNone/>
            </a:pPr>
            <a:endParaRPr lang="en-US" dirty="0"/>
          </a:p>
          <a:p>
            <a:pPr marL="9527" indent="0">
              <a:buNone/>
            </a:pPr>
            <a:endParaRPr lang="en-US" dirty="0"/>
          </a:p>
          <a:p>
            <a:pPr marL="9527" indent="0">
              <a:buNone/>
            </a:pPr>
            <a:r>
              <a:rPr lang="en-US" dirty="0"/>
              <a:t>Both simple and complex tests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67C5C-136C-4DDE-9657-926CDCDD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7DF72-ED05-489B-83FE-1DFF843B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884B6-D895-4461-98BF-B1887742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9DD12AA-7E7C-4AF6-8058-20415506E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2971800"/>
            <a:ext cx="14173200" cy="368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0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Word&#10;&#10;Description automatically generated">
            <a:extLst>
              <a:ext uri="{FF2B5EF4-FFF2-40B4-BE49-F238E27FC236}">
                <a16:creationId xmlns:a16="http://schemas.microsoft.com/office/drawing/2014/main" id="{B97685F1-4C53-42BD-BEE9-6CC86C7D36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r="27377" b="25372"/>
          <a:stretch/>
        </p:blipFill>
        <p:spPr>
          <a:xfrm>
            <a:off x="10196983" y="31173"/>
            <a:ext cx="4081440" cy="36418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94A424-14CF-493A-B460-13D0711D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DCBB5-2AC1-44E5-AAE9-A0B7931A1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realizations of 1994 Northridge earthquake</a:t>
            </a:r>
          </a:p>
          <a:p>
            <a:pPr marL="274320">
              <a:spcBef>
                <a:spcPts val="1200"/>
              </a:spcBef>
            </a:pPr>
            <a:r>
              <a:rPr lang="en-US" dirty="0"/>
              <a:t>38 stations at distances of 0 – 105 km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8FE3C-1920-444B-9E22-D24A7F7D2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564C7-1697-4C1E-996F-269B55E20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51DE5-BDAA-4CEF-8249-AE8CE8705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10" name="Picture 9" descr="A picture containing nature, rock&#10;&#10;Description automatically generated">
            <a:extLst>
              <a:ext uri="{FF2B5EF4-FFF2-40B4-BE49-F238E27FC236}">
                <a16:creationId xmlns:a16="http://schemas.microsoft.com/office/drawing/2014/main" id="{3539308A-FE21-4AE0-9530-871F72C92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14600"/>
            <a:ext cx="9481178" cy="5257800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EC6E3F5-DE2F-447C-9E9A-9AC88D503B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1" r="35846" b="25746"/>
          <a:stretch/>
        </p:blipFill>
        <p:spPr>
          <a:xfrm>
            <a:off x="10725144" y="4249823"/>
            <a:ext cx="2762256" cy="3619560"/>
          </a:xfrm>
          <a:prstGeom prst="rect">
            <a:avLst/>
          </a:prstGeom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9CF451-979A-4851-8297-2AB513FA1F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3" t="76667" r="27349" b="11667"/>
          <a:stretch/>
        </p:blipFill>
        <p:spPr>
          <a:xfrm>
            <a:off x="10287000" y="3674919"/>
            <a:ext cx="3823815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941C-86F1-4A2C-BF11-E22258DCE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21877-37EF-408B-A79D-6D5CFB976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527" indent="0">
              <a:buNone/>
            </a:pPr>
            <a:r>
              <a:rPr lang="en-US" dirty="0"/>
              <a:t>Overall, BBP and </a:t>
            </a:r>
            <a:r>
              <a:rPr lang="en-US" dirty="0" err="1"/>
              <a:t>CyberShake</a:t>
            </a:r>
            <a:r>
              <a:rPr lang="en-US" dirty="0"/>
              <a:t> results agree closely despite using different low-frequency approaches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F6213-665D-4EA4-8218-41A83E4B0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12/12/2021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DA753-732E-4FE5-BC0D-E4B0E907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D455D-0067-47F9-A5E8-FC4C95EF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6160480E-6C5B-418C-9B6E-6193346676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t="7292" r="2778" b="4985"/>
          <a:stretch/>
        </p:blipFill>
        <p:spPr>
          <a:xfrm>
            <a:off x="9735364" y="1839398"/>
            <a:ext cx="4541478" cy="56282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9002D6-61A6-4271-9E11-D500EE6A0087}"/>
              </a:ext>
            </a:extLst>
          </p:cNvPr>
          <p:cNvSpPr txBox="1"/>
          <p:nvPr/>
        </p:nvSpPr>
        <p:spPr>
          <a:xfrm>
            <a:off x="305062" y="6717471"/>
            <a:ext cx="889088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Next we will compare Broadband </a:t>
            </a:r>
            <a:r>
              <a:rPr lang="en-US" sz="3200" dirty="0" err="1"/>
              <a:t>CyberShake</a:t>
            </a:r>
            <a:r>
              <a:rPr lang="en-US" sz="3200" dirty="0"/>
              <a:t> to Northridge observations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CBEB4B-91DC-40CB-9A44-A02E74DC62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46"/>
          <a:stretch/>
        </p:blipFill>
        <p:spPr>
          <a:xfrm>
            <a:off x="197400" y="2762032"/>
            <a:ext cx="9467185" cy="3886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B014D68-B4EF-4F10-8EAE-62EC4A6D4123}"/>
              </a:ext>
            </a:extLst>
          </p:cNvPr>
          <p:cNvSpPr txBox="1"/>
          <p:nvPr/>
        </p:nvSpPr>
        <p:spPr>
          <a:xfrm>
            <a:off x="9784724" y="7399555"/>
            <a:ext cx="472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Goodness-of-fit for realization #3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7D7203-6BD2-4843-B952-07537A5601AC}"/>
              </a:ext>
            </a:extLst>
          </p:cNvPr>
          <p:cNvSpPr txBox="1"/>
          <p:nvPr/>
        </p:nvSpPr>
        <p:spPr>
          <a:xfrm>
            <a:off x="3124200" y="243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/>
              <a:t>Site PEL (20 km SE)</a:t>
            </a:r>
          </a:p>
        </p:txBody>
      </p:sp>
    </p:spTree>
    <p:extLst>
      <p:ext uri="{BB962C8B-B14F-4D97-AF65-F5344CB8AC3E}">
        <p14:creationId xmlns:p14="http://schemas.microsoft.com/office/powerpoint/2010/main" val="3409567514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145</Words>
  <Application>Microsoft Office PowerPoint</Application>
  <PresentationFormat>Custom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Times</vt:lpstr>
      <vt:lpstr>Continental North America 16x9</vt:lpstr>
      <vt:lpstr>S11A-05: Verification and Validation of the Broadband CyberShake Platform</vt:lpstr>
      <vt:lpstr>Broadband CyberShake</vt:lpstr>
      <vt:lpstr>Comparisons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2021-12-13T06:55:14Z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