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308" r:id="rId5"/>
    <p:sldId id="312" r:id="rId6"/>
    <p:sldId id="314" r:id="rId7"/>
    <p:sldId id="315" r:id="rId8"/>
    <p:sldId id="317" r:id="rId9"/>
    <p:sldId id="316" r:id="rId10"/>
  </p:sldIdLst>
  <p:sldSz cx="14630400" cy="8229600"/>
  <p:notesSz cx="6858000" cy="91440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D171E"/>
    <a:srgbClr val="9E1C1F"/>
    <a:srgbClr val="B5B79A"/>
    <a:srgbClr val="F4FF52"/>
    <a:srgbClr val="F9D691"/>
    <a:srgbClr val="FDFEDD"/>
    <a:srgbClr val="DDDDBE"/>
    <a:srgbClr val="AAB9C4"/>
    <a:srgbClr val="BBBB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33"/>
    <p:restoredTop sz="86383"/>
  </p:normalViewPr>
  <p:slideViewPr>
    <p:cSldViewPr>
      <p:cViewPr varScale="1">
        <p:scale>
          <a:sx n="94" d="100"/>
          <a:sy n="94" d="100"/>
        </p:scale>
        <p:origin x="-642" y="-108"/>
      </p:cViewPr>
      <p:guideLst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11/28/2017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11/28/2017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Southern California Earthquake Center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11/28/2017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11/28/2017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11/28/2017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11/28/2017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11/28/2017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 smtClean="0"/>
              <a:t>www.SCEC.org</a:t>
            </a:r>
            <a:endParaRPr lang="en-US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11/28/2017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 smtClean="0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CyberShake</a:t>
            </a:r>
            <a:r>
              <a:rPr lang="en-US" dirty="0" smtClean="0"/>
              <a:t> Platform Update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Scott Callaghan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6858000"/>
            <a:ext cx="11707368" cy="83820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0" indent="0" algn="ctr" defTabSz="109746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9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097463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46194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194926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743657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2389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1120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852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smtClean="0"/>
              <a:t>SCEC/PG&amp;E Annual Review Meeting</a:t>
            </a:r>
          </a:p>
          <a:p>
            <a:pPr algn="l"/>
            <a:r>
              <a:rPr lang="en-US" sz="2000" dirty="0" smtClean="0"/>
              <a:t>November 28, 2017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Central California </a:t>
            </a:r>
            <a:r>
              <a:rPr lang="en-US" dirty="0" err="1" smtClean="0"/>
              <a:t>CyberShake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7332251" cy="658368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438 sites</a:t>
            </a:r>
          </a:p>
          <a:p>
            <a:pPr lvl="1"/>
            <a:r>
              <a:rPr lang="en-US" dirty="0" smtClean="0"/>
              <a:t>PG&amp;E pumping sites</a:t>
            </a:r>
          </a:p>
          <a:p>
            <a:pPr lvl="1"/>
            <a:r>
              <a:rPr lang="en-US" dirty="0" smtClean="0"/>
              <a:t>CISN stations</a:t>
            </a:r>
          </a:p>
          <a:p>
            <a:pPr lvl="1"/>
            <a:r>
              <a:rPr lang="en-US" dirty="0" smtClean="0"/>
              <a:t>Cities from USGS Gazetteer</a:t>
            </a:r>
          </a:p>
          <a:p>
            <a:pPr lvl="1"/>
            <a:r>
              <a:rPr lang="en-US" dirty="0" smtClean="0"/>
              <a:t>Historic missions</a:t>
            </a:r>
          </a:p>
          <a:p>
            <a:pPr lvl="1"/>
            <a:r>
              <a:rPr lang="en-US" dirty="0" smtClean="0"/>
              <a:t>10 km r</a:t>
            </a:r>
            <a:r>
              <a:rPr lang="en-US" dirty="0" smtClean="0"/>
              <a:t>egular </a:t>
            </a:r>
            <a:r>
              <a:rPr lang="en-US" dirty="0" smtClean="0"/>
              <a:t>grid</a:t>
            </a:r>
          </a:p>
          <a:p>
            <a:r>
              <a:rPr lang="en-US" dirty="0" smtClean="0"/>
              <a:t>1.0 Hz</a:t>
            </a:r>
          </a:p>
          <a:p>
            <a:r>
              <a:rPr lang="en-US" dirty="0" smtClean="0"/>
              <a:t>UCERF 2 forecast</a:t>
            </a:r>
          </a:p>
          <a:p>
            <a:r>
              <a:rPr lang="en-US" dirty="0" smtClean="0"/>
              <a:t>Graves &amp; </a:t>
            </a:r>
            <a:r>
              <a:rPr lang="en-US" dirty="0" err="1" smtClean="0"/>
              <a:t>Pitarka</a:t>
            </a:r>
            <a:r>
              <a:rPr lang="en-US" dirty="0" smtClean="0"/>
              <a:t> 2014 rupture generator</a:t>
            </a:r>
          </a:p>
          <a:p>
            <a:r>
              <a:rPr lang="en-US" dirty="0" smtClean="0"/>
              <a:t>Two velocity models:</a:t>
            </a:r>
          </a:p>
          <a:p>
            <a:pPr lvl="1"/>
            <a:r>
              <a:rPr lang="en-US" dirty="0" smtClean="0"/>
              <a:t>CCA </a:t>
            </a:r>
            <a:r>
              <a:rPr lang="en-US" dirty="0" smtClean="0"/>
              <a:t>1D (1D averaged)</a:t>
            </a:r>
            <a:endParaRPr lang="en-US" dirty="0" smtClean="0"/>
          </a:p>
          <a:p>
            <a:pPr lvl="1"/>
            <a:r>
              <a:rPr lang="en-US" dirty="0" smtClean="0"/>
              <a:t>CCA-06 (3D tomographic)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11/28/2017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236" y="1295400"/>
            <a:ext cx="7111163" cy="60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607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0"/>
          <a:stretch/>
        </p:blipFill>
        <p:spPr bwMode="auto">
          <a:xfrm>
            <a:off x="7733887" y="1600200"/>
            <a:ext cx="6896513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CyberShake</a:t>
            </a:r>
            <a:r>
              <a:rPr lang="en-US" dirty="0" smtClean="0"/>
              <a:t> Study 17.3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43000"/>
            <a:ext cx="13902505" cy="6781800"/>
          </a:xfrm>
        </p:spPr>
        <p:txBody>
          <a:bodyPr>
            <a:normAutofit/>
          </a:bodyPr>
          <a:lstStyle/>
          <a:p>
            <a:r>
              <a:rPr lang="en-US" dirty="0" smtClean="0"/>
              <a:t>Conducted over 31 days in March-April 2017</a:t>
            </a:r>
          </a:p>
          <a:p>
            <a:r>
              <a:rPr lang="en-US" dirty="0"/>
              <a:t>2 velocity models at 438 </a:t>
            </a:r>
            <a:r>
              <a:rPr lang="en-US" dirty="0" smtClean="0"/>
              <a:t>sites</a:t>
            </a:r>
          </a:p>
          <a:p>
            <a:r>
              <a:rPr lang="en-US" dirty="0" smtClean="0"/>
              <a:t>Used two top-5 supercomputers</a:t>
            </a:r>
          </a:p>
          <a:p>
            <a:r>
              <a:rPr lang="en-US" dirty="0" smtClean="0"/>
              <a:t>Consumed 21.6 million core-</a:t>
            </a:r>
            <a:r>
              <a:rPr lang="en-US" dirty="0" err="1" smtClean="0"/>
              <a:t>hrs</a:t>
            </a:r>
            <a:endParaRPr lang="en-US" dirty="0" smtClean="0"/>
          </a:p>
          <a:p>
            <a:pPr lvl="1"/>
            <a:r>
              <a:rPr lang="en-US" dirty="0" smtClean="0"/>
              <a:t>Averaged 31,000 core-</a:t>
            </a:r>
            <a:r>
              <a:rPr lang="en-US" dirty="0" err="1" smtClean="0"/>
              <a:t>hrs</a:t>
            </a:r>
            <a:r>
              <a:rPr lang="en-US" dirty="0" smtClean="0"/>
              <a:t> continually</a:t>
            </a:r>
          </a:p>
          <a:p>
            <a:r>
              <a:rPr lang="en-US" dirty="0" smtClean="0"/>
              <a:t>777 TB of data managed</a:t>
            </a:r>
          </a:p>
          <a:p>
            <a:pPr lvl="1"/>
            <a:r>
              <a:rPr lang="en-US" dirty="0" smtClean="0"/>
              <a:t>10.7 TB archived on SCEC disks</a:t>
            </a:r>
          </a:p>
          <a:p>
            <a:r>
              <a:rPr lang="en-US" dirty="0" smtClean="0"/>
              <a:t>Generated 285 million two-component seismograms</a:t>
            </a:r>
          </a:p>
          <a:p>
            <a:pPr lvl="1"/>
            <a:r>
              <a:rPr lang="en-US" dirty="0" smtClean="0"/>
              <a:t>43 billion intensity </a:t>
            </a:r>
            <a:r>
              <a:rPr lang="en-US" dirty="0" smtClean="0"/>
              <a:t>measures</a:t>
            </a:r>
            <a:endParaRPr lang="en-US" dirty="0"/>
          </a:p>
          <a:p>
            <a:pPr lvl="1"/>
            <a:r>
              <a:rPr lang="en-US" dirty="0" smtClean="0"/>
              <a:t>5 billion duration measures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11/28/2017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21818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Study 17.3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11/28/2017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  <p:pic>
        <p:nvPicPr>
          <p:cNvPr id="7" name="Picture 4" descr="https://scec.usc.edu/scecwiki/images/archive/8/81/20170414174444%21Study_17_3_1D_3se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45" y="1295400"/>
            <a:ext cx="7766321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scec.usc.edu/scecwiki/images/b/b0/Study_17_3_3D_3se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066800"/>
            <a:ext cx="6400800" cy="719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495800" y="1548825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FF"/>
                </a:solidFill>
                <a:latin typeface="Calibri" pitchFamily="34" charset="0"/>
              </a:rPr>
              <a:t>1D model</a:t>
            </a:r>
            <a:endParaRPr lang="en-US" sz="320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30000" y="1596336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FF"/>
                </a:solidFill>
                <a:latin typeface="Calibri" pitchFamily="34" charset="0"/>
              </a:rPr>
              <a:t>3D model</a:t>
            </a:r>
            <a:endParaRPr lang="en-US" sz="3200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00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Combined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280160"/>
            <a:ext cx="7256051" cy="6492240"/>
          </a:xfrm>
        </p:spPr>
        <p:txBody>
          <a:bodyPr/>
          <a:lstStyle/>
          <a:p>
            <a:r>
              <a:rPr lang="en-US" dirty="0" smtClean="0"/>
              <a:t>Study 17.3 combined with Southern California </a:t>
            </a:r>
            <a:r>
              <a:rPr lang="en-US" dirty="0" err="1" smtClean="0"/>
              <a:t>CyberShake</a:t>
            </a:r>
            <a:r>
              <a:rPr lang="en-US" dirty="0" smtClean="0"/>
              <a:t> (Study 15.4)</a:t>
            </a:r>
          </a:p>
          <a:p>
            <a:r>
              <a:rPr lang="en-US" dirty="0" smtClean="0"/>
              <a:t>Represents 50 million core-</a:t>
            </a:r>
            <a:r>
              <a:rPr lang="en-US" dirty="0" err="1" smtClean="0"/>
              <a:t>hrs</a:t>
            </a:r>
            <a:endParaRPr lang="en-US" dirty="0"/>
          </a:p>
          <a:p>
            <a:r>
              <a:rPr lang="en-US" dirty="0" smtClean="0"/>
              <a:t>Demonstrates </a:t>
            </a:r>
            <a:r>
              <a:rPr lang="en-US" dirty="0" err="1" smtClean="0"/>
              <a:t>CyberShake</a:t>
            </a:r>
            <a:r>
              <a:rPr lang="en-US" dirty="0" smtClean="0"/>
              <a:t> can be migrated outside of Southern California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11/28/2017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8" r="4028" b="4849"/>
          <a:stretch/>
        </p:blipFill>
        <p:spPr bwMode="auto">
          <a:xfrm>
            <a:off x="7696200" y="1066799"/>
            <a:ext cx="6781800" cy="6786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500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8289" r="6224" b="3761"/>
          <a:stretch/>
        </p:blipFill>
        <p:spPr>
          <a:xfrm>
            <a:off x="777241" y="3154680"/>
            <a:ext cx="4572000" cy="46038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Improving Velocity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Integration of Shaw and </a:t>
            </a:r>
            <a:r>
              <a:rPr lang="en-US" dirty="0" err="1" smtClean="0"/>
              <a:t>Plesch</a:t>
            </a:r>
            <a:r>
              <a:rPr lang="en-US" dirty="0" smtClean="0"/>
              <a:t> CCA basins into velocity model</a:t>
            </a:r>
          </a:p>
          <a:p>
            <a:r>
              <a:rPr lang="en-US" dirty="0" smtClean="0"/>
              <a:t>Work currently underway to bring basins into CCA-06 model for use with </a:t>
            </a:r>
            <a:r>
              <a:rPr lang="en-US" dirty="0" err="1" smtClean="0"/>
              <a:t>CyberShake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11/28/2017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1736" r="5106" b="7715"/>
          <a:stretch/>
        </p:blipFill>
        <p:spPr>
          <a:xfrm>
            <a:off x="7010400" y="3124200"/>
            <a:ext cx="6487524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81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DA6411-895A-4DF5-A580-370C32B8C9B0}">
  <ds:schemaRefs>
    <ds:schemaRef ds:uri="http://schemas.microsoft.com/office/2006/metadata/properties"/>
    <ds:schemaRef ds:uri="http://purl.org/dc/elements/1.1/"/>
    <ds:schemaRef ds:uri="http://purl.org/dc/terms/"/>
    <ds:schemaRef ds:uri="http://schemas.microsoft.com/office/infopath/2007/PartnerControls"/>
    <ds:schemaRef ds:uri="http://purl.org/dc/dcmitype/"/>
    <ds:schemaRef ds:uri="4873beb7-5857-4685-be1f-d57550cc96cc"/>
    <ds:schemaRef ds:uri="http://schemas.microsoft.com/office/2006/documentManagement/types"/>
    <ds:schemaRef ds:uri="http://www.w3.org/XML/1998/namespace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204</Words>
  <Application>Microsoft Office PowerPoint</Application>
  <PresentationFormat>Custom</PresentationFormat>
  <Paragraphs>54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Continental North America 16x9</vt:lpstr>
      <vt:lpstr>CyberShake Platform Update</vt:lpstr>
      <vt:lpstr>Central California CyberShake</vt:lpstr>
      <vt:lpstr>CyberShake Study 17.3</vt:lpstr>
      <vt:lpstr>Study 17.3 Results</vt:lpstr>
      <vt:lpstr>Combined Results</vt:lpstr>
      <vt:lpstr>Improving Velocity Model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cp:lastPrinted>2017-06-20T22:47:00Z</cp:lastPrinted>
  <dcterms:created xsi:type="dcterms:W3CDTF">2017-06-20T22:12:15Z</dcterms:created>
  <dcterms:modified xsi:type="dcterms:W3CDTF">2017-11-28T21:08:07Z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