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1" r:id="rId1"/>
  </p:sldMasterIdLst>
  <p:notesMasterIdLst>
    <p:notesMasterId r:id="rId10"/>
  </p:notesMasterIdLst>
  <p:handoutMasterIdLst>
    <p:handoutMasterId r:id="rId11"/>
  </p:handoutMasterIdLst>
  <p:sldIdLst>
    <p:sldId id="282" r:id="rId2"/>
    <p:sldId id="296" r:id="rId3"/>
    <p:sldId id="291" r:id="rId4"/>
    <p:sldId id="292" r:id="rId5"/>
    <p:sldId id="295" r:id="rId6"/>
    <p:sldId id="293" r:id="rId7"/>
    <p:sldId id="297" r:id="rId8"/>
    <p:sldId id="294" r:id="rId9"/>
  </p:sldIdLst>
  <p:sldSz cx="14630400" cy="8229600"/>
  <p:notesSz cx="6858000" cy="92964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5100" kern="1200">
        <a:solidFill>
          <a:schemeClr val="tx2"/>
        </a:solidFill>
        <a:latin typeface="Arial" pitchFamily="34" charset="0"/>
        <a:ea typeface="+mn-ea"/>
        <a:cs typeface="+mn-cs"/>
      </a:defRPr>
    </a:lvl1pPr>
    <a:lvl2pPr marL="731520" algn="ctr" rtl="0" fontAlgn="base">
      <a:spcBef>
        <a:spcPct val="0"/>
      </a:spcBef>
      <a:spcAft>
        <a:spcPct val="0"/>
      </a:spcAft>
      <a:defRPr sz="5100" kern="1200">
        <a:solidFill>
          <a:schemeClr val="tx2"/>
        </a:solidFill>
        <a:latin typeface="Arial" pitchFamily="34" charset="0"/>
        <a:ea typeface="+mn-ea"/>
        <a:cs typeface="+mn-cs"/>
      </a:defRPr>
    </a:lvl2pPr>
    <a:lvl3pPr marL="1463040" algn="ctr" rtl="0" fontAlgn="base">
      <a:spcBef>
        <a:spcPct val="0"/>
      </a:spcBef>
      <a:spcAft>
        <a:spcPct val="0"/>
      </a:spcAft>
      <a:defRPr sz="5100" kern="1200">
        <a:solidFill>
          <a:schemeClr val="tx2"/>
        </a:solidFill>
        <a:latin typeface="Arial" pitchFamily="34" charset="0"/>
        <a:ea typeface="+mn-ea"/>
        <a:cs typeface="+mn-cs"/>
      </a:defRPr>
    </a:lvl3pPr>
    <a:lvl4pPr marL="2194560" algn="ctr" rtl="0" fontAlgn="base">
      <a:spcBef>
        <a:spcPct val="0"/>
      </a:spcBef>
      <a:spcAft>
        <a:spcPct val="0"/>
      </a:spcAft>
      <a:defRPr sz="5100" kern="1200">
        <a:solidFill>
          <a:schemeClr val="tx2"/>
        </a:solidFill>
        <a:latin typeface="Arial" pitchFamily="34" charset="0"/>
        <a:ea typeface="+mn-ea"/>
        <a:cs typeface="+mn-cs"/>
      </a:defRPr>
    </a:lvl4pPr>
    <a:lvl5pPr marL="2926080" algn="ctr" rtl="0" fontAlgn="base">
      <a:spcBef>
        <a:spcPct val="0"/>
      </a:spcBef>
      <a:spcAft>
        <a:spcPct val="0"/>
      </a:spcAft>
      <a:defRPr sz="5100" kern="1200">
        <a:solidFill>
          <a:schemeClr val="tx2"/>
        </a:solidFill>
        <a:latin typeface="Arial" pitchFamily="34" charset="0"/>
        <a:ea typeface="+mn-ea"/>
        <a:cs typeface="+mn-cs"/>
      </a:defRPr>
    </a:lvl5pPr>
    <a:lvl6pPr marL="3657600" algn="l" defTabSz="1463040" rtl="0" eaLnBrk="1" latinLnBrk="0" hangingPunct="1">
      <a:defRPr sz="5100" kern="1200">
        <a:solidFill>
          <a:schemeClr val="tx2"/>
        </a:solidFill>
        <a:latin typeface="Arial" pitchFamily="34" charset="0"/>
        <a:ea typeface="+mn-ea"/>
        <a:cs typeface="+mn-cs"/>
      </a:defRPr>
    </a:lvl6pPr>
    <a:lvl7pPr marL="4389120" algn="l" defTabSz="1463040" rtl="0" eaLnBrk="1" latinLnBrk="0" hangingPunct="1">
      <a:defRPr sz="5100" kern="1200">
        <a:solidFill>
          <a:schemeClr val="tx2"/>
        </a:solidFill>
        <a:latin typeface="Arial" pitchFamily="34" charset="0"/>
        <a:ea typeface="+mn-ea"/>
        <a:cs typeface="+mn-cs"/>
      </a:defRPr>
    </a:lvl7pPr>
    <a:lvl8pPr marL="5120640" algn="l" defTabSz="1463040" rtl="0" eaLnBrk="1" latinLnBrk="0" hangingPunct="1">
      <a:defRPr sz="5100" kern="1200">
        <a:solidFill>
          <a:schemeClr val="tx2"/>
        </a:solidFill>
        <a:latin typeface="Arial" pitchFamily="34" charset="0"/>
        <a:ea typeface="+mn-ea"/>
        <a:cs typeface="+mn-cs"/>
      </a:defRPr>
    </a:lvl8pPr>
    <a:lvl9pPr marL="5852160" algn="l" defTabSz="1463040" rtl="0" eaLnBrk="1" latinLnBrk="0" hangingPunct="1">
      <a:defRPr sz="5100" kern="1200">
        <a:solidFill>
          <a:schemeClr val="tx2"/>
        </a:solidFill>
        <a:latin typeface="Arial" pitchFamily="34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hilip Maechling" initials="" lastIdx="1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990000"/>
    <a:srgbClr val="F8B308"/>
    <a:srgbClr val="CC00CC"/>
    <a:srgbClr val="333399"/>
    <a:srgbClr val="CCCCFF"/>
    <a:srgbClr val="6666FF"/>
    <a:srgbClr val="9999FF"/>
    <a:srgbClr val="A50021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76" autoAdjust="0"/>
    <p:restoredTop sz="89429" autoAdjust="0"/>
  </p:normalViewPr>
  <p:slideViewPr>
    <p:cSldViewPr>
      <p:cViewPr varScale="1">
        <p:scale>
          <a:sx n="84" d="100"/>
          <a:sy n="84" d="100"/>
        </p:scale>
        <p:origin x="-750" y="-78"/>
      </p:cViewPr>
      <p:guideLst>
        <p:guide orient="horz" pos="2592"/>
        <p:guide pos="460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592ED-B179-4037-8DCD-E05A91E935F7}" type="datetimeFigureOut">
              <a:rPr lang="en-US" smtClean="0"/>
              <a:pPr/>
              <a:t>9/11/2016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C21D09-FF82-498A-9FAD-58B5BA897D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8465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885" tIns="46442" rIns="92885" bIns="46442" numCol="1" anchor="t" anchorCtr="0" compatLnSpc="1">
            <a:prstTxWarp prst="textNoShape">
              <a:avLst/>
            </a:prstTxWarp>
          </a:bodyPr>
          <a:lstStyle>
            <a:lvl1pPr algn="l" defTabSz="928688" eaLnBrk="0" hangingPunct="0">
              <a:defRPr sz="1200">
                <a:solidFill>
                  <a:schemeClr val="tx1"/>
                </a:solidFill>
                <a:latin typeface="Times" pitchFamily="18" charset="0"/>
              </a:defRPr>
            </a:lvl1pPr>
          </a:lstStyle>
          <a:p>
            <a:endParaRPr lang="en-US"/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885" tIns="46442" rIns="92885" bIns="46442" numCol="1" anchor="t" anchorCtr="0" compatLnSpc="1">
            <a:prstTxWarp prst="textNoShape">
              <a:avLst/>
            </a:prstTxWarp>
          </a:bodyPr>
          <a:lstStyle>
            <a:lvl1pPr algn="r" defTabSz="928688" eaLnBrk="0" hangingPunct="0">
              <a:defRPr sz="1200">
                <a:solidFill>
                  <a:schemeClr val="tx1"/>
                </a:solidFill>
                <a:latin typeface="Times" pitchFamily="18" charset="0"/>
              </a:defRPr>
            </a:lvl1pPr>
          </a:lstStyle>
          <a:p>
            <a:endParaRPr lang="en-US"/>
          </a:p>
        </p:txBody>
      </p:sp>
      <p:sp>
        <p:nvSpPr>
          <p:cNvPr id="737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30200" y="696913"/>
            <a:ext cx="61976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37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16425"/>
            <a:ext cx="548640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885" tIns="46442" rIns="92885" bIns="4644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37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885" tIns="46442" rIns="92885" bIns="46442" numCol="1" anchor="b" anchorCtr="0" compatLnSpc="1">
            <a:prstTxWarp prst="textNoShape">
              <a:avLst/>
            </a:prstTxWarp>
          </a:bodyPr>
          <a:lstStyle>
            <a:lvl1pPr algn="l" defTabSz="928688" eaLnBrk="0" hangingPunct="0">
              <a:defRPr sz="1200">
                <a:solidFill>
                  <a:schemeClr val="tx1"/>
                </a:solidFill>
                <a:latin typeface="Times" pitchFamily="18" charset="0"/>
              </a:defRPr>
            </a:lvl1pPr>
          </a:lstStyle>
          <a:p>
            <a:endParaRPr lang="en-US"/>
          </a:p>
        </p:txBody>
      </p:sp>
      <p:sp>
        <p:nvSpPr>
          <p:cNvPr id="737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885" tIns="46442" rIns="92885" bIns="46442" numCol="1" anchor="b" anchorCtr="0" compatLnSpc="1">
            <a:prstTxWarp prst="textNoShape">
              <a:avLst/>
            </a:prstTxWarp>
          </a:bodyPr>
          <a:lstStyle>
            <a:lvl1pPr algn="r" defTabSz="928688" eaLnBrk="0" hangingPunct="0">
              <a:defRPr sz="1200">
                <a:solidFill>
                  <a:schemeClr val="tx1"/>
                </a:solidFill>
                <a:latin typeface="Times" pitchFamily="18" charset="0"/>
              </a:defRPr>
            </a:lvl1pPr>
          </a:lstStyle>
          <a:p>
            <a:fld id="{BB0F51AA-6698-42E4-8A9F-97E76DC3E49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3987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9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731520" algn="l" rtl="0" fontAlgn="base">
      <a:spcBef>
        <a:spcPct val="30000"/>
      </a:spcBef>
      <a:spcAft>
        <a:spcPct val="0"/>
      </a:spcAft>
      <a:defRPr sz="19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1463040" algn="l" rtl="0" fontAlgn="base">
      <a:spcBef>
        <a:spcPct val="30000"/>
      </a:spcBef>
      <a:spcAft>
        <a:spcPct val="0"/>
      </a:spcAft>
      <a:defRPr sz="19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2194560" algn="l" rtl="0" fontAlgn="base">
      <a:spcBef>
        <a:spcPct val="30000"/>
      </a:spcBef>
      <a:spcAft>
        <a:spcPct val="0"/>
      </a:spcAft>
      <a:defRPr sz="19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2926080" algn="l" rtl="0" fontAlgn="base">
      <a:spcBef>
        <a:spcPct val="30000"/>
      </a:spcBef>
      <a:spcAft>
        <a:spcPct val="0"/>
      </a:spcAft>
      <a:defRPr sz="19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3657600" algn="l" defTabSz="146304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389120" algn="l" defTabSz="146304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20640" algn="l" defTabSz="146304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852160" algn="l" defTabSz="146304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2556513"/>
            <a:ext cx="12435840" cy="176403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4560" y="4663440"/>
            <a:ext cx="10241280" cy="2103120"/>
          </a:xfrm>
        </p:spPr>
        <p:txBody>
          <a:bodyPr/>
          <a:lstStyle>
            <a:lvl1pPr marL="0" indent="0" algn="ctr">
              <a:buNone/>
              <a:defRPr sz="3600"/>
            </a:lvl1pPr>
            <a:lvl2pPr marL="731520" indent="0" algn="ctr">
              <a:buNone/>
              <a:defRPr/>
            </a:lvl2pPr>
            <a:lvl3pPr marL="1463040" indent="0" algn="ctr">
              <a:buNone/>
              <a:defRPr/>
            </a:lvl3pPr>
            <a:lvl4pPr marL="2194560" indent="0" algn="ctr">
              <a:buNone/>
              <a:defRPr/>
            </a:lvl4pPr>
            <a:lvl5pPr marL="2926080" indent="0" algn="ctr">
              <a:buNone/>
              <a:defRPr/>
            </a:lvl5pPr>
            <a:lvl6pPr marL="3657600" indent="0" algn="ctr">
              <a:buNone/>
              <a:defRPr/>
            </a:lvl6pPr>
            <a:lvl7pPr marL="4389120" indent="0" algn="ctr">
              <a:buNone/>
              <a:defRPr/>
            </a:lvl7pPr>
            <a:lvl8pPr marL="5120640" indent="0" algn="ctr">
              <a:buNone/>
              <a:defRPr/>
            </a:lvl8pPr>
            <a:lvl9pPr marL="5852160" indent="0" algn="ctr">
              <a:buNone/>
              <a:defRPr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941785-CE90-41A5-9A93-A75AB0528A8B}" type="slidenum">
              <a:rPr lang="en-US"/>
              <a:pPr/>
              <a:t>‹#›</a:t>
            </a:fld>
            <a:endParaRPr lang="en-US" sz="1900"/>
          </a:p>
        </p:txBody>
      </p:sp>
    </p:spTree>
    <p:extLst>
      <p:ext uri="{BB962C8B-B14F-4D97-AF65-F5344CB8AC3E}">
        <p14:creationId xmlns:p14="http://schemas.microsoft.com/office/powerpoint/2010/main" val="91201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" y="838200"/>
            <a:ext cx="14264640" cy="975360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1313" indent="-341313">
              <a:spcBef>
                <a:spcPts val="960"/>
              </a:spcBef>
              <a:defRPr sz="3200"/>
            </a:lvl1pPr>
            <a:lvl2pPr marL="803275" indent="-355600">
              <a:defRPr sz="2800"/>
            </a:lvl2pPr>
            <a:lvl3pPr marL="1146175" indent="-285750">
              <a:defRPr sz="2400"/>
            </a:lvl3pPr>
            <a:lvl4pPr marL="1487488" indent="-249238">
              <a:defRPr/>
            </a:lvl4pPr>
            <a:lvl5pPr marL="1768475" indent="-214313"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59CEC4-A8E1-4F11-A707-62DA653B13D9}" type="slidenum">
              <a:rPr lang="en-US"/>
              <a:pPr/>
              <a:t>‹#›</a:t>
            </a:fld>
            <a:endParaRPr lang="en-US" sz="1900"/>
          </a:p>
        </p:txBody>
      </p:sp>
    </p:spTree>
    <p:extLst>
      <p:ext uri="{BB962C8B-B14F-4D97-AF65-F5344CB8AC3E}">
        <p14:creationId xmlns:p14="http://schemas.microsoft.com/office/powerpoint/2010/main" val="3852072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701" y="5288281"/>
            <a:ext cx="12435840" cy="1634490"/>
          </a:xfrm>
        </p:spPr>
        <p:txBody>
          <a:bodyPr anchor="t"/>
          <a:lstStyle>
            <a:lvl1pPr algn="l">
              <a:defRPr sz="64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701" y="3488056"/>
            <a:ext cx="12435840" cy="1800224"/>
          </a:xfrm>
        </p:spPr>
        <p:txBody>
          <a:bodyPr anchor="b"/>
          <a:lstStyle>
            <a:lvl1pPr marL="0" indent="0">
              <a:buNone/>
              <a:defRPr sz="3200"/>
            </a:lvl1pPr>
            <a:lvl2pPr marL="731520" indent="0">
              <a:buNone/>
              <a:defRPr sz="2900"/>
            </a:lvl2pPr>
            <a:lvl3pPr marL="1463040" indent="0">
              <a:buNone/>
              <a:defRPr sz="2600"/>
            </a:lvl3pPr>
            <a:lvl4pPr marL="2194560" indent="0">
              <a:buNone/>
              <a:defRPr sz="2200"/>
            </a:lvl4pPr>
            <a:lvl5pPr marL="2926080" indent="0">
              <a:buNone/>
              <a:defRPr sz="2200"/>
            </a:lvl5pPr>
            <a:lvl6pPr marL="3657600" indent="0">
              <a:buNone/>
              <a:defRPr sz="2200"/>
            </a:lvl6pPr>
            <a:lvl7pPr marL="4389120" indent="0">
              <a:buNone/>
              <a:defRPr sz="2200"/>
            </a:lvl7pPr>
            <a:lvl8pPr marL="5120640" indent="0">
              <a:buNone/>
              <a:defRPr sz="2200"/>
            </a:lvl8pPr>
            <a:lvl9pPr marL="5852160" indent="0">
              <a:buNone/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32392D-8041-4C9C-B172-B92FB4FCFB8E}" type="slidenum">
              <a:rPr lang="en-US"/>
              <a:pPr/>
              <a:t>‹#›</a:t>
            </a:fld>
            <a:endParaRPr lang="en-US" sz="1900"/>
          </a:p>
        </p:txBody>
      </p:sp>
    </p:spTree>
    <p:extLst>
      <p:ext uri="{BB962C8B-B14F-4D97-AF65-F5344CB8AC3E}">
        <p14:creationId xmlns:p14="http://schemas.microsoft.com/office/powerpoint/2010/main" val="1630051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3846" y="2103120"/>
            <a:ext cx="7025640" cy="5669280"/>
          </a:xfrm>
        </p:spPr>
        <p:txBody>
          <a:bodyPr/>
          <a:lstStyle>
            <a:lvl1pPr>
              <a:defRPr sz="4500"/>
            </a:lvl1pPr>
            <a:lvl2pPr>
              <a:defRPr sz="38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13326" y="2103120"/>
            <a:ext cx="7025640" cy="5669280"/>
          </a:xfrm>
        </p:spPr>
        <p:txBody>
          <a:bodyPr/>
          <a:lstStyle>
            <a:lvl1pPr>
              <a:defRPr sz="4500"/>
            </a:lvl1pPr>
            <a:lvl2pPr>
              <a:defRPr sz="38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34664E-873C-4197-8235-F307F177DF35}" type="slidenum">
              <a:rPr lang="en-US"/>
              <a:pPr/>
              <a:t>‹#›</a:t>
            </a:fld>
            <a:endParaRPr lang="en-US" sz="1900"/>
          </a:p>
        </p:txBody>
      </p:sp>
    </p:spTree>
    <p:extLst>
      <p:ext uri="{BB962C8B-B14F-4D97-AF65-F5344CB8AC3E}">
        <p14:creationId xmlns:p14="http://schemas.microsoft.com/office/powerpoint/2010/main" val="3425168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29566"/>
            <a:ext cx="13167360" cy="1371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1842136"/>
            <a:ext cx="6464301" cy="767715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31520" indent="0">
              <a:buNone/>
              <a:defRPr sz="3200" b="1"/>
            </a:lvl2pPr>
            <a:lvl3pPr marL="1463040" indent="0">
              <a:buNone/>
              <a:defRPr sz="2900" b="1"/>
            </a:lvl3pPr>
            <a:lvl4pPr marL="2194560" indent="0">
              <a:buNone/>
              <a:defRPr sz="2600" b="1"/>
            </a:lvl4pPr>
            <a:lvl5pPr marL="2926080" indent="0">
              <a:buNone/>
              <a:defRPr sz="2600" b="1"/>
            </a:lvl5pPr>
            <a:lvl6pPr marL="3657600" indent="0">
              <a:buNone/>
              <a:defRPr sz="2600" b="1"/>
            </a:lvl6pPr>
            <a:lvl7pPr marL="4389120" indent="0">
              <a:buNone/>
              <a:defRPr sz="2600" b="1"/>
            </a:lvl7pPr>
            <a:lvl8pPr marL="5120640" indent="0">
              <a:buNone/>
              <a:defRPr sz="2600" b="1"/>
            </a:lvl8pPr>
            <a:lvl9pPr marL="5852160" indent="0">
              <a:buNone/>
              <a:defRPr sz="2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0" y="2609849"/>
            <a:ext cx="6464301" cy="4741546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32046" y="1842136"/>
            <a:ext cx="6466840" cy="767715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31520" indent="0">
              <a:buNone/>
              <a:defRPr sz="3200" b="1"/>
            </a:lvl2pPr>
            <a:lvl3pPr marL="1463040" indent="0">
              <a:buNone/>
              <a:defRPr sz="2900" b="1"/>
            </a:lvl3pPr>
            <a:lvl4pPr marL="2194560" indent="0">
              <a:buNone/>
              <a:defRPr sz="2600" b="1"/>
            </a:lvl4pPr>
            <a:lvl5pPr marL="2926080" indent="0">
              <a:buNone/>
              <a:defRPr sz="2600" b="1"/>
            </a:lvl5pPr>
            <a:lvl6pPr marL="3657600" indent="0">
              <a:buNone/>
              <a:defRPr sz="2600" b="1"/>
            </a:lvl6pPr>
            <a:lvl7pPr marL="4389120" indent="0">
              <a:buNone/>
              <a:defRPr sz="2600" b="1"/>
            </a:lvl7pPr>
            <a:lvl8pPr marL="5120640" indent="0">
              <a:buNone/>
              <a:defRPr sz="2600" b="1"/>
            </a:lvl8pPr>
            <a:lvl9pPr marL="5852160" indent="0">
              <a:buNone/>
              <a:defRPr sz="2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32046" y="2609849"/>
            <a:ext cx="6466840" cy="4741546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218565-41D9-4DAB-8214-DD27AB5DE01B}" type="slidenum">
              <a:rPr lang="en-US"/>
              <a:pPr/>
              <a:t>‹#›</a:t>
            </a:fld>
            <a:endParaRPr lang="en-US" sz="1900"/>
          </a:p>
        </p:txBody>
      </p:sp>
    </p:spTree>
    <p:extLst>
      <p:ext uri="{BB962C8B-B14F-4D97-AF65-F5344CB8AC3E}">
        <p14:creationId xmlns:p14="http://schemas.microsoft.com/office/powerpoint/2010/main" val="42387874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8478BF-1F7B-4A65-BF09-BFF827AA38B2}" type="slidenum">
              <a:rPr lang="en-US"/>
              <a:pPr/>
              <a:t>‹#›</a:t>
            </a:fld>
            <a:endParaRPr lang="en-US" sz="1900"/>
          </a:p>
        </p:txBody>
      </p:sp>
    </p:spTree>
    <p:extLst>
      <p:ext uri="{BB962C8B-B14F-4D97-AF65-F5344CB8AC3E}">
        <p14:creationId xmlns:p14="http://schemas.microsoft.com/office/powerpoint/2010/main" val="250774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F9B344-2C34-46CE-B360-7AD5D40A7D35}" type="slidenum">
              <a:rPr lang="en-US"/>
              <a:pPr/>
              <a:t>‹#›</a:t>
            </a:fld>
            <a:endParaRPr lang="en-US" sz="1900"/>
          </a:p>
        </p:txBody>
      </p:sp>
    </p:spTree>
    <p:extLst>
      <p:ext uri="{BB962C8B-B14F-4D97-AF65-F5344CB8AC3E}">
        <p14:creationId xmlns:p14="http://schemas.microsoft.com/office/powerpoint/2010/main" val="3107931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6" y="327659"/>
            <a:ext cx="4813301" cy="1394461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0080" y="327663"/>
            <a:ext cx="8178800" cy="7023736"/>
          </a:xfrm>
        </p:spPr>
        <p:txBody>
          <a:bodyPr/>
          <a:lstStyle>
            <a:lvl1pPr>
              <a:defRPr sz="5100"/>
            </a:lvl1pPr>
            <a:lvl2pPr>
              <a:defRPr sz="4500"/>
            </a:lvl2pPr>
            <a:lvl3pPr>
              <a:defRPr sz="38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1526" y="1722124"/>
            <a:ext cx="4813301" cy="5629275"/>
          </a:xfrm>
        </p:spPr>
        <p:txBody>
          <a:bodyPr/>
          <a:lstStyle>
            <a:lvl1pPr marL="0" indent="0">
              <a:buNone/>
              <a:defRPr sz="2200"/>
            </a:lvl1pPr>
            <a:lvl2pPr marL="731520" indent="0">
              <a:buNone/>
              <a:defRPr sz="1900"/>
            </a:lvl2pPr>
            <a:lvl3pPr marL="1463040" indent="0">
              <a:buNone/>
              <a:defRPr sz="1600"/>
            </a:lvl3pPr>
            <a:lvl4pPr marL="2194560" indent="0">
              <a:buNone/>
              <a:defRPr sz="1400"/>
            </a:lvl4pPr>
            <a:lvl5pPr marL="2926080" indent="0">
              <a:buNone/>
              <a:defRPr sz="1400"/>
            </a:lvl5pPr>
            <a:lvl6pPr marL="3657600" indent="0">
              <a:buNone/>
              <a:defRPr sz="1400"/>
            </a:lvl6pPr>
            <a:lvl7pPr marL="4389120" indent="0">
              <a:buNone/>
              <a:defRPr sz="1400"/>
            </a:lvl7pPr>
            <a:lvl8pPr marL="5120640" indent="0">
              <a:buNone/>
              <a:defRPr sz="1400"/>
            </a:lvl8pPr>
            <a:lvl9pPr marL="585216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83A3E1-BD29-4077-9B0E-4C2D47CD7A36}" type="slidenum">
              <a:rPr lang="en-US"/>
              <a:pPr/>
              <a:t>‹#›</a:t>
            </a:fld>
            <a:endParaRPr lang="en-US" sz="1900"/>
          </a:p>
        </p:txBody>
      </p:sp>
    </p:spTree>
    <p:extLst>
      <p:ext uri="{BB962C8B-B14F-4D97-AF65-F5344CB8AC3E}">
        <p14:creationId xmlns:p14="http://schemas.microsoft.com/office/powerpoint/2010/main" val="3441554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7661" y="5760722"/>
            <a:ext cx="8778240" cy="680086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67661" y="735330"/>
            <a:ext cx="8778240" cy="4937760"/>
          </a:xfrm>
        </p:spPr>
        <p:txBody>
          <a:bodyPr/>
          <a:lstStyle>
            <a:lvl1pPr marL="0" indent="0">
              <a:buNone/>
              <a:defRPr sz="5100"/>
            </a:lvl1pPr>
            <a:lvl2pPr marL="731520" indent="0">
              <a:buNone/>
              <a:defRPr sz="4500"/>
            </a:lvl2pPr>
            <a:lvl3pPr marL="1463040" indent="0">
              <a:buNone/>
              <a:defRPr sz="3800"/>
            </a:lvl3pPr>
            <a:lvl4pPr marL="2194560" indent="0">
              <a:buNone/>
              <a:defRPr sz="3200"/>
            </a:lvl4pPr>
            <a:lvl5pPr marL="2926080" indent="0">
              <a:buNone/>
              <a:defRPr sz="3200"/>
            </a:lvl5pPr>
            <a:lvl6pPr marL="3657600" indent="0">
              <a:buNone/>
              <a:defRPr sz="3200"/>
            </a:lvl6pPr>
            <a:lvl7pPr marL="4389120" indent="0">
              <a:buNone/>
              <a:defRPr sz="3200"/>
            </a:lvl7pPr>
            <a:lvl8pPr marL="5120640" indent="0">
              <a:buNone/>
              <a:defRPr sz="3200"/>
            </a:lvl8pPr>
            <a:lvl9pPr marL="5852160" indent="0">
              <a:buNone/>
              <a:defRPr sz="32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67661" y="6440807"/>
            <a:ext cx="8778240" cy="965835"/>
          </a:xfrm>
        </p:spPr>
        <p:txBody>
          <a:bodyPr/>
          <a:lstStyle>
            <a:lvl1pPr marL="0" indent="0">
              <a:buNone/>
              <a:defRPr sz="2200"/>
            </a:lvl1pPr>
            <a:lvl2pPr marL="731520" indent="0">
              <a:buNone/>
              <a:defRPr sz="1900"/>
            </a:lvl2pPr>
            <a:lvl3pPr marL="1463040" indent="0">
              <a:buNone/>
              <a:defRPr sz="1600"/>
            </a:lvl3pPr>
            <a:lvl4pPr marL="2194560" indent="0">
              <a:buNone/>
              <a:defRPr sz="1400"/>
            </a:lvl4pPr>
            <a:lvl5pPr marL="2926080" indent="0">
              <a:buNone/>
              <a:defRPr sz="1400"/>
            </a:lvl5pPr>
            <a:lvl6pPr marL="3657600" indent="0">
              <a:buNone/>
              <a:defRPr sz="1400"/>
            </a:lvl6pPr>
            <a:lvl7pPr marL="4389120" indent="0">
              <a:buNone/>
              <a:defRPr sz="1400"/>
            </a:lvl7pPr>
            <a:lvl8pPr marL="5120640" indent="0">
              <a:buNone/>
              <a:defRPr sz="1400"/>
            </a:lvl8pPr>
            <a:lvl9pPr marL="585216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B630E7-5DCD-459F-AFA0-36EEE9D4EFAD}" type="slidenum">
              <a:rPr lang="en-US"/>
              <a:pPr/>
              <a:t>‹#›</a:t>
            </a:fld>
            <a:endParaRPr lang="en-US" sz="1900"/>
          </a:p>
        </p:txBody>
      </p:sp>
    </p:spTree>
    <p:extLst>
      <p:ext uri="{BB962C8B-B14F-4D97-AF65-F5344CB8AC3E}">
        <p14:creationId xmlns:p14="http://schemas.microsoft.com/office/powerpoint/2010/main" val="2885566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D6D7B7-707E-48B4-95AE-047059108290}" type="slidenum">
              <a:rPr lang="en-US"/>
              <a:pPr/>
              <a:t>‹#›</a:t>
            </a:fld>
            <a:endParaRPr lang="en-US" sz="1900"/>
          </a:p>
        </p:txBody>
      </p:sp>
    </p:spTree>
    <p:extLst>
      <p:ext uri="{BB962C8B-B14F-4D97-AF65-F5344CB8AC3E}">
        <p14:creationId xmlns:p14="http://schemas.microsoft.com/office/powerpoint/2010/main" val="655818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965181" y="731520"/>
            <a:ext cx="3573779" cy="704088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43840" y="731520"/>
            <a:ext cx="10477501" cy="704088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77F18E-429D-4BEC-AD0F-FC3653A153E9}" type="slidenum">
              <a:rPr lang="en-US"/>
              <a:pPr/>
              <a:t>‹#›</a:t>
            </a:fld>
            <a:endParaRPr lang="en-US" sz="1900"/>
          </a:p>
        </p:txBody>
      </p:sp>
    </p:spTree>
    <p:extLst>
      <p:ext uri="{BB962C8B-B14F-4D97-AF65-F5344CB8AC3E}">
        <p14:creationId xmlns:p14="http://schemas.microsoft.com/office/powerpoint/2010/main" val="40970363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" y="731520"/>
            <a:ext cx="14264640" cy="109728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43840" y="2103120"/>
            <a:ext cx="14295120" cy="5669280"/>
          </a:xfrm>
        </p:spPr>
        <p:txBody>
          <a:bodyPr/>
          <a:lstStyle/>
          <a:p>
            <a:r>
              <a:rPr lang="en-US" smtClean="0"/>
              <a:t>Click icon to add table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560320" y="7888606"/>
            <a:ext cx="9631680" cy="27432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>
          <a:xfrm>
            <a:off x="243840" y="7888606"/>
            <a:ext cx="1828800" cy="27432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801600" y="7888606"/>
            <a:ext cx="1584960" cy="274320"/>
          </a:xfrm>
        </p:spPr>
        <p:txBody>
          <a:bodyPr/>
          <a:lstStyle>
            <a:lvl1pPr>
              <a:defRPr/>
            </a:lvl1pPr>
          </a:lstStyle>
          <a:p>
            <a:fld id="{7D38C8BE-F0B8-47FD-9004-2626992250B1}" type="slidenum">
              <a:rPr lang="en-US"/>
              <a:pPr/>
              <a:t>‹#›</a:t>
            </a:fld>
            <a:endParaRPr lang="en-US" sz="1900"/>
          </a:p>
        </p:txBody>
      </p:sp>
    </p:spTree>
    <p:extLst>
      <p:ext uri="{BB962C8B-B14F-4D97-AF65-F5344CB8AC3E}">
        <p14:creationId xmlns:p14="http://schemas.microsoft.com/office/powerpoint/2010/main" val="16597311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" y="731520"/>
            <a:ext cx="14264640" cy="109728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243840" y="2103120"/>
            <a:ext cx="14295120" cy="5669280"/>
          </a:xfrm>
        </p:spPr>
        <p:txBody>
          <a:bodyPr/>
          <a:lstStyle/>
          <a:p>
            <a:r>
              <a:rPr lang="en-US" smtClean="0"/>
              <a:t>Click icon to add chart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560320" y="7888606"/>
            <a:ext cx="9631680" cy="27432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>
          <a:xfrm>
            <a:off x="243840" y="7888606"/>
            <a:ext cx="1828800" cy="27432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801600" y="7888606"/>
            <a:ext cx="1584960" cy="274320"/>
          </a:xfrm>
        </p:spPr>
        <p:txBody>
          <a:bodyPr/>
          <a:lstStyle>
            <a:lvl1pPr>
              <a:defRPr/>
            </a:lvl1pPr>
          </a:lstStyle>
          <a:p>
            <a:fld id="{94372395-E3B6-4A72-8716-74ECCA5B6864}" type="slidenum">
              <a:rPr lang="en-US"/>
              <a:pPr/>
              <a:t>‹#›</a:t>
            </a:fld>
            <a:endParaRPr lang="en-US" sz="1900"/>
          </a:p>
        </p:txBody>
      </p:sp>
    </p:spTree>
    <p:extLst>
      <p:ext uri="{BB962C8B-B14F-4D97-AF65-F5344CB8AC3E}">
        <p14:creationId xmlns:p14="http://schemas.microsoft.com/office/powerpoint/2010/main" val="2959023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0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43840" y="838200"/>
            <a:ext cx="14264640" cy="975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6304" tIns="73152" rIns="146304" bIns="7315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3420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43840" y="1981200"/>
            <a:ext cx="14295120" cy="579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6304" tIns="73152" rIns="146304" bIns="7315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342020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60320" y="7888606"/>
            <a:ext cx="9631680" cy="274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6304" tIns="73152" rIns="146304" bIns="73152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rgbClr val="82151A"/>
                </a:solidFill>
              </a:defRPr>
            </a:lvl1pPr>
          </a:lstStyle>
          <a:p>
            <a:endParaRPr lang="en-US"/>
          </a:p>
        </p:txBody>
      </p:sp>
      <p:sp>
        <p:nvSpPr>
          <p:cNvPr id="34202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43840" y="7888606"/>
            <a:ext cx="1828800" cy="274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6304" tIns="73152" rIns="146304" bIns="73152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900">
                <a:solidFill>
                  <a:srgbClr val="82151A"/>
                </a:solidFill>
              </a:defRPr>
            </a:lvl1pPr>
          </a:lstStyle>
          <a:p>
            <a:endParaRPr lang="en-US"/>
          </a:p>
        </p:txBody>
      </p:sp>
      <p:sp>
        <p:nvSpPr>
          <p:cNvPr id="3420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2801600" y="7888606"/>
            <a:ext cx="1584960" cy="274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6304" tIns="73152" rIns="146304" bIns="73152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rgbClr val="82151A"/>
                </a:solidFill>
              </a:defRPr>
            </a:lvl1pPr>
          </a:lstStyle>
          <a:p>
            <a:fld id="{D02B7DFF-E3FD-4CF5-975B-2BAF331A4F68}" type="slidenum">
              <a:rPr lang="en-US"/>
              <a:pPr/>
              <a:t>‹#›</a:t>
            </a:fld>
            <a:endParaRPr lang="en-US" sz="1900"/>
          </a:p>
        </p:txBody>
      </p:sp>
      <p:pic>
        <p:nvPicPr>
          <p:cNvPr id="342023" name="Picture 7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50"/>
          <a:stretch>
            <a:fillRect/>
          </a:stretch>
        </p:blipFill>
        <p:spPr bwMode="auto">
          <a:xfrm>
            <a:off x="0" y="0"/>
            <a:ext cx="146304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2024" name="Line 8"/>
          <p:cNvSpPr>
            <a:spLocks noChangeShapeType="1"/>
          </p:cNvSpPr>
          <p:nvPr/>
        </p:nvSpPr>
        <p:spPr bwMode="auto">
          <a:xfrm>
            <a:off x="0" y="762000"/>
            <a:ext cx="14630400" cy="0"/>
          </a:xfrm>
          <a:prstGeom prst="line">
            <a:avLst/>
          </a:prstGeom>
          <a:noFill/>
          <a:ln w="5715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46304" tIns="73152" rIns="146304" bIns="73152" anchor="ctr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800">
          <a:solidFill>
            <a:schemeClr val="bg2"/>
          </a:solidFill>
          <a:latin typeface="Arial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800">
          <a:solidFill>
            <a:schemeClr val="bg2"/>
          </a:solidFill>
          <a:latin typeface="Arial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800">
          <a:solidFill>
            <a:schemeClr val="bg2"/>
          </a:solidFill>
          <a:latin typeface="Arial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800">
          <a:solidFill>
            <a:schemeClr val="bg2"/>
          </a:solidFill>
          <a:latin typeface="Arial" pitchFamily="34" charset="0"/>
        </a:defRPr>
      </a:lvl5pPr>
      <a:lvl6pPr marL="731520" algn="ctr" rtl="0" eaLnBrk="1" fontAlgn="base" hangingPunct="1">
        <a:spcBef>
          <a:spcPct val="0"/>
        </a:spcBef>
        <a:spcAft>
          <a:spcPct val="0"/>
        </a:spcAft>
        <a:defRPr sz="5800">
          <a:solidFill>
            <a:schemeClr val="bg2"/>
          </a:solidFill>
          <a:latin typeface="Arial" pitchFamily="34" charset="0"/>
        </a:defRPr>
      </a:lvl6pPr>
      <a:lvl7pPr marL="1463040" algn="ctr" rtl="0" eaLnBrk="1" fontAlgn="base" hangingPunct="1">
        <a:spcBef>
          <a:spcPct val="0"/>
        </a:spcBef>
        <a:spcAft>
          <a:spcPct val="0"/>
        </a:spcAft>
        <a:defRPr sz="5800">
          <a:solidFill>
            <a:schemeClr val="bg2"/>
          </a:solidFill>
          <a:latin typeface="Arial" pitchFamily="34" charset="0"/>
        </a:defRPr>
      </a:lvl7pPr>
      <a:lvl8pPr marL="2194560" algn="ctr" rtl="0" eaLnBrk="1" fontAlgn="base" hangingPunct="1">
        <a:spcBef>
          <a:spcPct val="0"/>
        </a:spcBef>
        <a:spcAft>
          <a:spcPct val="0"/>
        </a:spcAft>
        <a:defRPr sz="5800">
          <a:solidFill>
            <a:schemeClr val="bg2"/>
          </a:solidFill>
          <a:latin typeface="Arial" pitchFamily="34" charset="0"/>
        </a:defRPr>
      </a:lvl8pPr>
      <a:lvl9pPr marL="2926080" algn="ctr" rtl="0" eaLnBrk="1" fontAlgn="base" hangingPunct="1">
        <a:spcBef>
          <a:spcPct val="0"/>
        </a:spcBef>
        <a:spcAft>
          <a:spcPct val="0"/>
        </a:spcAft>
        <a:defRPr sz="5800">
          <a:solidFill>
            <a:schemeClr val="bg2"/>
          </a:solidFill>
          <a:latin typeface="Arial" pitchFamily="34" charset="0"/>
        </a:defRPr>
      </a:lvl9pPr>
    </p:titleStyle>
    <p:bodyStyle>
      <a:lvl1pPr marL="341313" indent="-341313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rgbClr val="82151A"/>
          </a:solidFill>
          <a:latin typeface="+mn-lt"/>
          <a:ea typeface="+mn-ea"/>
          <a:cs typeface="+mn-cs"/>
        </a:defRPr>
      </a:lvl1pPr>
      <a:lvl2pPr marL="803275" indent="-35560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bg2"/>
          </a:solidFill>
          <a:latin typeface="+mn-lt"/>
        </a:defRPr>
      </a:lvl2pPr>
      <a:lvl3pPr marL="1146175" indent="-28575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rgbClr val="82151A"/>
          </a:solidFill>
          <a:latin typeface="+mn-lt"/>
        </a:defRPr>
      </a:lvl3pPr>
      <a:lvl4pPr marL="1487488" indent="-249238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1768475" indent="-214313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rgbClr val="82151A"/>
          </a:solidFill>
          <a:latin typeface="+mn-lt"/>
        </a:defRPr>
      </a:lvl5pPr>
      <a:lvl6pPr marL="3566160" indent="-36576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rgbClr val="82151A"/>
          </a:solidFill>
          <a:latin typeface="+mn-lt"/>
        </a:defRPr>
      </a:lvl6pPr>
      <a:lvl7pPr marL="4297680" indent="-36576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rgbClr val="82151A"/>
          </a:solidFill>
          <a:latin typeface="+mn-lt"/>
        </a:defRPr>
      </a:lvl7pPr>
      <a:lvl8pPr marL="5029200" indent="-36576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rgbClr val="82151A"/>
          </a:solidFill>
          <a:latin typeface="+mn-lt"/>
        </a:defRPr>
      </a:lvl8pPr>
      <a:lvl9pPr marL="5760720" indent="-36576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rgbClr val="82151A"/>
          </a:solidFill>
          <a:latin typeface="+mn-lt"/>
        </a:defRPr>
      </a:lvl9pPr>
    </p:bodyStyle>
    <p:otherStyle>
      <a:defPPr>
        <a:defRPr lang="en-US"/>
      </a:defPPr>
      <a:lvl1pPr marL="0" algn="l" defTabSz="146304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algn="l" defTabSz="146304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63040" algn="l" defTabSz="146304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194560" algn="l" defTabSz="146304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26080" algn="l" defTabSz="146304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57600" algn="l" defTabSz="146304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389120" algn="l" defTabSz="146304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20640" algn="l" defTabSz="146304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52160" algn="l" defTabSz="146304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09600" y="2362200"/>
            <a:ext cx="12923520" cy="2312670"/>
          </a:xfrm>
        </p:spPr>
        <p:txBody>
          <a:bodyPr/>
          <a:lstStyle/>
          <a:p>
            <a:r>
              <a:rPr lang="en-US" dirty="0" err="1"/>
              <a:t>CyberShake</a:t>
            </a:r>
            <a:r>
              <a:rPr lang="en-US" dirty="0"/>
              <a:t> as a CISM ground motion prediction platform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487680" y="6248400"/>
            <a:ext cx="10241280" cy="1554480"/>
          </a:xfrm>
        </p:spPr>
        <p:txBody>
          <a:bodyPr/>
          <a:lstStyle/>
          <a:p>
            <a:pPr algn="l">
              <a:spcBef>
                <a:spcPts val="0"/>
              </a:spcBef>
            </a:pPr>
            <a:r>
              <a:rPr lang="en-US" sz="3200" dirty="0">
                <a:latin typeface="Georgia" pitchFamily="18" charset="0"/>
              </a:rPr>
              <a:t>Scott Callaghan</a:t>
            </a:r>
          </a:p>
          <a:p>
            <a:pPr algn="l">
              <a:spcBef>
                <a:spcPts val="0"/>
              </a:spcBef>
            </a:pPr>
            <a:r>
              <a:rPr lang="en-US" sz="3200" dirty="0">
                <a:latin typeface="Georgia" pitchFamily="18" charset="0"/>
              </a:rPr>
              <a:t>2016 SCEC Annual Meeting CISM Workshop</a:t>
            </a:r>
          </a:p>
          <a:p>
            <a:pPr algn="l">
              <a:spcBef>
                <a:spcPts val="0"/>
              </a:spcBef>
            </a:pPr>
            <a:r>
              <a:rPr lang="en-US" sz="3200" dirty="0">
                <a:latin typeface="Georgia" pitchFamily="18" charset="0"/>
              </a:rPr>
              <a:t>September 11, 2016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CyberShake</a:t>
            </a:r>
            <a:r>
              <a:rPr lang="en-US" dirty="0" smtClean="0"/>
              <a:t>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05000"/>
            <a:ext cx="8442960" cy="5791200"/>
          </a:xfrm>
        </p:spPr>
        <p:txBody>
          <a:bodyPr/>
          <a:lstStyle/>
          <a:p>
            <a:pPr marL="225425" indent="-225425"/>
            <a:r>
              <a:rPr lang="en-US" sz="2400" dirty="0" smtClean="0"/>
              <a:t>3D physics-based probabilistic seismic hazard analysis</a:t>
            </a:r>
          </a:p>
          <a:p>
            <a:pPr marL="225425" indent="-225425"/>
            <a:r>
              <a:rPr lang="en-US" sz="2400" dirty="0" smtClean="0"/>
              <a:t>Uses seismic reciprocity to simulate seismograms from UCERF earthquake rupture forecast (distance&lt;200 km)</a:t>
            </a:r>
          </a:p>
          <a:p>
            <a:pPr marL="225425" indent="-225425"/>
            <a:r>
              <a:rPr lang="en-US" sz="2400" dirty="0" smtClean="0"/>
              <a:t>Hazard curves are created for individual locations in region of interest, interpolated for map</a:t>
            </a:r>
          </a:p>
          <a:p>
            <a:pPr marL="225425" indent="-225425"/>
            <a:r>
              <a:rPr lang="en-US" sz="2400" dirty="0" smtClean="0"/>
              <a:t>Model produces 300M+ seismograms,</a:t>
            </a:r>
            <a:br>
              <a:rPr lang="en-US" sz="2400" dirty="0" smtClean="0"/>
            </a:br>
            <a:r>
              <a:rPr lang="en-US" sz="2400" dirty="0" smtClean="0"/>
              <a:t>22B intensity measures</a:t>
            </a:r>
            <a:endParaRPr lang="en-US" sz="2400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0" t="7089" r="6400" b="3545"/>
          <a:stretch>
            <a:fillRect/>
          </a:stretch>
        </p:blipFill>
        <p:spPr bwMode="auto">
          <a:xfrm>
            <a:off x="8686800" y="2015946"/>
            <a:ext cx="6783552" cy="6267276"/>
          </a:xfrm>
          <a:prstGeom prst="rect">
            <a:avLst/>
          </a:prstGeom>
          <a:noFill/>
          <a:ln>
            <a:noFill/>
          </a:ln>
          <a:extLst/>
        </p:spPr>
      </p:pic>
      <p:grpSp>
        <p:nvGrpSpPr>
          <p:cNvPr id="5" name="Group 4"/>
          <p:cNvGrpSpPr/>
          <p:nvPr/>
        </p:nvGrpSpPr>
        <p:grpSpPr>
          <a:xfrm>
            <a:off x="1546603" y="5034127"/>
            <a:ext cx="5105400" cy="3119271"/>
            <a:chOff x="533400" y="1503606"/>
            <a:chExt cx="4495800" cy="2740025"/>
          </a:xfrm>
        </p:grpSpPr>
        <p:pic>
          <p:nvPicPr>
            <p:cNvPr id="6" name="Picture 17" descr="socal_2008_1hz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33400" y="1503606"/>
              <a:ext cx="4495800" cy="2740025"/>
            </a:xfrm>
            <a:prstGeom prst="rect">
              <a:avLst/>
            </a:prstGeom>
            <a:noFill/>
            <a:ln w="28575">
              <a:solidFill>
                <a:srgbClr val="000000"/>
              </a:solidFill>
              <a:miter lim="800000"/>
              <a:headEnd/>
              <a:tailEnd/>
            </a:ln>
          </p:spPr>
        </p:pic>
        <p:grpSp>
          <p:nvGrpSpPr>
            <p:cNvPr id="7" name="Group 6"/>
            <p:cNvGrpSpPr/>
            <p:nvPr/>
          </p:nvGrpSpPr>
          <p:grpSpPr>
            <a:xfrm>
              <a:off x="1951201" y="2443357"/>
              <a:ext cx="1425426" cy="894006"/>
              <a:chOff x="4417692" y="4725520"/>
              <a:chExt cx="990600" cy="609600"/>
            </a:xfrm>
          </p:grpSpPr>
          <p:sp>
            <p:nvSpPr>
              <p:cNvPr id="8" name="Rectangle 7"/>
              <p:cNvSpPr/>
              <p:nvPr/>
            </p:nvSpPr>
            <p:spPr bwMode="auto">
              <a:xfrm rot="1920000">
                <a:off x="4417692" y="4725520"/>
                <a:ext cx="990600" cy="609600"/>
              </a:xfrm>
              <a:prstGeom prst="rect">
                <a:avLst/>
              </a:prstGeom>
              <a:noFill/>
              <a:ln w="1905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217102" eaLnBrk="0" hangingPunct="0">
                  <a:spcBef>
                    <a:spcPct val="50000"/>
                  </a:spcBef>
                </a:pPr>
                <a:endParaRPr lang="en-US" sz="1900">
                  <a:solidFill>
                    <a:schemeClr val="bg1"/>
                  </a:solidFill>
                  <a:latin typeface="Arial" pitchFamily="-65" charset="0"/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4582251" y="4929975"/>
                <a:ext cx="685866" cy="196749"/>
              </a:xfrm>
              <a:prstGeom prst="rect">
                <a:avLst/>
              </a:prstGeom>
              <a:noFill/>
              <a:effectLst>
                <a:outerShdw blurRad="95250" dist="38100" dir="2700000" algn="tl" rotWithShape="0">
                  <a:schemeClr val="bg1">
                    <a:alpha val="83000"/>
                  </a:scheme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900" b="1" dirty="0"/>
                  <a:t>LA region</a:t>
                </a:r>
              </a:p>
            </p:txBody>
          </p:sp>
        </p:grpSp>
      </p:grpSp>
      <p:cxnSp>
        <p:nvCxnSpPr>
          <p:cNvPr id="10" name="Straight Connector 9"/>
          <p:cNvCxnSpPr/>
          <p:nvPr/>
        </p:nvCxnSpPr>
        <p:spPr bwMode="auto">
          <a:xfrm flipV="1">
            <a:off x="3581400" y="2590802"/>
            <a:ext cx="7055606" cy="3161579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/>
          <p:cNvCxnSpPr/>
          <p:nvPr/>
        </p:nvCxnSpPr>
        <p:spPr bwMode="auto">
          <a:xfrm flipV="1">
            <a:off x="4419600" y="6829638"/>
            <a:ext cx="8763000" cy="643624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12" name="TextBox 11"/>
          <p:cNvSpPr txBox="1"/>
          <p:nvPr/>
        </p:nvSpPr>
        <p:spPr>
          <a:xfrm>
            <a:off x="10982448" y="2511777"/>
            <a:ext cx="3452043" cy="629439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lIns="135679" tIns="67836" rIns="135679" bIns="67836" rtlCol="0">
            <a:spAutoFit/>
          </a:bodyPr>
          <a:lstStyle/>
          <a:p>
            <a:pPr algn="r"/>
            <a:r>
              <a:rPr lang="en-US" sz="1600" dirty="0">
                <a:solidFill>
                  <a:schemeClr val="bg1"/>
                </a:solidFill>
              </a:rPr>
              <a:t>Earthquake forecast: UCERF2</a:t>
            </a:r>
          </a:p>
          <a:p>
            <a:pPr algn="r"/>
            <a:r>
              <a:rPr lang="en-US" sz="1600" dirty="0">
                <a:solidFill>
                  <a:schemeClr val="bg1"/>
                </a:solidFill>
              </a:rPr>
              <a:t>Structural model: CVM-S4.26</a:t>
            </a:r>
          </a:p>
        </p:txBody>
      </p:sp>
    </p:spTree>
    <p:extLst>
      <p:ext uri="{BB962C8B-B14F-4D97-AF65-F5344CB8AC3E}">
        <p14:creationId xmlns:p14="http://schemas.microsoft.com/office/powerpoint/2010/main" val="2403372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CyberShake</a:t>
            </a:r>
            <a:r>
              <a:rPr lang="en-US" dirty="0" smtClean="0"/>
              <a:t> Data Flow</a:t>
            </a:r>
            <a:endParaRPr lang="en-US" dirty="0"/>
          </a:p>
        </p:txBody>
      </p:sp>
      <p:grpSp>
        <p:nvGrpSpPr>
          <p:cNvPr id="44" name="Group 21"/>
          <p:cNvGrpSpPr/>
          <p:nvPr/>
        </p:nvGrpSpPr>
        <p:grpSpPr>
          <a:xfrm>
            <a:off x="6187423" y="6088903"/>
            <a:ext cx="2847974" cy="1757065"/>
            <a:chOff x="5867400" y="1524000"/>
            <a:chExt cx="2847975" cy="1757063"/>
          </a:xfrm>
        </p:grpSpPr>
        <p:grpSp>
          <p:nvGrpSpPr>
            <p:cNvPr id="45" name="Group 29"/>
            <p:cNvGrpSpPr>
              <a:grpSpLocks/>
            </p:cNvGrpSpPr>
            <p:nvPr/>
          </p:nvGrpSpPr>
          <p:grpSpPr bwMode="auto">
            <a:xfrm>
              <a:off x="5867400" y="1524000"/>
              <a:ext cx="2847975" cy="1295400"/>
              <a:chOff x="5762480" y="2514600"/>
              <a:chExt cx="2848120" cy="1295400"/>
            </a:xfrm>
          </p:grpSpPr>
          <p:sp>
            <p:nvSpPr>
              <p:cNvPr id="47" name="Rectangle 41"/>
              <p:cNvSpPr>
                <a:spLocks noChangeArrowheads="1"/>
              </p:cNvSpPr>
              <p:nvPr/>
            </p:nvSpPr>
            <p:spPr bwMode="auto">
              <a:xfrm>
                <a:off x="6248400" y="2514600"/>
                <a:ext cx="2362200" cy="129540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/>
              </a:p>
            </p:txBody>
          </p:sp>
          <p:pic>
            <p:nvPicPr>
              <p:cNvPr id="48" name="Picture 28"/>
              <p:cNvPicPr>
                <a:picLocks noChangeAspect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5762480" y="2615318"/>
                <a:ext cx="2743200" cy="10472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46" name="TextBox 30"/>
            <p:cNvSpPr txBox="1">
              <a:spLocks noChangeArrowheads="1"/>
            </p:cNvSpPr>
            <p:nvPr/>
          </p:nvSpPr>
          <p:spPr bwMode="auto">
            <a:xfrm>
              <a:off x="6612073" y="2819399"/>
              <a:ext cx="1917514" cy="461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200" b="1" dirty="0">
                  <a:solidFill>
                    <a:srgbClr val="000000"/>
                  </a:solidFill>
                </a:rPr>
                <a:t>500,000 Seismograms</a:t>
              </a:r>
            </a:p>
            <a:p>
              <a:pPr algn="ctr"/>
              <a:r>
                <a:rPr lang="en-US" sz="1200" b="1" dirty="0">
                  <a:solidFill>
                    <a:srgbClr val="000000"/>
                  </a:solidFill>
                </a:rPr>
                <a:t>75M intensity measures</a:t>
              </a:r>
            </a:p>
          </p:txBody>
        </p:sp>
      </p:grpSp>
      <p:sp>
        <p:nvSpPr>
          <p:cNvPr id="49" name="Line 26"/>
          <p:cNvSpPr>
            <a:spLocks noChangeShapeType="1"/>
          </p:cNvSpPr>
          <p:nvPr/>
        </p:nvSpPr>
        <p:spPr bwMode="auto">
          <a:xfrm rot="5400000" flipH="1" flipV="1">
            <a:off x="6611112" y="3474542"/>
            <a:ext cx="0" cy="694944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 type="stealth" w="med" len="med"/>
          </a:ln>
        </p:spPr>
        <p:txBody>
          <a:bodyPr lIns="91374" tIns="45687" rIns="91374" bIns="45687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Line 26"/>
          <p:cNvSpPr>
            <a:spLocks noChangeShapeType="1"/>
          </p:cNvSpPr>
          <p:nvPr/>
        </p:nvSpPr>
        <p:spPr bwMode="auto">
          <a:xfrm rot="5400000" flipH="1" flipV="1">
            <a:off x="4386112" y="3593414"/>
            <a:ext cx="0" cy="45720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 type="stealth" w="med" len="med"/>
          </a:ln>
        </p:spPr>
        <p:txBody>
          <a:bodyPr lIns="91374" tIns="45687" rIns="91374" bIns="45687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Rectangle 14"/>
          <p:cNvSpPr>
            <a:spLocks noChangeArrowheads="1"/>
          </p:cNvSpPr>
          <p:nvPr/>
        </p:nvSpPr>
        <p:spPr bwMode="auto">
          <a:xfrm>
            <a:off x="2557312" y="3428822"/>
            <a:ext cx="1435606" cy="850392"/>
          </a:xfrm>
          <a:prstGeom prst="rect">
            <a:avLst/>
          </a:prstGeom>
          <a:solidFill>
            <a:schemeClr val="bg1"/>
          </a:solidFill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600" b="1" dirty="0">
                <a:solidFill>
                  <a:srgbClr val="800000"/>
                </a:solidFill>
              </a:rPr>
              <a:t>UCVM</a:t>
            </a:r>
            <a:endParaRPr lang="en-US" sz="1600" b="1" dirty="0">
              <a:solidFill>
                <a:srgbClr val="800000"/>
              </a:solidFill>
              <a:latin typeface="Times New Roman" pitchFamily="-106" charset="0"/>
            </a:endParaRPr>
          </a:p>
        </p:txBody>
      </p:sp>
      <p:sp>
        <p:nvSpPr>
          <p:cNvPr id="52" name="Rectangle 14"/>
          <p:cNvSpPr>
            <a:spLocks noChangeArrowheads="1"/>
          </p:cNvSpPr>
          <p:nvPr/>
        </p:nvSpPr>
        <p:spPr bwMode="auto">
          <a:xfrm>
            <a:off x="4718003" y="3428822"/>
            <a:ext cx="1435606" cy="850392"/>
          </a:xfrm>
          <a:prstGeom prst="rect">
            <a:avLst/>
          </a:prstGeom>
          <a:solidFill>
            <a:schemeClr val="bg1"/>
          </a:solidFill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600" b="1" dirty="0">
                <a:solidFill>
                  <a:srgbClr val="800000"/>
                </a:solidFill>
              </a:rPr>
              <a:t>AWP-ODC</a:t>
            </a:r>
            <a:endParaRPr lang="en-US" sz="1600" b="1" dirty="0">
              <a:solidFill>
                <a:srgbClr val="800000"/>
              </a:solidFill>
              <a:latin typeface="Times New Roman" pitchFamily="-106" charset="0"/>
            </a:endParaRPr>
          </a:p>
        </p:txBody>
      </p:sp>
      <p:sp>
        <p:nvSpPr>
          <p:cNvPr id="53" name="Rectangle 52"/>
          <p:cNvSpPr>
            <a:spLocks noChangeArrowheads="1"/>
          </p:cNvSpPr>
          <p:nvPr/>
        </p:nvSpPr>
        <p:spPr bwMode="auto">
          <a:xfrm>
            <a:off x="7086566" y="3428822"/>
            <a:ext cx="1435606" cy="850392"/>
          </a:xfrm>
          <a:prstGeom prst="rect">
            <a:avLst/>
          </a:prstGeom>
          <a:solidFill>
            <a:schemeClr val="bg1"/>
          </a:solidFill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600" b="1" dirty="0" smtClean="0">
                <a:solidFill>
                  <a:srgbClr val="800000"/>
                </a:solidFill>
              </a:rPr>
              <a:t>Seismogram Synthesis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2328712" y="4271839"/>
            <a:ext cx="1828800" cy="769375"/>
          </a:xfrm>
          <a:prstGeom prst="rect">
            <a:avLst/>
          </a:prstGeom>
          <a:noFill/>
        </p:spPr>
        <p:txBody>
          <a:bodyPr wrap="square" lIns="91374" tIns="45687" rIns="91374" bIns="45687" rtlCol="0">
            <a:spAutoFit/>
          </a:bodyPr>
          <a:lstStyle/>
          <a:p>
            <a:pPr algn="ctr"/>
            <a:r>
              <a:rPr lang="en-US" sz="1600" b="1" i="1" dirty="0">
                <a:latin typeface="Times"/>
                <a:cs typeface="Times"/>
              </a:rPr>
              <a:t>Mesh generation</a:t>
            </a:r>
          </a:p>
          <a:p>
            <a:pPr algn="ctr"/>
            <a:r>
              <a:rPr lang="en-US" sz="1600" b="1" dirty="0">
                <a:solidFill>
                  <a:srgbClr val="800000"/>
                </a:solidFill>
                <a:latin typeface="+mn-lt"/>
                <a:cs typeface="Times"/>
              </a:rPr>
              <a:t>1 job per site</a:t>
            </a:r>
          </a:p>
          <a:p>
            <a:pPr algn="ctr"/>
            <a:r>
              <a:rPr lang="en-US" sz="1200" b="1" i="1" dirty="0">
                <a:latin typeface="+mn-lt"/>
                <a:cs typeface="Times"/>
              </a:rPr>
              <a:t>MPI, 3840 cores</a:t>
            </a:r>
            <a:endParaRPr lang="en-US" sz="1600" b="1" i="1" dirty="0">
              <a:latin typeface="+mn-lt"/>
              <a:cs typeface="Times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358640" y="4279214"/>
            <a:ext cx="2111963" cy="769375"/>
          </a:xfrm>
          <a:prstGeom prst="rect">
            <a:avLst/>
          </a:prstGeom>
          <a:noFill/>
        </p:spPr>
        <p:txBody>
          <a:bodyPr wrap="square" lIns="91374" tIns="45687" rIns="91374" bIns="45687" rtlCol="0">
            <a:spAutoFit/>
          </a:bodyPr>
          <a:lstStyle/>
          <a:p>
            <a:pPr algn="ctr"/>
            <a:r>
              <a:rPr lang="en-US" sz="1600" b="1" i="1" dirty="0">
                <a:latin typeface="Times"/>
                <a:cs typeface="Times"/>
              </a:rPr>
              <a:t>SGT computation</a:t>
            </a:r>
          </a:p>
          <a:p>
            <a:pPr algn="ctr"/>
            <a:r>
              <a:rPr lang="en-US" sz="1600" b="1" dirty="0">
                <a:solidFill>
                  <a:srgbClr val="800000"/>
                </a:solidFill>
                <a:latin typeface="Arial"/>
                <a:cs typeface="Arial"/>
              </a:rPr>
              <a:t>2 jobs per site</a:t>
            </a:r>
          </a:p>
          <a:p>
            <a:pPr algn="ctr"/>
            <a:r>
              <a:rPr lang="en-US" sz="1200" b="1" i="1" dirty="0">
                <a:solidFill>
                  <a:srgbClr val="000000"/>
                </a:solidFill>
                <a:latin typeface="Arial"/>
                <a:cs typeface="Arial"/>
              </a:rPr>
              <a:t>MPI, </a:t>
            </a:r>
            <a:r>
              <a:rPr lang="en-US" sz="1200" b="1" i="1" dirty="0" smtClean="0">
                <a:solidFill>
                  <a:srgbClr val="000000"/>
                </a:solidFill>
                <a:latin typeface="Arial"/>
                <a:cs typeface="Arial"/>
              </a:rPr>
              <a:t>200-800 </a:t>
            </a:r>
            <a:r>
              <a:rPr lang="en-US" sz="1200" b="1" i="1" dirty="0">
                <a:solidFill>
                  <a:srgbClr val="000000"/>
                </a:solidFill>
                <a:latin typeface="Arial"/>
                <a:cs typeface="Arial"/>
              </a:rPr>
              <a:t>GPUs</a:t>
            </a:r>
            <a:endParaRPr lang="en-US" sz="16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428254" y="4271839"/>
            <a:ext cx="2777030" cy="769375"/>
          </a:xfrm>
          <a:prstGeom prst="rect">
            <a:avLst/>
          </a:prstGeom>
          <a:noFill/>
        </p:spPr>
        <p:txBody>
          <a:bodyPr wrap="square" lIns="91374" tIns="45687" rIns="91374" bIns="45687" rtlCol="0">
            <a:spAutoFit/>
          </a:bodyPr>
          <a:lstStyle/>
          <a:p>
            <a:pPr algn="ctr"/>
            <a:r>
              <a:rPr lang="en-US" sz="1600" b="1" i="1" dirty="0">
                <a:latin typeface="Times"/>
                <a:cs typeface="Times"/>
              </a:rPr>
              <a:t>Post-processing</a:t>
            </a:r>
          </a:p>
          <a:p>
            <a:pPr algn="ctr"/>
            <a:r>
              <a:rPr lang="en-US" sz="1600" b="1" dirty="0">
                <a:solidFill>
                  <a:srgbClr val="800000"/>
                </a:solidFill>
                <a:latin typeface="Arial"/>
                <a:cs typeface="Arial"/>
              </a:rPr>
              <a:t>~500,000 jobs per site</a:t>
            </a:r>
          </a:p>
          <a:p>
            <a:pPr algn="ctr"/>
            <a:r>
              <a:rPr lang="en-US" sz="1200" b="1" dirty="0"/>
              <a:t>MPI master/worker, 3712 cores</a:t>
            </a:r>
            <a:endParaRPr lang="en-US" sz="12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57" name="Line 26"/>
          <p:cNvSpPr>
            <a:spLocks noChangeShapeType="1"/>
          </p:cNvSpPr>
          <p:nvPr/>
        </p:nvSpPr>
        <p:spPr bwMode="auto">
          <a:xfrm rot="5400000" flipH="1" flipV="1">
            <a:off x="8987116" y="3450370"/>
            <a:ext cx="1" cy="69813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 type="stealth" w="med" len="med"/>
          </a:ln>
        </p:spPr>
        <p:txBody>
          <a:bodyPr lIns="91374" tIns="45687" rIns="91374" bIns="45687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Line 26"/>
          <p:cNvSpPr>
            <a:spLocks noChangeShapeType="1"/>
          </p:cNvSpPr>
          <p:nvPr/>
        </p:nvSpPr>
        <p:spPr bwMode="auto">
          <a:xfrm rot="10800000" flipV="1">
            <a:off x="10181379" y="5182701"/>
            <a:ext cx="0" cy="420624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 type="stealth" w="med" len="med"/>
          </a:ln>
        </p:spPr>
        <p:txBody>
          <a:bodyPr lIns="91374" tIns="45687" rIns="91374" bIns="45687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9" name="Rectangle 14"/>
          <p:cNvSpPr>
            <a:spLocks noChangeArrowheads="1"/>
          </p:cNvSpPr>
          <p:nvPr/>
        </p:nvSpPr>
        <p:spPr bwMode="auto">
          <a:xfrm>
            <a:off x="9495586" y="3212414"/>
            <a:ext cx="1435606" cy="1075351"/>
          </a:xfrm>
          <a:prstGeom prst="rect">
            <a:avLst/>
          </a:prstGeom>
          <a:solidFill>
            <a:schemeClr val="bg1"/>
          </a:solidFill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600" b="1" dirty="0">
                <a:solidFill>
                  <a:srgbClr val="800000"/>
                </a:solidFill>
              </a:rPr>
              <a:t>Data </a:t>
            </a:r>
          </a:p>
          <a:p>
            <a:pPr algn="ctr" eaLnBrk="0" hangingPunct="0"/>
            <a:r>
              <a:rPr lang="en-US" sz="1600" b="1" dirty="0">
                <a:solidFill>
                  <a:srgbClr val="800000"/>
                </a:solidFill>
              </a:rPr>
              <a:t>Product Generation</a:t>
            </a:r>
            <a:endParaRPr lang="en-US" sz="1600" b="1" dirty="0">
              <a:solidFill>
                <a:srgbClr val="800000"/>
              </a:solidFill>
              <a:latin typeface="Times New Roman" pitchFamily="-106" charset="0"/>
            </a:endParaRPr>
          </a:p>
        </p:txBody>
      </p:sp>
      <p:sp>
        <p:nvSpPr>
          <p:cNvPr id="60" name="Line 26"/>
          <p:cNvSpPr>
            <a:spLocks noChangeShapeType="1"/>
          </p:cNvSpPr>
          <p:nvPr/>
        </p:nvSpPr>
        <p:spPr bwMode="auto">
          <a:xfrm rot="10800000" flipH="1" flipV="1">
            <a:off x="7799851" y="5498414"/>
            <a:ext cx="0" cy="456997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 type="stealth" w="med" len="med"/>
          </a:ln>
        </p:spPr>
        <p:txBody>
          <a:bodyPr lIns="91374" tIns="45687" rIns="91374" bIns="45687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TextBox 60"/>
          <p:cNvSpPr txBox="1"/>
          <p:nvPr/>
        </p:nvSpPr>
        <p:spPr>
          <a:xfrm>
            <a:off x="9267000" y="4279214"/>
            <a:ext cx="1858179" cy="830930"/>
          </a:xfrm>
          <a:prstGeom prst="rect">
            <a:avLst/>
          </a:prstGeom>
          <a:noFill/>
        </p:spPr>
        <p:txBody>
          <a:bodyPr wrap="square" lIns="91374" tIns="45687" rIns="91374" bIns="45687" rtlCol="0">
            <a:spAutoFit/>
          </a:bodyPr>
          <a:lstStyle/>
          <a:p>
            <a:pPr algn="ctr"/>
            <a:r>
              <a:rPr lang="en-US" sz="1600" b="1" i="1" dirty="0">
                <a:latin typeface="Times"/>
                <a:cs typeface="Times"/>
              </a:rPr>
              <a:t>Populate DB, construct queries</a:t>
            </a:r>
          </a:p>
          <a:p>
            <a:pPr algn="ctr"/>
            <a:r>
              <a:rPr lang="en-US" sz="1600" b="1" dirty="0">
                <a:solidFill>
                  <a:srgbClr val="800000"/>
                </a:solidFill>
                <a:latin typeface="Arial"/>
                <a:cs typeface="Arial"/>
              </a:rPr>
              <a:t>6 jobs per site</a:t>
            </a:r>
          </a:p>
        </p:txBody>
      </p:sp>
      <p:sp>
        <p:nvSpPr>
          <p:cNvPr id="63" name="Line 26"/>
          <p:cNvSpPr>
            <a:spLocks noChangeShapeType="1"/>
          </p:cNvSpPr>
          <p:nvPr/>
        </p:nvSpPr>
        <p:spPr bwMode="auto">
          <a:xfrm rot="10800000" flipH="1">
            <a:off x="3243113" y="5092894"/>
            <a:ext cx="0" cy="557919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 type="stealth" w="med" len="med"/>
          </a:ln>
        </p:spPr>
        <p:txBody>
          <a:bodyPr lIns="91374" tIns="45687" rIns="91374" bIns="45687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64" name="Group 63"/>
          <p:cNvGrpSpPr/>
          <p:nvPr/>
        </p:nvGrpSpPr>
        <p:grpSpPr>
          <a:xfrm>
            <a:off x="2176312" y="5759169"/>
            <a:ext cx="2107291" cy="1691912"/>
            <a:chOff x="1376950" y="3581400"/>
            <a:chExt cx="2107290" cy="1691912"/>
          </a:xfrm>
        </p:grpSpPr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76950" y="3590560"/>
              <a:ext cx="2107287" cy="1682752"/>
            </a:xfrm>
            <a:prstGeom prst="rect">
              <a:avLst/>
            </a:prstGeom>
            <a:ln w="19050" cmpd="sng">
              <a:solidFill>
                <a:srgbClr val="000000"/>
              </a:solidFill>
            </a:ln>
          </p:spPr>
        </p:pic>
        <p:sp>
          <p:nvSpPr>
            <p:cNvPr id="66" name="TextBox 65"/>
            <p:cNvSpPr txBox="1"/>
            <p:nvPr/>
          </p:nvSpPr>
          <p:spPr>
            <a:xfrm>
              <a:off x="2760733" y="3581400"/>
              <a:ext cx="723507" cy="307777"/>
            </a:xfrm>
            <a:prstGeom prst="rect">
              <a:avLst/>
            </a:prstGeom>
            <a:noFill/>
            <a:effectLst>
              <a:outerShdw blurRad="25400" dist="12700" dir="2700000" algn="tl" rotWithShape="0">
                <a:srgbClr val="000000">
                  <a:alpha val="43000"/>
                </a:srgb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b="1" dirty="0">
                  <a:solidFill>
                    <a:schemeClr val="bg1"/>
                  </a:solidFill>
                </a:rPr>
                <a:t>CVM-S4.26</a:t>
              </a:r>
            </a:p>
            <a:p>
              <a:pPr algn="ctr"/>
              <a:r>
                <a:rPr lang="en-US" sz="700" b="1" i="1" dirty="0">
                  <a:solidFill>
                    <a:schemeClr val="bg1"/>
                  </a:solidFill>
                </a:rPr>
                <a:t>z</a:t>
              </a:r>
              <a:r>
                <a:rPr lang="en-US" sz="700" b="1" dirty="0">
                  <a:solidFill>
                    <a:schemeClr val="bg1"/>
                  </a:solidFill>
                </a:rPr>
                <a:t> = 6 km</a:t>
              </a:r>
            </a:p>
          </p:txBody>
        </p:sp>
      </p:grpSp>
      <p:sp>
        <p:nvSpPr>
          <p:cNvPr id="67" name="Text Box 21"/>
          <p:cNvSpPr txBox="1">
            <a:spLocks noChangeArrowheads="1"/>
          </p:cNvSpPr>
          <p:nvPr/>
        </p:nvSpPr>
        <p:spPr bwMode="auto">
          <a:xfrm>
            <a:off x="2100112" y="7469515"/>
            <a:ext cx="2286000" cy="276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91374" tIns="45687" rIns="91374" bIns="45687">
            <a:spAutoFit/>
          </a:bodyPr>
          <a:lstStyle/>
          <a:p>
            <a:pPr algn="ctr">
              <a:spcBef>
                <a:spcPct val="70000"/>
              </a:spcBef>
              <a:defRPr/>
            </a:pPr>
            <a:r>
              <a:rPr lang="en-US" sz="12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Community Velocity Model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8423439" y="3548258"/>
            <a:ext cx="1177726" cy="538542"/>
          </a:xfrm>
          <a:prstGeom prst="rect">
            <a:avLst/>
          </a:prstGeom>
          <a:noFill/>
        </p:spPr>
        <p:txBody>
          <a:bodyPr wrap="square" lIns="91374" tIns="45687" rIns="91374" bIns="45687" rtlCol="0">
            <a:spAutoFit/>
          </a:bodyPr>
          <a:lstStyle/>
          <a:p>
            <a:pPr algn="ctr"/>
            <a:r>
              <a:rPr lang="en-US" sz="1200" dirty="0">
                <a:latin typeface="Arial"/>
                <a:cs typeface="Arial"/>
              </a:rPr>
              <a:t>12 TB </a:t>
            </a:r>
          </a:p>
          <a:p>
            <a:pPr algn="ctr">
              <a:spcBef>
                <a:spcPts val="600"/>
              </a:spcBef>
            </a:pPr>
            <a:r>
              <a:rPr lang="en-US" sz="1200" dirty="0">
                <a:latin typeface="Arial"/>
                <a:cs typeface="Arial"/>
              </a:rPr>
              <a:t>data transfer</a:t>
            </a:r>
          </a:p>
        </p:txBody>
      </p:sp>
      <p:grpSp>
        <p:nvGrpSpPr>
          <p:cNvPr id="69" name="Group 68"/>
          <p:cNvGrpSpPr/>
          <p:nvPr/>
        </p:nvGrpSpPr>
        <p:grpSpPr>
          <a:xfrm>
            <a:off x="152400" y="2500473"/>
            <a:ext cx="2334709" cy="3242535"/>
            <a:chOff x="0" y="2967470"/>
            <a:chExt cx="1945590" cy="2702107"/>
          </a:xfrm>
        </p:grpSpPr>
        <p:pic>
          <p:nvPicPr>
            <p:cNvPr id="70" name="Picture 2" descr="04-UCERF-FaultProbs.png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3038933"/>
              <a:ext cx="1828800" cy="20920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1" name="Rectangle 70"/>
            <p:cNvSpPr/>
            <p:nvPr/>
          </p:nvSpPr>
          <p:spPr bwMode="auto">
            <a:xfrm>
              <a:off x="1183590" y="2967470"/>
              <a:ext cx="762000" cy="994930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1095574" eaLnBrk="0" hangingPunct="0">
                <a:spcBef>
                  <a:spcPct val="50000"/>
                </a:spcBef>
              </a:pPr>
              <a:endParaRPr lang="en-US" sz="1600">
                <a:solidFill>
                  <a:schemeClr val="bg1"/>
                </a:solidFill>
                <a:latin typeface="Arial" pitchFamily="-65" charset="0"/>
              </a:endParaRPr>
            </a:p>
          </p:txBody>
        </p:sp>
        <p:sp>
          <p:nvSpPr>
            <p:cNvPr id="72" name="Text Box 21"/>
            <p:cNvSpPr txBox="1">
              <a:spLocks noChangeArrowheads="1"/>
            </p:cNvSpPr>
            <p:nvPr/>
          </p:nvSpPr>
          <p:spPr bwMode="auto">
            <a:xfrm>
              <a:off x="0" y="5130969"/>
              <a:ext cx="1640790" cy="5386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70000"/>
                </a:spcBef>
                <a:defRPr/>
              </a:pPr>
              <a:r>
                <a:rPr lang="en-US" sz="1200" b="1" dirty="0">
                  <a:effectLst>
                    <a:outerShdw blurRad="38100" dist="38100" dir="2700000" algn="tl">
                      <a:srgbClr val="DDDDDD"/>
                    </a:outerShdw>
                  </a:effectLst>
                </a:rPr>
                <a:t>Uniform California Earthquake Rupture Forecast</a:t>
              </a:r>
            </a:p>
          </p:txBody>
        </p:sp>
      </p:grpSp>
      <p:sp>
        <p:nvSpPr>
          <p:cNvPr id="73" name="Line 26"/>
          <p:cNvSpPr>
            <a:spLocks noChangeShapeType="1"/>
          </p:cNvSpPr>
          <p:nvPr/>
        </p:nvSpPr>
        <p:spPr bwMode="auto">
          <a:xfrm rot="5400000" flipH="1" flipV="1">
            <a:off x="2179320" y="3547693"/>
            <a:ext cx="0" cy="548640"/>
          </a:xfrm>
          <a:prstGeom prst="line">
            <a:avLst/>
          </a:prstGeom>
          <a:noFill/>
          <a:ln w="31750" cmpd="sng">
            <a:solidFill>
              <a:srgbClr val="800000"/>
            </a:solidFill>
            <a:round/>
            <a:headEnd/>
            <a:tailEnd type="stealth" w="med" len="med"/>
          </a:ln>
        </p:spPr>
        <p:txBody>
          <a:bodyPr lIns="109557" tIns="54781" rIns="109557" bIns="5478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4" name="Picture 7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81890" y="1933123"/>
            <a:ext cx="1644958" cy="979687"/>
          </a:xfrm>
          <a:prstGeom prst="rect">
            <a:avLst/>
          </a:prstGeom>
        </p:spPr>
      </p:pic>
      <p:sp>
        <p:nvSpPr>
          <p:cNvPr id="75" name="Line 26"/>
          <p:cNvSpPr>
            <a:spLocks noChangeShapeType="1"/>
          </p:cNvSpPr>
          <p:nvPr/>
        </p:nvSpPr>
        <p:spPr bwMode="auto">
          <a:xfrm flipH="1">
            <a:off x="7804844" y="2918006"/>
            <a:ext cx="0" cy="452004"/>
          </a:xfrm>
          <a:prstGeom prst="line">
            <a:avLst/>
          </a:prstGeom>
          <a:noFill/>
          <a:ln w="31750" cmpd="sng">
            <a:solidFill>
              <a:srgbClr val="800000"/>
            </a:solidFill>
            <a:round/>
            <a:headEnd/>
            <a:tailEnd type="stealth" w="med" len="med"/>
          </a:ln>
        </p:spPr>
        <p:txBody>
          <a:bodyPr lIns="109557" tIns="54781" rIns="109557" bIns="5478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" name="TextBox 75"/>
          <p:cNvSpPr txBox="1"/>
          <p:nvPr/>
        </p:nvSpPr>
        <p:spPr>
          <a:xfrm>
            <a:off x="5363455" y="2145614"/>
            <a:ext cx="1557469" cy="664630"/>
          </a:xfrm>
          <a:prstGeom prst="rect">
            <a:avLst/>
          </a:prstGeom>
          <a:noFill/>
        </p:spPr>
        <p:txBody>
          <a:bodyPr wrap="square" lIns="109557" tIns="54781" rIns="109557" bIns="54781" rtlCol="0">
            <a:spAutoFit/>
          </a:bodyPr>
          <a:lstStyle/>
          <a:p>
            <a:pPr algn="ctr"/>
            <a:r>
              <a:rPr lang="en-US" sz="1200" b="1" dirty="0">
                <a:solidFill>
                  <a:srgbClr val="000000"/>
                </a:solidFill>
              </a:rPr>
              <a:t>Graves-</a:t>
            </a:r>
            <a:r>
              <a:rPr lang="en-US" sz="1200" b="1" dirty="0" err="1">
                <a:solidFill>
                  <a:srgbClr val="000000"/>
                </a:solidFill>
              </a:rPr>
              <a:t>Pitarka</a:t>
            </a:r>
            <a:r>
              <a:rPr lang="en-US" sz="1200" b="1" dirty="0">
                <a:solidFill>
                  <a:srgbClr val="000000"/>
                </a:solidFill>
              </a:rPr>
              <a:t> kinematic rupture simulator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4641803" y="5036816"/>
            <a:ext cx="1511610" cy="461598"/>
          </a:xfrm>
          <a:prstGeom prst="rect">
            <a:avLst/>
          </a:prstGeom>
          <a:noFill/>
        </p:spPr>
        <p:txBody>
          <a:bodyPr wrap="none" lIns="91374" tIns="45687" rIns="91374" bIns="45687" rtlCol="0">
            <a:spAutoFit/>
          </a:bodyPr>
          <a:lstStyle/>
          <a:p>
            <a:pPr algn="ctr"/>
            <a:r>
              <a:rPr lang="en-US" sz="1200" dirty="0">
                <a:solidFill>
                  <a:srgbClr val="0000FF"/>
                </a:solidFill>
              </a:rPr>
              <a:t>NCSA </a:t>
            </a:r>
            <a:r>
              <a:rPr lang="en-US" sz="1200" i="1" dirty="0">
                <a:solidFill>
                  <a:srgbClr val="0000FF"/>
                </a:solidFill>
              </a:rPr>
              <a:t>Blue Waters</a:t>
            </a:r>
          </a:p>
          <a:p>
            <a:pPr algn="ctr"/>
            <a:r>
              <a:rPr lang="en-US" sz="1200" dirty="0">
                <a:solidFill>
                  <a:srgbClr val="0000FF"/>
                </a:solidFill>
              </a:rPr>
              <a:t>OLCF </a:t>
            </a:r>
            <a:r>
              <a:rPr lang="en-US" sz="1200" i="1" dirty="0">
                <a:solidFill>
                  <a:srgbClr val="0000FF"/>
                </a:solidFill>
              </a:rPr>
              <a:t>Titan</a:t>
            </a:r>
            <a:endParaRPr lang="en-US" sz="1200" dirty="0">
              <a:solidFill>
                <a:srgbClr val="0000FF"/>
              </a:solidFill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7071328" y="5041214"/>
            <a:ext cx="1511610" cy="461598"/>
          </a:xfrm>
          <a:prstGeom prst="rect">
            <a:avLst/>
          </a:prstGeom>
          <a:noFill/>
        </p:spPr>
        <p:txBody>
          <a:bodyPr wrap="none" lIns="91374" tIns="45687" rIns="91374" bIns="45687" rtlCol="0">
            <a:spAutoFit/>
          </a:bodyPr>
          <a:lstStyle/>
          <a:p>
            <a:pPr algn="ctr"/>
            <a:r>
              <a:rPr lang="en-US" sz="1200" dirty="0">
                <a:solidFill>
                  <a:srgbClr val="0000FF"/>
                </a:solidFill>
              </a:rPr>
              <a:t>NCSA </a:t>
            </a:r>
            <a:r>
              <a:rPr lang="en-US" sz="1200" i="1" dirty="0">
                <a:solidFill>
                  <a:srgbClr val="0000FF"/>
                </a:solidFill>
              </a:rPr>
              <a:t>Blue Waters</a:t>
            </a:r>
          </a:p>
          <a:p>
            <a:pPr algn="ctr"/>
            <a:r>
              <a:rPr lang="en-US" sz="1200" dirty="0">
                <a:solidFill>
                  <a:srgbClr val="0000FF"/>
                </a:solidFill>
              </a:rPr>
              <a:t>OLCF </a:t>
            </a:r>
            <a:r>
              <a:rPr lang="en-US" sz="1200" i="1" dirty="0">
                <a:solidFill>
                  <a:srgbClr val="0000FF"/>
                </a:solidFill>
              </a:rPr>
              <a:t>Titan</a:t>
            </a:r>
            <a:endParaRPr lang="en-US" sz="1200" dirty="0">
              <a:solidFill>
                <a:srgbClr val="0000FF"/>
              </a:solidFill>
            </a:endParaRPr>
          </a:p>
        </p:txBody>
      </p:sp>
      <p:pic>
        <p:nvPicPr>
          <p:cNvPr id="1026" name="Picture 2" descr="https://scec.usc.edu/scecwiki/images/6/6a/CS_Map_2s_Study_15_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1519" y="4271839"/>
            <a:ext cx="4213898" cy="380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0" name="Group 89"/>
          <p:cNvGrpSpPr/>
          <p:nvPr/>
        </p:nvGrpSpPr>
        <p:grpSpPr>
          <a:xfrm>
            <a:off x="9296363" y="5734277"/>
            <a:ext cx="1809158" cy="1502836"/>
            <a:chOff x="3581400" y="1447800"/>
            <a:chExt cx="1809162" cy="1502834"/>
          </a:xfrm>
        </p:grpSpPr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581400" y="1447800"/>
              <a:ext cx="1803400" cy="1502834"/>
            </a:xfrm>
            <a:prstGeom prst="rect">
              <a:avLst/>
            </a:prstGeom>
            <a:ln>
              <a:solidFill>
                <a:srgbClr val="800000"/>
              </a:solidFill>
            </a:ln>
          </p:spPr>
        </p:pic>
        <p:sp>
          <p:nvSpPr>
            <p:cNvPr id="92" name="TextBox 30"/>
            <p:cNvSpPr txBox="1">
              <a:spLocks noChangeArrowheads="1"/>
            </p:cNvSpPr>
            <p:nvPr/>
          </p:nvSpPr>
          <p:spPr bwMode="auto">
            <a:xfrm>
              <a:off x="4343402" y="1524000"/>
              <a:ext cx="104716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000" b="1" dirty="0">
                  <a:solidFill>
                    <a:srgbClr val="000000"/>
                  </a:solidFill>
                </a:rPr>
                <a:t>hazard curves</a:t>
              </a:r>
            </a:p>
          </p:txBody>
        </p:sp>
      </p:grpSp>
      <p:sp>
        <p:nvSpPr>
          <p:cNvPr id="93" name="TextBox 92"/>
          <p:cNvSpPr txBox="1"/>
          <p:nvPr/>
        </p:nvSpPr>
        <p:spPr>
          <a:xfrm>
            <a:off x="11811000" y="4227161"/>
            <a:ext cx="2700469" cy="356853"/>
          </a:xfrm>
          <a:prstGeom prst="rect">
            <a:avLst/>
          </a:prstGeom>
          <a:noFill/>
        </p:spPr>
        <p:txBody>
          <a:bodyPr wrap="square" lIns="109557" tIns="54781" rIns="109557" bIns="54781" rtlCol="0">
            <a:spAutoFit/>
          </a:bodyPr>
          <a:lstStyle/>
          <a:p>
            <a:pPr algn="ctr"/>
            <a:r>
              <a:rPr lang="en-US" sz="1600" b="1" dirty="0" err="1" smtClean="0">
                <a:solidFill>
                  <a:srgbClr val="000000"/>
                </a:solidFill>
              </a:rPr>
              <a:t>CyberShake</a:t>
            </a:r>
            <a:r>
              <a:rPr lang="en-US" sz="1600" b="1" dirty="0" smtClean="0">
                <a:solidFill>
                  <a:srgbClr val="000000"/>
                </a:solidFill>
              </a:rPr>
              <a:t> Hazard Map</a:t>
            </a:r>
            <a:endParaRPr lang="en-US" sz="1600" b="1" dirty="0">
              <a:solidFill>
                <a:srgbClr val="000000"/>
              </a:solidFill>
            </a:endParaRPr>
          </a:p>
        </p:txBody>
      </p:sp>
      <p:sp>
        <p:nvSpPr>
          <p:cNvPr id="94" name="Line 26"/>
          <p:cNvSpPr>
            <a:spLocks noChangeShapeType="1"/>
          </p:cNvSpPr>
          <p:nvPr/>
        </p:nvSpPr>
        <p:spPr bwMode="auto">
          <a:xfrm rot="5400000" flipH="1" flipV="1">
            <a:off x="11440119" y="6225813"/>
            <a:ext cx="0" cy="45720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 type="stealth" w="med" len="med"/>
          </a:ln>
        </p:spPr>
        <p:txBody>
          <a:bodyPr lIns="91374" tIns="45687" rIns="91374" bIns="45687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" name="TextBox 94"/>
          <p:cNvSpPr txBox="1"/>
          <p:nvPr/>
        </p:nvSpPr>
        <p:spPr>
          <a:xfrm>
            <a:off x="10515564" y="1861638"/>
            <a:ext cx="4038636" cy="1033962"/>
          </a:xfrm>
          <a:prstGeom prst="rect">
            <a:avLst/>
          </a:prstGeom>
          <a:noFill/>
        </p:spPr>
        <p:txBody>
          <a:bodyPr wrap="square" lIns="109557" tIns="54781" rIns="109557" bIns="54781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0000"/>
                </a:solidFill>
              </a:rPr>
              <a:t>Most recent </a:t>
            </a:r>
            <a:r>
              <a:rPr lang="en-US" sz="2000" b="1" dirty="0" err="1" smtClean="0">
                <a:solidFill>
                  <a:srgbClr val="000000"/>
                </a:solidFill>
              </a:rPr>
              <a:t>CyberShake</a:t>
            </a:r>
            <a:r>
              <a:rPr lang="en-US" sz="2000" b="1" dirty="0" smtClean="0">
                <a:solidFill>
                  <a:srgbClr val="000000"/>
                </a:solidFill>
              </a:rPr>
              <a:t> study took 5 weeks of real time and used 38 million core-hours</a:t>
            </a:r>
            <a:endParaRPr lang="en-US" sz="20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1767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Forecasting with </a:t>
            </a:r>
            <a:r>
              <a:rPr lang="en-US" dirty="0" err="1" smtClean="0"/>
              <a:t>CyberShake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" y="1981200"/>
            <a:ext cx="14386560" cy="5791200"/>
          </a:xfrm>
        </p:spPr>
        <p:txBody>
          <a:bodyPr/>
          <a:lstStyle/>
          <a:p>
            <a:r>
              <a:rPr lang="en-US" sz="2800" dirty="0" smtClean="0"/>
              <a:t>Since 1B+ intensity measures are stored for each model, can quickly </a:t>
            </a:r>
            <a:r>
              <a:rPr lang="en-US" sz="2800" dirty="0" err="1" smtClean="0"/>
              <a:t>recompute</a:t>
            </a:r>
            <a:r>
              <a:rPr lang="en-US" sz="2800" dirty="0" smtClean="0"/>
              <a:t> with modified probabilities from UCERF or </a:t>
            </a:r>
            <a:r>
              <a:rPr lang="en-US" sz="2800" dirty="0" err="1" smtClean="0"/>
              <a:t>RSQSim</a:t>
            </a:r>
            <a:endParaRPr lang="en-US" sz="2800" dirty="0"/>
          </a:p>
        </p:txBody>
      </p:sp>
      <p:grpSp>
        <p:nvGrpSpPr>
          <p:cNvPr id="22" name="Group 21"/>
          <p:cNvGrpSpPr/>
          <p:nvPr/>
        </p:nvGrpSpPr>
        <p:grpSpPr>
          <a:xfrm>
            <a:off x="304800" y="2286000"/>
            <a:ext cx="7543800" cy="6068723"/>
            <a:chOff x="-2590800" y="2405174"/>
            <a:chExt cx="8777277" cy="7061012"/>
          </a:xfrm>
        </p:grpSpPr>
        <p:pic>
          <p:nvPicPr>
            <p:cNvPr id="4" name="Picture 3" descr="parkfield_gain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590800" y="2405174"/>
              <a:ext cx="8777277" cy="7061012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371601" y="3364376"/>
              <a:ext cx="5920506" cy="4673600"/>
            </a:xfrm>
            <a:prstGeom prst="rect">
              <a:avLst/>
            </a:prstGeom>
          </p:spPr>
        </p:pic>
      </p:grpSp>
      <p:grpSp>
        <p:nvGrpSpPr>
          <p:cNvPr id="23" name="Group 22"/>
          <p:cNvGrpSpPr/>
          <p:nvPr/>
        </p:nvGrpSpPr>
        <p:grpSpPr>
          <a:xfrm>
            <a:off x="8482607" y="2700486"/>
            <a:ext cx="5995393" cy="5392624"/>
            <a:chOff x="8595023" y="2700486"/>
            <a:chExt cx="5995393" cy="5392624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595025" y="5446902"/>
              <a:ext cx="5974078" cy="264620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595023" y="2700486"/>
              <a:ext cx="5974083" cy="2657033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</p:pic>
        <p:sp>
          <p:nvSpPr>
            <p:cNvPr id="8" name="TextBox 7"/>
            <p:cNvSpPr txBox="1"/>
            <p:nvPr/>
          </p:nvSpPr>
          <p:spPr>
            <a:xfrm>
              <a:off x="9326556" y="3008521"/>
              <a:ext cx="2316126" cy="367918"/>
            </a:xfrm>
            <a:prstGeom prst="rect">
              <a:avLst/>
            </a:prstGeom>
            <a:noFill/>
          </p:spPr>
          <p:txBody>
            <a:bodyPr wrap="none" lIns="135762" tIns="67880" rIns="135762" bIns="67880" rtlCol="0">
              <a:spAutoFit/>
            </a:bodyPr>
            <a:lstStyle/>
            <a:p>
              <a:r>
                <a:rPr lang="en-US" sz="1500" dirty="0" err="1"/>
                <a:t>Parkfield</a:t>
              </a:r>
              <a:r>
                <a:rPr lang="en-US" sz="1500" dirty="0"/>
                <a:t> M6 </a:t>
              </a:r>
              <a:r>
                <a:rPr lang="en-US" sz="1500" dirty="0" err="1"/>
                <a:t>mainshock</a:t>
              </a:r>
              <a:endParaRPr lang="en-US" sz="15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9326556" y="5751721"/>
              <a:ext cx="2316126" cy="367918"/>
            </a:xfrm>
            <a:prstGeom prst="rect">
              <a:avLst/>
            </a:prstGeom>
            <a:noFill/>
          </p:spPr>
          <p:txBody>
            <a:bodyPr wrap="none" lIns="135762" tIns="67880" rIns="135762" bIns="67880" rtlCol="0">
              <a:spAutoFit/>
            </a:bodyPr>
            <a:lstStyle/>
            <a:p>
              <a:r>
                <a:rPr lang="en-US" sz="1500" dirty="0" err="1"/>
                <a:t>Parkfield</a:t>
              </a:r>
              <a:r>
                <a:rPr lang="en-US" sz="1500" dirty="0"/>
                <a:t> M6 </a:t>
              </a:r>
              <a:r>
                <a:rPr lang="en-US" sz="1500" dirty="0" err="1"/>
                <a:t>mainshock</a:t>
              </a:r>
              <a:endParaRPr lang="en-US" sz="15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9204638" y="3696229"/>
              <a:ext cx="2690703" cy="367918"/>
            </a:xfrm>
            <a:prstGeom prst="rect">
              <a:avLst/>
            </a:prstGeom>
            <a:noFill/>
          </p:spPr>
          <p:txBody>
            <a:bodyPr wrap="none" lIns="135762" tIns="67880" rIns="135762" bIns="67880" rtlCol="0">
              <a:spAutoFit/>
            </a:bodyPr>
            <a:lstStyle/>
            <a:p>
              <a:r>
                <a:rPr lang="en-US" sz="1500" dirty="0"/>
                <a:t>normal aftershock sequence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9507336" y="6767720"/>
              <a:ext cx="2990232" cy="598751"/>
            </a:xfrm>
            <a:prstGeom prst="rect">
              <a:avLst/>
            </a:prstGeom>
            <a:noFill/>
          </p:spPr>
          <p:txBody>
            <a:bodyPr wrap="none" lIns="135762" tIns="67880" rIns="135762" bIns="67880" rtlCol="0">
              <a:spAutoFit/>
            </a:bodyPr>
            <a:lstStyle/>
            <a:p>
              <a:r>
                <a:rPr lang="en-US" sz="1500" dirty="0"/>
                <a:t>productive aftershock sequence</a:t>
              </a:r>
            </a:p>
            <a:p>
              <a:r>
                <a:rPr lang="en-US" sz="1500" dirty="0"/>
                <a:t>(including M7.8)</a:t>
              </a:r>
            </a:p>
          </p:txBody>
        </p:sp>
        <p:sp>
          <p:nvSpPr>
            <p:cNvPr id="12" name="Oval 11"/>
            <p:cNvSpPr/>
            <p:nvPr/>
          </p:nvSpPr>
          <p:spPr bwMode="auto">
            <a:xfrm>
              <a:off x="13227981" y="4227702"/>
              <a:ext cx="243840" cy="1016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35762" tIns="67880" rIns="135762" bIns="67880" numCol="1" rtlCol="0" anchor="t" anchorCtr="0" compatLnSpc="1">
              <a:prstTxWarp prst="textNoShape">
                <a:avLst/>
              </a:prstTxWarp>
            </a:bodyPr>
            <a:lstStyle/>
            <a:p>
              <a:pPr defTabSz="1357634" eaLnBrk="0" hangingPunct="0">
                <a:spcBef>
                  <a:spcPct val="50000"/>
                </a:spcBef>
              </a:pPr>
              <a:endParaRPr lang="en-US" sz="2100">
                <a:solidFill>
                  <a:schemeClr val="bg1"/>
                </a:solidFill>
                <a:latin typeface="Arial" pitchFamily="-65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3033722" y="4326332"/>
              <a:ext cx="1112671" cy="321752"/>
            </a:xfrm>
            <a:prstGeom prst="rect">
              <a:avLst/>
            </a:prstGeom>
            <a:noFill/>
          </p:spPr>
          <p:txBody>
            <a:bodyPr wrap="none" lIns="135762" tIns="67880" rIns="135762" bIns="67880" rtlCol="0">
              <a:spAutoFit/>
            </a:bodyPr>
            <a:lstStyle/>
            <a:p>
              <a:r>
                <a:rPr lang="en-US" sz="1200" dirty="0"/>
                <a:t>Los Angeles</a:t>
              </a:r>
            </a:p>
          </p:txBody>
        </p:sp>
        <p:sp>
          <p:nvSpPr>
            <p:cNvPr id="14" name="Oval 13"/>
            <p:cNvSpPr/>
            <p:nvPr/>
          </p:nvSpPr>
          <p:spPr bwMode="auto">
            <a:xfrm>
              <a:off x="13197538" y="6962438"/>
              <a:ext cx="243840" cy="10160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35762" tIns="67880" rIns="135762" bIns="67880" numCol="1" rtlCol="0" anchor="t" anchorCtr="0" compatLnSpc="1">
              <a:prstTxWarp prst="textNoShape">
                <a:avLst/>
              </a:prstTxWarp>
            </a:bodyPr>
            <a:lstStyle/>
            <a:p>
              <a:pPr defTabSz="1357634" eaLnBrk="0" hangingPunct="0">
                <a:spcBef>
                  <a:spcPct val="50000"/>
                </a:spcBef>
              </a:pPr>
              <a:endParaRPr lang="en-US" sz="2100">
                <a:solidFill>
                  <a:schemeClr val="bg1"/>
                </a:solidFill>
                <a:latin typeface="Arial" pitchFamily="-65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3003279" y="7061068"/>
              <a:ext cx="1112671" cy="321752"/>
            </a:xfrm>
            <a:prstGeom prst="rect">
              <a:avLst/>
            </a:prstGeom>
            <a:noFill/>
          </p:spPr>
          <p:txBody>
            <a:bodyPr wrap="none" lIns="135762" tIns="67880" rIns="135762" bIns="67880" rtlCol="0">
              <a:spAutoFit/>
            </a:bodyPr>
            <a:lstStyle/>
            <a:p>
              <a:r>
                <a:rPr lang="en-US" sz="1200" dirty="0"/>
                <a:t>Los Angeles</a:t>
              </a:r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11621752" y="6361318"/>
              <a:ext cx="2947371" cy="889957"/>
              <a:chOff x="7225692" y="3886200"/>
              <a:chExt cx="1842107" cy="667468"/>
            </a:xfrm>
          </p:grpSpPr>
          <p:cxnSp>
            <p:nvCxnSpPr>
              <p:cNvPr id="17" name="Straight Connector 16"/>
              <p:cNvCxnSpPr/>
              <p:nvPr/>
            </p:nvCxnSpPr>
            <p:spPr bwMode="auto">
              <a:xfrm flipV="1">
                <a:off x="7225692" y="3886200"/>
                <a:ext cx="546708" cy="667468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8" name="Straight Connector 17"/>
              <p:cNvCxnSpPr/>
              <p:nvPr/>
            </p:nvCxnSpPr>
            <p:spPr bwMode="auto">
              <a:xfrm>
                <a:off x="7772400" y="3886200"/>
                <a:ext cx="1295399" cy="130963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9" name="Group 18"/>
            <p:cNvGrpSpPr/>
            <p:nvPr/>
          </p:nvGrpSpPr>
          <p:grpSpPr>
            <a:xfrm>
              <a:off x="11643045" y="3618118"/>
              <a:ext cx="2947371" cy="889957"/>
              <a:chOff x="7225692" y="3886200"/>
              <a:chExt cx="1842107" cy="667468"/>
            </a:xfrm>
          </p:grpSpPr>
          <p:cxnSp>
            <p:nvCxnSpPr>
              <p:cNvPr id="20" name="Straight Connector 19"/>
              <p:cNvCxnSpPr/>
              <p:nvPr/>
            </p:nvCxnSpPr>
            <p:spPr bwMode="auto">
              <a:xfrm flipV="1">
                <a:off x="7225692" y="3886200"/>
                <a:ext cx="546708" cy="667468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1" name="Straight Connector 20"/>
              <p:cNvCxnSpPr/>
              <p:nvPr/>
            </p:nvCxnSpPr>
            <p:spPr bwMode="auto">
              <a:xfrm>
                <a:off x="7772400" y="3886200"/>
                <a:ext cx="1295399" cy="130963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</p:spTree>
    <p:extLst>
      <p:ext uri="{BB962C8B-B14F-4D97-AF65-F5344CB8AC3E}">
        <p14:creationId xmlns:p14="http://schemas.microsoft.com/office/powerpoint/2010/main" val="1318454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CyberShake</a:t>
            </a:r>
            <a:r>
              <a:rPr lang="en-US" dirty="0" smtClean="0"/>
              <a:t> Central California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" y="1981200"/>
            <a:ext cx="7909560" cy="5791200"/>
          </a:xfrm>
        </p:spPr>
        <p:txBody>
          <a:bodyPr/>
          <a:lstStyle/>
          <a:p>
            <a:r>
              <a:rPr lang="en-US" dirty="0" smtClean="0"/>
              <a:t>Preparing to begin </a:t>
            </a:r>
            <a:r>
              <a:rPr lang="en-US" dirty="0" err="1" smtClean="0"/>
              <a:t>CyberShake</a:t>
            </a:r>
            <a:r>
              <a:rPr lang="en-US" dirty="0" smtClean="0"/>
              <a:t> study in Central California</a:t>
            </a:r>
          </a:p>
          <a:p>
            <a:pPr lvl="1"/>
            <a:r>
              <a:rPr lang="en-US" dirty="0" smtClean="0"/>
              <a:t>408 new locations, including CISN stations, cities, missions, PG&amp;E pumping sites</a:t>
            </a:r>
          </a:p>
          <a:p>
            <a:r>
              <a:rPr lang="en-US" dirty="0" smtClean="0"/>
              <a:t>Using CCA-06 (tomographic inversion) velocity model and 1D derived model</a:t>
            </a:r>
          </a:p>
          <a:p>
            <a:r>
              <a:rPr lang="en-US" dirty="0" smtClean="0"/>
              <a:t>Proof-of-concept for </a:t>
            </a:r>
            <a:r>
              <a:rPr lang="en-US" dirty="0" err="1" smtClean="0"/>
              <a:t>CyberShake</a:t>
            </a:r>
            <a:r>
              <a:rPr lang="en-US" dirty="0" smtClean="0"/>
              <a:t> expansion into new regions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2338" y="1981200"/>
            <a:ext cx="6169462" cy="606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831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 in </a:t>
            </a:r>
            <a:r>
              <a:rPr lang="en-US" dirty="0" err="1" smtClean="0"/>
              <a:t>CyberShake</a:t>
            </a:r>
            <a:r>
              <a:rPr lang="en-US" dirty="0" smtClean="0"/>
              <a:t> migration to UCERF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" y="1981200"/>
            <a:ext cx="7071360" cy="5791200"/>
          </a:xfrm>
        </p:spPr>
        <p:txBody>
          <a:bodyPr/>
          <a:lstStyle/>
          <a:p>
            <a:r>
              <a:rPr lang="en-US" dirty="0" smtClean="0"/>
              <a:t>Many more ruptures</a:t>
            </a:r>
          </a:p>
          <a:p>
            <a:pPr lvl="1"/>
            <a:r>
              <a:rPr lang="en-US" dirty="0" smtClean="0"/>
              <a:t>About 25x compared to UCERF 2</a:t>
            </a:r>
          </a:p>
          <a:p>
            <a:r>
              <a:rPr lang="en-US" dirty="0" smtClean="0"/>
              <a:t>Statewide ruptures</a:t>
            </a:r>
          </a:p>
          <a:p>
            <a:pPr lvl="1"/>
            <a:r>
              <a:rPr lang="en-US" dirty="0" smtClean="0"/>
              <a:t>Mendocino to Bombay Beach has a (low) probability</a:t>
            </a:r>
          </a:p>
          <a:p>
            <a:r>
              <a:rPr lang="en-US" dirty="0" smtClean="0"/>
              <a:t>More complex ruptures</a:t>
            </a:r>
          </a:p>
          <a:p>
            <a:pPr lvl="1"/>
            <a:r>
              <a:rPr lang="en-US" dirty="0" smtClean="0"/>
              <a:t>Multi-segment</a:t>
            </a:r>
          </a:p>
          <a:p>
            <a:pPr lvl="1"/>
            <a:r>
              <a:rPr lang="en-US" dirty="0" smtClean="0"/>
              <a:t>Fault-to-fault jumps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1774189"/>
            <a:ext cx="7239000" cy="6455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5050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Possible UCERF 3 solutions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828800"/>
            <a:ext cx="8229600" cy="6858000"/>
          </a:xfrm>
        </p:spPr>
        <p:txBody>
          <a:bodyPr/>
          <a:lstStyle/>
          <a:p>
            <a:r>
              <a:rPr lang="en-US" dirty="0" smtClean="0"/>
              <a:t>Avoid performing 3D simulations of all ruptures</a:t>
            </a:r>
          </a:p>
          <a:p>
            <a:pPr lvl="1"/>
            <a:r>
              <a:rPr lang="en-US" dirty="0" err="1" smtClean="0"/>
              <a:t>Downsampling</a:t>
            </a:r>
            <a:r>
              <a:rPr lang="en-US" dirty="0" smtClean="0"/>
              <a:t>: map rate from distant ruptures onto closer ruptures</a:t>
            </a:r>
          </a:p>
          <a:p>
            <a:pPr lvl="2"/>
            <a:r>
              <a:rPr lang="en-US" dirty="0" smtClean="0"/>
              <a:t>Reduces rupture set by 75%</a:t>
            </a:r>
          </a:p>
          <a:p>
            <a:pPr lvl="1"/>
            <a:r>
              <a:rPr lang="en-US" dirty="0" smtClean="0"/>
              <a:t>Grow UCERF 3 ruptures in terms of magnitude, not fault segments</a:t>
            </a:r>
          </a:p>
          <a:p>
            <a:pPr lvl="2"/>
            <a:r>
              <a:rPr lang="en-US" dirty="0" smtClean="0"/>
              <a:t>Reduces rupture set by 87%</a:t>
            </a:r>
          </a:p>
          <a:p>
            <a:pPr lvl="2"/>
            <a:r>
              <a:rPr lang="en-US" dirty="0" smtClean="0"/>
              <a:t>Shows promise; more tweaking required</a:t>
            </a:r>
          </a:p>
          <a:p>
            <a:pPr lvl="1"/>
            <a:r>
              <a:rPr lang="en-US" dirty="0" smtClean="0"/>
              <a:t>1D modeling</a:t>
            </a:r>
          </a:p>
          <a:p>
            <a:pPr lvl="2"/>
            <a:r>
              <a:rPr lang="en-US" dirty="0" smtClean="0"/>
              <a:t>Use 1D Green’s functions for distant events</a:t>
            </a:r>
          </a:p>
          <a:p>
            <a:r>
              <a:rPr lang="en-US" dirty="0" smtClean="0"/>
              <a:t>Move to rupture generator capable of handling complex ruptures</a:t>
            </a:r>
          </a:p>
          <a:p>
            <a:pPr lvl="2"/>
            <a:endParaRPr lang="en-US" dirty="0" smtClean="0"/>
          </a:p>
          <a:p>
            <a:pPr lvl="2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</p:txBody>
      </p:sp>
      <p:pic>
        <p:nvPicPr>
          <p:cNvPr id="3074" name="Picture 2" descr="https://scec.usc.edu/scecwiki/images/7/7f/UCERF3_Subset_Curve_SBSM_compariso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3200" y="1772334"/>
            <a:ext cx="4161625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924800" y="2459120"/>
            <a:ext cx="2590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Right: </a:t>
            </a:r>
            <a:r>
              <a:rPr lang="en-US" sz="1800" dirty="0" err="1" smtClean="0"/>
              <a:t>Downsampling</a:t>
            </a:r>
            <a:r>
              <a:rPr lang="en-US" sz="1800" dirty="0" smtClean="0"/>
              <a:t> test: original (black), </a:t>
            </a:r>
            <a:r>
              <a:rPr lang="en-US" sz="1800" dirty="0" err="1" smtClean="0"/>
              <a:t>downsampled</a:t>
            </a:r>
            <a:r>
              <a:rPr lang="en-US" sz="1800" dirty="0" smtClean="0"/>
              <a:t> (blue), excluded (green)</a:t>
            </a:r>
            <a:endParaRPr lang="en-US" sz="18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5182" y="4045720"/>
            <a:ext cx="2974218" cy="3998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515600" y="6028922"/>
            <a:ext cx="3109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Left: Ratio of 2% in 50 </a:t>
            </a:r>
            <a:r>
              <a:rPr lang="en-US" sz="1800" dirty="0" err="1" smtClean="0"/>
              <a:t>yr</a:t>
            </a:r>
            <a:r>
              <a:rPr lang="en-US" sz="1800" dirty="0" smtClean="0"/>
              <a:t> PGA, </a:t>
            </a:r>
            <a:r>
              <a:rPr lang="en-US" sz="1800" dirty="0" err="1" smtClean="0"/>
              <a:t>downsampled</a:t>
            </a:r>
            <a:r>
              <a:rPr lang="en-US" sz="1800" dirty="0" smtClean="0"/>
              <a:t>/original 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595734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</a:t>
            </a:r>
            <a:r>
              <a:rPr lang="en-US" dirty="0" err="1" smtClean="0"/>
              <a:t>CyberShake</a:t>
            </a:r>
            <a:r>
              <a:rPr lang="en-US" dirty="0" smtClean="0"/>
              <a:t> Plans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" y="1981200"/>
            <a:ext cx="7299960" cy="5791200"/>
          </a:xfrm>
        </p:spPr>
        <p:txBody>
          <a:bodyPr/>
          <a:lstStyle/>
          <a:p>
            <a:r>
              <a:rPr lang="en-US" dirty="0" smtClean="0"/>
              <a:t>Short-term:</a:t>
            </a:r>
          </a:p>
          <a:p>
            <a:pPr lvl="1"/>
            <a:r>
              <a:rPr lang="en-US" dirty="0" smtClean="0"/>
              <a:t>Central California Study</a:t>
            </a:r>
          </a:p>
          <a:p>
            <a:r>
              <a:rPr lang="en-US" dirty="0" smtClean="0"/>
              <a:t>Medium-term:</a:t>
            </a:r>
          </a:p>
          <a:p>
            <a:pPr lvl="1"/>
            <a:r>
              <a:rPr lang="en-US" dirty="0" smtClean="0"/>
              <a:t>Migration to UCERF 3</a:t>
            </a:r>
          </a:p>
          <a:p>
            <a:pPr lvl="1"/>
            <a:r>
              <a:rPr lang="en-US" dirty="0" smtClean="0"/>
              <a:t>Expansion to other regions (Bay Area?)</a:t>
            </a:r>
          </a:p>
          <a:p>
            <a:pPr lvl="1"/>
            <a:r>
              <a:rPr lang="en-US" dirty="0" smtClean="0"/>
              <a:t>Increase in maximum frequency from 1 Hz</a:t>
            </a:r>
          </a:p>
          <a:p>
            <a:r>
              <a:rPr lang="en-US" dirty="0" smtClean="0"/>
              <a:t>Long-term:</a:t>
            </a:r>
          </a:p>
          <a:p>
            <a:pPr lvl="1"/>
            <a:r>
              <a:rPr lang="en-US" dirty="0" smtClean="0"/>
              <a:t>Migration to </a:t>
            </a:r>
            <a:r>
              <a:rPr lang="en-US" dirty="0" err="1" smtClean="0"/>
              <a:t>RSQSim</a:t>
            </a:r>
            <a:r>
              <a:rPr lang="en-US" dirty="0" smtClean="0"/>
              <a:t> as ERF</a:t>
            </a:r>
            <a:endParaRPr lang="en-US" dirty="0"/>
          </a:p>
          <a:p>
            <a:pPr lvl="1"/>
            <a:r>
              <a:rPr lang="en-US" dirty="0" smtClean="0"/>
              <a:t>Transition from reciprocity</a:t>
            </a:r>
            <a:br>
              <a:rPr lang="en-US" dirty="0" smtClean="0"/>
            </a:br>
            <a:r>
              <a:rPr lang="en-US" dirty="0" smtClean="0"/>
              <a:t>to forward simulation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7543800" y="3911282"/>
            <a:ext cx="6934200" cy="3861118"/>
            <a:chOff x="7543800" y="3911282"/>
            <a:chExt cx="6934200" cy="3861118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43800" y="3911282"/>
              <a:ext cx="6934200" cy="38611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Rectangle 3"/>
            <p:cNvSpPr/>
            <p:nvPr/>
          </p:nvSpPr>
          <p:spPr bwMode="auto">
            <a:xfrm>
              <a:off x="7543800" y="3911282"/>
              <a:ext cx="6934200" cy="386111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78155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CEC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FFFF"/>
      </a:accent1>
      <a:accent2>
        <a:srgbClr val="0000FF"/>
      </a:accent2>
      <a:accent3>
        <a:srgbClr val="FFFFFF"/>
      </a:accent3>
      <a:accent4>
        <a:srgbClr val="000000"/>
      </a:accent4>
      <a:accent5>
        <a:srgbClr val="FFFFFF"/>
      </a:accent5>
      <a:accent6>
        <a:srgbClr val="0000E7"/>
      </a:accent6>
      <a:hlink>
        <a:srgbClr val="FF00FF"/>
      </a:hlink>
      <a:folHlink>
        <a:srgbClr val="0000FF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ABEB6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ABEB6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2_SCEC.new.bann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CEC.new.banner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CEC.new.banner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CEC.new.banner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CEC.new.banner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CEC.new.banner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CEC.new.banner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5795</TotalTime>
  <Words>440</Words>
  <Application>Microsoft Office PowerPoint</Application>
  <PresentationFormat>Custom</PresentationFormat>
  <Paragraphs>91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SCEC</vt:lpstr>
      <vt:lpstr>CyberShake as a CISM ground motion prediction platform</vt:lpstr>
      <vt:lpstr>CyberShake Overview</vt:lpstr>
      <vt:lpstr>CyberShake Data Flow</vt:lpstr>
      <vt:lpstr>Forecasting with CyberShake</vt:lpstr>
      <vt:lpstr>CyberShake Central California</vt:lpstr>
      <vt:lpstr>Challenges in CyberShake migration to UCERF 3</vt:lpstr>
      <vt:lpstr>Possible UCERF 3 solutions</vt:lpstr>
      <vt:lpstr>Future CyberShake Plans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Reducing Time-to-Solution Using Distributed   High-Throughput Mega-Workflows:  Experiences from SCEC CyberShake</dc:title>
  <dc:creator>Kevin Milner</dc:creator>
  <cp:lastModifiedBy>Scott Callaghan</cp:lastModifiedBy>
  <cp:revision>270</cp:revision>
  <cp:lastPrinted>2002-10-10T18:38:31Z</cp:lastPrinted>
  <dcterms:created xsi:type="dcterms:W3CDTF">2011-09-08T19:29:23Z</dcterms:created>
  <dcterms:modified xsi:type="dcterms:W3CDTF">2016-09-11T17:30:12Z</dcterms:modified>
</cp:coreProperties>
</file>