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24"/>
  </p:notesMasterIdLst>
  <p:handoutMasterIdLst>
    <p:handoutMasterId r:id="rId25"/>
  </p:handoutMasterIdLst>
  <p:sldIdLst>
    <p:sldId id="282" r:id="rId2"/>
    <p:sldId id="306" r:id="rId3"/>
    <p:sldId id="311" r:id="rId4"/>
    <p:sldId id="312" r:id="rId5"/>
    <p:sldId id="313" r:id="rId6"/>
    <p:sldId id="327" r:id="rId7"/>
    <p:sldId id="328" r:id="rId8"/>
    <p:sldId id="316" r:id="rId9"/>
    <p:sldId id="329" r:id="rId10"/>
    <p:sldId id="330" r:id="rId11"/>
    <p:sldId id="331" r:id="rId12"/>
    <p:sldId id="332" r:id="rId13"/>
    <p:sldId id="333" r:id="rId14"/>
    <p:sldId id="335" r:id="rId15"/>
    <p:sldId id="336" r:id="rId16"/>
    <p:sldId id="341" r:id="rId17"/>
    <p:sldId id="334" r:id="rId18"/>
    <p:sldId id="337" r:id="rId19"/>
    <p:sldId id="338" r:id="rId20"/>
    <p:sldId id="339" r:id="rId21"/>
    <p:sldId id="340" r:id="rId22"/>
    <p:sldId id="305" r:id="rId23"/>
  </p:sldIdLst>
  <p:sldSz cx="9144000" cy="6858000" type="screen4x3"/>
  <p:notesSz cx="68580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990000"/>
    <a:srgbClr val="F8B308"/>
    <a:srgbClr val="CC00CC"/>
    <a:srgbClr val="333399"/>
    <a:srgbClr val="CCCCFF"/>
    <a:srgbClr val="6666FF"/>
    <a:srgbClr val="9999FF"/>
    <a:srgbClr val="A50021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579" autoAdjust="0"/>
    <p:restoredTop sz="89429" autoAdjust="0"/>
  </p:normalViewPr>
  <p:slideViewPr>
    <p:cSldViewPr>
      <p:cViewPr>
        <p:scale>
          <a:sx n="100" d="100"/>
          <a:sy n="100" d="100"/>
        </p:scale>
        <p:origin x="-642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08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592ED-B179-4037-8DCD-E05A91E935F7}" type="datetimeFigureOut">
              <a:rPr lang="en-US" smtClean="0"/>
              <a:pPr/>
              <a:t>11/16/2015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C21D09-FF82-498A-9FAD-58B5BA897D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465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BB0F51AA-6698-42E4-8A9F-97E76DC3E4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F51AA-6698-42E4-8A9F-97E76DC3E4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487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F51AA-6698-42E4-8A9F-97E76DC3E4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87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0F51AA-6698-42E4-8A9F-97E76DC3E4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62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41785-CE90-41A5-9A93-A75AB0528A8B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9120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00"/>
              </a:spcBef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59CEC4-A8E1-4F11-A707-62DA653B13D9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85207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32392D-8041-4C9C-B172-B92FB4FCFB8E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30051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4664E-873C-4197-8235-F307F177DF35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425168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18565-41D9-4DAB-8214-DD27AB5DE01B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23878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8478BF-1F7B-4A65-BF09-BFF827AA38B2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50774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9B344-2C34-46CE-B360-7AD5D40A7D35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107931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3A3E1-BD29-4077-9B0E-4C2D47CD7A36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441554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B630E7-5DCD-459F-AFA0-36EEE9D4EFAD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885566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D6D7B7-707E-48B4-95AE-047059108290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655818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609600"/>
            <a:ext cx="2233612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548438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7F18E-429D-4BEC-AD0F-FC3653A153E9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097036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752600"/>
            <a:ext cx="8934450" cy="472440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7D38C8BE-F0B8-47FD-9004-2626992250B1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659731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52400" y="1752600"/>
            <a:ext cx="8934450" cy="4724400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94372395-E3B6-4A72-8716-74ECCA5B6864}" type="slidenum">
              <a:rPr lang="en-US"/>
              <a:pPr/>
              <a:t>‹#›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959023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09600"/>
            <a:ext cx="8915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752600"/>
            <a:ext cx="893445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73838"/>
            <a:ext cx="60198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73838"/>
            <a:ext cx="11430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73838"/>
            <a:ext cx="990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82151A"/>
                </a:solidFill>
              </a:defRPr>
            </a:lvl1pPr>
          </a:lstStyle>
          <a:p>
            <a:fld id="{D02B7DFF-E3FD-4CF5-975B-2BAF331A4F68}" type="slidenum">
              <a:rPr lang="en-US"/>
              <a:pPr/>
              <a:t>‹#›</a:t>
            </a:fld>
            <a:endParaRPr lang="en-US" sz="12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0"/>
          <a:stretch>
            <a:fillRect/>
          </a:stretch>
        </p:blipFill>
        <p:spPr bwMode="auto">
          <a:xfrm>
            <a:off x="0" y="0"/>
            <a:ext cx="9144000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584200"/>
            <a:ext cx="91440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rgbClr val="82151A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108585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82151A"/>
          </a:solidFill>
          <a:latin typeface="+mn-lt"/>
        </a:defRPr>
      </a:lvl3pPr>
      <a:lvl4pPr marL="142875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82151A"/>
          </a:solidFill>
          <a:latin typeface="+mn-lt"/>
        </a:defRPr>
      </a:lvl4pPr>
      <a:lvl5pPr marL="17716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81000" y="1600200"/>
            <a:ext cx="8077200" cy="1927225"/>
          </a:xfrm>
        </p:spPr>
        <p:txBody>
          <a:bodyPr/>
          <a:lstStyle/>
          <a:p>
            <a:r>
              <a:rPr lang="en-US" sz="4000" dirty="0" smtClean="0"/>
              <a:t>Seismic Hazard Analysis</a:t>
            </a:r>
            <a:br>
              <a:rPr lang="en-US" sz="4000" dirty="0" smtClean="0"/>
            </a:br>
            <a:r>
              <a:rPr lang="en-US" sz="4000" dirty="0" smtClean="0"/>
              <a:t>Using Distributed Workflows</a:t>
            </a:r>
            <a:endParaRPr lang="en-US" sz="4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4953000"/>
            <a:ext cx="6400800" cy="1676400"/>
          </a:xfrm>
        </p:spPr>
        <p:txBody>
          <a:bodyPr/>
          <a:lstStyle/>
          <a:p>
            <a:pPr algn="l">
              <a:spcBef>
                <a:spcPts val="0"/>
              </a:spcBef>
            </a:pPr>
            <a:r>
              <a:rPr lang="en-US" sz="2400" dirty="0" smtClean="0">
                <a:latin typeface="Georgia" pitchFamily="18" charset="0"/>
              </a:rPr>
              <a:t>Scott Callaghan</a:t>
            </a:r>
          </a:p>
          <a:p>
            <a:pPr algn="l">
              <a:spcBef>
                <a:spcPts val="0"/>
              </a:spcBef>
            </a:pPr>
            <a:r>
              <a:rPr lang="en-US" sz="2400" dirty="0" smtClean="0">
                <a:latin typeface="Georgia" pitchFamily="18" charset="0"/>
              </a:rPr>
              <a:t>Southern California Earthquake Center</a:t>
            </a:r>
          </a:p>
          <a:p>
            <a:pPr algn="l">
              <a:spcBef>
                <a:spcPts val="0"/>
              </a:spcBef>
            </a:pPr>
            <a:r>
              <a:rPr lang="en-US" sz="2400" dirty="0" smtClean="0">
                <a:latin typeface="Georgia" pitchFamily="18" charset="0"/>
              </a:rPr>
              <a:t>University of Southern California</a:t>
            </a:r>
          </a:p>
          <a:p>
            <a:pPr algn="l">
              <a:spcBef>
                <a:spcPts val="0"/>
              </a:spcBef>
            </a:pPr>
            <a:r>
              <a:rPr lang="en-US" sz="2400" dirty="0" smtClean="0">
                <a:latin typeface="Georgia" pitchFamily="18" charset="0"/>
              </a:rPr>
              <a:t>SC15</a:t>
            </a: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4038600"/>
            <a:ext cx="2544763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6096000"/>
            <a:ext cx="2470484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Seismic Hazard Analysis</a:t>
            </a:r>
          </a:p>
          <a:p>
            <a:r>
              <a:rPr lang="en-US" dirty="0" smtClean="0"/>
              <a:t>SCEC </a:t>
            </a:r>
            <a:r>
              <a:rPr lang="en-US" dirty="0" err="1" smtClean="0"/>
              <a:t>CyberShake</a:t>
            </a:r>
            <a:endParaRPr lang="en-US" dirty="0" smtClean="0"/>
          </a:p>
          <a:p>
            <a:pPr lvl="1"/>
            <a:r>
              <a:rPr lang="en-US" dirty="0" smtClean="0"/>
              <a:t>Overview</a:t>
            </a:r>
          </a:p>
          <a:p>
            <a:pPr lvl="1"/>
            <a:r>
              <a:rPr lang="en-US" dirty="0" smtClean="0"/>
              <a:t>Technical Requirements</a:t>
            </a:r>
          </a:p>
          <a:p>
            <a:r>
              <a:rPr lang="en-US" dirty="0" smtClean="0"/>
              <a:t>Scientific Workflows</a:t>
            </a:r>
          </a:p>
          <a:p>
            <a:pPr lvl="1"/>
            <a:r>
              <a:rPr lang="en-US" dirty="0" smtClean="0"/>
              <a:t>Advantages of workflow tools</a:t>
            </a:r>
          </a:p>
          <a:p>
            <a:r>
              <a:rPr lang="en-US" dirty="0" err="1" smtClean="0"/>
              <a:t>CyberShake</a:t>
            </a:r>
            <a:r>
              <a:rPr lang="en-US" dirty="0" smtClean="0"/>
              <a:t> Study 15.4</a:t>
            </a:r>
          </a:p>
          <a:p>
            <a:pPr lvl="1"/>
            <a:r>
              <a:rPr lang="en-US" dirty="0" smtClean="0"/>
              <a:t>Challenges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Results &amp; Performance</a:t>
            </a:r>
          </a:p>
          <a:p>
            <a:r>
              <a:rPr lang="en-US" dirty="0" smtClean="0"/>
              <a:t>Future Directions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56" y="3318166"/>
            <a:ext cx="4131544" cy="317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44312-1DC4-4713-8F40-9EC921A2E4A5}" type="slidenum">
              <a:rPr lang="en-US"/>
              <a:pPr/>
              <a:t>3</a:t>
            </a:fld>
            <a:endParaRPr lang="en-US" sz="1200"/>
          </a:p>
        </p:txBody>
      </p:sp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Seismic Hazard Analysis</a:t>
            </a:r>
            <a:endParaRPr lang="en-US" dirty="0"/>
          </a:p>
        </p:txBody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0"/>
            <a:ext cx="9086850" cy="4724400"/>
          </a:xfrm>
        </p:spPr>
        <p:txBody>
          <a:bodyPr/>
          <a:lstStyle/>
          <a:p>
            <a:r>
              <a:rPr lang="en-US" sz="2600" dirty="0"/>
              <a:t>What will peak ground motion </a:t>
            </a:r>
            <a:r>
              <a:rPr lang="en-US" sz="2600" dirty="0" smtClean="0"/>
              <a:t>be </a:t>
            </a:r>
            <a:r>
              <a:rPr lang="en-US" sz="2600" dirty="0"/>
              <a:t>over the next 50 years?</a:t>
            </a:r>
          </a:p>
          <a:p>
            <a:pPr lvl="1"/>
            <a:r>
              <a:rPr lang="en-US" dirty="0"/>
              <a:t>Used in building codes, insurance, government, planning</a:t>
            </a:r>
          </a:p>
          <a:p>
            <a:pPr lvl="1"/>
            <a:r>
              <a:rPr lang="en-US" dirty="0" smtClean="0"/>
              <a:t>Answered via Probabilistic </a:t>
            </a:r>
            <a:r>
              <a:rPr lang="en-US" dirty="0"/>
              <a:t>Seismic Hazard Analysis (PSHA)</a:t>
            </a:r>
          </a:p>
          <a:p>
            <a:pPr lvl="1"/>
            <a:r>
              <a:rPr lang="en-US" dirty="0"/>
              <a:t>Communicated </a:t>
            </a:r>
            <a:r>
              <a:rPr lang="en-US" dirty="0" smtClean="0"/>
              <a:t>with hazard </a:t>
            </a:r>
            <a:r>
              <a:rPr lang="en-US" dirty="0"/>
              <a:t>curves and maps</a:t>
            </a:r>
          </a:p>
          <a:p>
            <a:endParaRPr lang="en-US" sz="2400" dirty="0"/>
          </a:p>
        </p:txBody>
      </p:sp>
      <p:sp>
        <p:nvSpPr>
          <p:cNvPr id="952324" name="Text Box 4"/>
          <p:cNvSpPr txBox="1">
            <a:spLocks noChangeArrowheads="1"/>
          </p:cNvSpPr>
          <p:nvPr/>
        </p:nvSpPr>
        <p:spPr bwMode="auto">
          <a:xfrm>
            <a:off x="667512" y="6454711"/>
            <a:ext cx="3733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Hazard curve </a:t>
            </a:r>
            <a:r>
              <a:rPr lang="en-US" sz="1800" dirty="0"/>
              <a:t>for downtown LA</a:t>
            </a:r>
          </a:p>
        </p:txBody>
      </p:sp>
      <p:sp>
        <p:nvSpPr>
          <p:cNvPr id="952326" name="Line 6"/>
          <p:cNvSpPr>
            <a:spLocks noChangeShapeType="1"/>
          </p:cNvSpPr>
          <p:nvPr/>
        </p:nvSpPr>
        <p:spPr bwMode="auto">
          <a:xfrm>
            <a:off x="866896" y="4958938"/>
            <a:ext cx="885704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52327" name="Text Box 7"/>
          <p:cNvSpPr txBox="1">
            <a:spLocks noChangeArrowheads="1"/>
          </p:cNvSpPr>
          <p:nvPr/>
        </p:nvSpPr>
        <p:spPr bwMode="auto">
          <a:xfrm>
            <a:off x="1761226" y="4748844"/>
            <a:ext cx="17526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2% in 50 years</a:t>
            </a:r>
          </a:p>
        </p:txBody>
      </p:sp>
      <p:sp>
        <p:nvSpPr>
          <p:cNvPr id="952328" name="Line 8"/>
          <p:cNvSpPr>
            <a:spLocks noChangeShapeType="1"/>
          </p:cNvSpPr>
          <p:nvPr/>
        </p:nvSpPr>
        <p:spPr bwMode="auto">
          <a:xfrm flipH="1">
            <a:off x="1751610" y="4958938"/>
            <a:ext cx="990" cy="1282536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52329" name="Text Box 9"/>
          <p:cNvSpPr txBox="1">
            <a:spLocks noChangeArrowheads="1"/>
          </p:cNvSpPr>
          <p:nvPr/>
        </p:nvSpPr>
        <p:spPr bwMode="auto">
          <a:xfrm>
            <a:off x="1704974" y="5791200"/>
            <a:ext cx="82943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 smtClean="0"/>
              <a:t>0.25 </a:t>
            </a:r>
            <a:r>
              <a:rPr lang="en-US" sz="1800" dirty="0"/>
              <a:t>g</a:t>
            </a:r>
          </a:p>
        </p:txBody>
      </p:sp>
      <p:pic>
        <p:nvPicPr>
          <p:cNvPr id="952330" name="Picture 10" descr="map"/>
          <p:cNvPicPr>
            <a:picLocks noChangeAspect="1" noChangeArrowheads="1"/>
          </p:cNvPicPr>
          <p:nvPr/>
        </p:nvPicPr>
        <p:blipFill>
          <a:blip r:embed="rId4" cstate="print"/>
          <a:srcRect b="31651"/>
          <a:stretch>
            <a:fillRect/>
          </a:stretch>
        </p:blipFill>
        <p:spPr bwMode="auto">
          <a:xfrm>
            <a:off x="4876800" y="3406775"/>
            <a:ext cx="3886200" cy="299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31" name="Text Box 11"/>
          <p:cNvSpPr txBox="1">
            <a:spLocks noChangeArrowheads="1"/>
          </p:cNvSpPr>
          <p:nvPr/>
        </p:nvSpPr>
        <p:spPr bwMode="auto">
          <a:xfrm>
            <a:off x="4572000" y="6456783"/>
            <a:ext cx="449580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Probability of exceeding 0.1g in 50 yrs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ircle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7320" y="1676400"/>
            <a:ext cx="491048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PSHA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4343400" cy="47244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location of interest.</a:t>
            </a:r>
          </a:p>
          <a:p>
            <a:pPr marL="514350" indent="-514350">
              <a:buAutoNum type="arabicPeriod"/>
            </a:pPr>
            <a:r>
              <a:rPr lang="en-US" dirty="0" smtClean="0"/>
              <a:t>Determine what future earthquakes might happen which could affect that location.</a:t>
            </a:r>
          </a:p>
          <a:p>
            <a:pPr marL="514350" indent="-514350">
              <a:buAutoNum type="arabicPeriod"/>
            </a:pPr>
            <a:r>
              <a:rPr lang="en-US" dirty="0" smtClean="0"/>
              <a:t>Estimate the magnitude and probability for each earthquake.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200"/>
          </a:p>
        </p:txBody>
      </p:sp>
      <p:cxnSp>
        <p:nvCxnSpPr>
          <p:cNvPr id="7" name="Straight Connector 6"/>
          <p:cNvCxnSpPr/>
          <p:nvPr/>
        </p:nvCxnSpPr>
        <p:spPr bwMode="auto">
          <a:xfrm flipH="1" flipV="1">
            <a:off x="7315200" y="3657600"/>
            <a:ext cx="685800" cy="381000"/>
          </a:xfrm>
          <a:prstGeom prst="line">
            <a:avLst/>
          </a:prstGeom>
          <a:solidFill>
            <a:srgbClr val="BABEB6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 flipH="1" flipV="1">
            <a:off x="6705600" y="3352800"/>
            <a:ext cx="609600" cy="304802"/>
          </a:xfrm>
          <a:prstGeom prst="line">
            <a:avLst/>
          </a:prstGeom>
          <a:solidFill>
            <a:srgbClr val="BABEB6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" name="Straight Connector 10"/>
          <p:cNvCxnSpPr/>
          <p:nvPr/>
        </p:nvCxnSpPr>
        <p:spPr bwMode="auto">
          <a:xfrm flipH="1" flipV="1">
            <a:off x="5867400" y="3088194"/>
            <a:ext cx="838200" cy="264606"/>
          </a:xfrm>
          <a:prstGeom prst="line">
            <a:avLst/>
          </a:prstGeom>
          <a:solidFill>
            <a:srgbClr val="BABEB6"/>
          </a:solidFill>
          <a:ln w="38100" cap="flat" cmpd="sng" algn="ctr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5-Point Star 20"/>
          <p:cNvSpPr/>
          <p:nvPr/>
        </p:nvSpPr>
        <p:spPr bwMode="auto">
          <a:xfrm>
            <a:off x="7848600" y="3886200"/>
            <a:ext cx="228600" cy="228600"/>
          </a:xfrm>
          <a:prstGeom prst="star5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2" name="5-Point Star 21"/>
          <p:cNvSpPr/>
          <p:nvPr/>
        </p:nvSpPr>
        <p:spPr bwMode="auto">
          <a:xfrm>
            <a:off x="7467600" y="3680358"/>
            <a:ext cx="228600" cy="228600"/>
          </a:xfrm>
          <a:prstGeom prst="star5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3" name="5-Point Star 22"/>
          <p:cNvSpPr/>
          <p:nvPr/>
        </p:nvSpPr>
        <p:spPr bwMode="auto">
          <a:xfrm>
            <a:off x="7021282" y="3445820"/>
            <a:ext cx="228600" cy="228600"/>
          </a:xfrm>
          <a:prstGeom prst="star5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4" name="5-Point Star 23"/>
          <p:cNvSpPr/>
          <p:nvPr/>
        </p:nvSpPr>
        <p:spPr bwMode="auto">
          <a:xfrm>
            <a:off x="6553200" y="3212276"/>
            <a:ext cx="228600" cy="228600"/>
          </a:xfrm>
          <a:prstGeom prst="star5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5" name="5-Point Star 24"/>
          <p:cNvSpPr/>
          <p:nvPr/>
        </p:nvSpPr>
        <p:spPr bwMode="auto">
          <a:xfrm>
            <a:off x="5791200" y="2971800"/>
            <a:ext cx="228600" cy="228600"/>
          </a:xfrm>
          <a:prstGeom prst="star5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PSHA Process,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Determine the shaking caused by each earthquake at the site of interest (we use physics-based simulation)</a:t>
            </a: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5. Combine the levels of shaking with the probabilities from (3) to produce a hazard curve.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20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743200"/>
            <a:ext cx="337399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 bwMode="auto">
          <a:xfrm>
            <a:off x="4191000" y="3962400"/>
            <a:ext cx="1371600" cy="1588"/>
          </a:xfrm>
          <a:prstGeom prst="straightConnector1">
            <a:avLst/>
          </a:prstGeom>
          <a:solidFill>
            <a:srgbClr val="BABEB6"/>
          </a:solidFill>
          <a:ln w="101600" cap="flat" cmpd="dbl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</p:spPr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276600"/>
            <a:ext cx="39243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SCEC </a:t>
            </a:r>
            <a:r>
              <a:rPr lang="en-US" dirty="0" err="1" smtClean="0"/>
              <a:t>CyberShake</a:t>
            </a:r>
            <a:r>
              <a:rPr lang="en-US" dirty="0" smtClean="0"/>
              <a:t>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1295400"/>
          </a:xfrm>
        </p:spPr>
        <p:txBody>
          <a:bodyPr/>
          <a:lstStyle/>
          <a:p>
            <a:r>
              <a:rPr lang="en-US" dirty="0" smtClean="0"/>
              <a:t>Physics-based seismic hazard analysis</a:t>
            </a:r>
          </a:p>
          <a:p>
            <a:r>
              <a:rPr lang="en-US" dirty="0" smtClean="0"/>
              <a:t>Began project in 2008</a:t>
            </a:r>
          </a:p>
          <a:p>
            <a:r>
              <a:rPr lang="en-US" dirty="0" smtClean="0"/>
              <a:t>Continuous improvement in realism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305993"/>
              </p:ext>
            </p:extLst>
          </p:nvPr>
        </p:nvGraphicFramePr>
        <p:xfrm>
          <a:off x="304799" y="3581400"/>
          <a:ext cx="8534401" cy="28651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447801"/>
                <a:gridCol w="990600"/>
                <a:gridCol w="2209800"/>
                <a:gridCol w="3886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Study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sites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6/08-7/08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USC HPC,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NCSA</a:t>
                      </a:r>
                      <a:r>
                        <a:rPr lang="en-US" baseline="0" dirty="0" smtClean="0"/>
                        <a:t> Mercury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4/09-6/09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USC HPC,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TACC Ranger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11/11-3/12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USC HPC,</a:t>
                      </a:r>
                      <a:r>
                        <a:rPr lang="en-US" baseline="0" dirty="0" smtClean="0"/>
                        <a:t> TACC Ranger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10/12-3/13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USC HPC,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NICS Kraken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4/13-6/13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13.4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USC HPC,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NCSA Blue Waters, TACC Stampede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2/14-3/14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14.2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1144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USC HPC,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NCSA Blue Waters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58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Demand for Higher Frequencies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runs to date with </a:t>
            </a:r>
            <a:r>
              <a:rPr lang="en-US" i="1" dirty="0" smtClean="0"/>
              <a:t>f</a:t>
            </a:r>
            <a:r>
              <a:rPr lang="en-US" dirty="0" smtClean="0"/>
              <a:t> = 0.5 Hz</a:t>
            </a:r>
          </a:p>
          <a:p>
            <a:r>
              <a:rPr lang="en-US" dirty="0" smtClean="0"/>
              <a:t>Buildings most affected by</a:t>
            </a:r>
          </a:p>
          <a:p>
            <a:pPr lvl="1"/>
            <a:r>
              <a:rPr lang="en-US" i="1" dirty="0" smtClean="0"/>
              <a:t>Frequency</a:t>
            </a:r>
            <a:r>
              <a:rPr lang="en-US" dirty="0" smtClean="0"/>
              <a:t> = 10 / (</a:t>
            </a:r>
            <a:r>
              <a:rPr lang="en-US" i="1" dirty="0" smtClean="0"/>
              <a:t>height in floors)</a:t>
            </a:r>
          </a:p>
          <a:p>
            <a:r>
              <a:rPr lang="en-US" dirty="0" smtClean="0"/>
              <a:t>Demand by building engineers for higher frequencies</a:t>
            </a:r>
          </a:p>
          <a:p>
            <a:r>
              <a:rPr lang="en-US" dirty="0" err="1" smtClean="0"/>
              <a:t>CyberShake</a:t>
            </a:r>
            <a:r>
              <a:rPr lang="en-US" dirty="0"/>
              <a:t> </a:t>
            </a:r>
            <a:r>
              <a:rPr lang="en-US" dirty="0" smtClean="0"/>
              <a:t>advanced to 1 Hz, ~16x computation</a:t>
            </a:r>
          </a:p>
        </p:txBody>
      </p:sp>
      <p:pic>
        <p:nvPicPr>
          <p:cNvPr id="4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2667000" y="4420080"/>
            <a:ext cx="2972160" cy="220932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63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326506"/>
            <a:ext cx="990600" cy="228600"/>
          </a:xfrm>
        </p:spPr>
        <p:txBody>
          <a:bodyPr/>
          <a:lstStyle/>
          <a:p>
            <a:fld id="{0ECFDE32-785B-4CA8-8C7E-AAF6D13D8FC5}" type="slidenum">
              <a:rPr lang="en-US"/>
              <a:pPr/>
              <a:t>8</a:t>
            </a:fld>
            <a:endParaRPr lang="en-US" sz="1200"/>
          </a:p>
        </p:txBody>
      </p:sp>
      <p:sp>
        <p:nvSpPr>
          <p:cNvPr id="933918" name="Rectangle 30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915400" cy="1066800"/>
          </a:xfrm>
        </p:spPr>
        <p:txBody>
          <a:bodyPr/>
          <a:lstStyle/>
          <a:p>
            <a:r>
              <a:rPr lang="en-US" dirty="0" smtClean="0"/>
              <a:t>Computational Requirements</a:t>
            </a:r>
            <a:endParaRPr lang="en-US" sz="2400" dirty="0"/>
          </a:p>
        </p:txBody>
      </p:sp>
      <p:graphicFrame>
        <p:nvGraphicFramePr>
          <p:cNvPr id="934001" name="Group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174082"/>
              </p:ext>
            </p:extLst>
          </p:nvPr>
        </p:nvGraphicFramePr>
        <p:xfrm>
          <a:off x="1600200" y="1752600"/>
          <a:ext cx="7239000" cy="3163888"/>
        </p:xfrm>
        <a:graphic>
          <a:graphicData uri="http://schemas.openxmlformats.org/drawingml/2006/table">
            <a:tbl>
              <a:tblPr/>
              <a:tblGrid>
                <a:gridCol w="2133600"/>
                <a:gridCol w="990600"/>
                <a:gridCol w="1447800"/>
                <a:gridCol w="1447800"/>
                <a:gridCol w="1219200"/>
              </a:tblGrid>
              <a:tr h="44450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Component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DejaVu Sans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Data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DejaVu Sans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Executions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Cores/exec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Node-</a:t>
                      </a:r>
                      <a:r>
                        <a:rPr kumimoji="0" 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hrs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DejaVu Sans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Mesh generation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120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3840 CPUs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Tensor simulation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1.5 TB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800 GPUs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1485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Seismogram synthesis (master/worker)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30 GB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3712 CPUs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1220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Curve generation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 MB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&lt;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Total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1.6 TB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DejaVu Sans" charset="0"/>
                          <a:cs typeface="Times New Roman" pitchFamily="18" charset="0"/>
                        </a:rPr>
                        <a:t>2750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33971" name="Text Box 83"/>
          <p:cNvSpPr txBox="1">
            <a:spLocks noChangeArrowheads="1"/>
          </p:cNvSpPr>
          <p:nvPr/>
        </p:nvSpPr>
        <p:spPr bwMode="auto">
          <a:xfrm>
            <a:off x="228600" y="2252663"/>
            <a:ext cx="144780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000066"/>
                </a:solidFill>
              </a:rPr>
              <a:t>Tensor Creation</a:t>
            </a:r>
            <a:endParaRPr lang="en-US" sz="2000" dirty="0">
              <a:solidFill>
                <a:srgbClr val="000066"/>
              </a:solidFill>
            </a:endParaRPr>
          </a:p>
        </p:txBody>
      </p:sp>
      <p:sp>
        <p:nvSpPr>
          <p:cNvPr id="933972" name="Text Box 84"/>
          <p:cNvSpPr txBox="1">
            <a:spLocks noChangeArrowheads="1"/>
          </p:cNvSpPr>
          <p:nvPr/>
        </p:nvSpPr>
        <p:spPr bwMode="auto">
          <a:xfrm>
            <a:off x="120501" y="3537099"/>
            <a:ext cx="15240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66"/>
                </a:solidFill>
              </a:rPr>
              <a:t>Post Processing</a:t>
            </a:r>
          </a:p>
        </p:txBody>
      </p:sp>
      <p:sp>
        <p:nvSpPr>
          <p:cNvPr id="933973" name="Line 85"/>
          <p:cNvSpPr>
            <a:spLocks noChangeShapeType="1"/>
          </p:cNvSpPr>
          <p:nvPr/>
        </p:nvSpPr>
        <p:spPr bwMode="auto">
          <a:xfrm>
            <a:off x="228600" y="2193451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33974" name="Line 86"/>
          <p:cNvSpPr>
            <a:spLocks noChangeShapeType="1"/>
          </p:cNvSpPr>
          <p:nvPr/>
        </p:nvSpPr>
        <p:spPr bwMode="auto">
          <a:xfrm>
            <a:off x="228600" y="3095625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933975" name="Line 87"/>
          <p:cNvSpPr>
            <a:spLocks noChangeShapeType="1"/>
          </p:cNvSpPr>
          <p:nvPr/>
        </p:nvSpPr>
        <p:spPr bwMode="auto">
          <a:xfrm>
            <a:off x="228600" y="44577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8600" y="5086351"/>
            <a:ext cx="876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is for </a:t>
            </a:r>
            <a:r>
              <a:rPr lang="en-US" sz="2400" b="1" dirty="0" smtClean="0"/>
              <a:t>one</a:t>
            </a:r>
            <a:r>
              <a:rPr lang="en-US" sz="2400" dirty="0" smtClean="0"/>
              <a:t> location of interest;</a:t>
            </a:r>
          </a:p>
          <a:p>
            <a:r>
              <a:rPr lang="en-US" sz="2400" dirty="0" smtClean="0"/>
              <a:t>want to run many for a hazard map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to be able to utilize large HPC systems</a:t>
            </a:r>
          </a:p>
          <a:p>
            <a:pPr lvl="1"/>
            <a:r>
              <a:rPr lang="en-US" dirty="0" smtClean="0"/>
              <a:t>2750 node-</a:t>
            </a:r>
            <a:r>
              <a:rPr lang="en-US" dirty="0" err="1" smtClean="0"/>
              <a:t>hrs</a:t>
            </a:r>
            <a:r>
              <a:rPr lang="en-US" dirty="0" smtClean="0"/>
              <a:t>/site x 300 sites ~ 1M node-</a:t>
            </a:r>
            <a:r>
              <a:rPr lang="en-US" dirty="0" err="1" smtClean="0"/>
              <a:t>hrs</a:t>
            </a:r>
            <a:endParaRPr lang="en-US" dirty="0" smtClean="0"/>
          </a:p>
          <a:p>
            <a:pPr lvl="1"/>
            <a:r>
              <a:rPr lang="en-US" dirty="0" smtClean="0"/>
              <a:t>Must have GPUs for tensor calculation</a:t>
            </a:r>
          </a:p>
          <a:p>
            <a:r>
              <a:rPr lang="en-US" dirty="0" smtClean="0"/>
              <a:t>Coordinate jobs across multiple systems</a:t>
            </a:r>
          </a:p>
          <a:p>
            <a:pPr lvl="1"/>
            <a:r>
              <a:rPr lang="en-US" dirty="0" smtClean="0"/>
              <a:t>USC HPC</a:t>
            </a:r>
          </a:p>
          <a:p>
            <a:pPr lvl="1"/>
            <a:r>
              <a:rPr lang="en-US" dirty="0" smtClean="0"/>
              <a:t>NCSA Blue Waters</a:t>
            </a:r>
          </a:p>
          <a:p>
            <a:pPr lvl="1"/>
            <a:r>
              <a:rPr lang="en-US" dirty="0" smtClean="0"/>
              <a:t>OLCF Titan</a:t>
            </a:r>
          </a:p>
          <a:p>
            <a:r>
              <a:rPr lang="en-US" dirty="0" smtClean="0"/>
              <a:t>Data management</a:t>
            </a:r>
          </a:p>
          <a:p>
            <a:r>
              <a:rPr lang="en-US" dirty="0" smtClean="0"/>
              <a:t>Automated for around-the-clock execution</a:t>
            </a:r>
          </a:p>
          <a:p>
            <a:r>
              <a:rPr lang="en-US" dirty="0" smtClean="0"/>
              <a:t>We use scientific </a:t>
            </a:r>
            <a:r>
              <a:rPr lang="en-US" dirty="0" smtClean="0"/>
              <a:t>workflows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42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/>
              <a:t>We use Pegasus-WMS, </a:t>
            </a:r>
            <a:r>
              <a:rPr lang="en-US" dirty="0" err="1"/>
              <a:t>HTCondor</a:t>
            </a:r>
            <a:r>
              <a:rPr lang="en-US" dirty="0"/>
              <a:t>, </a:t>
            </a:r>
            <a:r>
              <a:rPr lang="en-US" dirty="0" smtClean="0"/>
              <a:t>Globus stack</a:t>
            </a:r>
          </a:p>
          <a:p>
            <a:r>
              <a:rPr lang="en-US" dirty="0" smtClean="0"/>
              <a:t>Pegasus-WMS (USC/ISI)</a:t>
            </a:r>
          </a:p>
          <a:p>
            <a:pPr lvl="1"/>
            <a:r>
              <a:rPr lang="en-US" dirty="0" smtClean="0"/>
              <a:t>Use API to describe workflow as tasks with dependencies</a:t>
            </a:r>
          </a:p>
          <a:p>
            <a:pPr lvl="1"/>
            <a:r>
              <a:rPr lang="en-US" dirty="0" smtClean="0"/>
              <a:t>Plan workflow for execution on specific resource</a:t>
            </a:r>
          </a:p>
          <a:p>
            <a:pPr lvl="1"/>
            <a:r>
              <a:rPr lang="en-US" dirty="0" smtClean="0"/>
              <a:t>Adds data transfer jobs when needed</a:t>
            </a:r>
          </a:p>
          <a:p>
            <a:pPr lvl="1"/>
            <a:r>
              <a:rPr lang="en-US" dirty="0" smtClean="0"/>
              <a:t>Gideon </a:t>
            </a:r>
            <a:r>
              <a:rPr lang="en-US" dirty="0" err="1" smtClean="0"/>
              <a:t>Juve’s</a:t>
            </a:r>
            <a:r>
              <a:rPr lang="en-US" dirty="0" smtClean="0"/>
              <a:t> talk for more details</a:t>
            </a:r>
          </a:p>
          <a:p>
            <a:r>
              <a:rPr lang="en-US" dirty="0" err="1" smtClean="0"/>
              <a:t>HTCondor</a:t>
            </a:r>
            <a:r>
              <a:rPr lang="en-US" dirty="0" smtClean="0"/>
              <a:t> (U of Wisconsin)</a:t>
            </a:r>
          </a:p>
          <a:p>
            <a:pPr lvl="1"/>
            <a:r>
              <a:rPr lang="en-US" dirty="0" smtClean="0"/>
              <a:t>Manages runtime execution of jobs</a:t>
            </a:r>
          </a:p>
          <a:p>
            <a:r>
              <a:rPr lang="en-US" dirty="0" smtClean="0"/>
              <a:t>Globus (U of Chicago/ANL)</a:t>
            </a:r>
          </a:p>
          <a:p>
            <a:pPr lvl="1"/>
            <a:r>
              <a:rPr lang="en-US" dirty="0" smtClean="0"/>
              <a:t>GRAM: Protocol for remote job submission</a:t>
            </a:r>
          </a:p>
          <a:p>
            <a:pPr lvl="1"/>
            <a:r>
              <a:rPr lang="en-US" dirty="0" err="1" smtClean="0"/>
              <a:t>GridFTP</a:t>
            </a:r>
            <a:r>
              <a:rPr lang="en-US" dirty="0" smtClean="0"/>
              <a:t>: Fast transfer between sites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67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these workflow tools?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Abstract vs. Concrete workflow</a:t>
            </a:r>
          </a:p>
          <a:p>
            <a:pPr lvl="1"/>
            <a:r>
              <a:rPr lang="en-US" dirty="0"/>
              <a:t>Abstract workflow: algorithmic description of tasks with dependencies</a:t>
            </a:r>
          </a:p>
          <a:p>
            <a:pPr lvl="1"/>
            <a:r>
              <a:rPr lang="en-US" dirty="0"/>
              <a:t>Concrete workflow: jobs and files are bound to paths on a specific </a:t>
            </a:r>
            <a:r>
              <a:rPr lang="en-US" dirty="0" smtClean="0"/>
              <a:t>system</a:t>
            </a:r>
            <a:endParaRPr lang="en-US" dirty="0"/>
          </a:p>
          <a:p>
            <a:pPr lvl="1"/>
            <a:r>
              <a:rPr lang="en-US" dirty="0"/>
              <a:t>Since abstract workflow is the same between systems, only need to change the mappings for new systems</a:t>
            </a:r>
          </a:p>
          <a:p>
            <a:r>
              <a:rPr lang="en-US" dirty="0"/>
              <a:t>Data </a:t>
            </a:r>
            <a:r>
              <a:rPr lang="en-US" dirty="0" smtClean="0"/>
              <a:t>management</a:t>
            </a:r>
            <a:endParaRPr lang="en-US" dirty="0"/>
          </a:p>
          <a:p>
            <a:pPr lvl="1"/>
            <a:r>
              <a:rPr lang="en-US" dirty="0"/>
              <a:t>Transfer intermediate data between systems</a:t>
            </a:r>
          </a:p>
          <a:p>
            <a:pPr lvl="1"/>
            <a:r>
              <a:rPr lang="en-US" dirty="0"/>
              <a:t>Transfer output data to USC HPC </a:t>
            </a:r>
            <a:r>
              <a:rPr lang="en-US" dirty="0" err="1" smtClean="0"/>
              <a:t>filesystems</a:t>
            </a:r>
            <a:endParaRPr lang="en-US" dirty="0" smtClean="0"/>
          </a:p>
          <a:p>
            <a:pPr lvl="1"/>
            <a:r>
              <a:rPr lang="en-US" dirty="0" smtClean="0"/>
              <a:t>Data products registered for discovery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78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these workflow tools?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Remote job submission</a:t>
            </a:r>
          </a:p>
          <a:p>
            <a:pPr lvl="1"/>
            <a:r>
              <a:rPr lang="en-US" dirty="0" smtClean="0"/>
              <a:t>Need to submit jobs to HPC systems automatically</a:t>
            </a:r>
          </a:p>
          <a:p>
            <a:pPr lvl="1"/>
            <a:r>
              <a:rPr lang="en-US" dirty="0" smtClean="0"/>
              <a:t>Interface with </a:t>
            </a:r>
            <a:r>
              <a:rPr lang="en-US" dirty="0" err="1" smtClean="0"/>
              <a:t>HTCondor</a:t>
            </a:r>
            <a:r>
              <a:rPr lang="en-US" dirty="0" smtClean="0"/>
              <a:t> and GRAM provides that</a:t>
            </a:r>
          </a:p>
          <a:p>
            <a:pPr lvl="1"/>
            <a:r>
              <a:rPr lang="en-US" dirty="0" smtClean="0"/>
              <a:t>Pilot jobs for systems which don’t support GRAM</a:t>
            </a:r>
          </a:p>
          <a:p>
            <a:r>
              <a:rPr lang="en-US" dirty="0" smtClean="0"/>
              <a:t>Pegasus-MPI-cluster (PMC)</a:t>
            </a:r>
          </a:p>
          <a:p>
            <a:pPr lvl="1"/>
            <a:r>
              <a:rPr lang="en-US" dirty="0" smtClean="0"/>
              <a:t>Tool provided with Pegasus</a:t>
            </a:r>
          </a:p>
          <a:p>
            <a:pPr lvl="1"/>
            <a:r>
              <a:rPr lang="en-US" dirty="0" smtClean="0"/>
              <a:t>MPI wrapper around tasks</a:t>
            </a:r>
          </a:p>
          <a:p>
            <a:pPr lvl="1"/>
            <a:r>
              <a:rPr lang="en-US" dirty="0" smtClean="0"/>
              <a:t>Master-worker paradigm</a:t>
            </a:r>
          </a:p>
          <a:p>
            <a:pPr lvl="1"/>
            <a:r>
              <a:rPr lang="en-US" dirty="0" smtClean="0"/>
              <a:t>Converts many small jobs into 1 large efficient one</a:t>
            </a:r>
          </a:p>
          <a:p>
            <a:pPr lvl="1"/>
            <a:r>
              <a:rPr lang="en-US" dirty="0" smtClean="0"/>
              <a:t>Can run entire workflow this 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00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15.4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4724400" cy="4724400"/>
          </a:xfrm>
        </p:spPr>
        <p:txBody>
          <a:bodyPr/>
          <a:lstStyle/>
          <a:p>
            <a:r>
              <a:rPr lang="en-US" dirty="0" err="1" smtClean="0"/>
              <a:t>CyberShake</a:t>
            </a:r>
            <a:r>
              <a:rPr lang="en-US" dirty="0" smtClean="0"/>
              <a:t> Study at 1 Hz</a:t>
            </a:r>
          </a:p>
          <a:p>
            <a:r>
              <a:rPr lang="en-US" dirty="0" smtClean="0"/>
              <a:t>Included new locations, for 336 in total</a:t>
            </a:r>
          </a:p>
          <a:p>
            <a:r>
              <a:rPr lang="en-US" dirty="0" smtClean="0"/>
              <a:t>New, more complex descriptions of earthquakes</a:t>
            </a:r>
          </a:p>
          <a:p>
            <a:r>
              <a:rPr lang="en-US" dirty="0" smtClean="0"/>
              <a:t>Run on</a:t>
            </a:r>
          </a:p>
          <a:p>
            <a:pPr lvl="1"/>
            <a:r>
              <a:rPr lang="en-US" dirty="0" smtClean="0"/>
              <a:t>USC HPC</a:t>
            </a:r>
          </a:p>
          <a:p>
            <a:pPr lvl="1"/>
            <a:r>
              <a:rPr lang="en-US" dirty="0" smtClean="0"/>
              <a:t>NCSA Blue Waters</a:t>
            </a:r>
          </a:p>
          <a:p>
            <a:pPr lvl="1"/>
            <a:r>
              <a:rPr lang="en-US" dirty="0" smtClean="0"/>
              <a:t>OLCF Titan</a:t>
            </a:r>
          </a:p>
        </p:txBody>
      </p:sp>
      <p:pic>
        <p:nvPicPr>
          <p:cNvPr id="2050" name="Picture 2" descr="http://scec.usc.edu/scecwiki/images/e/e9/Cs_15_4_sites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0" t="1263" r="420" b="32955"/>
          <a:stretch/>
        </p:blipFill>
        <p:spPr bwMode="auto">
          <a:xfrm>
            <a:off x="4531725" y="2743200"/>
            <a:ext cx="4536075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44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Workflows on Blue Waters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to run both GPU and CPU jobs</a:t>
            </a:r>
          </a:p>
          <a:p>
            <a:pPr lvl="1"/>
            <a:r>
              <a:rPr lang="en-US" dirty="0" smtClean="0"/>
              <a:t>22,500 CPU, 4,700 GPU nodes</a:t>
            </a:r>
          </a:p>
          <a:p>
            <a:r>
              <a:rPr lang="en-US" dirty="0" smtClean="0"/>
              <a:t>Support for GRAM job submission</a:t>
            </a:r>
          </a:p>
          <a:p>
            <a:r>
              <a:rPr lang="en-US" dirty="0" err="1" smtClean="0"/>
              <a:t>HTCondor</a:t>
            </a:r>
            <a:r>
              <a:rPr lang="en-US" dirty="0" smtClean="0"/>
              <a:t> on submit host at USC submits jobs to Blue Waters via GRAM</a:t>
            </a:r>
          </a:p>
          <a:p>
            <a:r>
              <a:rPr lang="en-US" dirty="0" smtClean="0"/>
              <a:t>If job fails, retry</a:t>
            </a:r>
          </a:p>
          <a:p>
            <a:r>
              <a:rPr lang="en-US" dirty="0" smtClean="0"/>
              <a:t>Advantages: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ll the logic is in the submit host</a:t>
            </a:r>
          </a:p>
          <a:p>
            <a:pPr lvl="1"/>
            <a:r>
              <a:rPr lang="en-US" dirty="0" smtClean="0"/>
              <a:t>Little overhead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65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Workflows on Titan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Want to run GPU jobs</a:t>
            </a:r>
          </a:p>
          <a:p>
            <a:pPr lvl="1"/>
            <a:r>
              <a:rPr lang="en-US" dirty="0" smtClean="0"/>
              <a:t>18,700 GPU nodes</a:t>
            </a:r>
          </a:p>
          <a:p>
            <a:r>
              <a:rPr lang="en-US" dirty="0" smtClean="0"/>
              <a:t>No support for GRAM</a:t>
            </a:r>
          </a:p>
          <a:p>
            <a:r>
              <a:rPr lang="en-US" dirty="0" smtClean="0"/>
              <a:t>Use “pilot jobs”:</a:t>
            </a:r>
          </a:p>
          <a:p>
            <a:pPr lvl="1"/>
            <a:r>
              <a:rPr lang="en-US" dirty="0" smtClean="0"/>
              <a:t>Daemon on Titan monitors </a:t>
            </a:r>
            <a:r>
              <a:rPr lang="en-US" dirty="0" err="1" smtClean="0"/>
              <a:t>HTCondor</a:t>
            </a:r>
            <a:r>
              <a:rPr lang="en-US" dirty="0" smtClean="0"/>
              <a:t> queue at USC</a:t>
            </a:r>
          </a:p>
          <a:p>
            <a:pPr lvl="1"/>
            <a:r>
              <a:rPr lang="en-US" dirty="0" smtClean="0"/>
              <a:t>When tasks appear, daemon submits pilot job to Titan</a:t>
            </a:r>
          </a:p>
          <a:p>
            <a:pPr lvl="1"/>
            <a:r>
              <a:rPr lang="en-US" dirty="0" smtClean="0"/>
              <a:t>When pilot job starts, calls back to </a:t>
            </a:r>
            <a:r>
              <a:rPr lang="en-US" dirty="0" err="1" smtClean="0"/>
              <a:t>HTCondor</a:t>
            </a:r>
            <a:r>
              <a:rPr lang="en-US" dirty="0" smtClean="0"/>
              <a:t> collector</a:t>
            </a:r>
          </a:p>
          <a:p>
            <a:pPr lvl="1"/>
            <a:r>
              <a:rPr lang="en-US" dirty="0" smtClean="0"/>
              <a:t>Work is assigned to pilot job</a:t>
            </a:r>
            <a:endParaRPr lang="en-US" dirty="0"/>
          </a:p>
          <a:p>
            <a:r>
              <a:rPr lang="en-US" dirty="0" smtClean="0"/>
              <a:t>Must be able to connect to collector from pilot </a:t>
            </a:r>
            <a:r>
              <a:rPr lang="en-US" dirty="0" smtClean="0"/>
              <a:t>job</a:t>
            </a:r>
          </a:p>
          <a:p>
            <a:r>
              <a:rPr lang="en-US" dirty="0" smtClean="0"/>
              <a:t>Titan scheduler only knows about pilot job, not workflow jobs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8166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Workflows on Titan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multiple pilot jobs with different sizes, lengths</a:t>
            </a:r>
          </a:p>
          <a:p>
            <a:pPr lvl="1"/>
            <a:r>
              <a:rPr lang="en-US" dirty="0" smtClean="0"/>
              <a:t>Can define job type to match with 1 kind of job</a:t>
            </a:r>
          </a:p>
          <a:p>
            <a:pPr lvl="1"/>
            <a:r>
              <a:rPr lang="en-US" dirty="0" smtClean="0"/>
              <a:t>Dependencies </a:t>
            </a:r>
            <a:r>
              <a:rPr lang="en-US" dirty="0"/>
              <a:t>enforced with </a:t>
            </a:r>
            <a:r>
              <a:rPr lang="en-US" dirty="0" err="1" smtClean="0"/>
              <a:t>qsub</a:t>
            </a:r>
            <a:endParaRPr lang="en-US" dirty="0"/>
          </a:p>
          <a:p>
            <a:pPr lvl="1"/>
            <a:r>
              <a:rPr lang="en-US" dirty="0"/>
              <a:t>Can vary the number of ‘slots’ (tasks per pilot job</a:t>
            </a:r>
            <a:r>
              <a:rPr lang="en-US" dirty="0" smtClean="0"/>
              <a:t>)</a:t>
            </a:r>
          </a:p>
          <a:p>
            <a:r>
              <a:rPr lang="en-US" dirty="0" smtClean="0"/>
              <a:t>Balance in runtime between efficiency and failure</a:t>
            </a:r>
          </a:p>
          <a:p>
            <a:pPr lvl="1"/>
            <a:r>
              <a:rPr lang="en-US" dirty="0" smtClean="0"/>
              <a:t>Pilot jobs will terminate after idle time</a:t>
            </a:r>
          </a:p>
          <a:p>
            <a:pPr lvl="1"/>
            <a:r>
              <a:rPr lang="en-US" dirty="0" smtClean="0"/>
              <a:t>Will terminate at end of runtime, regardless of task</a:t>
            </a:r>
            <a:endParaRPr lang="en-US" dirty="0"/>
          </a:p>
          <a:p>
            <a:r>
              <a:rPr lang="en-US" dirty="0" smtClean="0"/>
              <a:t>Pilot jobs have </a:t>
            </a:r>
            <a:r>
              <a:rPr lang="en-US" dirty="0"/>
              <a:t>complexity and overhead</a:t>
            </a:r>
          </a:p>
          <a:p>
            <a:r>
              <a:rPr lang="en-US" dirty="0"/>
              <a:t>Can wrap jobs across multiple </a:t>
            </a:r>
            <a:r>
              <a:rPr lang="en-US" dirty="0" smtClean="0"/>
              <a:t>workflows</a:t>
            </a:r>
          </a:p>
          <a:p>
            <a:pPr lvl="1"/>
            <a:r>
              <a:rPr lang="en-US" dirty="0" smtClean="0"/>
              <a:t>Submitted jobs of up to 8000 (43%) nodes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6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Schematic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14299" y="1514475"/>
            <a:ext cx="3652841" cy="51054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6" name="Rectangle 45"/>
          <p:cNvSpPr/>
          <p:nvPr/>
        </p:nvSpPr>
        <p:spPr bwMode="auto">
          <a:xfrm>
            <a:off x="1600200" y="2038350"/>
            <a:ext cx="1905000" cy="2342495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548825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USC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4914900" y="1485900"/>
            <a:ext cx="4000500" cy="22479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95800" y="3886200"/>
            <a:ext cx="4419600" cy="274320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38800" y="1457980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Blue Waters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5715000" y="38862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Titan</a:t>
            </a:r>
            <a:endParaRPr lang="en-US" sz="2800" dirty="0"/>
          </a:p>
        </p:txBody>
      </p:sp>
      <p:sp>
        <p:nvSpPr>
          <p:cNvPr id="15" name="Rounded Rectangle 14"/>
          <p:cNvSpPr/>
          <p:nvPr/>
        </p:nvSpPr>
        <p:spPr bwMode="auto">
          <a:xfrm>
            <a:off x="7543800" y="2000250"/>
            <a:ext cx="1219200" cy="1428750"/>
          </a:xfrm>
          <a:prstGeom prst="round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6" name="Rounded Rectangle 15"/>
          <p:cNvSpPr/>
          <p:nvPr/>
        </p:nvSpPr>
        <p:spPr bwMode="auto">
          <a:xfrm>
            <a:off x="7467600" y="4580900"/>
            <a:ext cx="1066800" cy="1438900"/>
          </a:xfrm>
          <a:prstGeom prst="round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05200" y="20529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GRAM</a:t>
            </a:r>
            <a:endParaRPr lang="en-US" sz="2400" dirty="0"/>
          </a:p>
        </p:txBody>
      </p:sp>
      <p:sp>
        <p:nvSpPr>
          <p:cNvPr id="24" name="Oval 23"/>
          <p:cNvSpPr/>
          <p:nvPr/>
        </p:nvSpPr>
        <p:spPr bwMode="auto">
          <a:xfrm>
            <a:off x="5257800" y="1981200"/>
            <a:ext cx="990600" cy="990600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57800" y="21336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GRAM to PBS</a:t>
            </a:r>
            <a:endParaRPr lang="en-US" sz="1800" dirty="0"/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6248400" y="2438400"/>
            <a:ext cx="1295400" cy="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 flipH="1">
            <a:off x="3505200" y="3276600"/>
            <a:ext cx="2105025" cy="26193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1466850" y="3857625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HTCondor</a:t>
            </a:r>
            <a:endParaRPr lang="en-US" sz="2800" dirty="0"/>
          </a:p>
        </p:txBody>
      </p:sp>
      <p:sp>
        <p:nvSpPr>
          <p:cNvPr id="14" name="Rounded Rectangle 13"/>
          <p:cNvSpPr/>
          <p:nvPr/>
        </p:nvSpPr>
        <p:spPr bwMode="auto">
          <a:xfrm>
            <a:off x="2057400" y="2133600"/>
            <a:ext cx="1066800" cy="1676400"/>
          </a:xfrm>
          <a:prstGeom prst="round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05000" y="2403039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HTCondor</a:t>
            </a:r>
            <a:r>
              <a:rPr lang="en-US" sz="1600" dirty="0" smtClean="0"/>
              <a:t> queue</a:t>
            </a:r>
            <a:endParaRPr 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7467600" y="2252306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Blue Waters queue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7429500" y="4715575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Titan queue</a:t>
            </a:r>
            <a:endParaRPr lang="en-US" sz="1600" dirty="0"/>
          </a:p>
        </p:txBody>
      </p:sp>
      <p:sp>
        <p:nvSpPr>
          <p:cNvPr id="31" name="Oval 30"/>
          <p:cNvSpPr/>
          <p:nvPr/>
        </p:nvSpPr>
        <p:spPr bwMode="auto">
          <a:xfrm>
            <a:off x="4724400" y="4031322"/>
            <a:ext cx="990600" cy="990600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38675" y="4136781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Pilot daemon</a:t>
            </a:r>
            <a:endParaRPr lang="en-US" sz="1800" dirty="0"/>
          </a:p>
        </p:txBody>
      </p:sp>
      <p:cxnSp>
        <p:nvCxnSpPr>
          <p:cNvPr id="33" name="Straight Arrow Connector 32"/>
          <p:cNvCxnSpPr/>
          <p:nvPr/>
        </p:nvCxnSpPr>
        <p:spPr bwMode="auto">
          <a:xfrm flipH="1" flipV="1">
            <a:off x="3124200" y="3505200"/>
            <a:ext cx="1600200" cy="875645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5715000" y="4580900"/>
            <a:ext cx="1714500" cy="330904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/>
          <p:nvPr/>
        </p:nvCxnSpPr>
        <p:spPr bwMode="auto">
          <a:xfrm flipH="1">
            <a:off x="6972300" y="3248025"/>
            <a:ext cx="571500" cy="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5" name="Oval 44"/>
          <p:cNvSpPr/>
          <p:nvPr/>
        </p:nvSpPr>
        <p:spPr bwMode="auto">
          <a:xfrm>
            <a:off x="5610225" y="2971800"/>
            <a:ext cx="1400175" cy="661987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7" name="Oval 46"/>
          <p:cNvSpPr/>
          <p:nvPr/>
        </p:nvSpPr>
        <p:spPr bwMode="auto">
          <a:xfrm>
            <a:off x="5191125" y="5300350"/>
            <a:ext cx="1514475" cy="1176650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772151" y="301040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Workflow task</a:t>
            </a:r>
            <a:endParaRPr lang="en-US" sz="1600" dirty="0"/>
          </a:p>
        </p:txBody>
      </p:sp>
      <p:sp>
        <p:nvSpPr>
          <p:cNvPr id="54" name="TextBox 53"/>
          <p:cNvSpPr txBox="1"/>
          <p:nvPr/>
        </p:nvSpPr>
        <p:spPr>
          <a:xfrm>
            <a:off x="5334000" y="5334000"/>
            <a:ext cx="12858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Pilot job</a:t>
            </a:r>
            <a:endParaRPr lang="en-US" sz="1600" dirty="0"/>
          </a:p>
        </p:txBody>
      </p:sp>
      <p:cxnSp>
        <p:nvCxnSpPr>
          <p:cNvPr id="55" name="Straight Arrow Connector 54"/>
          <p:cNvCxnSpPr/>
          <p:nvPr/>
        </p:nvCxnSpPr>
        <p:spPr bwMode="auto">
          <a:xfrm flipH="1">
            <a:off x="6705600" y="5733181"/>
            <a:ext cx="738188" cy="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7" name="Straight Arrow Connector 56"/>
          <p:cNvCxnSpPr/>
          <p:nvPr/>
        </p:nvCxnSpPr>
        <p:spPr bwMode="auto">
          <a:xfrm flipH="1" flipV="1">
            <a:off x="3124200" y="3657600"/>
            <a:ext cx="2114550" cy="1964398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2819400" y="3805608"/>
            <a:ext cx="2514600" cy="2067813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Oval 66"/>
          <p:cNvSpPr/>
          <p:nvPr/>
        </p:nvSpPr>
        <p:spPr bwMode="auto">
          <a:xfrm>
            <a:off x="5334000" y="5692473"/>
            <a:ext cx="1238250" cy="632127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438775" y="574935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Workflow task</a:t>
            </a:r>
            <a:endParaRPr lang="en-US" sz="1600" dirty="0"/>
          </a:p>
        </p:txBody>
      </p:sp>
      <p:cxnSp>
        <p:nvCxnSpPr>
          <p:cNvPr id="69" name="Straight Arrow Connector 68"/>
          <p:cNvCxnSpPr>
            <a:endCxn id="25" idx="1"/>
          </p:cNvCxnSpPr>
          <p:nvPr/>
        </p:nvCxnSpPr>
        <p:spPr bwMode="auto">
          <a:xfrm flipV="1">
            <a:off x="3124200" y="2456766"/>
            <a:ext cx="2133600" cy="19734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5" name="Oval 74"/>
          <p:cNvSpPr/>
          <p:nvPr/>
        </p:nvSpPr>
        <p:spPr bwMode="auto">
          <a:xfrm>
            <a:off x="185736" y="4572000"/>
            <a:ext cx="1314455" cy="728350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38111" y="4543425"/>
            <a:ext cx="1414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Data products task</a:t>
            </a:r>
            <a:endParaRPr lang="en-US" sz="1600" dirty="0"/>
          </a:p>
        </p:txBody>
      </p:sp>
      <p:sp>
        <p:nvSpPr>
          <p:cNvPr id="77" name="Oval 76"/>
          <p:cNvSpPr/>
          <p:nvPr/>
        </p:nvSpPr>
        <p:spPr bwMode="auto">
          <a:xfrm>
            <a:off x="185736" y="2095500"/>
            <a:ext cx="1109664" cy="1181100"/>
          </a:xfrm>
          <a:prstGeom prst="ellipse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8099" y="2182504"/>
            <a:ext cx="1409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Pegaus</a:t>
            </a:r>
            <a:r>
              <a:rPr lang="en-US" sz="1600" dirty="0" smtClean="0"/>
              <a:t> workflow description</a:t>
            </a:r>
            <a:endParaRPr lang="en-US" sz="1600" dirty="0"/>
          </a:p>
        </p:txBody>
      </p:sp>
      <p:cxnSp>
        <p:nvCxnSpPr>
          <p:cNvPr id="79" name="Straight Arrow Connector 78"/>
          <p:cNvCxnSpPr/>
          <p:nvPr/>
        </p:nvCxnSpPr>
        <p:spPr bwMode="auto">
          <a:xfrm>
            <a:off x="1295400" y="2647801"/>
            <a:ext cx="304800" cy="0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4" name="Elbow Connector 83"/>
          <p:cNvCxnSpPr/>
          <p:nvPr/>
        </p:nvCxnSpPr>
        <p:spPr bwMode="auto">
          <a:xfrm rot="16200000" flipH="1">
            <a:off x="2470441" y="3930356"/>
            <a:ext cx="1693280" cy="1452566"/>
          </a:xfrm>
          <a:prstGeom prst="bentConnector3">
            <a:avLst>
              <a:gd name="adj1" fmla="val 71376"/>
            </a:avLst>
          </a:prstGeom>
          <a:solidFill>
            <a:srgbClr val="BABEB6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9" name="Oval 88"/>
          <p:cNvSpPr/>
          <p:nvPr/>
        </p:nvSpPr>
        <p:spPr bwMode="auto">
          <a:xfrm>
            <a:off x="3505200" y="5503279"/>
            <a:ext cx="1228726" cy="661987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552825" y="5541884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Transfer</a:t>
            </a:r>
          </a:p>
          <a:p>
            <a:r>
              <a:rPr lang="en-US" sz="1600" dirty="0" smtClean="0"/>
              <a:t>job</a:t>
            </a:r>
            <a:endParaRPr lang="en-US" sz="1600" dirty="0"/>
          </a:p>
        </p:txBody>
      </p:sp>
      <p:cxnSp>
        <p:nvCxnSpPr>
          <p:cNvPr id="94" name="Straight Arrow Connector 93"/>
          <p:cNvCxnSpPr/>
          <p:nvPr/>
        </p:nvCxnSpPr>
        <p:spPr bwMode="auto">
          <a:xfrm flipH="1">
            <a:off x="1219200" y="3805608"/>
            <a:ext cx="1143000" cy="834191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691604"/>
            <a:ext cx="1045781" cy="804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9" name="Straight Arrow Connector 98"/>
          <p:cNvCxnSpPr>
            <a:stCxn id="75" idx="4"/>
            <a:endCxn id="98" idx="0"/>
          </p:cNvCxnSpPr>
          <p:nvPr/>
        </p:nvCxnSpPr>
        <p:spPr bwMode="auto">
          <a:xfrm>
            <a:off x="842964" y="5300350"/>
            <a:ext cx="3777" cy="391254"/>
          </a:xfrm>
          <a:prstGeom prst="straightConnector1">
            <a:avLst/>
          </a:prstGeom>
          <a:solidFill>
            <a:srgbClr val="BABEB6"/>
          </a:solidFill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0667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2" grpId="0"/>
      <p:bldP spid="24" grpId="0" animBg="1"/>
      <p:bldP spid="25" grpId="0"/>
      <p:bldP spid="23" grpId="0"/>
      <p:bldP spid="27" grpId="0"/>
      <p:bldP spid="31" grpId="0" animBg="1"/>
      <p:bldP spid="32" grpId="0"/>
      <p:bldP spid="45" grpId="0" animBg="1"/>
      <p:bldP spid="47" grpId="0" animBg="1"/>
      <p:bldP spid="48" grpId="0"/>
      <p:bldP spid="54" grpId="0"/>
      <p:bldP spid="67" grpId="0" animBg="1"/>
      <p:bldP spid="68" grpId="0"/>
      <p:bldP spid="75" grpId="0" animBg="1"/>
      <p:bldP spid="76" grpId="0"/>
      <p:bldP spid="89" grpId="0" animBg="1"/>
      <p:bldP spid="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15.4 Performance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Makespan</a:t>
            </a:r>
            <a:r>
              <a:rPr lang="en-US" dirty="0" smtClean="0"/>
              <a:t>: 914.2 </a:t>
            </a:r>
            <a:r>
              <a:rPr lang="en-US" dirty="0" err="1" smtClean="0"/>
              <a:t>hrs</a:t>
            </a:r>
            <a:r>
              <a:rPr lang="en-US" dirty="0" smtClean="0"/>
              <a:t> (38.1 days)</a:t>
            </a:r>
          </a:p>
          <a:p>
            <a:r>
              <a:rPr lang="en-US" dirty="0" smtClean="0"/>
              <a:t>1.4 million node-hours</a:t>
            </a:r>
          </a:p>
          <a:p>
            <a:r>
              <a:rPr lang="en-US" dirty="0" smtClean="0"/>
              <a:t>4372 jobs submitted</a:t>
            </a:r>
          </a:p>
          <a:p>
            <a:pPr lvl="1"/>
            <a:r>
              <a:rPr lang="en-US" dirty="0" smtClean="0"/>
              <a:t>3933 to Blue Waters via GRAM</a:t>
            </a:r>
          </a:p>
          <a:p>
            <a:pPr lvl="1"/>
            <a:r>
              <a:rPr lang="en-US" dirty="0" smtClean="0"/>
              <a:t>439 pilot jobs on Titan</a:t>
            </a:r>
          </a:p>
          <a:p>
            <a:r>
              <a:rPr lang="en-US" dirty="0" smtClean="0"/>
              <a:t>Average of 1,962 nodes, with a max of 17,986 used</a:t>
            </a:r>
          </a:p>
          <a:p>
            <a:pPr lvl="1"/>
            <a:r>
              <a:rPr lang="en-US" dirty="0" smtClean="0"/>
              <a:t>20% of Blue Waters, 80% of Titan</a:t>
            </a:r>
          </a:p>
          <a:p>
            <a:r>
              <a:rPr lang="en-US" dirty="0" smtClean="0"/>
              <a:t>On average, 53 workflows running concurrently</a:t>
            </a:r>
          </a:p>
          <a:p>
            <a:r>
              <a:rPr lang="en-US" dirty="0" smtClean="0"/>
              <a:t>Managed 550 TB of data</a:t>
            </a:r>
          </a:p>
          <a:p>
            <a:pPr lvl="1"/>
            <a:r>
              <a:rPr lang="en-US" dirty="0" smtClean="0"/>
              <a:t>197 TB transferred from Titan to Blue Waters</a:t>
            </a:r>
          </a:p>
          <a:p>
            <a:pPr lvl="1"/>
            <a:r>
              <a:rPr lang="en-US" dirty="0" smtClean="0"/>
              <a:t>9.8 TB staged back to USC HPC disk (~7M files)</a:t>
            </a:r>
          </a:p>
          <a:p>
            <a:r>
              <a:rPr lang="en-US" dirty="0" smtClean="0"/>
              <a:t>36.5% more efficient than 0.5 Hz runs</a:t>
            </a:r>
          </a:p>
        </p:txBody>
      </p:sp>
    </p:spTree>
    <p:extLst>
      <p:ext uri="{BB962C8B-B14F-4D97-AF65-F5344CB8AC3E}">
        <p14:creationId xmlns:p14="http://schemas.microsoft.com/office/powerpoint/2010/main" val="80793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4343400" cy="4724400"/>
          </a:xfrm>
        </p:spPr>
        <p:txBody>
          <a:bodyPr/>
          <a:lstStyle/>
          <a:p>
            <a:r>
              <a:rPr lang="en-US" dirty="0" smtClean="0"/>
              <a:t>Hazard curves for 336 sites</a:t>
            </a:r>
          </a:p>
          <a:p>
            <a:r>
              <a:rPr lang="en-US" dirty="0" smtClean="0"/>
              <a:t>For each site:</a:t>
            </a:r>
          </a:p>
          <a:p>
            <a:pPr lvl="1"/>
            <a:r>
              <a:rPr lang="en-US" dirty="0" smtClean="0"/>
              <a:t>500,000 seismograms</a:t>
            </a:r>
          </a:p>
          <a:p>
            <a:pPr lvl="1"/>
            <a:r>
              <a:rPr lang="en-US" dirty="0" smtClean="0"/>
              <a:t>Maximum shaking measures for each seismogram</a:t>
            </a:r>
          </a:p>
          <a:p>
            <a:pPr lvl="1"/>
            <a:r>
              <a:rPr lang="en-US" dirty="0" smtClean="0"/>
              <a:t>List of which ruptures contribute the most</a:t>
            </a:r>
          </a:p>
          <a:p>
            <a:r>
              <a:rPr lang="en-US" dirty="0" smtClean="0"/>
              <a:t>Useful dataset for wide-ranging applications</a:t>
            </a:r>
          </a:p>
          <a:p>
            <a:endParaRPr lang="en-US" dirty="0"/>
          </a:p>
        </p:txBody>
      </p:sp>
      <p:pic>
        <p:nvPicPr>
          <p:cNvPr id="4102" name="Picture 6" descr="http://scec.usc.edu/scecwiki/images/8/84/CS_Map_2s_Study_15_4_mark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325" y="933450"/>
            <a:ext cx="6670675" cy="602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35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scec.usc.edu/scecwiki/images/6/66/PAS_s273_r69_rv50_3878v426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28600" y="4572000"/>
            <a:ext cx="876300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Directions: Broadband </a:t>
            </a:r>
            <a:r>
              <a:rPr lang="en-US" dirty="0" err="1" smtClean="0"/>
              <a:t>CyberShake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3352800"/>
          </a:xfrm>
        </p:spPr>
        <p:txBody>
          <a:bodyPr>
            <a:normAutofit/>
          </a:bodyPr>
          <a:lstStyle/>
          <a:p>
            <a:r>
              <a:rPr lang="en-US" dirty="0" smtClean="0"/>
              <a:t>Building engineers looking for higher frequencies</a:t>
            </a:r>
          </a:p>
          <a:p>
            <a:pPr lvl="1"/>
            <a:r>
              <a:rPr lang="en-US" dirty="0" smtClean="0"/>
              <a:t>Prohibitive to simulate to 10 Hz</a:t>
            </a:r>
          </a:p>
          <a:p>
            <a:pPr lvl="1"/>
            <a:r>
              <a:rPr lang="en-US" dirty="0" smtClean="0"/>
              <a:t>Use stochastic technique to calculate 1-10 Hz seismograms</a:t>
            </a:r>
          </a:p>
          <a:p>
            <a:pPr lvl="1"/>
            <a:r>
              <a:rPr lang="en-US" dirty="0" smtClean="0"/>
              <a:t>Combine with Study 15.4 results</a:t>
            </a:r>
          </a:p>
          <a:p>
            <a:r>
              <a:rPr lang="en-US" dirty="0" smtClean="0"/>
              <a:t>Requires 21,000 additional tasks per site</a:t>
            </a:r>
          </a:p>
          <a:p>
            <a:pPr lvl="1"/>
            <a:r>
              <a:rPr lang="en-US" dirty="0" smtClean="0"/>
              <a:t>Runtimes of &lt;1 sec to 30 min</a:t>
            </a:r>
          </a:p>
          <a:p>
            <a:pPr lvl="1"/>
            <a:r>
              <a:rPr lang="en-US" dirty="0" smtClean="0"/>
              <a:t>Using Pegasus-</a:t>
            </a:r>
            <a:r>
              <a:rPr lang="en-US" dirty="0" err="1" smtClean="0"/>
              <a:t>mpi</a:t>
            </a:r>
            <a:r>
              <a:rPr lang="en-US" dirty="0" smtClean="0"/>
              <a:t>-cluster to manage execution</a:t>
            </a:r>
          </a:p>
        </p:txBody>
      </p:sp>
    </p:spTree>
    <p:extLst>
      <p:ext uri="{BB962C8B-B14F-4D97-AF65-F5344CB8AC3E}">
        <p14:creationId xmlns:p14="http://schemas.microsoft.com/office/powerpoint/2010/main" val="276829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http://www.wgcep.org/sites/wgcep.org/files/UCERF3_postcard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74"/>
          <a:stretch/>
        </p:blipFill>
        <p:spPr bwMode="auto">
          <a:xfrm>
            <a:off x="5307725" y="4333875"/>
            <a:ext cx="3760075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Directions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934450" cy="1447800"/>
          </a:xfrm>
        </p:spPr>
        <p:txBody>
          <a:bodyPr/>
          <a:lstStyle/>
          <a:p>
            <a:r>
              <a:rPr lang="en-US" dirty="0"/>
              <a:t>Larger geographic region</a:t>
            </a:r>
          </a:p>
          <a:p>
            <a:pPr lvl="1"/>
            <a:r>
              <a:rPr lang="en-US" dirty="0"/>
              <a:t>Good models exist for the Bay Area</a:t>
            </a:r>
          </a:p>
          <a:p>
            <a:pPr lvl="1"/>
            <a:r>
              <a:rPr lang="en-US" dirty="0"/>
              <a:t>Working </a:t>
            </a:r>
            <a:r>
              <a:rPr lang="en-US" dirty="0" smtClean="0"/>
              <a:t>to improve models </a:t>
            </a:r>
            <a:r>
              <a:rPr lang="en-US" dirty="0"/>
              <a:t>for Central </a:t>
            </a:r>
            <a:r>
              <a:rPr lang="en-US" dirty="0" smtClean="0"/>
              <a:t>California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091791"/>
            <a:ext cx="3810000" cy="2690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52400" y="3124200"/>
            <a:ext cx="85344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ts val="600"/>
              </a:spcBef>
              <a:spcAft>
                <a:spcPct val="0"/>
              </a:spcAft>
              <a:buChar char="•"/>
              <a:defRPr sz="2800">
                <a:solidFill>
                  <a:srgbClr val="82151A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bg2"/>
                </a:solidFill>
                <a:latin typeface="+mn-lt"/>
              </a:defRPr>
            </a:lvl2pPr>
            <a:lvl3pPr marL="1085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82151A"/>
                </a:solidFill>
                <a:latin typeface="+mn-lt"/>
              </a:defRPr>
            </a:lvl3pPr>
            <a:lvl4pPr marL="14287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rgbClr val="82151A"/>
                </a:solidFill>
                <a:latin typeface="+mn-lt"/>
              </a:defRPr>
            </a:lvl4pPr>
            <a:lvl5pPr marL="17716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5pPr>
            <a:lvl6pPr marL="22288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6pPr>
            <a:lvl7pPr marL="26860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7pPr>
            <a:lvl8pPr marL="31432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8pPr>
            <a:lvl9pPr marL="360045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rgbClr val="82151A"/>
                </a:solidFill>
                <a:latin typeface="+mn-lt"/>
              </a:defRPr>
            </a:lvl9pPr>
          </a:lstStyle>
          <a:p>
            <a:r>
              <a:rPr lang="en-US" dirty="0" smtClean="0"/>
              <a:t>New rupture forecast</a:t>
            </a:r>
          </a:p>
          <a:p>
            <a:pPr lvl="1"/>
            <a:r>
              <a:rPr lang="en-US" dirty="0" smtClean="0"/>
              <a:t>25x as many earthquakes to consider</a:t>
            </a:r>
          </a:p>
          <a:p>
            <a:pPr lvl="1"/>
            <a:r>
              <a:rPr lang="en-US" dirty="0" smtClean="0"/>
              <a:t>Some are very large; may need</a:t>
            </a:r>
            <a:br>
              <a:rPr lang="en-US" dirty="0" smtClean="0"/>
            </a:br>
            <a:r>
              <a:rPr lang="en-US" dirty="0" smtClean="0"/>
              <a:t>to approximate</a:t>
            </a:r>
          </a:p>
          <a:p>
            <a:r>
              <a:rPr lang="en-US" dirty="0" smtClean="0"/>
              <a:t>Earthquake forecasting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/>
              <a:t>CyberShake</a:t>
            </a:r>
            <a:r>
              <a:rPr lang="en-US" dirty="0" smtClean="0"/>
              <a:t> ground motions and</a:t>
            </a:r>
            <a:br>
              <a:rPr lang="en-US" dirty="0" smtClean="0"/>
            </a:br>
            <a:r>
              <a:rPr lang="en-US" dirty="0" smtClean="0"/>
              <a:t>long-term simulators to make forecasts</a:t>
            </a:r>
          </a:p>
          <a:p>
            <a:pPr lvl="1"/>
            <a:r>
              <a:rPr lang="en-US" dirty="0" smtClean="0"/>
              <a:t>Test forecasts in SCEC CSEP testing center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5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EC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5408</TotalTime>
  <Words>1103</Words>
  <Application>Microsoft Office PowerPoint</Application>
  <PresentationFormat>On-screen Show (4:3)</PresentationFormat>
  <Paragraphs>255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SCEC</vt:lpstr>
      <vt:lpstr>Seismic Hazard Analysis Using Distributed Workflows</vt:lpstr>
      <vt:lpstr>Outline</vt:lpstr>
      <vt:lpstr>Seismic Hazard Analysis</vt:lpstr>
      <vt:lpstr>PSHA Process</vt:lpstr>
      <vt:lpstr>PSHA Process, cont.</vt:lpstr>
      <vt:lpstr>SCEC CyberShake Project</vt:lpstr>
      <vt:lpstr>Demand for Higher Frequencies</vt:lpstr>
      <vt:lpstr>Computational Requirements</vt:lpstr>
      <vt:lpstr>System Requirements</vt:lpstr>
      <vt:lpstr>Workflow Tools</vt:lpstr>
      <vt:lpstr>Why these workflow tools?</vt:lpstr>
      <vt:lpstr>Why these workflow tools? (cont.)</vt:lpstr>
      <vt:lpstr>CyberShake Study 15.4</vt:lpstr>
      <vt:lpstr>Workflows on Blue Waters</vt:lpstr>
      <vt:lpstr>Workflows on Titan</vt:lpstr>
      <vt:lpstr>Workflows on Titan (cont.)</vt:lpstr>
      <vt:lpstr>Execution Schematic</vt:lpstr>
      <vt:lpstr>Study 15.4 Performance Metrics</vt:lpstr>
      <vt:lpstr>Results</vt:lpstr>
      <vt:lpstr>Future Directions: Broadband CyberShake</vt:lpstr>
      <vt:lpstr>Future Directions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Reducing Time-to-Solution Using Distributed   High-Throughput Mega-Workflows:  Experiences from SCEC CyberShake</dc:title>
  <dc:creator>Kevin Milner</dc:creator>
  <cp:lastModifiedBy>Scott Callaghan</cp:lastModifiedBy>
  <cp:revision>230</cp:revision>
  <cp:lastPrinted>2002-10-10T18:38:31Z</cp:lastPrinted>
  <dcterms:created xsi:type="dcterms:W3CDTF">2011-09-08T19:29:23Z</dcterms:created>
  <dcterms:modified xsi:type="dcterms:W3CDTF">2015-11-16T20:18:49Z</dcterms:modified>
</cp:coreProperties>
</file>