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08" r:id="rId5"/>
    <p:sldId id="336" r:id="rId6"/>
    <p:sldId id="355" r:id="rId7"/>
    <p:sldId id="356" r:id="rId8"/>
    <p:sldId id="357" r:id="rId9"/>
    <p:sldId id="358" r:id="rId10"/>
  </p:sldIdLst>
  <p:sldSz cx="14630400" cy="8229600"/>
  <p:notesSz cx="7315200" cy="96012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0000FF"/>
    <a:srgbClr val="800000"/>
    <a:srgbClr val="9D171E"/>
    <a:srgbClr val="9E1C1F"/>
    <a:srgbClr val="B5B79A"/>
    <a:srgbClr val="F4FF52"/>
    <a:srgbClr val="F9D691"/>
    <a:srgbClr val="FDF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6383"/>
  </p:normalViewPr>
  <p:slideViewPr>
    <p:cSldViewPr>
      <p:cViewPr varScale="1">
        <p:scale>
          <a:sx n="93" d="100"/>
          <a:sy n="93" d="100"/>
        </p:scale>
        <p:origin x="420" y="66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128FCA9C-FF92-4024-BDEC-A6D3B663DC09}" type="datetimeFigureOut">
              <a:rPr lang="en-US"/>
              <a:t>7/30/2018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0" y="0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/>
          <a:lstStyle>
            <a:lvl1pPr algn="r">
              <a:defRPr sz="1400"/>
            </a:lvl1pPr>
          </a:lstStyle>
          <a:p>
            <a:fld id="{772AB877-E7B1-4681-847E-D0918612832B}" type="datetimeFigureOut">
              <a:rPr lang="en-US"/>
              <a:t>7/30/2018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2313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9" tIns="48326" rIns="96649" bIns="4832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49" tIns="48326" rIns="96649" bIns="4832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l">
              <a:defRPr sz="14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0" y="9119474"/>
            <a:ext cx="3169919" cy="480060"/>
          </a:xfrm>
          <a:prstGeom prst="rect">
            <a:avLst/>
          </a:prstGeom>
        </p:spPr>
        <p:txBody>
          <a:bodyPr vert="horz" lIns="96649" tIns="48326" rIns="96649" bIns="48326" rtlCol="0" anchor="b"/>
          <a:lstStyle>
            <a:lvl1pPr algn="r">
              <a:defRPr sz="14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  <p:extLst/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  <p:extLst/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7/30/2018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1516" y="2362200"/>
            <a:ext cx="11707369" cy="1920241"/>
          </a:xfrm>
        </p:spPr>
        <p:txBody>
          <a:bodyPr>
            <a:normAutofit/>
          </a:bodyPr>
          <a:lstStyle/>
          <a:p>
            <a:r>
              <a:rPr lang="en-US" dirty="0" err="1"/>
              <a:t>CyberShake</a:t>
            </a:r>
            <a:r>
              <a:rPr lang="en-US" dirty="0"/>
              <a:t> Study 18.8 Planning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1517" y="4648200"/>
            <a:ext cx="11707368" cy="1630680"/>
          </a:xfrm>
        </p:spPr>
        <p:txBody>
          <a:bodyPr>
            <a:normAutofit/>
          </a:bodyPr>
          <a:lstStyle/>
          <a:p>
            <a:r>
              <a:rPr lang="en-US" dirty="0"/>
              <a:t>Scott Callaghan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E181A-D5BD-4F52-83F5-5B02A492B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18.8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B8574-B0D1-4FEA-B450-1106E617C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 physics-based seismic hazard analysis in the extended San Francisco Bay Area</a:t>
            </a:r>
          </a:p>
          <a:p>
            <a:r>
              <a:rPr lang="en-US" dirty="0"/>
              <a:t>Will perform </a:t>
            </a:r>
            <a:r>
              <a:rPr lang="en-US" dirty="0" err="1"/>
              <a:t>CyberShake</a:t>
            </a:r>
            <a:r>
              <a:rPr lang="en-US" dirty="0"/>
              <a:t> calculations for 869 locations</a:t>
            </a:r>
          </a:p>
          <a:p>
            <a:r>
              <a:rPr lang="en-US" dirty="0"/>
              <a:t>New combination of velocity models</a:t>
            </a:r>
          </a:p>
          <a:p>
            <a:r>
              <a:rPr lang="en-US" dirty="0"/>
              <a:t>Area of overlap with previous studies</a:t>
            </a:r>
            <a:br>
              <a:rPr lang="en-US" dirty="0"/>
            </a:br>
            <a:r>
              <a:rPr lang="en-US" dirty="0"/>
              <a:t>to examine model impact</a:t>
            </a:r>
          </a:p>
          <a:p>
            <a:r>
              <a:rPr lang="en-US" dirty="0"/>
              <a:t>We anticipate this will be the largest</a:t>
            </a:r>
            <a:br>
              <a:rPr lang="en-US" dirty="0"/>
            </a:br>
            <a:r>
              <a:rPr lang="en-US" dirty="0" err="1"/>
              <a:t>CyberShake</a:t>
            </a:r>
            <a:r>
              <a:rPr lang="en-US" dirty="0"/>
              <a:t> study to date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4E4387-9B75-44F8-A05C-314A29C5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740C93-FC6D-4E21-966E-B808DEB4E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DEE3B-24B7-4D78-B7EC-915480C44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7" name="Picture 2" descr="http://scec.usc.edu/scecwiki/images/1/1a/Study_18_3_sites.png">
            <a:extLst>
              <a:ext uri="{FF2B5EF4-FFF2-40B4-BE49-F238E27FC236}">
                <a16:creationId xmlns:a16="http://schemas.microsoft.com/office/drawing/2014/main" id="{DA497288-FEAB-461D-893D-2F644E51B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188" y="3352800"/>
            <a:ext cx="6062263" cy="432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2217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0A6B5-C5B3-40A7-80A5-F505F18A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C29A6A-D291-4248-902C-34A7B3A3C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CyberShake</a:t>
            </a:r>
            <a:r>
              <a:rPr lang="en-US" dirty="0"/>
              <a:t> consists of two parts:</a:t>
            </a:r>
          </a:p>
          <a:p>
            <a:pPr lvl="1"/>
            <a:r>
              <a:rPr lang="en-US" dirty="0"/>
              <a:t>Strain Green Tensor (SGT) workflow</a:t>
            </a:r>
          </a:p>
          <a:p>
            <a:pPr lvl="2"/>
            <a:r>
              <a:rPr lang="en-US" dirty="0"/>
              <a:t>Dominated by 2 MPI GPU jobs, 40-80 minutes on 800 nodes</a:t>
            </a:r>
          </a:p>
          <a:p>
            <a:pPr lvl="2"/>
            <a:r>
              <a:rPr lang="en-US" dirty="0"/>
              <a:t>48K SUs total</a:t>
            </a:r>
          </a:p>
          <a:p>
            <a:pPr lvl="1"/>
            <a:r>
              <a:rPr lang="en-US" dirty="0"/>
              <a:t>Post-processing workflow</a:t>
            </a:r>
          </a:p>
          <a:p>
            <a:pPr lvl="2"/>
            <a:r>
              <a:rPr lang="en-US" dirty="0"/>
              <a:t>Dominated by master/worker MPI CPU job, 2-14 hours on 240 nodes	</a:t>
            </a:r>
          </a:p>
          <a:p>
            <a:r>
              <a:rPr lang="en-US" dirty="0"/>
              <a:t>More heterogeneity than in previous studies due to volume sizes</a:t>
            </a:r>
          </a:p>
          <a:p>
            <a:r>
              <a:rPr lang="en-US" dirty="0"/>
              <a:t>In 2017, ran both workflows on both Blue Waters and Titan</a:t>
            </a:r>
          </a:p>
          <a:p>
            <a:r>
              <a:rPr lang="en-US" dirty="0"/>
              <a:t>Plan to use similar plan for 2018</a:t>
            </a:r>
          </a:p>
          <a:p>
            <a:r>
              <a:rPr lang="en-US" dirty="0"/>
              <a:t>Goals are to minimize </a:t>
            </a:r>
            <a:r>
              <a:rPr lang="en-US" dirty="0" err="1"/>
              <a:t>makespan</a:t>
            </a:r>
            <a:r>
              <a:rPr lang="en-US" dirty="0"/>
              <a:t> and human involvement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FFF57-DC67-4906-AB32-813F403A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844CE-0CA0-48BD-8696-721F6B08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472FB-402E-4A35-AD6D-5BE8DD7CA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80327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E8684-770E-482D-8448-AA285E45A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Execution Plan,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26D060-B99F-4488-A4F3-938E8F6DEB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Blue Waters allocation expiring on 8/31: plan to run 75% on Blue Waters and 25% on Titan</a:t>
            </a:r>
          </a:p>
          <a:p>
            <a:pPr lvl="1"/>
            <a:r>
              <a:rPr lang="en-US" dirty="0"/>
              <a:t>25.1M SUs on Titan, 51% of remaining 2018 allocation</a:t>
            </a:r>
          </a:p>
          <a:p>
            <a:pPr lvl="1"/>
            <a:r>
              <a:rPr lang="en-US" dirty="0"/>
              <a:t>Will modify depending on throughput</a:t>
            </a:r>
          </a:p>
          <a:p>
            <a:r>
              <a:rPr lang="en-US" dirty="0"/>
              <a:t>To support automated remote execution, will use </a:t>
            </a:r>
            <a:r>
              <a:rPr lang="en-US" dirty="0" err="1"/>
              <a:t>rvgahp</a:t>
            </a:r>
            <a:r>
              <a:rPr lang="en-US" dirty="0"/>
              <a:t> approach, same method as 2017</a:t>
            </a:r>
          </a:p>
          <a:p>
            <a:pPr lvl="1"/>
            <a:r>
              <a:rPr lang="en-US" dirty="0"/>
              <a:t>Daemon runs on Titan login node</a:t>
            </a:r>
          </a:p>
          <a:p>
            <a:pPr lvl="1"/>
            <a:r>
              <a:rPr lang="en-US" dirty="0"/>
              <a:t>Makes SSH connection back to SCEC workflow submission host</a:t>
            </a:r>
          </a:p>
          <a:p>
            <a:pPr lvl="1"/>
            <a:r>
              <a:rPr lang="en-US" dirty="0"/>
              <a:t>Listens for job submissions, translates them, and inserts them into batch queue</a:t>
            </a:r>
          </a:p>
          <a:p>
            <a:r>
              <a:rPr lang="en-US" dirty="0"/>
              <a:t>Estimated duration of 4 weeks</a:t>
            </a:r>
          </a:p>
          <a:p>
            <a:r>
              <a:rPr lang="en-US" dirty="0"/>
              <a:t>Data transfer</a:t>
            </a:r>
          </a:p>
          <a:p>
            <a:pPr lvl="1"/>
            <a:r>
              <a:rPr lang="en-US" dirty="0"/>
              <a:t>54 TB Titan SGTs archived on Blue Waters</a:t>
            </a:r>
          </a:p>
          <a:p>
            <a:pPr lvl="1"/>
            <a:r>
              <a:rPr lang="en-US" dirty="0"/>
              <a:t>3 TB output data transferred to SCEC storage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5CCA9-EB36-4685-BA3D-D450C9865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CDB53-5A74-46B0-AF5F-A87584AAC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D2141F-6F52-470A-A934-24C8ACF19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95551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3AAEE-D132-45AD-B54B-393C70D6E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AA919-5706-4019-AEA2-377650E39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SCEC Staff</a:t>
            </a:r>
          </a:p>
          <a:p>
            <a:pPr lvl="1"/>
            <a:r>
              <a:rPr lang="en-US" dirty="0"/>
              <a:t>Scott Callaghan</a:t>
            </a:r>
          </a:p>
          <a:p>
            <a:pPr lvl="1"/>
            <a:r>
              <a:rPr lang="en-US" dirty="0"/>
              <a:t>Phil </a:t>
            </a:r>
            <a:r>
              <a:rPr lang="en-US" dirty="0" err="1"/>
              <a:t>Maechling</a:t>
            </a:r>
            <a:endParaRPr lang="en-US" dirty="0"/>
          </a:p>
          <a:p>
            <a:pPr lvl="1"/>
            <a:r>
              <a:rPr lang="en-US" dirty="0"/>
              <a:t>Christine Goulet</a:t>
            </a:r>
          </a:p>
          <a:p>
            <a:pPr lvl="1"/>
            <a:r>
              <a:rPr lang="en-US" dirty="0"/>
              <a:t>Mei-Hui Su</a:t>
            </a:r>
          </a:p>
          <a:p>
            <a:pPr lvl="1"/>
            <a:r>
              <a:rPr lang="en-US" dirty="0"/>
              <a:t>Kevin Milner</a:t>
            </a:r>
          </a:p>
          <a:p>
            <a:pPr lvl="1"/>
            <a:r>
              <a:rPr lang="en-US" dirty="0"/>
              <a:t>John Yu</a:t>
            </a:r>
          </a:p>
          <a:p>
            <a:r>
              <a:rPr lang="en-US" dirty="0"/>
              <a:t>Pegasus Staff</a:t>
            </a:r>
          </a:p>
          <a:p>
            <a:pPr lvl="1"/>
            <a:r>
              <a:rPr lang="en-US" dirty="0"/>
              <a:t>Karan </a:t>
            </a:r>
            <a:r>
              <a:rPr lang="en-US" dirty="0" err="1"/>
              <a:t>Vahi</a:t>
            </a:r>
            <a:endParaRPr lang="en-US" dirty="0"/>
          </a:p>
          <a:p>
            <a:pPr lvl="1"/>
            <a:r>
              <a:rPr lang="en-US" dirty="0"/>
              <a:t>Mats </a:t>
            </a:r>
            <a:r>
              <a:rPr lang="en-US" dirty="0" err="1"/>
              <a:t>Rynge</a:t>
            </a:r>
            <a:endParaRPr lang="en-US" dirty="0"/>
          </a:p>
          <a:p>
            <a:r>
              <a:rPr lang="en-US" dirty="0"/>
              <a:t>OLCF Staff</a:t>
            </a:r>
          </a:p>
          <a:p>
            <a:pPr lvl="1"/>
            <a:r>
              <a:rPr lang="en-US" dirty="0"/>
              <a:t>Judy Hill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46C5E-E9FF-48EB-B517-6109C3945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B8887-7DAD-4909-871F-E7BB96AC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AFA35-25E6-4995-BFEE-F4FB8CDAE0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207974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1F982-2DB6-492C-AEC5-A92F305E2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Requests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439ED-8031-47D3-B4EE-E8C20B70B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Longer runtimes for 240-node jobs</a:t>
            </a:r>
          </a:p>
          <a:p>
            <a:pPr lvl="1"/>
            <a:r>
              <a:rPr lang="en-US" dirty="0"/>
              <a:t>Post-processing jobs may take up to 14 hours</a:t>
            </a:r>
          </a:p>
          <a:p>
            <a:pPr lvl="1"/>
            <a:r>
              <a:rPr lang="en-US" dirty="0"/>
              <a:t>Since max queue time for 240-node jobs is 6 hours, must restart from checkpoint</a:t>
            </a:r>
          </a:p>
          <a:p>
            <a:pPr lvl="1"/>
            <a:r>
              <a:rPr lang="en-US" dirty="0"/>
              <a:t>1-2 hours runtime lost due to restart</a:t>
            </a:r>
          </a:p>
          <a:p>
            <a:r>
              <a:rPr lang="en-US" dirty="0"/>
              <a:t>Disk usage OK</a:t>
            </a:r>
          </a:p>
          <a:p>
            <a:pPr lvl="1"/>
            <a:r>
              <a:rPr lang="en-US" dirty="0"/>
              <a:t>Cumulative disk usage of 200 TB; will clean up as we go</a:t>
            </a:r>
          </a:p>
          <a:p>
            <a:r>
              <a:rPr lang="en-US" dirty="0"/>
              <a:t>Changes from 2017 study for increased throughput</a:t>
            </a:r>
          </a:p>
          <a:p>
            <a:pPr lvl="1"/>
            <a:r>
              <a:rPr lang="en-US" dirty="0"/>
              <a:t>5-day priority boost</a:t>
            </a:r>
          </a:p>
          <a:p>
            <a:pPr lvl="1"/>
            <a:r>
              <a:rPr lang="en-US" dirty="0"/>
              <a:t>5 jobs running in bin 5</a:t>
            </a:r>
          </a:p>
          <a:p>
            <a:pPr lvl="1"/>
            <a:r>
              <a:rPr lang="en-US" dirty="0"/>
              <a:t>8 jobs eligible to run </a:t>
            </a:r>
          </a:p>
          <a:p>
            <a:r>
              <a:rPr lang="en-US" dirty="0"/>
              <a:t>Scheduled downtime?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42574-F1D9-4645-A737-D5B4ABC5E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7/30/2018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6B8F46-042A-4A1C-BDBA-47B955A3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0EF88A-A243-461C-ABD2-CD744300C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35521665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4873beb7-5857-4685-be1f-d57550cc96cc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328</Words>
  <Application>Microsoft Office PowerPoint</Application>
  <PresentationFormat>Custom</PresentationFormat>
  <Paragraphs>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Times</vt:lpstr>
      <vt:lpstr>Continental North America 16x9</vt:lpstr>
      <vt:lpstr>CyberShake Study 18.8 Planning</vt:lpstr>
      <vt:lpstr>Study 18.8 Goals</vt:lpstr>
      <vt:lpstr>Execution Plan</vt:lpstr>
      <vt:lpstr>Execution Plan, cont.</vt:lpstr>
      <vt:lpstr>Staff</vt:lpstr>
      <vt:lpstr>Requests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2018-07-30T20:47:53Z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