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308" r:id="rId5"/>
    <p:sldId id="370" r:id="rId6"/>
    <p:sldId id="372" r:id="rId7"/>
    <p:sldId id="373" r:id="rId8"/>
    <p:sldId id="376" r:id="rId9"/>
    <p:sldId id="377" r:id="rId10"/>
    <p:sldId id="395" r:id="rId11"/>
    <p:sldId id="393" r:id="rId12"/>
    <p:sldId id="394" r:id="rId13"/>
    <p:sldId id="390" r:id="rId14"/>
    <p:sldId id="380" r:id="rId15"/>
    <p:sldId id="382" r:id="rId16"/>
    <p:sldId id="384" r:id="rId17"/>
    <p:sldId id="422" r:id="rId18"/>
    <p:sldId id="433" r:id="rId19"/>
    <p:sldId id="431" r:id="rId20"/>
    <p:sldId id="432" r:id="rId21"/>
    <p:sldId id="387" r:id="rId22"/>
    <p:sldId id="434" r:id="rId23"/>
    <p:sldId id="389" r:id="rId24"/>
    <p:sldId id="435" r:id="rId25"/>
    <p:sldId id="363" r:id="rId26"/>
    <p:sldId id="436" r:id="rId27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00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/>
    <p:restoredTop sz="86383"/>
  </p:normalViewPr>
  <p:slideViewPr>
    <p:cSldViewPr>
      <p:cViewPr varScale="1">
        <p:scale>
          <a:sx n="86" d="100"/>
          <a:sy n="86" d="100"/>
        </p:scale>
        <p:origin x="96" y="258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7/9/2023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7/9/2023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8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7/9/2023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eflows4hpc.eu/" TargetMode="External"/><Relationship Id="rId13" Type="http://schemas.openxmlformats.org/officeDocument/2006/relationships/hyperlink" Target="https://www.nextflow.io/" TargetMode="External"/><Relationship Id="rId3" Type="http://schemas.openxmlformats.org/officeDocument/2006/relationships/hyperlink" Target="http://www.scec.org/" TargetMode="External"/><Relationship Id="rId7" Type="http://schemas.openxmlformats.org/officeDocument/2006/relationships/hyperlink" Target="https://parsl-project.org/" TargetMode="External"/><Relationship Id="rId12" Type="http://schemas.openxmlformats.org/officeDocument/2006/relationships/hyperlink" Target="http://ccl.cse.nd.edu/software/workqueu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wisc.edu/condor/" TargetMode="External"/><Relationship Id="rId11" Type="http://schemas.openxmlformats.org/officeDocument/2006/relationships/hyperlink" Target="http://ccl.cse.nd.edu/software/makeflow/" TargetMode="External"/><Relationship Id="rId5" Type="http://schemas.openxmlformats.org/officeDocument/2006/relationships/hyperlink" Target="http://pegasus.isi.edu/wms/docs/latest/cli-pegasus-mpi-cluster.php" TargetMode="External"/><Relationship Id="rId10" Type="http://schemas.openxmlformats.org/officeDocument/2006/relationships/hyperlink" Target="https://github.com/materialsproject/fireworks" TargetMode="External"/><Relationship Id="rId4" Type="http://schemas.openxmlformats.org/officeDocument/2006/relationships/hyperlink" Target="http://pegasus.isi.edu/" TargetMode="External"/><Relationship Id="rId9" Type="http://schemas.openxmlformats.org/officeDocument/2006/relationships/hyperlink" Target="https://eflows4hpc.readthedocs.io/en/latest/Sections/01_Software_Stack/02_Runtime_Components/COMPSs.html" TargetMode="External"/><Relationship Id="rId14" Type="http://schemas.openxmlformats.org/officeDocument/2006/relationships/hyperlink" Target="https://scec.usc.edu/scecpedia/CyberShake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/>
              <a:t>Simplify Your Science</a:t>
            </a:r>
            <a:br>
              <a:rPr lang="en-US" dirty="0"/>
            </a:br>
            <a:r>
              <a:rPr lang="en-US" dirty="0"/>
              <a:t>with Workflow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  <a:p>
            <a:r>
              <a:rPr lang="en-US" dirty="0"/>
              <a:t>scottcal@usc.edu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2023 IHPCSS</a:t>
            </a:r>
          </a:p>
          <a:p>
            <a:pPr algn="l"/>
            <a:r>
              <a:rPr lang="en-US" sz="2000" dirty="0"/>
              <a:t>July 11, 2023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2DE6F-006F-4AA7-9123-C516DAC39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04800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I’ve got a problem.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3C37F-BCD8-4A92-BA51-F072A8862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527" indent="0" algn="ctr">
              <a:buNone/>
            </a:pPr>
            <a:endParaRPr lang="en-US" sz="4400" dirty="0"/>
          </a:p>
          <a:p>
            <a:pPr marL="9527" indent="0" algn="ctr">
              <a:buNone/>
            </a:pPr>
            <a:r>
              <a:rPr lang="en-US" sz="4400" dirty="0"/>
              <a:t>600,000 earthquakes</a:t>
            </a:r>
          </a:p>
          <a:p>
            <a:pPr marL="9527" indent="0" algn="ctr">
              <a:buNone/>
            </a:pPr>
            <a:endParaRPr lang="en-US" sz="4400" dirty="0"/>
          </a:p>
          <a:p>
            <a:pPr marL="9527" indent="0" algn="ctr">
              <a:buNone/>
            </a:pPr>
            <a:r>
              <a:rPr lang="en-US" sz="4400" dirty="0"/>
              <a:t>420 million seismograms</a:t>
            </a:r>
          </a:p>
          <a:p>
            <a:pPr marL="9527" indent="0" algn="ctr">
              <a:buNone/>
            </a:pPr>
            <a:endParaRPr lang="en-US" sz="4400" dirty="0"/>
          </a:p>
          <a:p>
            <a:pPr marL="9527" indent="0" algn="ctr">
              <a:buNone/>
            </a:pPr>
            <a:r>
              <a:rPr lang="en-US" sz="4400" dirty="0"/>
              <a:t>26 million computational tasks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77124-7BE7-4959-B1A9-E618224E5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FBA7D-425C-498D-98F6-A1690207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50CA6-4212-46F3-BA2C-0A8CF73D8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0013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3ACB977D-3EB9-419A-827D-6C759729F9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14259" r="19584" b="7963"/>
          <a:stretch/>
        </p:blipFill>
        <p:spPr bwMode="auto">
          <a:xfrm>
            <a:off x="6600778" y="1974222"/>
            <a:ext cx="7848600" cy="582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2</a:t>
            </a:fld>
            <a:endParaRPr lang="en-US" sz="192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am I doing this?</a:t>
            </a:r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" y="1143000"/>
            <a:ext cx="14142720" cy="6553200"/>
          </a:xfrm>
        </p:spPr>
        <p:txBody>
          <a:bodyPr/>
          <a:lstStyle/>
          <a:p>
            <a:r>
              <a:rPr lang="en-US" dirty="0"/>
              <a:t>Want to know expected earthquake shaking over the next 50 years</a:t>
            </a:r>
          </a:p>
          <a:p>
            <a:pPr lvl="1"/>
            <a:r>
              <a:rPr lang="en-US" dirty="0"/>
              <a:t>Building codes</a:t>
            </a:r>
          </a:p>
          <a:p>
            <a:pPr lvl="1"/>
            <a:r>
              <a:rPr lang="en-US" dirty="0"/>
              <a:t>Insurance rates</a:t>
            </a:r>
          </a:p>
          <a:p>
            <a:pPr lvl="1"/>
            <a:r>
              <a:rPr lang="en-US" dirty="0"/>
              <a:t>Disaster planning</a:t>
            </a:r>
          </a:p>
          <a:p>
            <a:r>
              <a:rPr lang="en-US" dirty="0"/>
              <a:t>Interested in Southern</a:t>
            </a:r>
            <a:br>
              <a:rPr lang="en-US" dirty="0"/>
            </a:br>
            <a:r>
              <a:rPr lang="en-US" dirty="0"/>
              <a:t>California, near Los Angeles</a:t>
            </a:r>
          </a:p>
          <a:p>
            <a:r>
              <a:rPr lang="en-US" dirty="0"/>
              <a:t>Want to use best available</a:t>
            </a:r>
            <a:br>
              <a:rPr lang="en-US" dirty="0"/>
            </a:br>
            <a:r>
              <a:rPr lang="en-US" dirty="0"/>
              <a:t>science</a:t>
            </a:r>
          </a:p>
          <a:p>
            <a:pPr lvl="1"/>
            <a:r>
              <a:rPr lang="en-US" dirty="0"/>
              <a:t>Run wave propagation simulations</a:t>
            </a:r>
            <a:br>
              <a:rPr lang="en-US" dirty="0"/>
            </a:br>
            <a:r>
              <a:rPr lang="en-US" dirty="0"/>
              <a:t>of many possible earthquakes</a:t>
            </a:r>
          </a:p>
          <a:p>
            <a:pPr lvl="1"/>
            <a:r>
              <a:rPr lang="en-US" dirty="0"/>
              <a:t>Use shaking information for hazard estimates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2DE8DB4-5D64-472A-B225-835234A9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1C3922-75A8-4B73-80C1-45B78AB48AD5}"/>
              </a:ext>
            </a:extLst>
          </p:cNvPr>
          <p:cNvSpPr/>
          <p:nvPr/>
        </p:nvSpPr>
        <p:spPr>
          <a:xfrm rot="2349728">
            <a:off x="7171919" y="4714947"/>
            <a:ext cx="606065" cy="36388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6D339039-46D6-41FC-8C29-5A8287EE9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7" b="4400"/>
          <a:stretch/>
        </p:blipFill>
        <p:spPr bwMode="auto">
          <a:xfrm>
            <a:off x="6244070" y="1981200"/>
            <a:ext cx="4082581" cy="313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A picture containing text, map, screenshot&#10;&#10;Description automatically generated">
            <a:extLst>
              <a:ext uri="{FF2B5EF4-FFF2-40B4-BE49-F238E27FC236}">
                <a16:creationId xmlns:a16="http://schemas.microsoft.com/office/drawing/2014/main" id="{07B72292-06D0-44E9-80CA-CBC06FA06A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" r="6021" b="6666"/>
          <a:stretch/>
        </p:blipFill>
        <p:spPr>
          <a:xfrm>
            <a:off x="10374229" y="3556021"/>
            <a:ext cx="4082581" cy="4145342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987ABA2-EBEF-4D8C-80CE-980AE1F582D6}"/>
              </a:ext>
            </a:extLst>
          </p:cNvPr>
          <p:cNvCxnSpPr>
            <a:cxnSpLocks/>
          </p:cNvCxnSpPr>
          <p:nvPr/>
        </p:nvCxnSpPr>
        <p:spPr>
          <a:xfrm>
            <a:off x="8001000" y="3886200"/>
            <a:ext cx="4363226" cy="1828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77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36E0E-9409-4878-B8C3-BD42BA0E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my challenges?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0B133-310C-4B13-A80F-4F4EF9D9F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Automation</a:t>
            </a:r>
          </a:p>
          <a:p>
            <a:pPr lvl="1"/>
            <a:r>
              <a:rPr lang="en-US" dirty="0"/>
              <a:t>Too many jobs to run by hand</a:t>
            </a:r>
          </a:p>
          <a:p>
            <a:r>
              <a:rPr lang="en-US" dirty="0"/>
              <a:t>Data management</a:t>
            </a:r>
          </a:p>
          <a:p>
            <a:pPr lvl="1"/>
            <a:r>
              <a:rPr lang="en-US" dirty="0"/>
              <a:t>Millions of input and output files to track</a:t>
            </a:r>
          </a:p>
          <a:p>
            <a:r>
              <a:rPr lang="en-US" dirty="0"/>
              <a:t>Job execution</a:t>
            </a:r>
          </a:p>
          <a:p>
            <a:pPr lvl="1"/>
            <a:r>
              <a:rPr lang="en-US" dirty="0"/>
              <a:t>Heterogenous job types (serial, parallel, CPU, GPU)</a:t>
            </a:r>
          </a:p>
          <a:p>
            <a:pPr lvl="1"/>
            <a:r>
              <a:rPr lang="en-US" dirty="0"/>
              <a:t>Millions of tasks</a:t>
            </a:r>
          </a:p>
          <a:p>
            <a:r>
              <a:rPr lang="en-US" dirty="0"/>
              <a:t>Error recovery</a:t>
            </a:r>
          </a:p>
          <a:p>
            <a:pPr lvl="1"/>
            <a:r>
              <a:rPr lang="en-US" dirty="0"/>
              <a:t>Resiliency to common problems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771DC-31FD-4FD5-A9B0-739AB7488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BCC4F-2B7C-4C77-9112-52ED2D00A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D1344-0AB6-499A-82E5-9C06C5EB6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01352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EB05-057D-4928-9859-F3AD8B366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Solution: Scientific Workflows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A59C7-6664-49D2-B024-1AEEEACE1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770651" cy="6492240"/>
          </a:xfrm>
        </p:spPr>
        <p:txBody>
          <a:bodyPr/>
          <a:lstStyle/>
          <a:p>
            <a:r>
              <a:rPr lang="en-US" dirty="0"/>
              <a:t>Decided to use scientific workflows to manage challenges</a:t>
            </a:r>
          </a:p>
          <a:p>
            <a:r>
              <a:rPr lang="en-US" dirty="0"/>
              <a:t>Selected a pair of open-source tools which work together</a:t>
            </a:r>
          </a:p>
          <a:p>
            <a:pPr lvl="1"/>
            <a:r>
              <a:rPr lang="en-US" dirty="0"/>
              <a:t>Pegasus-WMS</a:t>
            </a:r>
          </a:p>
          <a:p>
            <a:pPr lvl="1"/>
            <a:r>
              <a:rPr lang="en-US" dirty="0" err="1"/>
              <a:t>HTCondor</a:t>
            </a:r>
            <a:endParaRPr lang="en-US" dirty="0"/>
          </a:p>
          <a:p>
            <a:r>
              <a:rPr lang="en-US" dirty="0"/>
              <a:t>Express tasks as a directed graph of jobs with dependencies</a:t>
            </a:r>
          </a:p>
          <a:p>
            <a:pPr lvl="1"/>
            <a:r>
              <a:rPr lang="en-US" dirty="0"/>
              <a:t>No changes to application codes</a:t>
            </a:r>
          </a:p>
          <a:p>
            <a:r>
              <a:rPr lang="en-US" dirty="0"/>
              <a:t>Jobs are queued and executed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0CF46-8E2A-45A7-9EC3-F484C014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A5825-4616-4450-801D-48EFAB08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188F-3B97-4DBC-9A44-CEB83146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08E8C31-6186-4EED-A181-84F8AFF37E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10058401" y="1219200"/>
            <a:ext cx="4495799" cy="65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120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4B018-932D-4A29-9293-89EE8B67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did workflow tools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1CE83-6A01-4E41-B849-416DA7D12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Automation</a:t>
            </a:r>
          </a:p>
          <a:p>
            <a:pPr lvl="1"/>
            <a:r>
              <a:rPr lang="en-US" dirty="0"/>
              <a:t>Jobs are automatically submitted when ready to run</a:t>
            </a:r>
          </a:p>
          <a:p>
            <a:pPr lvl="1"/>
            <a:r>
              <a:rPr lang="en-US" dirty="0"/>
              <a:t>Workflow tools able to automate jobs with 2FA</a:t>
            </a:r>
          </a:p>
          <a:p>
            <a:r>
              <a:rPr lang="en-US" dirty="0"/>
              <a:t>Data management</a:t>
            </a:r>
          </a:p>
          <a:p>
            <a:pPr lvl="1"/>
            <a:r>
              <a:rPr lang="en-US" dirty="0"/>
              <a:t>Input and output files are copied automatically</a:t>
            </a:r>
          </a:p>
          <a:p>
            <a:r>
              <a:rPr lang="en-US" dirty="0"/>
              <a:t>Job execution</a:t>
            </a:r>
          </a:p>
          <a:p>
            <a:pPr lvl="1"/>
            <a:r>
              <a:rPr lang="en-US" dirty="0"/>
              <a:t>Support remote, distributed execution of heterogeneous jobs</a:t>
            </a:r>
          </a:p>
          <a:p>
            <a:pPr lvl="1"/>
            <a:r>
              <a:rPr lang="en-US" dirty="0"/>
              <a:t>Workflow has run on 11 systems since 2007</a:t>
            </a:r>
          </a:p>
          <a:p>
            <a:r>
              <a:rPr lang="en-US" dirty="0"/>
              <a:t>Error recovery</a:t>
            </a:r>
          </a:p>
          <a:p>
            <a:pPr lvl="1"/>
            <a:r>
              <a:rPr lang="en-US" dirty="0"/>
              <a:t>Failed jobs retried</a:t>
            </a:r>
          </a:p>
          <a:p>
            <a:pPr lvl="1"/>
            <a:r>
              <a:rPr lang="en-US" dirty="0"/>
              <a:t>Workflow checkpointed if jobs keep failing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ED94F-1EC9-4989-9BA0-68A78AE1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B4A8A-79A0-4917-858D-357DD7472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6A66E-1422-4A91-9BEF-453050549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A97A70-C4C0-460D-8BBC-AC3BA4E9D341}"/>
              </a:ext>
            </a:extLst>
          </p:cNvPr>
          <p:cNvSpPr/>
          <p:nvPr/>
        </p:nvSpPr>
        <p:spPr>
          <a:xfrm>
            <a:off x="11353798" y="5607974"/>
            <a:ext cx="2912649" cy="2024474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5EFE48-0C9A-4B19-AB32-EAA3580465FA}"/>
              </a:ext>
            </a:extLst>
          </p:cNvPr>
          <p:cNvSpPr/>
          <p:nvPr/>
        </p:nvSpPr>
        <p:spPr>
          <a:xfrm>
            <a:off x="11353799" y="1309012"/>
            <a:ext cx="2912651" cy="181921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B43D5AC-5C46-4134-8DF1-D87DAE656CC9}"/>
              </a:ext>
            </a:extLst>
          </p:cNvPr>
          <p:cNvSpPr/>
          <p:nvPr/>
        </p:nvSpPr>
        <p:spPr>
          <a:xfrm>
            <a:off x="11353800" y="3124200"/>
            <a:ext cx="2912650" cy="246830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2B0DE4-90E2-4589-AF3B-9126DFFCC345}"/>
              </a:ext>
            </a:extLst>
          </p:cNvPr>
          <p:cNvSpPr txBox="1"/>
          <p:nvPr/>
        </p:nvSpPr>
        <p:spPr>
          <a:xfrm>
            <a:off x="11651562" y="7284720"/>
            <a:ext cx="237925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dirty="0"/>
              <a:t>Compute resources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2456C9-0396-4718-9664-BF93CABD0276}"/>
              </a:ext>
            </a:extLst>
          </p:cNvPr>
          <p:cNvSpPr txBox="1"/>
          <p:nvPr/>
        </p:nvSpPr>
        <p:spPr>
          <a:xfrm>
            <a:off x="11440013" y="5214872"/>
            <a:ext cx="26569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b="1" dirty="0"/>
              <a:t>Workflow middleware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57EC59-5224-41F1-BF24-648690033E4D}"/>
              </a:ext>
            </a:extLst>
          </p:cNvPr>
          <p:cNvSpPr txBox="1"/>
          <p:nvPr/>
        </p:nvSpPr>
        <p:spPr>
          <a:xfrm>
            <a:off x="11839399" y="2743200"/>
            <a:ext cx="196707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dirty="0"/>
              <a:t>Scientific codes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F24BF2-674E-4AFE-ABD4-1D19CE97CEE1}"/>
              </a:ext>
            </a:extLst>
          </p:cNvPr>
          <p:cNvSpPr/>
          <p:nvPr/>
        </p:nvSpPr>
        <p:spPr>
          <a:xfrm>
            <a:off x="11437063" y="1374545"/>
            <a:ext cx="1143000" cy="665365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B1197B-5256-4657-8018-0B9C40D5D80C}"/>
              </a:ext>
            </a:extLst>
          </p:cNvPr>
          <p:cNvSpPr txBox="1"/>
          <p:nvPr/>
        </p:nvSpPr>
        <p:spPr>
          <a:xfrm>
            <a:off x="11582400" y="1531977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CPU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E060E76-302E-4802-A626-8FFEB93CE198}"/>
              </a:ext>
            </a:extLst>
          </p:cNvPr>
          <p:cNvSpPr/>
          <p:nvPr/>
        </p:nvSpPr>
        <p:spPr>
          <a:xfrm>
            <a:off x="12965323" y="1374544"/>
            <a:ext cx="1131677" cy="674201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0ACF0F-715F-49B2-A5FE-B8DE448B66EC}"/>
              </a:ext>
            </a:extLst>
          </p:cNvPr>
          <p:cNvSpPr txBox="1"/>
          <p:nvPr/>
        </p:nvSpPr>
        <p:spPr>
          <a:xfrm>
            <a:off x="13106400" y="1531976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GPU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4E87FBF-C3C7-476B-9360-E7ADE789824D}"/>
              </a:ext>
            </a:extLst>
          </p:cNvPr>
          <p:cNvSpPr/>
          <p:nvPr/>
        </p:nvSpPr>
        <p:spPr>
          <a:xfrm>
            <a:off x="12203323" y="2028465"/>
            <a:ext cx="1131677" cy="618961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DD44C0-62F1-4C0F-A110-F3051228C9A2}"/>
              </a:ext>
            </a:extLst>
          </p:cNvPr>
          <p:cNvSpPr txBox="1"/>
          <p:nvPr/>
        </p:nvSpPr>
        <p:spPr>
          <a:xfrm>
            <a:off x="12366392" y="2133600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HTC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055134A9-AF6A-469D-867B-0BAC5678AA1D}"/>
              </a:ext>
            </a:extLst>
          </p:cNvPr>
          <p:cNvSpPr/>
          <p:nvPr/>
        </p:nvSpPr>
        <p:spPr>
          <a:xfrm>
            <a:off x="12989903" y="6218097"/>
            <a:ext cx="802297" cy="1011226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45742A-C847-46BB-9E4F-C374B67D205C}"/>
              </a:ext>
            </a:extLst>
          </p:cNvPr>
          <p:cNvSpPr txBox="1"/>
          <p:nvPr/>
        </p:nvSpPr>
        <p:spPr>
          <a:xfrm>
            <a:off x="11640578" y="5791200"/>
            <a:ext cx="74646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cloud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A3C314-AADA-4DCD-95BA-1F12B39363D1}"/>
              </a:ext>
            </a:extLst>
          </p:cNvPr>
          <p:cNvSpPr txBox="1"/>
          <p:nvPr/>
        </p:nvSpPr>
        <p:spPr>
          <a:xfrm>
            <a:off x="12961768" y="5791200"/>
            <a:ext cx="89013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cluster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99E2FB5-3A9C-4129-A192-AD08E66E9B23}"/>
              </a:ext>
            </a:extLst>
          </p:cNvPr>
          <p:cNvGrpSpPr/>
          <p:nvPr/>
        </p:nvGrpSpPr>
        <p:grpSpPr>
          <a:xfrm>
            <a:off x="11437063" y="6278586"/>
            <a:ext cx="1203027" cy="913594"/>
            <a:chOff x="10133595" y="6481313"/>
            <a:chExt cx="923071" cy="700992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F54A8C5-36C0-4D66-BF31-AABFFF3DBA0F}"/>
                </a:ext>
              </a:extLst>
            </p:cNvPr>
            <p:cNvSpPr/>
            <p:nvPr/>
          </p:nvSpPr>
          <p:spPr>
            <a:xfrm>
              <a:off x="10133595" y="6781800"/>
              <a:ext cx="923071" cy="40050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75CD59E-E280-4E38-BEAC-739C685C96BF}"/>
                </a:ext>
              </a:extLst>
            </p:cNvPr>
            <p:cNvSpPr/>
            <p:nvPr/>
          </p:nvSpPr>
          <p:spPr>
            <a:xfrm rot="2326069">
              <a:off x="10164114" y="6712735"/>
              <a:ext cx="633425" cy="34889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088BBE6-B9FB-4D67-B5EF-3C4C3FAEFEB8}"/>
                </a:ext>
              </a:extLst>
            </p:cNvPr>
            <p:cNvSpPr/>
            <p:nvPr/>
          </p:nvSpPr>
          <p:spPr>
            <a:xfrm rot="6041391">
              <a:off x="10396896" y="6456480"/>
              <a:ext cx="564525" cy="614192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FED06FB7-EFF4-4149-A2F1-E1FA7E758386}"/>
              </a:ext>
            </a:extLst>
          </p:cNvPr>
          <p:cNvSpPr/>
          <p:nvPr/>
        </p:nvSpPr>
        <p:spPr>
          <a:xfrm>
            <a:off x="11430000" y="4495800"/>
            <a:ext cx="1441688" cy="68360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E2961A-DAD4-4DA6-9F47-25DE258539F0}"/>
              </a:ext>
            </a:extLst>
          </p:cNvPr>
          <p:cNvSpPr txBox="1"/>
          <p:nvPr/>
        </p:nvSpPr>
        <p:spPr>
          <a:xfrm>
            <a:off x="11531096" y="4659868"/>
            <a:ext cx="139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execution</a:t>
            </a:r>
            <a:endParaRPr lang="en-US" sz="24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BAAB9F7-83EF-4F44-A7ED-BBE0DCC55D06}"/>
              </a:ext>
            </a:extLst>
          </p:cNvPr>
          <p:cNvSpPr/>
          <p:nvPr/>
        </p:nvSpPr>
        <p:spPr>
          <a:xfrm>
            <a:off x="11430000" y="3200400"/>
            <a:ext cx="1441688" cy="68360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2EDC3B-C86D-4ADC-91CD-23E872C857A0}"/>
              </a:ext>
            </a:extLst>
          </p:cNvPr>
          <p:cNvSpPr txBox="1"/>
          <p:nvPr/>
        </p:nvSpPr>
        <p:spPr>
          <a:xfrm>
            <a:off x="11515472" y="3352759"/>
            <a:ext cx="139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task graph</a:t>
            </a:r>
            <a:endParaRPr lang="en-US" sz="24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9DD1B1B-EDED-40A9-A800-15B07F162CA7}"/>
              </a:ext>
            </a:extLst>
          </p:cNvPr>
          <p:cNvSpPr/>
          <p:nvPr/>
        </p:nvSpPr>
        <p:spPr>
          <a:xfrm>
            <a:off x="12353799" y="3792439"/>
            <a:ext cx="1836565" cy="75517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EA27FF-BF26-4619-9F54-C655CAE63591}"/>
              </a:ext>
            </a:extLst>
          </p:cNvPr>
          <p:cNvSpPr txBox="1"/>
          <p:nvPr/>
        </p:nvSpPr>
        <p:spPr>
          <a:xfrm>
            <a:off x="12397340" y="3809755"/>
            <a:ext cx="1769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data management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099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D3A1-49BA-4E30-A705-5E257DECC743}" type="slidenum">
              <a:rPr lang="en-US"/>
              <a:pPr/>
              <a:t>6</a:t>
            </a:fld>
            <a:endParaRPr lang="en-US" sz="1920" dirty="0"/>
          </a:p>
        </p:txBody>
      </p:sp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Challenge:  Data Management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" y="1371600"/>
            <a:ext cx="14295120" cy="6217920"/>
          </a:xfrm>
        </p:spPr>
        <p:txBody>
          <a:bodyPr>
            <a:normAutofit/>
          </a:bodyPr>
          <a:lstStyle/>
          <a:p>
            <a:r>
              <a:rPr lang="en-US" dirty="0"/>
              <a:t>Millions of data files produced and consumed</a:t>
            </a:r>
          </a:p>
          <a:p>
            <a:pPr lvl="1"/>
            <a:r>
              <a:rPr lang="en-US" dirty="0"/>
              <a:t>Pegasus provides staging</a:t>
            </a:r>
          </a:p>
          <a:p>
            <a:pPr lvl="2"/>
            <a:r>
              <a:rPr lang="en-US" dirty="0" err="1"/>
              <a:t>Symlinks</a:t>
            </a:r>
            <a:r>
              <a:rPr lang="en-US" dirty="0"/>
              <a:t> files if possible, transfers files if needed</a:t>
            </a:r>
          </a:p>
          <a:p>
            <a:pPr lvl="2"/>
            <a:r>
              <a:rPr lang="en-US" dirty="0"/>
              <a:t>Transfers output back to local archival disk</a:t>
            </a:r>
          </a:p>
          <a:p>
            <a:pPr lvl="2"/>
            <a:r>
              <a:rPr lang="en-US" dirty="0"/>
              <a:t>Supports running parts of workflows on separate systems</a:t>
            </a:r>
          </a:p>
          <a:p>
            <a:pPr lvl="1"/>
            <a:r>
              <a:rPr lang="en-US" dirty="0"/>
              <a:t>Cleans up temporary files when no longer needed</a:t>
            </a:r>
          </a:p>
          <a:p>
            <a:pPr lvl="1"/>
            <a:r>
              <a:rPr lang="en-US" dirty="0"/>
              <a:t>Directory hierarchy to reduce files per directory</a:t>
            </a:r>
          </a:p>
          <a:p>
            <a:r>
              <a:rPr lang="en-US" dirty="0"/>
              <a:t>We added automated checks for file correctness</a:t>
            </a:r>
          </a:p>
          <a:p>
            <a:pPr lvl="1"/>
            <a:r>
              <a:rPr lang="en-US" dirty="0"/>
              <a:t>Right number of files, </a:t>
            </a:r>
            <a:r>
              <a:rPr lang="en-US" dirty="0" err="1"/>
              <a:t>NaNs</a:t>
            </a:r>
            <a:r>
              <a:rPr lang="en-US" dirty="0"/>
              <a:t>, zero-value checks, correct size</a:t>
            </a:r>
          </a:p>
          <a:p>
            <a:pPr lvl="1"/>
            <a:r>
              <a:rPr lang="en-US" dirty="0"/>
              <a:t>Included as new jobs in workflow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424A5-2656-4ED0-9CF1-560AD4C55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7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 Job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47800"/>
            <a:ext cx="14295120" cy="6172200"/>
          </a:xfrm>
        </p:spPr>
        <p:txBody>
          <a:bodyPr>
            <a:normAutofit/>
          </a:bodyPr>
          <a:lstStyle/>
          <a:p>
            <a:r>
              <a:rPr lang="en-US" dirty="0"/>
              <a:t>For large parallel jobs, workflow tools submit to remote scheduler</a:t>
            </a:r>
          </a:p>
          <a:p>
            <a:pPr lvl="1"/>
            <a:r>
              <a:rPr lang="en-US" dirty="0"/>
              <a:t>SSH (or other tool) puts jobs in remote queue</a:t>
            </a:r>
          </a:p>
          <a:p>
            <a:pPr lvl="1"/>
            <a:r>
              <a:rPr lang="en-US" dirty="0"/>
              <a:t>Runs like a normal batch job</a:t>
            </a:r>
          </a:p>
          <a:p>
            <a:pPr lvl="1"/>
            <a:r>
              <a:rPr lang="en-US" dirty="0"/>
              <a:t>Can specify either CPU or GPU nodes</a:t>
            </a:r>
          </a:p>
          <a:p>
            <a:r>
              <a:rPr lang="en-US" dirty="0"/>
              <a:t>Workflow tools support job bundling</a:t>
            </a:r>
          </a:p>
          <a:p>
            <a:r>
              <a:rPr lang="en-US" dirty="0"/>
              <a:t>For small serial jobs, need high throughput</a:t>
            </a:r>
          </a:p>
          <a:p>
            <a:pPr lvl="1"/>
            <a:r>
              <a:rPr lang="en-US" dirty="0"/>
              <a:t>Putting lots of jobs in the batch queue is ill-advised</a:t>
            </a:r>
          </a:p>
          <a:p>
            <a:pPr lvl="2"/>
            <a:r>
              <a:rPr lang="en-US" dirty="0"/>
              <a:t>Scheduler isn’t designed for heavy job load</a:t>
            </a:r>
          </a:p>
          <a:p>
            <a:pPr lvl="2"/>
            <a:r>
              <a:rPr lang="en-US" dirty="0"/>
              <a:t>Scheduler cycle is ~5 minutes</a:t>
            </a:r>
          </a:p>
          <a:p>
            <a:pPr lvl="2"/>
            <a:r>
              <a:rPr lang="en-US" dirty="0"/>
              <a:t>Policy limits number of job submissions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173F3-BA83-4FCE-9AB7-153D305B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0FA4D9-BA7D-4598-99A8-1C696D5CA628}"/>
              </a:ext>
            </a:extLst>
          </p:cNvPr>
          <p:cNvSpPr/>
          <p:nvPr/>
        </p:nvSpPr>
        <p:spPr>
          <a:xfrm>
            <a:off x="9906000" y="2174079"/>
            <a:ext cx="4360454" cy="1836191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8F62E9-A5C7-4C04-AD39-2CD44DB6783A}"/>
              </a:ext>
            </a:extLst>
          </p:cNvPr>
          <p:cNvCxnSpPr>
            <a:cxnSpLocks/>
          </p:cNvCxnSpPr>
          <p:nvPr/>
        </p:nvCxnSpPr>
        <p:spPr>
          <a:xfrm>
            <a:off x="9826409" y="4888798"/>
            <a:ext cx="44400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39E459F-9B40-4397-AE45-9569E981B062}"/>
              </a:ext>
            </a:extLst>
          </p:cNvPr>
          <p:cNvSpPr/>
          <p:nvPr/>
        </p:nvSpPr>
        <p:spPr>
          <a:xfrm>
            <a:off x="12461738" y="5505375"/>
            <a:ext cx="1523999" cy="12764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5875"/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D246EE-3D5D-4656-B350-EEFFDE955166}"/>
              </a:ext>
            </a:extLst>
          </p:cNvPr>
          <p:cNvCxnSpPr/>
          <p:nvPr/>
        </p:nvCxnSpPr>
        <p:spPr>
          <a:xfrm>
            <a:off x="12461738" y="581017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F6DB74-C854-402F-A7DD-1EAF9127460A}"/>
              </a:ext>
            </a:extLst>
          </p:cNvPr>
          <p:cNvCxnSpPr/>
          <p:nvPr/>
        </p:nvCxnSpPr>
        <p:spPr>
          <a:xfrm>
            <a:off x="12465203" y="6125366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D185E0-E456-46B5-88C2-789B877A3DF6}"/>
              </a:ext>
            </a:extLst>
          </p:cNvPr>
          <p:cNvCxnSpPr/>
          <p:nvPr/>
        </p:nvCxnSpPr>
        <p:spPr>
          <a:xfrm>
            <a:off x="12458276" y="641977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B6DA0EF-D5C8-4308-8E89-FE65A66BB141}"/>
              </a:ext>
            </a:extLst>
          </p:cNvPr>
          <p:cNvSpPr txBox="1"/>
          <p:nvPr/>
        </p:nvSpPr>
        <p:spPr>
          <a:xfrm>
            <a:off x="12646005" y="6093045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5471EA-3235-4E0B-B261-99B47DE29679}"/>
              </a:ext>
            </a:extLst>
          </p:cNvPr>
          <p:cNvSpPr txBox="1"/>
          <p:nvPr/>
        </p:nvSpPr>
        <p:spPr>
          <a:xfrm>
            <a:off x="12382075" y="6340418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8429E5-C3A3-4068-A1A7-F6A54C7A9199}"/>
              </a:ext>
            </a:extLst>
          </p:cNvPr>
          <p:cNvSpPr txBox="1"/>
          <p:nvPr/>
        </p:nvSpPr>
        <p:spPr>
          <a:xfrm>
            <a:off x="12420600" y="5355866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6F797A-B2D5-463A-BB16-7A55B24B0600}"/>
              </a:ext>
            </a:extLst>
          </p:cNvPr>
          <p:cNvSpPr txBox="1"/>
          <p:nvPr/>
        </p:nvSpPr>
        <p:spPr>
          <a:xfrm>
            <a:off x="12420600" y="5681259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C2FC29-64CB-4A17-B7E4-2CE4105E0756}"/>
              </a:ext>
            </a:extLst>
          </p:cNvPr>
          <p:cNvSpPr txBox="1"/>
          <p:nvPr/>
        </p:nvSpPr>
        <p:spPr>
          <a:xfrm>
            <a:off x="9826410" y="4105445"/>
            <a:ext cx="2514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Workflow submission host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95F3AB-FD8D-46A6-8256-F270D1B20DEC}"/>
              </a:ext>
            </a:extLst>
          </p:cNvPr>
          <p:cNvSpPr txBox="1"/>
          <p:nvPr/>
        </p:nvSpPr>
        <p:spPr>
          <a:xfrm>
            <a:off x="9826409" y="4957871"/>
            <a:ext cx="2514601" cy="757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Remote compute resource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571ADE-15E7-4D0D-AE0C-145619E30F3C}"/>
              </a:ext>
            </a:extLst>
          </p:cNvPr>
          <p:cNvSpPr/>
          <p:nvPr/>
        </p:nvSpPr>
        <p:spPr>
          <a:xfrm>
            <a:off x="12435541" y="2473929"/>
            <a:ext cx="1523999" cy="1276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AABD33B-C44E-475C-9494-32A1626E7A95}"/>
              </a:ext>
            </a:extLst>
          </p:cNvPr>
          <p:cNvCxnSpPr/>
          <p:nvPr/>
        </p:nvCxnSpPr>
        <p:spPr>
          <a:xfrm>
            <a:off x="12435541" y="277872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A6910DE-8F18-4AC2-B0FC-4C33DB0901D5}"/>
              </a:ext>
            </a:extLst>
          </p:cNvPr>
          <p:cNvCxnSpPr/>
          <p:nvPr/>
        </p:nvCxnSpPr>
        <p:spPr>
          <a:xfrm>
            <a:off x="12439006" y="3093920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6E7184-C5F0-468C-BE1A-758B591266AB}"/>
              </a:ext>
            </a:extLst>
          </p:cNvPr>
          <p:cNvCxnSpPr/>
          <p:nvPr/>
        </p:nvCxnSpPr>
        <p:spPr>
          <a:xfrm>
            <a:off x="12432079" y="338832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8696181-B30E-40CC-A495-7547B2ABF13B}"/>
              </a:ext>
            </a:extLst>
          </p:cNvPr>
          <p:cNvSpPr txBox="1"/>
          <p:nvPr/>
        </p:nvSpPr>
        <p:spPr>
          <a:xfrm>
            <a:off x="12624332" y="2478661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FB8973-8197-4D38-AC77-F9D98F46F991}"/>
              </a:ext>
            </a:extLst>
          </p:cNvPr>
          <p:cNvSpPr txBox="1"/>
          <p:nvPr/>
        </p:nvSpPr>
        <p:spPr>
          <a:xfrm>
            <a:off x="12624571" y="2785669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42CFAF-C05F-44D6-85AA-CCFE32B7CA0E}"/>
              </a:ext>
            </a:extLst>
          </p:cNvPr>
          <p:cNvSpPr txBox="1"/>
          <p:nvPr/>
        </p:nvSpPr>
        <p:spPr>
          <a:xfrm>
            <a:off x="12626042" y="3083529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35C264-6DBF-4835-8914-4DFB844CEF85}"/>
              </a:ext>
            </a:extLst>
          </p:cNvPr>
          <p:cNvSpPr txBox="1"/>
          <p:nvPr/>
        </p:nvSpPr>
        <p:spPr>
          <a:xfrm>
            <a:off x="12355878" y="3308972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2F2658-7CBC-450F-A25F-8E27BCD091B8}"/>
              </a:ext>
            </a:extLst>
          </p:cNvPr>
          <p:cNvSpPr txBox="1"/>
          <p:nvPr/>
        </p:nvSpPr>
        <p:spPr>
          <a:xfrm>
            <a:off x="10152987" y="2286000"/>
            <a:ext cx="1886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Workflow management system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9C33C72-5A70-4D65-8F2B-C58EC485BC1D}"/>
              </a:ext>
            </a:extLst>
          </p:cNvPr>
          <p:cNvCxnSpPr>
            <a:stCxn id="20" idx="2"/>
          </p:cNvCxnSpPr>
          <p:nvPr/>
        </p:nvCxnSpPr>
        <p:spPr>
          <a:xfrm flipH="1">
            <a:off x="13182600" y="3750354"/>
            <a:ext cx="14941" cy="1776952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FA1BD25-D931-4B71-9154-2BE693AC5C8A}"/>
              </a:ext>
            </a:extLst>
          </p:cNvPr>
          <p:cNvSpPr txBox="1"/>
          <p:nvPr/>
        </p:nvSpPr>
        <p:spPr>
          <a:xfrm>
            <a:off x="12230102" y="6869668"/>
            <a:ext cx="194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Remote queue</a:t>
            </a:r>
          </a:p>
        </p:txBody>
      </p:sp>
    </p:spTree>
    <p:extLst>
      <p:ext uri="{BB962C8B-B14F-4D97-AF65-F5344CB8AC3E}">
        <p14:creationId xmlns:p14="http://schemas.microsoft.com/office/powerpoint/2010/main" val="332041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5638800"/>
          </a:xfrm>
        </p:spPr>
        <p:txBody>
          <a:bodyPr>
            <a:normAutofit/>
          </a:bodyPr>
          <a:lstStyle/>
          <a:p>
            <a:r>
              <a:rPr lang="en-US" dirty="0"/>
              <a:t>MPI wrapper around serial or thread-parallel jobs</a:t>
            </a:r>
          </a:p>
          <a:p>
            <a:pPr lvl="1"/>
            <a:r>
              <a:rPr lang="en-US" dirty="0"/>
              <a:t>Manager-worker paradigm</a:t>
            </a:r>
          </a:p>
          <a:p>
            <a:pPr lvl="1"/>
            <a:r>
              <a:rPr lang="en-US" dirty="0"/>
              <a:t>Preserves dependencies</a:t>
            </a:r>
          </a:p>
          <a:p>
            <a:pPr lvl="1"/>
            <a:r>
              <a:rPr lang="en-US" dirty="0"/>
              <a:t>Job is submitted to multiple nodes, starts PMC</a:t>
            </a:r>
          </a:p>
          <a:p>
            <a:pPr lvl="1"/>
            <a:r>
              <a:rPr lang="en-US" dirty="0"/>
              <a:t>Specify jobs as usual, Pegasus does wrapping</a:t>
            </a:r>
          </a:p>
          <a:p>
            <a:r>
              <a:rPr lang="en-US" dirty="0"/>
              <a:t>Uses intelligent scheduling</a:t>
            </a:r>
          </a:p>
          <a:p>
            <a:pPr lvl="1"/>
            <a:r>
              <a:rPr lang="en-US" dirty="0"/>
              <a:t>Core counts</a:t>
            </a:r>
          </a:p>
          <a:p>
            <a:pPr lvl="1"/>
            <a:r>
              <a:rPr lang="en-US" dirty="0"/>
              <a:t>Memory requirements</a:t>
            </a:r>
          </a:p>
          <a:p>
            <a:r>
              <a:rPr lang="en-US" dirty="0"/>
              <a:t>Developed for our application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7C524-40FE-43B8-8B55-D3822B6A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598B34-E759-4E00-8477-05F06BDF2772}"/>
              </a:ext>
            </a:extLst>
          </p:cNvPr>
          <p:cNvSpPr/>
          <p:nvPr/>
        </p:nvSpPr>
        <p:spPr>
          <a:xfrm>
            <a:off x="9525000" y="3200400"/>
            <a:ext cx="1981200" cy="1905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2A09375-D11E-4762-97F4-E5C2AF5BE670}"/>
              </a:ext>
            </a:extLst>
          </p:cNvPr>
          <p:cNvSpPr/>
          <p:nvPr/>
        </p:nvSpPr>
        <p:spPr>
          <a:xfrm>
            <a:off x="10645182" y="3567684"/>
            <a:ext cx="685800" cy="609600"/>
          </a:xfrm>
          <a:prstGeom prst="ellipse">
            <a:avLst/>
          </a:prstGeom>
          <a:solidFill>
            <a:srgbClr val="92D050"/>
          </a:solidFill>
          <a:ln w="1905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DB41C06-2E3A-4E1B-A039-8FB6B75B0F53}"/>
              </a:ext>
            </a:extLst>
          </p:cNvPr>
          <p:cNvSpPr/>
          <p:nvPr/>
        </p:nvSpPr>
        <p:spPr>
          <a:xfrm>
            <a:off x="9730782" y="3567684"/>
            <a:ext cx="685800" cy="609600"/>
          </a:xfrm>
          <a:prstGeom prst="ellipse">
            <a:avLst/>
          </a:prstGeom>
          <a:solidFill>
            <a:srgbClr val="FFE967"/>
          </a:solidFill>
          <a:ln w="19050"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F285199-60FF-4F3A-B1B5-8BA35E237583}"/>
              </a:ext>
            </a:extLst>
          </p:cNvPr>
          <p:cNvSpPr/>
          <p:nvPr/>
        </p:nvSpPr>
        <p:spPr>
          <a:xfrm>
            <a:off x="10159003" y="4381500"/>
            <a:ext cx="685800" cy="609600"/>
          </a:xfrm>
          <a:prstGeom prst="ellipse">
            <a:avLst/>
          </a:prstGeom>
          <a:solidFill>
            <a:srgbClr val="00B0F0"/>
          </a:solidFill>
          <a:ln w="19050">
            <a:solidFill>
              <a:srgbClr val="0066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FE6ABD-ABFE-4AC5-9FA3-9E9001A48EFE}"/>
              </a:ext>
            </a:extLst>
          </p:cNvPr>
          <p:cNvCxnSpPr>
            <a:cxnSpLocks/>
          </p:cNvCxnSpPr>
          <p:nvPr/>
        </p:nvCxnSpPr>
        <p:spPr>
          <a:xfrm>
            <a:off x="10207647" y="4162732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08E518-7A1B-471C-B672-B3FC1E93555F}"/>
              </a:ext>
            </a:extLst>
          </p:cNvPr>
          <p:cNvCxnSpPr>
            <a:cxnSpLocks/>
          </p:cNvCxnSpPr>
          <p:nvPr/>
        </p:nvCxnSpPr>
        <p:spPr>
          <a:xfrm flipH="1">
            <a:off x="10650099" y="4152900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B2C877-9823-4A11-B042-430558FB5870}"/>
              </a:ext>
            </a:extLst>
          </p:cNvPr>
          <p:cNvSpPr txBox="1"/>
          <p:nvPr/>
        </p:nvSpPr>
        <p:spPr>
          <a:xfrm>
            <a:off x="9854203" y="318920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workflow</a:t>
            </a:r>
            <a:endParaRPr lang="en-US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9727E97-07D9-4FD1-ACEB-04D8F1C1DB1D}"/>
              </a:ext>
            </a:extLst>
          </p:cNvPr>
          <p:cNvSpPr/>
          <p:nvPr/>
        </p:nvSpPr>
        <p:spPr>
          <a:xfrm>
            <a:off x="11811000" y="2438400"/>
            <a:ext cx="2333578" cy="3276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3DD15A-6911-49DC-AAF6-55C57C16E4A8}"/>
              </a:ext>
            </a:extLst>
          </p:cNvPr>
          <p:cNvSpPr txBox="1"/>
          <p:nvPr/>
        </p:nvSpPr>
        <p:spPr>
          <a:xfrm>
            <a:off x="12291989" y="2514600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PMC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88F3688-A63C-4905-A1B8-343DC2428E14}"/>
              </a:ext>
            </a:extLst>
          </p:cNvPr>
          <p:cNvSpPr/>
          <p:nvPr/>
        </p:nvSpPr>
        <p:spPr>
          <a:xfrm>
            <a:off x="13128522" y="3961172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37F3CD6-087C-4958-9BE7-63E7D0539E2C}"/>
              </a:ext>
            </a:extLst>
          </p:cNvPr>
          <p:cNvSpPr/>
          <p:nvPr/>
        </p:nvSpPr>
        <p:spPr>
          <a:xfrm>
            <a:off x="13128522" y="4189772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3EEC27E-D640-48A0-92D0-AD88F38E7C57}"/>
              </a:ext>
            </a:extLst>
          </p:cNvPr>
          <p:cNvSpPr/>
          <p:nvPr/>
        </p:nvSpPr>
        <p:spPr>
          <a:xfrm>
            <a:off x="13128522" y="4419601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C44A0E1-9BC8-4A50-A088-DA3946CC1B50}"/>
              </a:ext>
            </a:extLst>
          </p:cNvPr>
          <p:cNvSpPr/>
          <p:nvPr/>
        </p:nvSpPr>
        <p:spPr>
          <a:xfrm>
            <a:off x="13128522" y="4648201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652A27B-279A-4042-9341-295F6D6ABACE}"/>
              </a:ext>
            </a:extLst>
          </p:cNvPr>
          <p:cNvSpPr/>
          <p:nvPr/>
        </p:nvSpPr>
        <p:spPr>
          <a:xfrm>
            <a:off x="13128522" y="4876801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910F2EA-A065-4429-8B45-C1D7A0892B76}"/>
              </a:ext>
            </a:extLst>
          </p:cNvPr>
          <p:cNvSpPr/>
          <p:nvPr/>
        </p:nvSpPr>
        <p:spPr>
          <a:xfrm>
            <a:off x="12381271" y="2970571"/>
            <a:ext cx="1208671" cy="72144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208D69-0656-429A-9E2B-8AB2EFF096F1}"/>
              </a:ext>
            </a:extLst>
          </p:cNvPr>
          <p:cNvSpPr txBox="1"/>
          <p:nvPr/>
        </p:nvSpPr>
        <p:spPr>
          <a:xfrm>
            <a:off x="12381271" y="3128284"/>
            <a:ext cx="1417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manager</a:t>
            </a:r>
            <a:endParaRPr lang="en-US" sz="24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4678AE7-EB85-4BAE-A995-625228A9C14B}"/>
              </a:ext>
            </a:extLst>
          </p:cNvPr>
          <p:cNvCxnSpPr>
            <a:cxnSpLocks/>
          </p:cNvCxnSpPr>
          <p:nvPr/>
        </p:nvCxnSpPr>
        <p:spPr>
          <a:xfrm flipV="1">
            <a:off x="11506200" y="3478161"/>
            <a:ext cx="931606" cy="4830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73AD160-F244-40FC-AF84-4346552E4D7F}"/>
              </a:ext>
            </a:extLst>
          </p:cNvPr>
          <p:cNvCxnSpPr>
            <a:cxnSpLocks/>
          </p:cNvCxnSpPr>
          <p:nvPr/>
        </p:nvCxnSpPr>
        <p:spPr>
          <a:xfrm flipH="1">
            <a:off x="12972435" y="3683846"/>
            <a:ext cx="0" cy="1459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4B66E43B-32BF-4DEC-8669-8E6E110E7342}"/>
              </a:ext>
            </a:extLst>
          </p:cNvPr>
          <p:cNvSpPr/>
          <p:nvPr/>
        </p:nvSpPr>
        <p:spPr>
          <a:xfrm>
            <a:off x="11901948" y="3962400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4697903-3581-4633-87E1-03E95BCAFF85}"/>
              </a:ext>
            </a:extLst>
          </p:cNvPr>
          <p:cNvSpPr/>
          <p:nvPr/>
        </p:nvSpPr>
        <p:spPr>
          <a:xfrm>
            <a:off x="11901948" y="4191000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794D683-E1D0-412C-A162-F4C5CB7C71AD}"/>
              </a:ext>
            </a:extLst>
          </p:cNvPr>
          <p:cNvSpPr/>
          <p:nvPr/>
        </p:nvSpPr>
        <p:spPr>
          <a:xfrm>
            <a:off x="11901948" y="442082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F126CFE-5F6B-49C9-9149-01F0E5397C3E}"/>
              </a:ext>
            </a:extLst>
          </p:cNvPr>
          <p:cNvSpPr/>
          <p:nvPr/>
        </p:nvSpPr>
        <p:spPr>
          <a:xfrm>
            <a:off x="11901948" y="464942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E4F8FC2-CF83-46A2-B3D1-B44D205EF2B6}"/>
              </a:ext>
            </a:extLst>
          </p:cNvPr>
          <p:cNvSpPr/>
          <p:nvPr/>
        </p:nvSpPr>
        <p:spPr>
          <a:xfrm>
            <a:off x="11901948" y="487802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563DC4-2DCA-448D-9DCE-CCCB970EC8C1}"/>
              </a:ext>
            </a:extLst>
          </p:cNvPr>
          <p:cNvSpPr txBox="1"/>
          <p:nvPr/>
        </p:nvSpPr>
        <p:spPr>
          <a:xfrm>
            <a:off x="12291989" y="531697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workers</a:t>
            </a:r>
            <a:endParaRPr lang="en-US" sz="24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2911BAA-C587-483E-B896-CC34A0A34A13}"/>
              </a:ext>
            </a:extLst>
          </p:cNvPr>
          <p:cNvCxnSpPr>
            <a:stCxn id="28" idx="6"/>
            <a:endCxn id="19" idx="2"/>
          </p:cNvCxnSpPr>
          <p:nvPr/>
        </p:nvCxnSpPr>
        <p:spPr>
          <a:xfrm flipV="1">
            <a:off x="12816348" y="5143501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DA7C44A-9305-4FEA-8C9C-F78B01CAC7AD}"/>
              </a:ext>
            </a:extLst>
          </p:cNvPr>
          <p:cNvCxnSpPr/>
          <p:nvPr/>
        </p:nvCxnSpPr>
        <p:spPr>
          <a:xfrm flipV="1">
            <a:off x="12816348" y="4914902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794F3A8-D463-4A02-AED8-9B27BDB2747C}"/>
              </a:ext>
            </a:extLst>
          </p:cNvPr>
          <p:cNvCxnSpPr/>
          <p:nvPr/>
        </p:nvCxnSpPr>
        <p:spPr>
          <a:xfrm flipV="1">
            <a:off x="12808974" y="4707192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391B73-4410-4AD0-B69D-3B0F53763FF4}"/>
              </a:ext>
            </a:extLst>
          </p:cNvPr>
          <p:cNvCxnSpPr/>
          <p:nvPr/>
        </p:nvCxnSpPr>
        <p:spPr>
          <a:xfrm flipV="1">
            <a:off x="12816348" y="4449096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912647C-CD1E-4EE9-9E8E-4B8763AC1E8B}"/>
              </a:ext>
            </a:extLst>
          </p:cNvPr>
          <p:cNvCxnSpPr/>
          <p:nvPr/>
        </p:nvCxnSpPr>
        <p:spPr>
          <a:xfrm flipV="1">
            <a:off x="12816348" y="4220496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176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6A730-3A44-4E4D-94A8-0110E2E7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Recent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B362B-0CAE-46FC-B049-55FE291CF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Completed regional hazard calculation for Southern California</a:t>
            </a:r>
          </a:p>
          <a:p>
            <a:r>
              <a:rPr lang="en-US" dirty="0"/>
              <a:t>95 days of around-the-clock execution</a:t>
            </a:r>
          </a:p>
          <a:p>
            <a:r>
              <a:rPr lang="en-US" dirty="0"/>
              <a:t>Used 772,000 node-hours on </a:t>
            </a:r>
            <a:r>
              <a:rPr lang="en-US" i="1" dirty="0"/>
              <a:t>Summit</a:t>
            </a:r>
            <a:endParaRPr lang="en-US" dirty="0"/>
          </a:p>
          <a:p>
            <a:pPr lvl="1"/>
            <a:r>
              <a:rPr lang="en-US" dirty="0"/>
              <a:t>Peak of 73% of the system (3382 nodes)</a:t>
            </a:r>
          </a:p>
          <a:p>
            <a:r>
              <a:rPr lang="en-US" dirty="0"/>
              <a:t>Workflow tools:</a:t>
            </a:r>
          </a:p>
          <a:p>
            <a:pPr lvl="1"/>
            <a:r>
              <a:rPr lang="en-US" dirty="0"/>
              <a:t>Ran 28,130 jobs</a:t>
            </a:r>
          </a:p>
          <a:p>
            <a:pPr lvl="1"/>
            <a:r>
              <a:rPr lang="en-US" dirty="0"/>
              <a:t>Managed 2.5 PB of data</a:t>
            </a:r>
          </a:p>
          <a:p>
            <a:pPr lvl="1"/>
            <a:r>
              <a:rPr lang="en-US" dirty="0"/>
              <a:t>Staged 74 TB / 19 M files to long-term storage</a:t>
            </a:r>
          </a:p>
          <a:p>
            <a:pPr lvl="1"/>
            <a:r>
              <a:rPr lang="en-US" dirty="0"/>
              <a:t>Inserted 12.5 billion shaking metrics into</a:t>
            </a:r>
            <a:br>
              <a:rPr lang="en-US" dirty="0"/>
            </a:br>
            <a:r>
              <a:rPr lang="en-US" dirty="0"/>
              <a:t>local database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5EFD3-E4D5-4EBE-A131-54DFC9620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014B8-9550-4622-AF6F-414E67D33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A9662-EC10-4B1D-ACC4-B5799913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9" name="Picture 8" descr="A map of a large area&#10;&#10;Description automatically generated">
            <a:extLst>
              <a:ext uri="{FF2B5EF4-FFF2-40B4-BE49-F238E27FC236}">
                <a16:creationId xmlns:a16="http://schemas.microsoft.com/office/drawing/2014/main" id="{F84174A7-3709-4229-A994-41655ACC69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r="5106" b="6666"/>
          <a:stretch/>
        </p:blipFill>
        <p:spPr>
          <a:xfrm>
            <a:off x="8610600" y="1828800"/>
            <a:ext cx="5867400" cy="591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59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18088-2C38-44ED-AC0E-46D8A5CB1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turn!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382D4-1F92-487F-8D4C-DAEF10FF1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bottlenecks are you experiencing in your work that workflow tools might be able to help with?</a:t>
            </a:r>
          </a:p>
          <a:p>
            <a:r>
              <a:rPr lang="en-US" dirty="0"/>
              <a:t>Take a minute to reflect and come up with a few items.</a:t>
            </a:r>
          </a:p>
          <a:p>
            <a:r>
              <a:rPr lang="en-US" dirty="0"/>
              <a:t>Now, turn to a neighbor and talk about your bottlenecks with each other.</a:t>
            </a:r>
          </a:p>
          <a:p>
            <a:r>
              <a:rPr lang="en-US" dirty="0"/>
              <a:t>Who would like to share something smart their partner said?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6F283-7AF4-43A3-97F5-C0A6F6D9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BE28F-2EF4-4229-ADD3-D18E2220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70BEF-A934-4187-B937-D7CF0745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04631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85A08-B0BB-4706-9A2D-CB872D73D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Scientific workflow tools can help!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54AD1-E7F4-4515-B53E-9C7030AA3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Mature community of tool developers to improve your efficiency</a:t>
            </a:r>
          </a:p>
          <a:p>
            <a:r>
              <a:rPr lang="en-US" dirty="0"/>
              <a:t>Describe your workflow as tasks with dependencies between them</a:t>
            </a:r>
          </a:p>
          <a:p>
            <a:pPr lvl="1"/>
            <a:r>
              <a:rPr lang="en-US" dirty="0"/>
              <a:t>“Tasks” are anything you can run on a computer</a:t>
            </a:r>
          </a:p>
          <a:p>
            <a:r>
              <a:rPr lang="en-US" dirty="0"/>
              <a:t>Separation of process from data</a:t>
            </a:r>
          </a:p>
          <a:p>
            <a:pPr lvl="1"/>
            <a:r>
              <a:rPr lang="en-US" dirty="0"/>
              <a:t>Can run the same workflow with different data</a:t>
            </a:r>
          </a:p>
          <a:p>
            <a:pPr lvl="1"/>
            <a:r>
              <a:rPr lang="en-US" dirty="0"/>
              <a:t>Can run the same workflow on different systems</a:t>
            </a:r>
          </a:p>
          <a:p>
            <a:r>
              <a:rPr lang="en-US" dirty="0"/>
              <a:t>Provide a variety of features to help address bottlenecks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D6F66-3528-4CDF-80D0-F7584A99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2FCA2-3E4B-4EAA-A5A6-875A4753B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7F1B4-4BDA-4463-A5C7-947848796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166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2CF08-66C2-4A27-805D-82CCD0AE0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tool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F371C-C952-478B-8567-3F2D6D074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Many workflow tools, but shared concepts between them</a:t>
            </a:r>
          </a:p>
          <a:p>
            <a:r>
              <a:rPr lang="en-US" dirty="0">
                <a:latin typeface="+mn-lt"/>
                <a:ea typeface="Cambria" panose="02040503050406030204" pitchFamily="18" charset="0"/>
              </a:rPr>
              <a:t>Way to represent workflow tasks and their data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Can be specified through API, annotations, GUI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Explicit or implicit data roles</a:t>
            </a:r>
          </a:p>
          <a:p>
            <a:r>
              <a:rPr lang="en-US" dirty="0">
                <a:latin typeface="+mn-lt"/>
                <a:ea typeface="Cambria" panose="02040503050406030204" pitchFamily="18" charset="0"/>
              </a:rPr>
              <a:t>Workflow prepared to run on certain hardware</a:t>
            </a:r>
          </a:p>
          <a:p>
            <a:r>
              <a:rPr lang="en-US" dirty="0">
                <a:latin typeface="+mn-lt"/>
                <a:ea typeface="Cambria" panose="02040503050406030204" pitchFamily="18" charset="0"/>
              </a:rPr>
              <a:t>Schedule and run the workflow, honoring dependencies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May include remote job submission and data transfer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Some tools support interactivity and notebooks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Capture of metadata</a:t>
            </a:r>
          </a:p>
          <a:p>
            <a:r>
              <a:rPr lang="en-US" dirty="0">
                <a:latin typeface="+mn-lt"/>
                <a:ea typeface="Cambria" panose="02040503050406030204" pitchFamily="18" charset="0"/>
              </a:rPr>
              <a:t>User monitors workflow execution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May include error handling and retry provisions</a:t>
            </a:r>
            <a:endParaRPr lang="en-US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E76E0-F801-47E3-95B8-10C95892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DBA44-663B-4B31-BDD6-131BA684A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8F346-7616-4D18-B858-B736DA42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37436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B50FB-1D76-46A1-9B6C-299F4FC3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9035A-94B1-416B-A1DB-39ADC8ECB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542051" cy="1097280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US National Academy of Sciences commissioned a report on automated research workflows (ARWs) in 2020</a:t>
            </a:r>
          </a:p>
          <a:p>
            <a:endParaRPr lang="en-US" b="1" dirty="0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838BB-1C45-49FF-896F-C7CE1F92D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90380-3A60-487C-95D0-C539F64E5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DEC9B-C6E6-4289-8B9C-1E87CB46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8" name="Picture 7" descr="A spiral staircase with text overlay&#10;&#10;Description automatically generated with low confidence">
            <a:extLst>
              <a:ext uri="{FF2B5EF4-FFF2-40B4-BE49-F238E27FC236}">
                <a16:creationId xmlns:a16="http://schemas.microsoft.com/office/drawing/2014/main" id="{884E03F4-955D-48E0-9373-1551E5B1B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1" y="1167277"/>
            <a:ext cx="4362904" cy="654435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960562-F338-4F13-BC3C-FAFF224F3E02}"/>
              </a:ext>
            </a:extLst>
          </p:cNvPr>
          <p:cNvSpPr txBox="1">
            <a:spLocks/>
          </p:cNvSpPr>
          <p:nvPr/>
        </p:nvSpPr>
        <p:spPr>
          <a:xfrm>
            <a:off x="363950" y="2209800"/>
            <a:ext cx="9542050" cy="190500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“T</a:t>
            </a:r>
            <a:r>
              <a:rPr lang="en-US" sz="3200" dirty="0">
                <a:latin typeface="+mj-lt"/>
                <a:ea typeface="Cambria" panose="02040503050406030204" pitchFamily="18" charset="0"/>
                <a:cs typeface="Times-Roman"/>
              </a:rPr>
              <a:t>he common goal of researchers implementing ARWs is to accelerate scientific knowledge generation, potentially by orders of magnitude, while achieving greater control and reproducibility in the scientific process.”</a:t>
            </a:r>
            <a:endParaRPr lang="en-US" sz="3200" dirty="0"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AE3443-74B7-44F9-81AF-0C815E7286C4}"/>
              </a:ext>
            </a:extLst>
          </p:cNvPr>
          <p:cNvSpPr txBox="1">
            <a:spLocks/>
          </p:cNvSpPr>
          <p:nvPr/>
        </p:nvSpPr>
        <p:spPr>
          <a:xfrm>
            <a:off x="356387" y="4164491"/>
            <a:ext cx="9542051" cy="3599782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+mj-lt"/>
                <a:ea typeface="Cambria" panose="02040503050406030204" pitchFamily="18" charset="0"/>
                <a:cs typeface="Times-Roman"/>
              </a:rPr>
              <a:t>“The tools and techniques being developed under the large umbrella of ARWs promise to transform the centuries-old serial method of research investigation... Simultaneously, ARWs provide a way to satisfy pressing demands across fields to increase interoperability, reproducibility, replicability, and trustworthiness by better tracking results, recording data, establishing provenance, and creating more consistent</a:t>
            </a:r>
            <a:r>
              <a:rPr lang="en-US" sz="3200" dirty="0"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+mj-lt"/>
                <a:ea typeface="Cambria" panose="02040503050406030204" pitchFamily="18" charset="0"/>
                <a:cs typeface="Times-Roman"/>
              </a:rPr>
              <a:t>metadata than even the most dedicated researchers can provide themselves.”</a:t>
            </a:r>
            <a:endParaRPr lang="en-US" sz="3200" dirty="0"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72C1B2E-2B25-482F-AFF5-9883EE402DE7}"/>
              </a:ext>
            </a:extLst>
          </p:cNvPr>
          <p:cNvSpPr txBox="1">
            <a:spLocks/>
          </p:cNvSpPr>
          <p:nvPr/>
        </p:nvSpPr>
        <p:spPr>
          <a:xfrm>
            <a:off x="363949" y="2209800"/>
            <a:ext cx="9542051" cy="2053164"/>
          </a:xfrm>
          <a:prstGeom prst="rect">
            <a:avLst/>
          </a:prstGeom>
        </p:spPr>
        <p:txBody>
          <a:bodyPr vert="horz" lIns="109746" tIns="54873" rIns="109746" bIns="54873" rtlCol="0">
            <a:normAutofit fontScale="77500" lnSpcReduction="2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3500" dirty="0"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“T</a:t>
            </a:r>
            <a:r>
              <a:rPr lang="en-US" sz="3500" dirty="0">
                <a:latin typeface="+mj-lt"/>
                <a:ea typeface="Cambria" panose="02040503050406030204" pitchFamily="18" charset="0"/>
                <a:cs typeface="Times-Roman"/>
              </a:rPr>
              <a:t>he common goal of researchers implementing ARWs is to </a:t>
            </a:r>
            <a:r>
              <a:rPr lang="en-US" sz="3500" b="1" dirty="0">
                <a:latin typeface="+mj-lt"/>
                <a:ea typeface="Cambria" panose="02040503050406030204" pitchFamily="18" charset="0"/>
                <a:cs typeface="Times-Roman"/>
              </a:rPr>
              <a:t>accelerate scientific knowledge generation, potentially by orders of magnitude, while achieving greater control and reproducibility in the scientific process.”</a:t>
            </a:r>
            <a:endParaRPr lang="en-US" sz="3500" b="1" dirty="0"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BE89E69-981F-4E4F-A208-B162135E1A56}"/>
              </a:ext>
            </a:extLst>
          </p:cNvPr>
          <p:cNvSpPr txBox="1">
            <a:spLocks/>
          </p:cNvSpPr>
          <p:nvPr/>
        </p:nvSpPr>
        <p:spPr>
          <a:xfrm>
            <a:off x="356387" y="4172618"/>
            <a:ext cx="9542051" cy="3599782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+mj-lt"/>
                <a:ea typeface="Cambria" panose="02040503050406030204" pitchFamily="18" charset="0"/>
                <a:cs typeface="Times-Roman"/>
              </a:rPr>
              <a:t>“The tools and techniques being developed under the large umbrella of ARWs promise to transform the centuries-old serial method of research investigation... Simultaneously, ARWs provide a way to satisfy pressing demands across fields to increase interoperability, reproducibility, replicability, and trustworthiness by </a:t>
            </a:r>
            <a:r>
              <a:rPr lang="en-US" sz="3200" b="1" dirty="0">
                <a:latin typeface="+mj-lt"/>
                <a:ea typeface="Cambria" panose="02040503050406030204" pitchFamily="18" charset="0"/>
                <a:cs typeface="Times-Roman"/>
              </a:rPr>
              <a:t>better tracking results, recording data, establishing provenance, and creating more consistent</a:t>
            </a:r>
            <a:r>
              <a:rPr lang="en-US" sz="3200" b="1" dirty="0"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+mj-lt"/>
                <a:ea typeface="Cambria" panose="02040503050406030204" pitchFamily="18" charset="0"/>
                <a:cs typeface="Times-Roman"/>
              </a:rPr>
              <a:t>metadata than even the most dedicated researchers can provide themselves.”</a:t>
            </a:r>
            <a:endParaRPr lang="en-US" sz="3200" b="1" dirty="0"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3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Popular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248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Pegasus-WMS (what I use)</a:t>
            </a:r>
          </a:p>
          <a:p>
            <a:pPr lvl="1"/>
            <a:r>
              <a:rPr lang="en-US" dirty="0"/>
              <a:t>Developed at USC’s Information Sciences Institute</a:t>
            </a:r>
          </a:p>
          <a:p>
            <a:r>
              <a:rPr lang="en-US" dirty="0"/>
              <a:t>Used in many science domains, including LIGO project</a:t>
            </a:r>
          </a:p>
          <a:p>
            <a:r>
              <a:rPr lang="en-US" dirty="0"/>
              <a:t>Workflows are executed from local machine</a:t>
            </a:r>
          </a:p>
          <a:p>
            <a:pPr lvl="1"/>
            <a:r>
              <a:rPr lang="en-US" dirty="0"/>
              <a:t>Jobs can run on local machine or on distributed resources</a:t>
            </a:r>
          </a:p>
          <a:p>
            <a:r>
              <a:rPr lang="en-US" dirty="0"/>
              <a:t>You use API to write code describing workflow</a:t>
            </a:r>
          </a:p>
          <a:p>
            <a:pPr lvl="1"/>
            <a:r>
              <a:rPr lang="en-US" dirty="0"/>
              <a:t>Python (recommended), Java, or R</a:t>
            </a:r>
          </a:p>
          <a:p>
            <a:pPr lvl="1"/>
            <a:r>
              <a:rPr lang="en-US" dirty="0"/>
              <a:t>Define tasks with parent / child relationships</a:t>
            </a:r>
          </a:p>
          <a:p>
            <a:pPr lvl="1"/>
            <a:r>
              <a:rPr lang="en-US" dirty="0"/>
              <a:t>Describe files and their roles</a:t>
            </a:r>
          </a:p>
          <a:p>
            <a:r>
              <a:rPr lang="en-US" dirty="0"/>
              <a:t>Pegasus creates YAML file describing workflow</a:t>
            </a:r>
          </a:p>
          <a:p>
            <a:r>
              <a:rPr lang="en-US" dirty="0"/>
              <a:t>Workflow represented by directed acyclic graph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05A3A-8648-4A69-996C-A6FAC044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34E27D95-FA28-4113-9A52-DBB8ACADE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888" y="1119920"/>
            <a:ext cx="4261112" cy="660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5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Popular Workflow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92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82B55AC-3135-45AA-B16C-431266B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1F95FA-49F0-43F3-AF44-233D7A31457A}"/>
              </a:ext>
            </a:extLst>
          </p:cNvPr>
          <p:cNvSpPr txBox="1">
            <a:spLocks/>
          </p:cNvSpPr>
          <p:nvPr/>
        </p:nvSpPr>
        <p:spPr>
          <a:xfrm>
            <a:off x="7071360" y="1227762"/>
            <a:ext cx="7051859" cy="63398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400" dirty="0"/>
              <a:t>eFlows4HPC (BSC)</a:t>
            </a:r>
          </a:p>
          <a:p>
            <a:pPr lvl="2"/>
            <a:r>
              <a:rPr lang="en-US" sz="2880" dirty="0"/>
              <a:t>Workflow platform integrating different workflow software elements</a:t>
            </a:r>
          </a:p>
          <a:p>
            <a:pPr lvl="2"/>
            <a:r>
              <a:rPr lang="en-US" sz="2880" dirty="0" err="1"/>
              <a:t>PyCOMPS</a:t>
            </a:r>
            <a:r>
              <a:rPr lang="en-US" sz="2880" dirty="0"/>
              <a:t> responsible for runtime</a:t>
            </a:r>
          </a:p>
          <a:p>
            <a:pPr lvl="2"/>
            <a:r>
              <a:rPr lang="en-US" sz="2880" dirty="0"/>
              <a:t>Workflows-as-a-service paradigm</a:t>
            </a:r>
          </a:p>
          <a:p>
            <a:pPr lvl="2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3298A47-26D3-45C5-BF9C-926BB3EA2427}"/>
              </a:ext>
            </a:extLst>
          </p:cNvPr>
          <p:cNvSpPr txBox="1">
            <a:spLocks/>
          </p:cNvSpPr>
          <p:nvPr/>
        </p:nvSpPr>
        <p:spPr>
          <a:xfrm>
            <a:off x="357081" y="1256618"/>
            <a:ext cx="7051859" cy="6896782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Parsl</a:t>
            </a:r>
            <a:r>
              <a:rPr lang="en-US" dirty="0"/>
              <a:t> (U of Chicago/Argonne NL)</a:t>
            </a:r>
          </a:p>
          <a:p>
            <a:pPr lvl="1"/>
            <a:r>
              <a:rPr lang="en-US" sz="2880" dirty="0"/>
              <a:t>Parallelize Python by annotating functions or external apps</a:t>
            </a:r>
          </a:p>
          <a:p>
            <a:pPr lvl="1"/>
            <a:r>
              <a:rPr lang="en-US" sz="2880" dirty="0"/>
              <a:t>Integrated with </a:t>
            </a:r>
            <a:r>
              <a:rPr lang="en-US" sz="2880" dirty="0" err="1"/>
              <a:t>Jupyter</a:t>
            </a:r>
            <a:r>
              <a:rPr lang="en-US" sz="2880" dirty="0"/>
              <a:t> notebooks</a:t>
            </a:r>
          </a:p>
          <a:p>
            <a:pPr lvl="1"/>
            <a:r>
              <a:rPr lang="en-US" sz="2880" dirty="0"/>
              <a:t>Link outputs and inputs of annotations to describe workflow</a:t>
            </a:r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marL="280081" lvl="1" indent="0">
              <a:buNone/>
            </a:pPr>
            <a:endParaRPr lang="en-US" sz="2880" dirty="0"/>
          </a:p>
          <a:p>
            <a:pPr lvl="1"/>
            <a:endParaRPr lang="en-US" sz="1400" dirty="0"/>
          </a:p>
          <a:p>
            <a:pPr lvl="1"/>
            <a:r>
              <a:rPr lang="en-US" sz="2880" dirty="0"/>
              <a:t>Focus on large data, many tasks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28C51-025B-44DA-962E-B79F397B5F1F}"/>
              </a:ext>
            </a:extLst>
          </p:cNvPr>
          <p:cNvSpPr txBox="1"/>
          <p:nvPr/>
        </p:nvSpPr>
        <p:spPr>
          <a:xfrm>
            <a:off x="837530" y="4344412"/>
            <a:ext cx="632527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@bash_app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stdout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=("output/p1.out", "w"),</a:t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stderr=("output/p1.err", "w")):</a:t>
            </a: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#Call a bash command-line app ‘simulate’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"app/simulate"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call the </a:t>
            </a:r>
            <a:r>
              <a:rPr lang="en-US" sz="16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app and wait for the result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().result()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open the output file and read the result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with open('output/p1.out', 'r') as f: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f.read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</p:txBody>
      </p:sp>
      <p:pic>
        <p:nvPicPr>
          <p:cNvPr id="5" name="Picture 4" descr="A screenshot of a software&#10;&#10;Description automatically generated">
            <a:extLst>
              <a:ext uri="{FF2B5EF4-FFF2-40B4-BE49-F238E27FC236}">
                <a16:creationId xmlns:a16="http://schemas.microsoft.com/office/drawing/2014/main" id="{E244CEDB-D3C8-4AE9-909E-A4DFA2489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949" y="4331109"/>
            <a:ext cx="6325270" cy="33669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4649E78-94AD-4E14-95FC-C027334ACD5F}"/>
              </a:ext>
            </a:extLst>
          </p:cNvPr>
          <p:cNvGrpSpPr/>
          <p:nvPr/>
        </p:nvGrpSpPr>
        <p:grpSpPr>
          <a:xfrm>
            <a:off x="304800" y="533400"/>
            <a:ext cx="1905000" cy="656356"/>
            <a:chOff x="1295400" y="5938706"/>
            <a:chExt cx="3505200" cy="120769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C373EB1-3FE4-4F70-9ECF-291E00A83EF7}"/>
                </a:ext>
              </a:extLst>
            </p:cNvPr>
            <p:cNvSpPr/>
            <p:nvPr/>
          </p:nvSpPr>
          <p:spPr>
            <a:xfrm>
              <a:off x="1295400" y="5938706"/>
              <a:ext cx="3505200" cy="12076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4" name="Picture 13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5FF3D798-7FA3-4B7D-BEB2-7955FA309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5941878"/>
              <a:ext cx="3435624" cy="1158222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EB573A-09A6-4619-A399-CA5CA74C0215}"/>
              </a:ext>
            </a:extLst>
          </p:cNvPr>
          <p:cNvGrpSpPr/>
          <p:nvPr/>
        </p:nvGrpSpPr>
        <p:grpSpPr>
          <a:xfrm>
            <a:off x="11493636" y="934273"/>
            <a:ext cx="2955742" cy="894527"/>
            <a:chOff x="7165185" y="-709108"/>
            <a:chExt cx="3772761" cy="114179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1A64FF5-CC18-4E91-BB0F-2C16327FC334}"/>
                </a:ext>
              </a:extLst>
            </p:cNvPr>
            <p:cNvSpPr/>
            <p:nvPr/>
          </p:nvSpPr>
          <p:spPr>
            <a:xfrm>
              <a:off x="7165186" y="-709108"/>
              <a:ext cx="3772760" cy="10629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7" name="Picture 16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5B274ED5-FE02-401B-86AB-CFF5DC394F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604"/>
            <a:stretch/>
          </p:blipFill>
          <p:spPr>
            <a:xfrm>
              <a:off x="7165185" y="-673012"/>
              <a:ext cx="3772760" cy="1105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7408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8CBDFD6-F8AB-47C9-9487-AF95629A196F}"/>
              </a:ext>
            </a:extLst>
          </p:cNvPr>
          <p:cNvGrpSpPr/>
          <p:nvPr/>
        </p:nvGrpSpPr>
        <p:grpSpPr>
          <a:xfrm>
            <a:off x="1361531" y="1062265"/>
            <a:ext cx="13073992" cy="4526494"/>
            <a:chOff x="598922" y="1314941"/>
            <a:chExt cx="13073992" cy="45264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BD057A-1904-45B0-B6B7-A6A5FADE4B34}"/>
                </a:ext>
              </a:extLst>
            </p:cNvPr>
            <p:cNvSpPr/>
            <p:nvPr/>
          </p:nvSpPr>
          <p:spPr>
            <a:xfrm>
              <a:off x="598922" y="1314941"/>
              <a:ext cx="3969113" cy="84264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1" name="Picture 10" descr="A green letter t on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6F70C4E5-4C66-4D68-8BC4-B6DA8D5C1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435" y="5053276"/>
              <a:ext cx="3928479" cy="78815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C6759E5-8228-4DDA-ADEF-72D3C732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Popular Workflow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9DCA1-79C2-4A87-B10A-CBA3C0212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58368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err="1"/>
              <a:t>FireWorks</a:t>
            </a:r>
            <a:r>
              <a:rPr lang="en-US" dirty="0"/>
              <a:t> (LBNL/NERSC)</a:t>
            </a:r>
          </a:p>
          <a:p>
            <a:pPr lvl="1"/>
            <a:r>
              <a:rPr lang="en-US" dirty="0"/>
              <a:t>Workflows described through Python, JSON, or YAML, stored in MongoDB database</a:t>
            </a:r>
          </a:p>
          <a:p>
            <a:pPr lvl="1"/>
            <a:r>
              <a:rPr lang="en-US" dirty="0"/>
              <a:t>Submit batch scripts to launch workflow</a:t>
            </a:r>
          </a:p>
          <a:p>
            <a:pPr lvl="1"/>
            <a:r>
              <a:rPr lang="en-US" dirty="0"/>
              <a:t>Monitor through web interface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Makeflow</a:t>
            </a:r>
            <a:r>
              <a:rPr lang="en-US" dirty="0"/>
              <a:t> (Notre Dame)</a:t>
            </a:r>
          </a:p>
          <a:p>
            <a:pPr lvl="1"/>
            <a:r>
              <a:rPr lang="en-US" dirty="0" err="1"/>
              <a:t>Makefile</a:t>
            </a:r>
            <a:r>
              <a:rPr lang="en-US" dirty="0"/>
              <a:t>-type syntax to specify workflow</a:t>
            </a:r>
          </a:p>
          <a:p>
            <a:pPr lvl="2"/>
            <a:r>
              <a:rPr lang="en-US" dirty="0"/>
              <a:t>Targets are output files, dependent on input files, with execution string to run </a:t>
            </a:r>
          </a:p>
          <a:p>
            <a:pPr lvl="1"/>
            <a:r>
              <a:rPr lang="en-US" dirty="0"/>
              <a:t>Can work with Work Queue for management of compute resources (workers)</a:t>
            </a:r>
          </a:p>
          <a:p>
            <a:pPr lvl="2"/>
            <a:r>
              <a:rPr lang="en-US" dirty="0"/>
              <a:t>Multiple clusters, pilot jobs, dynamic worker pool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Nextflow</a:t>
            </a:r>
            <a:r>
              <a:rPr lang="en-US" dirty="0"/>
              <a:t> (</a:t>
            </a:r>
            <a:r>
              <a:rPr lang="en-US" dirty="0" err="1"/>
              <a:t>Seqera</a:t>
            </a:r>
            <a:r>
              <a:rPr lang="en-US" dirty="0"/>
              <a:t> Labs in Barcelona, but open source)</a:t>
            </a:r>
          </a:p>
          <a:p>
            <a:pPr lvl="1"/>
            <a:r>
              <a:rPr lang="en-US" dirty="0"/>
              <a:t>Uses dataflow paradigm: tasks write/read from channels (not always a file), can be piped</a:t>
            </a:r>
          </a:p>
          <a:p>
            <a:pPr lvl="1"/>
            <a:r>
              <a:rPr lang="en-US" dirty="0"/>
              <a:t>Custom scripting language for defining workflows</a:t>
            </a:r>
          </a:p>
          <a:p>
            <a:pPr>
              <a:lnSpc>
                <a:spcPct val="90000"/>
              </a:lnSpc>
            </a:pPr>
            <a:r>
              <a:rPr lang="en-US" dirty="0"/>
              <a:t>Many more!  Ask me about specific use cases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6F53F-68C9-4B32-9C02-C6A260FC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4E4E7-F820-4272-925C-0F9BF532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16</a:t>
            </a:fld>
            <a:endParaRPr lang="uk-UA" dirty="0"/>
          </a:p>
        </p:txBody>
      </p:sp>
      <p:pic>
        <p:nvPicPr>
          <p:cNvPr id="7" name="Picture 6" descr="A picture containing font, graphics, text, line&#10;&#10;Description automatically generated">
            <a:extLst>
              <a:ext uri="{FF2B5EF4-FFF2-40B4-BE49-F238E27FC236}">
                <a16:creationId xmlns:a16="http://schemas.microsoft.com/office/drawing/2014/main" id="{552A7826-30EB-4C7B-8936-3CFF90D8C8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403" y="457200"/>
            <a:ext cx="3310003" cy="1130245"/>
          </a:xfrm>
          <a:prstGeom prst="rect">
            <a:avLst/>
          </a:prstGeom>
        </p:spPr>
      </p:pic>
      <p:pic>
        <p:nvPicPr>
          <p:cNvPr id="8" name="Picture 7" descr="A black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35236869-EC69-4262-98A8-82D03BA4F1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604" y="2771616"/>
            <a:ext cx="4012065" cy="100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56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839AD-8781-4B5A-88A4-B66EC08E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what about Python scripts?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F05BD-5804-475C-A760-0A4A70911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reproduce some features with custom scripts</a:t>
            </a:r>
          </a:p>
          <a:p>
            <a:r>
              <a:rPr lang="en-US" dirty="0"/>
              <a:t>Cluster scheduler supports basic features</a:t>
            </a:r>
          </a:p>
          <a:p>
            <a:pPr lvl="1"/>
            <a:r>
              <a:rPr lang="en-US" dirty="0"/>
              <a:t>Can enforce job dependencies</a:t>
            </a:r>
          </a:p>
          <a:p>
            <a:pPr lvl="1"/>
            <a:r>
              <a:rPr lang="en-US" dirty="0"/>
              <a:t>Email notifications when complete</a:t>
            </a:r>
          </a:p>
          <a:p>
            <a:r>
              <a:rPr lang="en-US" dirty="0"/>
              <a:t>Can check exit status and retry on failure</a:t>
            </a:r>
          </a:p>
          <a:p>
            <a:r>
              <a:rPr lang="en-US" dirty="0"/>
              <a:t>Copy files in and out when required</a:t>
            </a:r>
          </a:p>
          <a:p>
            <a:pPr marL="9527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9A52B-9B9E-449B-B8C2-6D7B537EF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7E78C-5C9F-4B76-BED1-2C65D78E0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A1536-5E17-427F-BFCA-F06BA38F7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52151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99C88-2C6A-43DE-BDF9-86F80B969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approach should you 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7253F-0D65-4CCB-B612-C99E6F02B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pros and cons of using an established tool or custom scripts?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6F7AC-5C50-4F30-8C14-C967587F4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B28AB-54E1-4159-80B9-97739BA4A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29D74-6D99-44EE-AE86-F1C27517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0516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729A-777A-42EB-933D-2C57FCAE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81A51-9974-4D25-A305-27EAC821C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Workflow tools exist!</a:t>
            </a:r>
          </a:p>
          <a:p>
            <a:pPr lvl="1"/>
            <a:r>
              <a:rPr lang="en-US" dirty="0"/>
              <a:t>Designed to resolve bottlenecks and improve your efficiency</a:t>
            </a:r>
          </a:p>
          <a:p>
            <a:r>
              <a:rPr lang="en-US" dirty="0"/>
              <a:t>Work with any computational tasks</a:t>
            </a:r>
          </a:p>
          <a:p>
            <a:pPr lvl="1"/>
            <a:r>
              <a:rPr lang="en-US" dirty="0"/>
              <a:t>No changes required to application codes</a:t>
            </a:r>
          </a:p>
          <a:p>
            <a:r>
              <a:rPr lang="en-US" dirty="0"/>
              <a:t>Help manage jobs, files, and metadata</a:t>
            </a:r>
          </a:p>
          <a:p>
            <a:r>
              <a:rPr lang="en-US" dirty="0"/>
              <a:t>Separate process from data</a:t>
            </a:r>
          </a:p>
          <a:p>
            <a:pPr lvl="1"/>
            <a:r>
              <a:rPr lang="en-US" dirty="0"/>
              <a:t>Distributed execution</a:t>
            </a:r>
          </a:p>
          <a:p>
            <a:pPr lvl="1"/>
            <a:r>
              <a:rPr lang="en-US" dirty="0"/>
              <a:t>Migrate workflow to new systems</a:t>
            </a:r>
          </a:p>
          <a:p>
            <a:pPr lvl="1"/>
            <a:r>
              <a:rPr lang="en-US" dirty="0"/>
              <a:t>Easy to explain your process to new users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40596-253C-4FC3-B468-6602842E5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173C5-3A1D-4B1D-B410-72F08E797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1FF0A-BC90-45DB-8F78-E1C4AED0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4406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Closing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93520"/>
            <a:ext cx="14295120" cy="6278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Automation is vital, even without workflow tools</a:t>
            </a:r>
          </a:p>
          <a:p>
            <a:pPr lvl="1"/>
            <a:r>
              <a:rPr lang="en-US" dirty="0"/>
              <a:t>Eliminate human polling</a:t>
            </a:r>
          </a:p>
          <a:p>
            <a:pPr lvl="1"/>
            <a:r>
              <a:rPr lang="en-US" dirty="0"/>
              <a:t>Get everything to run automatically if successful</a:t>
            </a:r>
          </a:p>
          <a:p>
            <a:pPr lvl="1"/>
            <a:r>
              <a:rPr lang="en-US" dirty="0"/>
              <a:t>Be able to recover from common errors</a:t>
            </a:r>
          </a:p>
          <a:p>
            <a:r>
              <a:rPr lang="en-US" dirty="0"/>
              <a:t>Put ALL processing steps in the workflow</a:t>
            </a:r>
          </a:p>
          <a:p>
            <a:pPr lvl="1"/>
            <a:r>
              <a:rPr lang="en-US" dirty="0"/>
              <a:t>Include validation, visualization, publishing, notifications</a:t>
            </a:r>
          </a:p>
          <a:p>
            <a:r>
              <a:rPr lang="en-US" dirty="0"/>
              <a:t>Avoid premature optimization</a:t>
            </a:r>
          </a:p>
          <a:p>
            <a:r>
              <a:rPr lang="en-US" dirty="0"/>
              <a:t>Consider new, larger, compute environments (dream big!)</a:t>
            </a:r>
          </a:p>
          <a:p>
            <a:pPr lvl="1"/>
            <a:r>
              <a:rPr lang="en-US" dirty="0"/>
              <a:t>Larger clusters, clouds</a:t>
            </a:r>
          </a:p>
          <a:p>
            <a:r>
              <a:rPr lang="en-US" dirty="0"/>
              <a:t>Tool developers want to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E678A-1328-4315-9ED4-5F58891B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888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19200"/>
            <a:ext cx="14295120" cy="6461760"/>
          </a:xfrm>
        </p:spPr>
        <p:txBody>
          <a:bodyPr>
            <a:normAutofit/>
          </a:bodyPr>
          <a:lstStyle/>
          <a:p>
            <a:pPr>
              <a:spcBef>
                <a:spcPts val="320"/>
              </a:spcBef>
            </a:pPr>
            <a:r>
              <a:rPr lang="en-US" sz="2600" dirty="0"/>
              <a:t>SCEC:  </a:t>
            </a:r>
            <a:r>
              <a:rPr lang="en-US" sz="2600" dirty="0">
                <a:hlinkClick r:id="rId3"/>
              </a:rPr>
              <a:t>http://www.scec.org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Pegasus:  </a:t>
            </a:r>
            <a:r>
              <a:rPr lang="en-US" sz="2600" dirty="0">
                <a:hlinkClick r:id="rId4"/>
              </a:rPr>
              <a:t>http://pegasus.isi.edu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Pegasus-</a:t>
            </a:r>
            <a:r>
              <a:rPr lang="en-US" sz="2600" dirty="0" err="1"/>
              <a:t>mpi</a:t>
            </a:r>
            <a:r>
              <a:rPr lang="en-US" sz="2600" dirty="0"/>
              <a:t>-cluster:  </a:t>
            </a:r>
            <a:r>
              <a:rPr lang="en-US" sz="2600" dirty="0">
                <a:hlinkClick r:id="rId5"/>
              </a:rPr>
              <a:t>http://pegasus.isi.edu/wms/docs/latest/cli-pegasus-mpi-cluster.php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HTCondor</a:t>
            </a:r>
            <a:r>
              <a:rPr lang="en-US" sz="2600" dirty="0"/>
              <a:t>: </a:t>
            </a:r>
            <a:r>
              <a:rPr lang="en-US" sz="2600" dirty="0">
                <a:hlinkClick r:id="rId6"/>
              </a:rPr>
              <a:t>http://www.cs.wisc.edu/htcondor/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Parsl</a:t>
            </a:r>
            <a:r>
              <a:rPr lang="en-US" sz="2600" dirty="0"/>
              <a:t>:  </a:t>
            </a:r>
            <a:r>
              <a:rPr lang="en-US" sz="2600" dirty="0">
                <a:hlinkClick r:id="rId7"/>
              </a:rPr>
              <a:t>https://parsl-project.org/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eFlows4HPC: </a:t>
            </a:r>
            <a:r>
              <a:rPr lang="en-US" sz="2600" dirty="0">
                <a:hlinkClick r:id="rId8"/>
              </a:rPr>
              <a:t>https://eflows4hpc.eu/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pyComps</a:t>
            </a:r>
            <a:r>
              <a:rPr lang="en-US" sz="2600" dirty="0"/>
              <a:t>: </a:t>
            </a:r>
            <a:r>
              <a:rPr lang="en-US" sz="2600" dirty="0">
                <a:hlinkClick r:id="rId9"/>
              </a:rPr>
              <a:t>https://eflows4hpc.readthedocs.io/en/latest/Sections/01_Software_Stack/02_Runtime_Components/COMPSs.html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FireWorks</a:t>
            </a:r>
            <a:r>
              <a:rPr lang="en-US" sz="2600" dirty="0"/>
              <a:t>: </a:t>
            </a:r>
            <a:r>
              <a:rPr lang="en-US" sz="2600" dirty="0">
                <a:hlinkClick r:id="rId10"/>
              </a:rPr>
              <a:t>https://github.com/materialsproject/fireworks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Makeflow</a:t>
            </a:r>
            <a:r>
              <a:rPr lang="en-US" sz="2600" dirty="0"/>
              <a:t>: </a:t>
            </a:r>
            <a:r>
              <a:rPr lang="en-US" sz="2600" dirty="0">
                <a:hlinkClick r:id="rId11"/>
              </a:rPr>
              <a:t>http://ccl.cse.nd.edu/software/makeflow/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Work Queue: </a:t>
            </a:r>
            <a:r>
              <a:rPr lang="en-US" sz="2600" dirty="0">
                <a:hlinkClick r:id="rId12"/>
              </a:rPr>
              <a:t>http://ccl.cse.nd.edu/software/workqueue/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Nextflow</a:t>
            </a:r>
            <a:r>
              <a:rPr lang="en-US" sz="2600" dirty="0"/>
              <a:t>: </a:t>
            </a:r>
            <a:r>
              <a:rPr lang="en-US" sz="2600" dirty="0">
                <a:hlinkClick r:id="rId13"/>
              </a:rPr>
              <a:t>https://www.nextflow.io/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CyberShake</a:t>
            </a:r>
            <a:r>
              <a:rPr lang="en-US" sz="2600" dirty="0"/>
              <a:t>: </a:t>
            </a:r>
            <a:r>
              <a:rPr lang="en-US" sz="2600" dirty="0">
                <a:hlinkClick r:id="rId14"/>
              </a:rPr>
              <a:t>http://scec.usc.edu/scecpedia/CyberShake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DD479-4FDF-4A1D-8061-0C55BF2F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16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9" y="6804342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22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45322" y="3493514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788100" y="5486400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037" y="3382530"/>
            <a:ext cx="3459059" cy="185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08717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8" y="6931203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54190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4873beb7-5857-4685-be1f-d57550cc96c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1816</Words>
  <Application>Microsoft Office PowerPoint</Application>
  <PresentationFormat>Custom</PresentationFormat>
  <Paragraphs>312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Cambria</vt:lpstr>
      <vt:lpstr>Century Gothic</vt:lpstr>
      <vt:lpstr>Courier New</vt:lpstr>
      <vt:lpstr>Times</vt:lpstr>
      <vt:lpstr>Continental North America 16x9</vt:lpstr>
      <vt:lpstr>Simplify Your Science with Workflow Tools</vt:lpstr>
      <vt:lpstr>I’ve got a problem.</vt:lpstr>
      <vt:lpstr>Why am I doing this?</vt:lpstr>
      <vt:lpstr>What are my challenges?</vt:lpstr>
      <vt:lpstr>Solution: Scientific Workflows</vt:lpstr>
      <vt:lpstr>How did workflow tools help?</vt:lpstr>
      <vt:lpstr>Challenge:  Data Management</vt:lpstr>
      <vt:lpstr>Challenge:  Job Execution</vt:lpstr>
      <vt:lpstr>Pegasus-mpi-cluster (PMC)</vt:lpstr>
      <vt:lpstr>Recent Results</vt:lpstr>
      <vt:lpstr>Your turn!</vt:lpstr>
      <vt:lpstr>Scientific workflow tools can help!</vt:lpstr>
      <vt:lpstr>Basic tool concepts</vt:lpstr>
      <vt:lpstr>NAS report</vt:lpstr>
      <vt:lpstr>Popular Workflow Tools</vt:lpstr>
      <vt:lpstr>Popular Workflow Tools</vt:lpstr>
      <vt:lpstr>Popular Workflow Tools</vt:lpstr>
      <vt:lpstr>But what about Python scripts?</vt:lpstr>
      <vt:lpstr>What approach should you use?</vt:lpstr>
      <vt:lpstr>What did we learn?</vt:lpstr>
      <vt:lpstr>Closing Thoughts</vt:lpstr>
      <vt:lpstr>Links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2023-07-10T19:11:13Z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