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4"/>
  </p:notesMasterIdLst>
  <p:sldIdLst>
    <p:sldId id="258" r:id="rId2"/>
    <p:sldId id="1782" r:id="rId3"/>
    <p:sldId id="1789" r:id="rId4"/>
    <p:sldId id="1794" r:id="rId5"/>
    <p:sldId id="1783" r:id="rId6"/>
    <p:sldId id="1784" r:id="rId7"/>
    <p:sldId id="1785" r:id="rId8"/>
    <p:sldId id="1787" r:id="rId9"/>
    <p:sldId id="1792" r:id="rId10"/>
    <p:sldId id="1793" r:id="rId11"/>
    <p:sldId id="1791" r:id="rId12"/>
    <p:sldId id="25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69" autoAdjust="0"/>
  </p:normalViewPr>
  <p:slideViewPr>
    <p:cSldViewPr snapToGrid="0">
      <p:cViewPr varScale="1">
        <p:scale>
          <a:sx n="122" d="100"/>
          <a:sy n="122" d="100"/>
        </p:scale>
        <p:origin x="12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30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2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14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7" name="Google Shape;77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68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62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2" Type="http://schemas.openxmlformats.org/officeDocument/2006/relationships/image" Target="../media/image16.emf"/><Relationship Id="rId16" Type="http://schemas.openxmlformats.org/officeDocument/2006/relationships/image" Target="../media/image19.pd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13" Type="http://schemas.openxmlformats.org/officeDocument/2006/relationships/image" Target="../media/image36.jpg"/><Relationship Id="rId18" Type="http://schemas.openxmlformats.org/officeDocument/2006/relationships/image" Target="../media/image40.png"/><Relationship Id="rId26" Type="http://schemas.openxmlformats.org/officeDocument/2006/relationships/image" Target="../media/image47.jpg"/><Relationship Id="rId3" Type="http://schemas.openxmlformats.org/officeDocument/2006/relationships/image" Target="../media/image26.png"/><Relationship Id="rId21" Type="http://schemas.openxmlformats.org/officeDocument/2006/relationships/image" Target="../media/image43.png"/><Relationship Id="rId34" Type="http://schemas.openxmlformats.org/officeDocument/2006/relationships/image" Target="../media/image54.png"/><Relationship Id="rId7" Type="http://schemas.openxmlformats.org/officeDocument/2006/relationships/image" Target="../media/image30.png"/><Relationship Id="rId12" Type="http://schemas.openxmlformats.org/officeDocument/2006/relationships/image" Target="../media/image35.jpg"/><Relationship Id="rId17" Type="http://schemas.openxmlformats.org/officeDocument/2006/relationships/image" Target="../media/image39.png"/><Relationship Id="rId25" Type="http://schemas.openxmlformats.org/officeDocument/2006/relationships/image" Target="../media/image46.jpg"/><Relationship Id="rId3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g"/><Relationship Id="rId11" Type="http://schemas.openxmlformats.org/officeDocument/2006/relationships/image" Target="../media/image34.png"/><Relationship Id="rId24" Type="http://schemas.openxmlformats.org/officeDocument/2006/relationships/image" Target="../media/image10.png"/><Relationship Id="rId32" Type="http://schemas.openxmlformats.org/officeDocument/2006/relationships/image" Target="../media/image52.jpeg"/><Relationship Id="rId5" Type="http://schemas.openxmlformats.org/officeDocument/2006/relationships/image" Target="../media/image28.jpg"/><Relationship Id="rId15" Type="http://schemas.openxmlformats.org/officeDocument/2006/relationships/image" Target="../media/image37.png"/><Relationship Id="rId23" Type="http://schemas.openxmlformats.org/officeDocument/2006/relationships/image" Target="../media/image45.jpg"/><Relationship Id="rId28" Type="http://schemas.openxmlformats.org/officeDocument/2006/relationships/image" Target="../media/image48.jpeg"/><Relationship Id="rId10" Type="http://schemas.openxmlformats.org/officeDocument/2006/relationships/image" Target="../media/image33.png"/><Relationship Id="rId19" Type="http://schemas.openxmlformats.org/officeDocument/2006/relationships/image" Target="../media/image41.jpg"/><Relationship Id="rId31" Type="http://schemas.openxmlformats.org/officeDocument/2006/relationships/image" Target="../media/image51.jpg"/><Relationship Id="rId4" Type="http://schemas.openxmlformats.org/officeDocument/2006/relationships/image" Target="../media/image27.png"/><Relationship Id="rId9" Type="http://schemas.openxmlformats.org/officeDocument/2006/relationships/image" Target="../media/image32.jpg"/><Relationship Id="rId14" Type="http://schemas.openxmlformats.org/officeDocument/2006/relationships/image" Target="../media/image11.png"/><Relationship Id="rId22" Type="http://schemas.openxmlformats.org/officeDocument/2006/relationships/image" Target="../media/image44.png"/><Relationship Id="rId27" Type="http://schemas.openxmlformats.org/officeDocument/2006/relationships/image" Target="../media/image1.png"/><Relationship Id="rId30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1827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Accelerating AWP-ODC Seismic Simulations through MPI Optimizations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 dirty="0"/>
              <a:t>Scott Callaghan (Statewide California Earthquake Center)</a:t>
            </a:r>
            <a:br>
              <a:rPr lang="en" sz="1800" dirty="0"/>
            </a:br>
            <a:r>
              <a:rPr lang="en" sz="1800" dirty="0"/>
              <a:t>Yifeng Cui (San Diego Supercomputing Center)</a:t>
            </a:r>
            <a:endParaRPr sz="18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714" y="407305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2935" y="388164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2464" y="395788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5512" y="32982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6066214" y="388164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51064" y="65148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04121" y="65148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6468445" y="423256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November 19, 2025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yfcui@sdsc.edu</a:t>
            </a:r>
          </a:p>
        </p:txBody>
      </p:sp>
      <p:pic>
        <p:nvPicPr>
          <p:cNvPr id="13" name="Google Shape;114;p2" descr="San Diego Supercomputer Center · GitHub">
            <a:extLst>
              <a:ext uri="{FF2B5EF4-FFF2-40B4-BE49-F238E27FC236}">
                <a16:creationId xmlns:a16="http://schemas.microsoft.com/office/drawing/2014/main" id="{22AC17CC-E289-4795-854E-F6DA3A8BC74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07101" y="114420"/>
            <a:ext cx="547487" cy="5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04;p2">
            <a:extLst>
              <a:ext uri="{FF2B5EF4-FFF2-40B4-BE49-F238E27FC236}">
                <a16:creationId xmlns:a16="http://schemas.microsoft.com/office/drawing/2014/main" id="{185FEEED-67B6-447F-BEC8-00BD973ED0E6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55049" y="194322"/>
            <a:ext cx="1186694" cy="36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D61E-3256-41CE-B60F-63E46B337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Earthquake Simulations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75425-2189-45B3-9763-163EEC34A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Earthquakes cause major human impacts</a:t>
            </a:r>
          </a:p>
          <a:p>
            <a:pPr lvl="1"/>
            <a:r>
              <a:rPr lang="en-US" dirty="0"/>
              <a:t>Türkiye doublet (2023)</a:t>
            </a:r>
          </a:p>
          <a:p>
            <a:pPr lvl="1"/>
            <a:r>
              <a:rPr lang="en-US" dirty="0"/>
              <a:t>Myanmar (2025)</a:t>
            </a:r>
          </a:p>
          <a:p>
            <a:pPr lvl="1"/>
            <a:r>
              <a:rPr lang="en-US" dirty="0"/>
              <a:t>13 M7+ earthquakes worldwide in the past year</a:t>
            </a:r>
          </a:p>
          <a:p>
            <a:pPr lvl="1"/>
            <a:r>
              <a:rPr lang="en-US" dirty="0"/>
              <a:t>Annualized loss in the US is $14.7 billion/year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Large earthquakes in well-instrumented</a:t>
            </a:r>
            <a:br>
              <a:rPr lang="en-US" dirty="0"/>
            </a:br>
            <a:r>
              <a:rPr lang="en-US" dirty="0"/>
              <a:t>areas are rare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Difficult to collect useful data</a:t>
            </a:r>
          </a:p>
          <a:p>
            <a:pPr>
              <a:spcAft>
                <a:spcPts val="600"/>
              </a:spcAft>
            </a:pPr>
            <a:r>
              <a:rPr lang="en-US" dirty="0"/>
              <a:t>Experiments only possible on small scales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Simulation and modeling critical to test</a:t>
            </a:r>
            <a:br>
              <a:rPr lang="en-US" dirty="0"/>
            </a:br>
            <a:r>
              <a:rPr lang="en-US" dirty="0"/>
              <a:t>hypotheses and improve preparedness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5A6AB-ADDA-47F9-B4D9-65A9B5772E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10B8580-63F3-48AC-8A7E-676C3C971585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29C0F7-19E5-4390-8C9F-8FC537007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280" y="1272540"/>
            <a:ext cx="3646705" cy="26444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3E0793-21F4-4499-B129-7FCC8A797D86}"/>
              </a:ext>
            </a:extLst>
          </p:cNvPr>
          <p:cNvSpPr txBox="1"/>
          <p:nvPr/>
        </p:nvSpPr>
        <p:spPr>
          <a:xfrm>
            <a:off x="5454457" y="3959588"/>
            <a:ext cx="348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annualized earthquake loss by region (source: FEMA)</a:t>
            </a:r>
          </a:p>
        </p:txBody>
      </p:sp>
    </p:spTree>
    <p:extLst>
      <p:ext uri="{BB962C8B-B14F-4D97-AF65-F5344CB8AC3E}">
        <p14:creationId xmlns:p14="http://schemas.microsoft.com/office/powerpoint/2010/main" val="189081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D9DD-E5F4-49AA-A855-E961BAC1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Need for HPC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D82D2-E059-485C-8CF5-ECFCFF206E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B3B342B-E545-46AB-9E8E-ADC90675AEA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Resonance_3bldgs_GIF">
            <a:hlinkClick r:id="" action="ppaction://media"/>
            <a:extLst>
              <a:ext uri="{FF2B5EF4-FFF2-40B4-BE49-F238E27FC236}">
                <a16:creationId xmlns:a16="http://schemas.microsoft.com/office/drawing/2014/main" id="{863C6263-CF59-4808-8EBB-05C0B3481F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85580" y="2595465"/>
            <a:ext cx="2833433" cy="20070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7953AC-FD5B-4C2A-AFB2-96BE8B023AB9}"/>
              </a:ext>
            </a:extLst>
          </p:cNvPr>
          <p:cNvSpPr txBox="1"/>
          <p:nvPr/>
        </p:nvSpPr>
        <p:spPr>
          <a:xfrm>
            <a:off x="3901440" y="4553470"/>
            <a:ext cx="23896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Roboto" panose="02000000000000000000" pitchFamily="2" charset="0"/>
                <a:ea typeface="Roboto" panose="02000000000000000000" pitchFamily="2" charset="0"/>
              </a:rPr>
              <a:t>Simulated peak velocity for 2019 M7.1 Ridgecrest earthquake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18F70D-8C83-4173-A6E0-CB7EDD49EBD8}"/>
              </a:ext>
            </a:extLst>
          </p:cNvPr>
          <p:cNvGrpSpPr/>
          <p:nvPr/>
        </p:nvGrpSpPr>
        <p:grpSpPr>
          <a:xfrm>
            <a:off x="4152900" y="2863265"/>
            <a:ext cx="1993534" cy="1691895"/>
            <a:chOff x="3193469" y="2400300"/>
            <a:chExt cx="2690096" cy="228306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751282-6F22-44CC-BBB9-1C414C876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7817" t="5262" r="35820" b="52642"/>
            <a:stretch/>
          </p:blipFill>
          <p:spPr>
            <a:xfrm>
              <a:off x="5376804" y="2545293"/>
              <a:ext cx="506761" cy="213806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7C134E4-279D-4C5D-9A52-49AB0DDB4BA6}"/>
                </a:ext>
              </a:extLst>
            </p:cNvPr>
            <p:cNvGrpSpPr/>
            <p:nvPr/>
          </p:nvGrpSpPr>
          <p:grpSpPr>
            <a:xfrm>
              <a:off x="3193469" y="2400300"/>
              <a:ext cx="2169150" cy="2262297"/>
              <a:chOff x="3193469" y="2400300"/>
              <a:chExt cx="2169150" cy="226229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5ACE847-9F06-4671-8D09-680BE62681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095" t="3621" r="69955" b="52642"/>
              <a:stretch/>
            </p:blipFill>
            <p:spPr>
              <a:xfrm>
                <a:off x="3242115" y="2468110"/>
                <a:ext cx="2120504" cy="2194487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B171ABB-E279-4686-9321-B31FFB68EA52}"/>
                  </a:ext>
                </a:extLst>
              </p:cNvPr>
              <p:cNvSpPr/>
              <p:nvPr/>
            </p:nvSpPr>
            <p:spPr>
              <a:xfrm>
                <a:off x="3193469" y="2400300"/>
                <a:ext cx="136471" cy="1714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83884-5C0F-4C9F-A20A-381F0DFF2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8520600" cy="34010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Wave propagation simulations model ground motion from earthquakes</a:t>
            </a:r>
          </a:p>
          <a:p>
            <a:pPr>
              <a:spcBef>
                <a:spcPts val="600"/>
              </a:spcBef>
            </a:pPr>
            <a:r>
              <a:rPr lang="en-US" dirty="0"/>
              <a:t>Different kinds of buildings are affected by different frequency motion</a:t>
            </a:r>
          </a:p>
          <a:p>
            <a:pPr lvl="1"/>
            <a:r>
              <a:rPr lang="en-US" dirty="0"/>
              <a:t>Resonance is approximately 10/(building height in floors) Hz</a:t>
            </a:r>
          </a:p>
          <a:p>
            <a:pPr>
              <a:spcBef>
                <a:spcPts val="600"/>
              </a:spcBef>
            </a:pPr>
            <a:r>
              <a:rPr lang="en-US" dirty="0"/>
              <a:t>Computational cost scales as the 4</a:t>
            </a:r>
            <a:r>
              <a:rPr lang="en-US" baseline="30000" dirty="0"/>
              <a:t>th</a:t>
            </a:r>
            <a:r>
              <a:rPr lang="en-US" dirty="0"/>
              <a:t> power of frequency</a:t>
            </a:r>
          </a:p>
          <a:p>
            <a:pPr>
              <a:spcBef>
                <a:spcPts val="600"/>
              </a:spcBef>
            </a:pPr>
            <a:r>
              <a:rPr lang="en-US" dirty="0"/>
              <a:t>Other components increase cost too</a:t>
            </a:r>
          </a:p>
          <a:p>
            <a:pPr lvl="1"/>
            <a:r>
              <a:rPr lang="en-US" dirty="0"/>
              <a:t>Nonlinear response</a:t>
            </a:r>
          </a:p>
          <a:p>
            <a:pPr lvl="1"/>
            <a:r>
              <a:rPr lang="en-US" dirty="0"/>
              <a:t>Topography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Higher-performing codes</a:t>
            </a:r>
            <a:br>
              <a:rPr lang="en-US" dirty="0"/>
            </a:br>
            <a:r>
              <a:rPr lang="en-US" dirty="0"/>
              <a:t>can include more physics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Leads to more accurate,</a:t>
            </a:r>
            <a:br>
              <a:rPr lang="en-US" dirty="0"/>
            </a:br>
            <a:r>
              <a:rPr lang="en-US" dirty="0"/>
              <a:t>broadly useful results</a:t>
            </a:r>
          </a:p>
        </p:txBody>
      </p:sp>
    </p:spTree>
    <p:extLst>
      <p:ext uri="{BB962C8B-B14F-4D97-AF65-F5344CB8AC3E}">
        <p14:creationId xmlns:p14="http://schemas.microsoft.com/office/powerpoint/2010/main" val="151942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F903F-B575-BCB4-37D0-9F7EDFC15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281FF-F539-6348-C8FC-58AF01400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46253-19E4-A736-A912-B10E99104F0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24B448B-62EF-B74A-6D95-D931C5F234D9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M8-1.0-Vmag-Height-Field_720">
            <a:hlinkClick r:id="" action="ppaction://media"/>
            <a:extLst>
              <a:ext uri="{FF2B5EF4-FFF2-40B4-BE49-F238E27FC236}">
                <a16:creationId xmlns:a16="http://schemas.microsoft.com/office/drawing/2014/main" id="{11AFDA49-9380-2EEF-FD2E-4189CFC150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03" y="-1"/>
            <a:ext cx="9121460" cy="51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8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6F867-78C4-4997-9AAB-63CF764D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AWP-ODC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7CCDC-4C05-4182-861F-064A60E54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399"/>
            <a:ext cx="8520600" cy="3689927"/>
          </a:xfrm>
        </p:spPr>
        <p:txBody>
          <a:bodyPr>
            <a:normAutofit/>
          </a:bodyPr>
          <a:lstStyle/>
          <a:p>
            <a:pPr>
              <a:spcAft>
                <a:spcPts val="400"/>
              </a:spcAft>
            </a:pPr>
            <a:r>
              <a:rPr lang="en-US" b="1" dirty="0"/>
              <a:t>A</a:t>
            </a:r>
            <a:r>
              <a:rPr lang="en-US" dirty="0"/>
              <a:t>nelastic </a:t>
            </a:r>
            <a:r>
              <a:rPr lang="en-US" b="1" dirty="0"/>
              <a:t>W</a:t>
            </a:r>
            <a:r>
              <a:rPr lang="en-US" dirty="0"/>
              <a:t>ave </a:t>
            </a:r>
            <a:r>
              <a:rPr lang="en-US" b="1" dirty="0"/>
              <a:t>P</a:t>
            </a:r>
            <a:r>
              <a:rPr lang="en-US" dirty="0"/>
              <a:t>ropagation – </a:t>
            </a:r>
            <a:r>
              <a:rPr lang="en-US" b="1" dirty="0"/>
              <a:t>O</a:t>
            </a:r>
            <a:r>
              <a:rPr lang="en-US" dirty="0"/>
              <a:t>lsen, </a:t>
            </a:r>
            <a:r>
              <a:rPr lang="en-US" b="1" dirty="0"/>
              <a:t>D</a:t>
            </a:r>
            <a:r>
              <a:rPr lang="en-US" dirty="0"/>
              <a:t>ay, and </a:t>
            </a:r>
            <a:r>
              <a:rPr lang="en-US" b="1" dirty="0"/>
              <a:t>C</a:t>
            </a:r>
            <a:r>
              <a:rPr lang="en-US" dirty="0"/>
              <a:t>ui</a:t>
            </a:r>
          </a:p>
          <a:p>
            <a:pPr>
              <a:spcAft>
                <a:spcPts val="400"/>
              </a:spcAft>
            </a:pPr>
            <a:r>
              <a:rPr lang="en-US" dirty="0"/>
              <a:t>Started as personal research code</a:t>
            </a:r>
          </a:p>
          <a:p>
            <a:pPr>
              <a:spcAft>
                <a:spcPts val="400"/>
              </a:spcAft>
            </a:pPr>
            <a:r>
              <a:rPr lang="en-US" dirty="0"/>
              <a:t>3D velocity-stress wave equations</a:t>
            </a:r>
            <a:br>
              <a:rPr lang="en-US" dirty="0"/>
            </a:br>
            <a:r>
              <a:rPr lang="en-US" dirty="0"/>
              <a:t>solved by explicit staggered-grid</a:t>
            </a:r>
            <a:br>
              <a:rPr lang="en-US" dirty="0"/>
            </a:br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order finite difference</a:t>
            </a:r>
          </a:p>
          <a:p>
            <a:pPr>
              <a:spcAft>
                <a:spcPts val="400"/>
              </a:spcAft>
            </a:pPr>
            <a:r>
              <a:rPr lang="en-US" dirty="0"/>
              <a:t>Displacement nodes split at fault</a:t>
            </a:r>
            <a:br>
              <a:rPr lang="en-US" dirty="0"/>
            </a:br>
            <a:r>
              <a:rPr lang="en-US" dirty="0"/>
              <a:t>surface: explicitly discontinuous</a:t>
            </a:r>
            <a:br>
              <a:rPr lang="en-US" dirty="0"/>
            </a:br>
            <a:r>
              <a:rPr lang="en-US" dirty="0"/>
              <a:t>displacement &amp; velocity</a:t>
            </a:r>
          </a:p>
          <a:p>
            <a:pPr>
              <a:spcAft>
                <a:spcPts val="400"/>
              </a:spcAft>
            </a:pPr>
            <a:r>
              <a:rPr lang="en-US" dirty="0"/>
              <a:t>Absorbing boundary conditions by perfectly matched layers</a:t>
            </a:r>
          </a:p>
          <a:p>
            <a:pPr>
              <a:spcAft>
                <a:spcPts val="400"/>
              </a:spcAft>
            </a:pPr>
            <a:r>
              <a:rPr lang="en-US" dirty="0"/>
              <a:t>Supports dynamic rupture simulations as well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3C451-1F6D-44DB-8EC1-F1B3500F79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6393AA0-AA1F-4759-A91F-64D2A2517AF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Fig1_revised.eps">
            <a:extLst>
              <a:ext uri="{FF2B5EF4-FFF2-40B4-BE49-F238E27FC236}">
                <a16:creationId xmlns:a16="http://schemas.microsoft.com/office/drawing/2014/main" id="{5C207289-4C97-4744-BDEE-1F82471AF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383" y="1489823"/>
            <a:ext cx="2576387" cy="2396377"/>
          </a:xfrm>
          <a:prstGeom prst="rect">
            <a:avLst/>
          </a:prstGeom>
        </p:spPr>
      </p:pic>
      <p:pic>
        <p:nvPicPr>
          <p:cNvPr id="7" name="Picture 6" descr="sgsn-KBO.pdf">
            <a:extLst>
              <a:ext uri="{FF2B5EF4-FFF2-40B4-BE49-F238E27FC236}">
                <a16:creationId xmlns:a16="http://schemas.microsoft.com/office/drawing/2014/main" id="{77FD393C-63B1-4863-AAA1-8B471D8E6B0E}"/>
              </a:ext>
            </a:extLst>
          </p:cNvPr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7075472" y="1555894"/>
            <a:ext cx="1851253" cy="15498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2E9EB8-5161-4512-835A-D0484745F4E0}"/>
              </a:ext>
            </a:extLst>
          </p:cNvPr>
          <p:cNvSpPr/>
          <p:nvPr/>
        </p:nvSpPr>
        <p:spPr>
          <a:xfrm>
            <a:off x="7075472" y="3105780"/>
            <a:ext cx="18512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Variables:</a:t>
            </a:r>
          </a:p>
          <a:p>
            <a:r>
              <a:rPr lang="en-US" sz="800" dirty="0"/>
              <a:t>V</a:t>
            </a:r>
            <a:r>
              <a:rPr lang="en-US" sz="800" baseline="-25000" dirty="0"/>
              <a:t>i</a:t>
            </a:r>
            <a:r>
              <a:rPr lang="en-US" sz="800" baseline="30000" dirty="0"/>
              <a:t>±</a:t>
            </a:r>
            <a:r>
              <a:rPr lang="en-US" sz="800" dirty="0"/>
              <a:t>       split-node particle velocities</a:t>
            </a:r>
          </a:p>
          <a:p>
            <a:r>
              <a:rPr lang="en-US" sz="800" dirty="0" err="1"/>
              <a:t>τ</a:t>
            </a:r>
            <a:r>
              <a:rPr lang="en-US" sz="800" baseline="-25000" dirty="0" err="1"/>
              <a:t>ij</a:t>
            </a:r>
            <a:r>
              <a:rPr lang="en-US" sz="800" dirty="0"/>
              <a:t>         stresses</a:t>
            </a:r>
          </a:p>
          <a:p>
            <a:r>
              <a:rPr lang="en-US" sz="800" dirty="0"/>
              <a:t>T</a:t>
            </a:r>
            <a:r>
              <a:rPr lang="en-US" sz="800" baseline="-25000" dirty="0"/>
              <a:t>i</a:t>
            </a:r>
            <a:r>
              <a:rPr lang="en-US" sz="800" baseline="30000" dirty="0"/>
              <a:t>±</a:t>
            </a:r>
            <a:r>
              <a:rPr lang="en-US" sz="800" dirty="0"/>
              <a:t>        split-node traction (no jump)</a:t>
            </a:r>
          </a:p>
          <a:p>
            <a:r>
              <a:rPr lang="en-US" sz="800" dirty="0" err="1"/>
              <a:t>R</a:t>
            </a:r>
            <a:r>
              <a:rPr lang="en-US" sz="800" baseline="-25000" dirty="0" err="1"/>
              <a:t>i</a:t>
            </a:r>
            <a:r>
              <a:rPr lang="en-US" sz="800" baseline="30000" dirty="0"/>
              <a:t>±</a:t>
            </a:r>
            <a:r>
              <a:rPr lang="en-US" sz="800" dirty="0"/>
              <a:t>        stress divergence terms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850DA5-22C0-4809-8B1D-D8199774DC6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18447" y="4328160"/>
            <a:ext cx="1902703" cy="5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E189-BF2A-47C8-B7CE-ED8173AD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4" y="164488"/>
            <a:ext cx="7643613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Motivation for MPI Compression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BF04C-8822-4896-B26F-794F58A76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Collaboration with DK Panda team at OSU </a:t>
            </a:r>
          </a:p>
          <a:p>
            <a:r>
              <a:rPr lang="en-US" sz="2000" dirty="0"/>
              <a:t>Each AWP-ODC process communicates</a:t>
            </a:r>
            <a:br>
              <a:rPr lang="en-US" sz="2000" dirty="0"/>
            </a:br>
            <a:r>
              <a:rPr lang="en-US" sz="2000" dirty="0"/>
              <a:t>with (up to) 6 neighbors</a:t>
            </a:r>
          </a:p>
          <a:p>
            <a:r>
              <a:rPr lang="en-US" sz="2000" dirty="0"/>
              <a:t>Significant communication times</a:t>
            </a:r>
            <a:br>
              <a:rPr lang="en-US" sz="2000" dirty="0"/>
            </a:br>
            <a:r>
              <a:rPr lang="en-US" sz="2000" dirty="0"/>
              <a:t>at large scale</a:t>
            </a:r>
          </a:p>
          <a:p>
            <a:r>
              <a:rPr lang="en-US" sz="2000" dirty="0"/>
              <a:t>Inter-node bandwidth is often saturated</a:t>
            </a:r>
          </a:p>
          <a:p>
            <a:r>
              <a:rPr lang="en-US" sz="2000" dirty="0"/>
              <a:t>Disparity between intra-node and</a:t>
            </a:r>
            <a:br>
              <a:rPr lang="en-US" sz="2000" dirty="0"/>
            </a:br>
            <a:r>
              <a:rPr lang="en-US" sz="2000" dirty="0"/>
              <a:t>inter-node GPU communication</a:t>
            </a:r>
            <a:br>
              <a:rPr lang="en-US" sz="2000" dirty="0"/>
            </a:br>
            <a:r>
              <a:rPr lang="en-US" sz="2000" dirty="0"/>
              <a:t>bandwidth impedes efficient scalability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336F7-20FA-4990-8768-DEFD3E7A86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181C60D-1A95-4AB0-AFA4-C38BEBDD543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66041A-DD83-41D9-BBC0-ECC573644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37" y="1515999"/>
            <a:ext cx="3645827" cy="2111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B2370D-E5E8-4842-BFFE-BD2D09DA25D8}"/>
              </a:ext>
            </a:extLst>
          </p:cNvPr>
          <p:cNvSpPr txBox="1"/>
          <p:nvPr/>
        </p:nvSpPr>
        <p:spPr>
          <a:xfrm>
            <a:off x="6655866" y="3665157"/>
            <a:ext cx="13640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Arial" panose="020B0604020202020204" pitchFamily="34" charset="0"/>
                <a:cs typeface="Arial" panose="020B0604020202020204" pitchFamily="34" charset="0"/>
              </a:rPr>
              <a:t>(Q. Zhou et al. IPDPS’21)</a:t>
            </a:r>
          </a:p>
        </p:txBody>
      </p:sp>
    </p:spTree>
    <p:extLst>
      <p:ext uri="{BB962C8B-B14F-4D97-AF65-F5344CB8AC3E}">
        <p14:creationId xmlns:p14="http://schemas.microsoft.com/office/powerpoint/2010/main" val="143180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5893-CA43-4EBE-916C-CAFA1437D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855" y="164488"/>
            <a:ext cx="7233086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On-the-fly Compression on GPUs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13A29-F890-417C-A6B4-FA7183B42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Designed on-the-fly message compression schemes in MVAPICH2-GDR</a:t>
            </a:r>
          </a:p>
          <a:p>
            <a:r>
              <a:rPr lang="en-US" dirty="0"/>
              <a:t>Messages are compressed and combined, then sent and decompressed</a:t>
            </a:r>
          </a:p>
          <a:p>
            <a:r>
              <a:rPr lang="en-US" dirty="0"/>
              <a:t>Two GPU compression algorithms integrated into MVAPICH-GDR:</a:t>
            </a:r>
          </a:p>
          <a:p>
            <a:pPr lvl="1"/>
            <a:r>
              <a:rPr lang="en-US" dirty="0"/>
              <a:t>MPC: lossless </a:t>
            </a:r>
          </a:p>
          <a:p>
            <a:pPr lvl="1"/>
            <a:r>
              <a:rPr lang="en-US" dirty="0"/>
              <a:t>ZFP: lossy</a:t>
            </a:r>
          </a:p>
          <a:p>
            <a:r>
              <a:rPr lang="en-US" dirty="0"/>
              <a:t>Overlap compression/</a:t>
            </a:r>
            <a:br>
              <a:rPr lang="en-US" dirty="0"/>
            </a:br>
            <a:r>
              <a:rPr lang="en-US" dirty="0"/>
              <a:t>decompression kernels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18F06-45EB-44E6-A3B8-4BC03BCC20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3B0383F-B6F9-48A3-A6D5-10DD91DEC111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6B2A0-D03F-4079-AD3C-2575641E1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728" y="2357842"/>
            <a:ext cx="3012379" cy="2210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F6C7C4-51DB-4F4E-BD07-59A2532C3B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5"/>
          <a:stretch/>
        </p:blipFill>
        <p:spPr>
          <a:xfrm>
            <a:off x="6425623" y="2236646"/>
            <a:ext cx="2695517" cy="23321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151E29-C47C-4E93-92E5-7389BF8FBA3D}"/>
              </a:ext>
            </a:extLst>
          </p:cNvPr>
          <p:cNvSpPr txBox="1"/>
          <p:nvPr/>
        </p:nvSpPr>
        <p:spPr>
          <a:xfrm>
            <a:off x="4886320" y="4652520"/>
            <a:ext cx="13640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Arial" panose="020B0604020202020204" pitchFamily="34" charset="0"/>
                <a:cs typeface="Arial" panose="020B0604020202020204" pitchFamily="34" charset="0"/>
              </a:rPr>
              <a:t>(Q. Zhou et al. IPDPS’21)</a:t>
            </a:r>
          </a:p>
        </p:txBody>
      </p:sp>
    </p:spTree>
    <p:extLst>
      <p:ext uri="{BB962C8B-B14F-4D97-AF65-F5344CB8AC3E}">
        <p14:creationId xmlns:p14="http://schemas.microsoft.com/office/powerpoint/2010/main" val="343475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D359-D17E-4715-980C-D2431B9C3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AWP-ODC Performance on OLCF Frontier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03F3F-B5BE-48BA-B175-5183AE1F4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3020037" cy="38295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MVAPICH used for full system scale on </a:t>
            </a:r>
            <a:r>
              <a:rPr lang="en-US" i="1" dirty="0"/>
              <a:t>Frontier</a:t>
            </a:r>
          </a:p>
          <a:p>
            <a:r>
              <a:rPr lang="en-US" dirty="0"/>
              <a:t>95% efficiency</a:t>
            </a:r>
          </a:p>
          <a:p>
            <a:r>
              <a:rPr lang="en-US" dirty="0"/>
              <a:t>17.2% improvement in time-to-solution with MVAPICH2-GDR (GPU-aware MPI), better than Cray MPICH (14%)</a:t>
            </a:r>
          </a:p>
          <a:p>
            <a:r>
              <a:rPr lang="en-US" dirty="0"/>
              <a:t>Working on compression implementation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D27DA-2277-449E-BB83-6275D7D08D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9E03FD5-1ACB-466C-9704-A8EB737741F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 descr="Picture 4">
            <a:extLst>
              <a:ext uri="{FF2B5EF4-FFF2-40B4-BE49-F238E27FC236}">
                <a16:creationId xmlns:a16="http://schemas.microsoft.com/office/drawing/2014/main" id="{3F8F399E-E303-B443-4276-B06EA47D0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043" y="801432"/>
            <a:ext cx="5670958" cy="41425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80864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78DB-0F4E-833F-5A12-9AD0D50C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AWP-ODC Performance on TACC Vista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CEE69-4B4C-3DEF-0747-3E353D24E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3253745" cy="3527400"/>
          </a:xfrm>
        </p:spPr>
        <p:txBody>
          <a:bodyPr/>
          <a:lstStyle/>
          <a:p>
            <a:r>
              <a:rPr lang="en-US" dirty="0"/>
              <a:t>3.5% improvement with on-the-fly ZFP compression for 256 nodes</a:t>
            </a:r>
          </a:p>
          <a:p>
            <a:r>
              <a:rPr lang="en-US" dirty="0"/>
              <a:t>Smaller improvement due to fast CPU/GPU data transfer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F92DB-E266-83D4-088C-4F52B22039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4DAD724-1884-DD18-80BE-087ACEF6A249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 descr="Picture 2">
            <a:extLst>
              <a:ext uri="{FF2B5EF4-FFF2-40B4-BE49-F238E27FC236}">
                <a16:creationId xmlns:a16="http://schemas.microsoft.com/office/drawing/2014/main" id="{C6DE12CA-9A4A-8ADF-D97C-774361DE8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445" y="805343"/>
            <a:ext cx="5578555" cy="406766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964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6A4A7-CBD5-B772-74C7-A6273DE8F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Vista performance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6C31B-8C4B-4BBC-6CEB-AD065A843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7BE898D-654D-FE09-7803-0C45B55AC201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82;p13" descr="Google Shape;82;p13">
            <a:extLst>
              <a:ext uri="{FF2B5EF4-FFF2-40B4-BE49-F238E27FC236}">
                <a16:creationId xmlns:a16="http://schemas.microsoft.com/office/drawing/2014/main" id="{76505410-4CDB-9C10-FA91-08DC7FE10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60" y="1369984"/>
            <a:ext cx="8709465" cy="34038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12691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30E73-0CBC-46B2-82F1-B94268761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Applications of AWP-ODC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A137F-02DE-485D-A68E-451318261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SCEC CyberShake project uses simulations to</a:t>
            </a:r>
            <a:br>
              <a:rPr lang="en-US" dirty="0"/>
            </a:br>
            <a:r>
              <a:rPr lang="en-US" dirty="0"/>
              <a:t>improve seismic hazard models in California</a:t>
            </a:r>
          </a:p>
          <a:p>
            <a:pPr lvl="1"/>
            <a:r>
              <a:rPr lang="en-US" dirty="0"/>
              <a:t>AWP-ODC used to run wave propagations</a:t>
            </a:r>
          </a:p>
          <a:p>
            <a:pPr lvl="1"/>
            <a:r>
              <a:rPr lang="en-US" dirty="0"/>
              <a:t>Ran code 945 times on </a:t>
            </a:r>
            <a:r>
              <a:rPr lang="en-US" i="1" dirty="0"/>
              <a:t>Frontier</a:t>
            </a:r>
            <a:r>
              <a:rPr lang="en-US" dirty="0"/>
              <a:t> to create hazard map</a:t>
            </a:r>
          </a:p>
          <a:p>
            <a:pPr lvl="1"/>
            <a:r>
              <a:rPr lang="en-US" dirty="0"/>
              <a:t>Represents best available science</a:t>
            </a:r>
          </a:p>
          <a:p>
            <a:pPr>
              <a:spcBef>
                <a:spcPts val="600"/>
              </a:spcBef>
            </a:pPr>
            <a:r>
              <a:rPr lang="en-US" dirty="0"/>
              <a:t>In 2026, code will be used to improve input velocity</a:t>
            </a:r>
            <a:br>
              <a:rPr lang="en-US" dirty="0"/>
            </a:br>
            <a:r>
              <a:rPr lang="en-US" dirty="0"/>
              <a:t>models and run high-resolution nonlinear scenarios</a:t>
            </a:r>
          </a:p>
          <a:p>
            <a:pPr>
              <a:spcBef>
                <a:spcPts val="600"/>
              </a:spcBef>
            </a:pPr>
            <a:r>
              <a:rPr lang="en-US" dirty="0"/>
              <a:t>AWP is a Characteristic Science Application for TACC</a:t>
            </a:r>
            <a:br>
              <a:rPr lang="en-US" dirty="0"/>
            </a:br>
            <a:r>
              <a:rPr lang="en-US" i="1" dirty="0"/>
              <a:t>Horizon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Will use </a:t>
            </a:r>
            <a:r>
              <a:rPr lang="en-US" i="1" dirty="0"/>
              <a:t>Vista</a:t>
            </a:r>
            <a:r>
              <a:rPr lang="en-US" dirty="0"/>
              <a:t> experience </a:t>
            </a:r>
            <a:r>
              <a:rPr lang="en-US"/>
              <a:t>for </a:t>
            </a:r>
            <a:r>
              <a:rPr lang="en-US" i="1"/>
              <a:t>Horizon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BF34B-26B9-44EF-A094-2B3C8633A7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4A5697-6216-40FD-B365-169AD39E4C0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map of the pacific ocean&#10;&#10;Description automatically generated">
            <a:extLst>
              <a:ext uri="{FF2B5EF4-FFF2-40B4-BE49-F238E27FC236}">
                <a16:creationId xmlns:a16="http://schemas.microsoft.com/office/drawing/2014/main" id="{E31F073A-8924-4002-B2DE-FC194FBE7E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36" r="5856" b="3879"/>
          <a:stretch/>
        </p:blipFill>
        <p:spPr>
          <a:xfrm>
            <a:off x="6332221" y="835000"/>
            <a:ext cx="2751539" cy="3665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F8EBD7-EEB3-459B-A90F-37FE4EF9A5CB}"/>
              </a:ext>
            </a:extLst>
          </p:cNvPr>
          <p:cNvSpPr txBox="1"/>
          <p:nvPr/>
        </p:nvSpPr>
        <p:spPr>
          <a:xfrm>
            <a:off x="6492960" y="4426787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Physics-based seismic hazard map for Northern California</a:t>
            </a:r>
          </a:p>
        </p:txBody>
      </p:sp>
    </p:spTree>
    <p:extLst>
      <p:ext uri="{BB962C8B-B14F-4D97-AF65-F5344CB8AC3E}">
        <p14:creationId xmlns:p14="http://schemas.microsoft.com/office/powerpoint/2010/main" val="1410317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" descr="snap_x_48000.jpg"/>
          <p:cNvPicPr preferRelativeResize="0"/>
          <p:nvPr/>
        </p:nvPicPr>
        <p:blipFill rotWithShape="1">
          <a:blip r:embed="rId3">
            <a:alphaModFix amt="65000"/>
          </a:blip>
          <a:srcRect t="12291" b="34130"/>
          <a:stretch/>
        </p:blipFill>
        <p:spPr>
          <a:xfrm>
            <a:off x="1914479" y="0"/>
            <a:ext cx="7232073" cy="51435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pic>
      <p:sp>
        <p:nvSpPr>
          <p:cNvPr id="80" name="Google Shape;80;p2"/>
          <p:cNvSpPr txBox="1">
            <a:spLocks noGrp="1"/>
          </p:cNvSpPr>
          <p:nvPr>
            <p:ph type="subTitle" idx="1"/>
          </p:nvPr>
        </p:nvSpPr>
        <p:spPr>
          <a:xfrm>
            <a:off x="2152009" y="4167562"/>
            <a:ext cx="6737686" cy="83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525" dirty="0">
              <a:solidFill>
                <a:schemeClr val="dk1"/>
              </a:solidFill>
            </a:endParaRPr>
          </a:p>
          <a:p>
            <a:pPr algn="l"/>
            <a:r>
              <a:rPr lang="en-US" sz="1200" b="1" dirty="0">
                <a:solidFill>
                  <a:srgbClr val="800000"/>
                </a:solidFill>
              </a:rPr>
              <a:t>Computing Allocation</a:t>
            </a:r>
            <a:r>
              <a:rPr lang="en-US" sz="1200" dirty="0">
                <a:solidFill>
                  <a:srgbClr val="800000"/>
                </a:solidFill>
              </a:rPr>
              <a:t> </a:t>
            </a:r>
            <a:r>
              <a:rPr lang="en-US" sz="1050" dirty="0">
                <a:solidFill>
                  <a:srgbClr val="800000"/>
                </a:solidFill>
              </a:rPr>
              <a:t>	</a:t>
            </a:r>
            <a:r>
              <a:rPr lang="en-US" sz="1050" dirty="0">
                <a:solidFill>
                  <a:srgbClr val="000000"/>
                </a:solidFill>
              </a:rPr>
              <a:t>OLCF DD, TACC LSCP and CSA, SDSC Expanse, DOE INCITE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9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 dirty="0">
              <a:solidFill>
                <a:srgbClr val="800000"/>
              </a:solidFill>
            </a:endParaRPr>
          </a:p>
          <a:p>
            <a:pPr lvl="0" algn="l"/>
            <a:r>
              <a:rPr lang="en-US" sz="1200" b="1" dirty="0">
                <a:solidFill>
                  <a:srgbClr val="800000"/>
                </a:solidFill>
              </a:rPr>
              <a:t>Funding</a:t>
            </a:r>
            <a:r>
              <a:rPr lang="en-US" sz="1200" dirty="0">
                <a:solidFill>
                  <a:srgbClr val="800000"/>
                </a:solidFill>
              </a:rPr>
              <a:t>		</a:t>
            </a:r>
            <a:r>
              <a:rPr lang="en-US" sz="1050" dirty="0">
                <a:solidFill>
                  <a:srgbClr val="000000"/>
                </a:solidFill>
              </a:rPr>
              <a:t> NSF LCCF/CSA, NSF CSSI, NSF/USGS SCEC Core, SDSC Core</a:t>
            </a:r>
            <a:endParaRPr dirty="0"/>
          </a:p>
        </p:txBody>
      </p:sp>
      <p:pic>
        <p:nvPicPr>
          <p:cNvPr id="81" name="Google Shape;8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26865" y="1816846"/>
            <a:ext cx="860736" cy="86073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"/>
          <p:cNvSpPr txBox="1"/>
          <p:nvPr/>
        </p:nvSpPr>
        <p:spPr>
          <a:xfrm>
            <a:off x="3165510" y="2693373"/>
            <a:ext cx="5131202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Philip </a:t>
            </a:r>
            <a:r>
              <a:rPr lang="en-US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Maechling</a:t>
            </a:r>
            <a:r>
              <a:rPr lang="en-US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Scott Callaghan             Kim Olsen              Lars </a:t>
            </a:r>
            <a:r>
              <a:rPr lang="en-US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Koesterke</a:t>
            </a:r>
            <a:endParaRPr sz="105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2033" y="3052108"/>
            <a:ext cx="1240675" cy="871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43334" y="3052107"/>
            <a:ext cx="871919" cy="87191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/>
          <p:nvPr/>
        </p:nvSpPr>
        <p:spPr>
          <a:xfrm>
            <a:off x="2152009" y="978539"/>
            <a:ext cx="116570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HPGeoC</a:t>
            </a:r>
            <a:r>
              <a:rPr lang="en-US" sz="11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Team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2152009" y="2119095"/>
            <a:ext cx="110158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Collaborators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2152009" y="3284832"/>
            <a:ext cx="122822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NOWLAB Team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4121039" y="142472"/>
            <a:ext cx="2678131" cy="407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1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Acknowledgments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57537" y="1826763"/>
            <a:ext cx="795703" cy="86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80462" y="3044213"/>
            <a:ext cx="653781" cy="871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 descr="Logo + Design Element Downloads | SDSU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94516" y="842283"/>
            <a:ext cx="608699" cy="27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 descr="Media Assets – Oak Ridge Leadership Computing Facilit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10401" y="4294473"/>
            <a:ext cx="1188651" cy="199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00087" y="1468883"/>
            <a:ext cx="690715" cy="69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 descr="TACC - Green Revolution Cooli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1393" y="433838"/>
            <a:ext cx="72326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 descr="National Energy Research Scientific Computing Center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44397" y="4678170"/>
            <a:ext cx="497849" cy="261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19196" y="2299299"/>
            <a:ext cx="1186694" cy="361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 descr="Logos &amp; Brand Guidelines | NVIDIA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7710" y="3095112"/>
            <a:ext cx="1283581" cy="722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120776" y="3510188"/>
            <a:ext cx="426399" cy="28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 descr="AMD Logo and symbol, meaning, history, PNG, brand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207457" y="3041038"/>
            <a:ext cx="547488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 descr="The 2022 INCITE Call for Proposals is Open | Earth ...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37287" y="782832"/>
            <a:ext cx="653285" cy="25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 descr="Home - Access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90173" y="1217784"/>
            <a:ext cx="1404284" cy="19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52244" y="273972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 descr="National Center for Supercomputing Applications - NCSA ...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362567" y="385960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 descr="Welcome to CloudBank | CloudBank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38978" y="4735050"/>
            <a:ext cx="861103" cy="19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 descr="Microsoft Unveils a New Look - The Official Microsoft Blo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274483" y="3906607"/>
            <a:ext cx="932974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 descr="San Diego Supercomputer Center · GitHub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166889" y="1606147"/>
            <a:ext cx="547487" cy="5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 descr="Kim Olsen | San Diego State University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5868553" y="1801032"/>
            <a:ext cx="931334" cy="8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wearing glasses and a brown jacket&#10;&#10;Description automatically generated">
            <a:extLst>
              <a:ext uri="{FF2B5EF4-FFF2-40B4-BE49-F238E27FC236}">
                <a16:creationId xmlns:a16="http://schemas.microsoft.com/office/drawing/2014/main" id="{8C75FCB0-F8C6-41F9-A56F-23D63DC64F6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318892" y="732498"/>
            <a:ext cx="647462" cy="808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BC51C6-4A43-4723-B462-9D010EA2AAC5}"/>
              </a:ext>
            </a:extLst>
          </p:cNvPr>
          <p:cNvSpPr txBox="1"/>
          <p:nvPr/>
        </p:nvSpPr>
        <p:spPr>
          <a:xfrm>
            <a:off x="3202452" y="1562408"/>
            <a:ext cx="8608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Yifeng</a:t>
            </a:r>
            <a:r>
              <a:rPr lang="en-US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Cui</a:t>
            </a:r>
            <a:endParaRPr lang="en-US" sz="1050" dirty="0"/>
          </a:p>
        </p:txBody>
      </p:sp>
      <p:pic>
        <p:nvPicPr>
          <p:cNvPr id="42" name="Google Shape;28;p4">
            <a:extLst>
              <a:ext uri="{FF2B5EF4-FFF2-40B4-BE49-F238E27FC236}">
                <a16:creationId xmlns:a16="http://schemas.microsoft.com/office/drawing/2014/main" id="{34D02681-8459-4570-A7DD-155965D3D142}"/>
              </a:ext>
            </a:extLst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324176" y="225847"/>
            <a:ext cx="398917" cy="415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4" descr="Picture 4">
            <a:extLst>
              <a:ext uri="{FF2B5EF4-FFF2-40B4-BE49-F238E27FC236}">
                <a16:creationId xmlns:a16="http://schemas.microsoft.com/office/drawing/2014/main" id="{958AC65D-AE2A-B865-A690-D70C012DCA3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032634" y="765037"/>
            <a:ext cx="1133159" cy="754151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Box 4">
            <a:extLst>
              <a:ext uri="{FF2B5EF4-FFF2-40B4-BE49-F238E27FC236}">
                <a16:creationId xmlns:a16="http://schemas.microsoft.com/office/drawing/2014/main" id="{A3AA7179-A4CE-FDA8-72B5-E5E322D6E3CA}"/>
              </a:ext>
            </a:extLst>
          </p:cNvPr>
          <p:cNvSpPr txBox="1"/>
          <p:nvPr/>
        </p:nvSpPr>
        <p:spPr>
          <a:xfrm>
            <a:off x="4189145" y="1579618"/>
            <a:ext cx="5724644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34290" bIns="34290">
            <a:spAutoFit/>
          </a:bodyPr>
          <a:lstStyle>
            <a:lvl1pPr defTabSz="914247">
              <a:lnSpc>
                <a:spcPct val="100000"/>
              </a:lnSpc>
              <a:spcBef>
                <a:spcPts val="0"/>
              </a:spcBef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50" dirty="0"/>
              <a:t>Akash Palla              Tom Zhang            Shijie Wang</a:t>
            </a:r>
            <a:r>
              <a:rPr lang="en-US" sz="1050" dirty="0"/>
              <a:t>             Daniel Roten</a:t>
            </a:r>
            <a:r>
              <a:rPr sz="1050" dirty="0"/>
              <a:t>		</a:t>
            </a:r>
          </a:p>
        </p:txBody>
      </p:sp>
      <p:pic>
        <p:nvPicPr>
          <p:cNvPr id="27" name="Picture 4" descr="Picture 4">
            <a:extLst>
              <a:ext uri="{FF2B5EF4-FFF2-40B4-BE49-F238E27FC236}">
                <a16:creationId xmlns:a16="http://schemas.microsoft.com/office/drawing/2014/main" id="{8BB5AB49-84AC-5783-CB88-C4A61AC39F6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214464" y="754950"/>
            <a:ext cx="1195163" cy="799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icture 6" descr="Picture 6">
            <a:extLst>
              <a:ext uri="{FF2B5EF4-FFF2-40B4-BE49-F238E27FC236}">
                <a16:creationId xmlns:a16="http://schemas.microsoft.com/office/drawing/2014/main" id="{009AD015-C9B8-1C78-1427-31FBD339031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94355" y="760097"/>
            <a:ext cx="1191581" cy="793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Google Shape;97;p2">
            <a:extLst>
              <a:ext uri="{FF2B5EF4-FFF2-40B4-BE49-F238E27FC236}">
                <a16:creationId xmlns:a16="http://schemas.microsoft.com/office/drawing/2014/main" id="{08D587FA-EA59-23D6-82BD-7AEA837B52DC}"/>
              </a:ext>
            </a:extLst>
          </p:cNvPr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7804220" y="764251"/>
            <a:ext cx="1139693" cy="76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6" descr="Picture 6">
            <a:extLst>
              <a:ext uri="{FF2B5EF4-FFF2-40B4-BE49-F238E27FC236}">
                <a16:creationId xmlns:a16="http://schemas.microsoft.com/office/drawing/2014/main" id="{0C3561E9-302B-1E84-D21B-60EA84F016B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614950" y="1816846"/>
            <a:ext cx="860736" cy="860736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TextBox 9">
            <a:extLst>
              <a:ext uri="{FF2B5EF4-FFF2-40B4-BE49-F238E27FC236}">
                <a16:creationId xmlns:a16="http://schemas.microsoft.com/office/drawing/2014/main" id="{CA0216F4-1540-6AA3-61A6-37DB6949D6C1}"/>
              </a:ext>
            </a:extLst>
          </p:cNvPr>
          <p:cNvSpPr txBox="1"/>
          <p:nvPr/>
        </p:nvSpPr>
        <p:spPr>
          <a:xfrm>
            <a:off x="3489869" y="3937116"/>
            <a:ext cx="5266185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34290" bIns="34290">
            <a:spAutoFit/>
          </a:bodyPr>
          <a:lstStyle>
            <a:lvl1pPr defTabSz="914247">
              <a:lnSpc>
                <a:spcPct val="100000"/>
              </a:lnSpc>
              <a:spcBef>
                <a:spcPts val="0"/>
              </a:spcBef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50" dirty="0"/>
              <a:t>DK Panda             Hari </a:t>
            </a:r>
            <a:r>
              <a:rPr sz="1050" dirty="0" err="1"/>
              <a:t>Subramoni</a:t>
            </a:r>
            <a:r>
              <a:rPr sz="1050" dirty="0"/>
              <a:t>    Nick Contini   Chen-Chun Chen  </a:t>
            </a:r>
            <a:r>
              <a:rPr lang="en-US" sz="1050" dirty="0"/>
              <a:t>   </a:t>
            </a:r>
            <a:r>
              <a:rPr sz="1050" dirty="0"/>
              <a:t> Lang Xu</a:t>
            </a:r>
          </a:p>
        </p:txBody>
      </p:sp>
      <p:pic>
        <p:nvPicPr>
          <p:cNvPr id="37" name="Picture 22" descr="Picture 22">
            <a:extLst>
              <a:ext uri="{FF2B5EF4-FFF2-40B4-BE49-F238E27FC236}">
                <a16:creationId xmlns:a16="http://schemas.microsoft.com/office/drawing/2014/main" id="{178C7466-DA14-C122-E3D2-C014FF4EA2CA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5804687" y="3073446"/>
            <a:ext cx="862056" cy="85802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Picture 20" descr="Picture 20">
            <a:extLst>
              <a:ext uri="{FF2B5EF4-FFF2-40B4-BE49-F238E27FC236}">
                <a16:creationId xmlns:a16="http://schemas.microsoft.com/office/drawing/2014/main" id="{6D33C650-3E8C-999F-18C5-5C1FB452270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875755" y="3052107"/>
            <a:ext cx="895695" cy="8580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5099</TotalTime>
  <Words>600</Words>
  <Application>Microsoft Office PowerPoint</Application>
  <PresentationFormat>On-screen Show (16:9)</PresentationFormat>
  <Paragraphs>96</Paragraphs>
  <Slides>12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Lora</vt:lpstr>
      <vt:lpstr>Roboto</vt:lpstr>
      <vt:lpstr>Times</vt:lpstr>
      <vt:lpstr>Times New Roman</vt:lpstr>
      <vt:lpstr>SCEC Theme (2024)</vt:lpstr>
      <vt:lpstr>Accelerating AWP-ODC Seismic Simulations through MPI Optimizations</vt:lpstr>
      <vt:lpstr>Earthquake Simulations</vt:lpstr>
      <vt:lpstr>Need for HPC</vt:lpstr>
      <vt:lpstr>PowerPoint Presentation</vt:lpstr>
      <vt:lpstr>AWP-ODC</vt:lpstr>
      <vt:lpstr>Motivation for MPI Compression</vt:lpstr>
      <vt:lpstr>On-the-fly Compression on GPUs</vt:lpstr>
      <vt:lpstr>AWP-ODC Performance on OLCF Frontier</vt:lpstr>
      <vt:lpstr>AWP-ODC Performance on TACC Vista</vt:lpstr>
      <vt:lpstr>Vista performance summary</vt:lpstr>
      <vt:lpstr>Applications of AWP-ODC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scottcal@usc.edu</cp:lastModifiedBy>
  <cp:revision>112</cp:revision>
  <dcterms:modified xsi:type="dcterms:W3CDTF">2025-11-18T22:10:07Z</dcterms:modified>
</cp:coreProperties>
</file>