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removePersonalInfoOnSave="1" saveSubsetFonts="1">
  <p:sldMasterIdLst>
    <p:sldMasterId id="2147483648" r:id="rId4"/>
  </p:sldMasterIdLst>
  <p:notesMasterIdLst>
    <p:notesMasterId r:id="rId19"/>
  </p:notesMasterIdLst>
  <p:handoutMasterIdLst>
    <p:handoutMasterId r:id="rId20"/>
  </p:handoutMasterIdLst>
  <p:sldIdLst>
    <p:sldId id="308" r:id="rId5"/>
    <p:sldId id="312" r:id="rId6"/>
    <p:sldId id="313" r:id="rId7"/>
    <p:sldId id="314" r:id="rId8"/>
    <p:sldId id="315" r:id="rId9"/>
    <p:sldId id="316" r:id="rId10"/>
    <p:sldId id="324" r:id="rId11"/>
    <p:sldId id="317" r:id="rId12"/>
    <p:sldId id="325" r:id="rId13"/>
    <p:sldId id="319" r:id="rId14"/>
    <p:sldId id="320" r:id="rId15"/>
    <p:sldId id="321" r:id="rId16"/>
    <p:sldId id="322" r:id="rId17"/>
    <p:sldId id="326" r:id="rId18"/>
  </p:sldIdLst>
  <p:sldSz cx="14630400" cy="8229600"/>
  <p:notesSz cx="6858000" cy="9144000"/>
  <p:defaultTextStyle>
    <a:defPPr>
      <a:defRPr lang="en-US"/>
    </a:defPPr>
    <a:lvl1pPr marL="0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1pPr>
    <a:lvl2pPr marL="548731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2pPr>
    <a:lvl3pPr marL="1097463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3pPr>
    <a:lvl4pPr marL="1646194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4pPr>
    <a:lvl5pPr marL="2194926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5pPr>
    <a:lvl6pPr marL="2743657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6pPr>
    <a:lvl7pPr marL="3292389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7pPr>
    <a:lvl8pPr marL="3841120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8pPr>
    <a:lvl9pPr marL="4389852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9D171E"/>
    <a:srgbClr val="9E1C1F"/>
    <a:srgbClr val="B5B79A"/>
    <a:srgbClr val="F4FF52"/>
    <a:srgbClr val="F9D691"/>
    <a:srgbClr val="FDFEDD"/>
    <a:srgbClr val="DDDDBE"/>
    <a:srgbClr val="AAB9C4"/>
    <a:srgbClr val="BBBB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233"/>
    <p:restoredTop sz="86383"/>
  </p:normalViewPr>
  <p:slideViewPr>
    <p:cSldViewPr>
      <p:cViewPr varScale="1">
        <p:scale>
          <a:sx n="94" d="100"/>
          <a:sy n="94" d="100"/>
        </p:scale>
        <p:origin x="-630" y="-108"/>
      </p:cViewPr>
      <p:guideLst>
        <p:guide orient="horz" pos="2592"/>
        <p:guide pos="460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7" d="100"/>
          <a:sy n="67" d="100"/>
        </p:scale>
        <p:origin x="2748" y="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8FCA9C-FF92-4024-BDEC-A6D3B663DC09}" type="datetimeFigureOut">
              <a:rPr lang="en-US"/>
              <a:t>11/16/2017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46DCAE-1661-43FF-8A44-43DAFDC1FD9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2AB877-E7B1-4681-847E-D0918612832B}" type="datetimeFigureOut">
              <a:rPr lang="en-US"/>
              <a:t>11/16/2017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C971FF-EF28-4195-A575-329446EFAA55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548731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1097463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646194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2194926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743657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292389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841120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389852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 l="-8000" r="-11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98" y="246751"/>
            <a:ext cx="1576836" cy="8046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1461516" y="2560321"/>
            <a:ext cx="11707369" cy="1920241"/>
          </a:xfrm>
        </p:spPr>
        <p:txBody>
          <a:bodyPr>
            <a:normAutofit/>
          </a:bodyPr>
          <a:lstStyle>
            <a:lvl1pPr algn="ctr">
              <a:lnSpc>
                <a:spcPts val="6601"/>
              </a:lnSpc>
              <a:defRPr sz="5300" b="1" i="0" cap="none" baseline="0">
                <a:solidFill>
                  <a:srgbClr val="9D171E"/>
                </a:solidFill>
                <a:latin typeface="Times" charset="0"/>
                <a:ea typeface="Times" charset="0"/>
                <a:cs typeface="Times" charset="0"/>
              </a:defRPr>
            </a:lvl1pPr>
          </a:lstStyle>
          <a:p>
            <a:r>
              <a:rPr lang="en-US" dirty="0" smtClean="0"/>
              <a:t>Click to Edit Text</a:t>
            </a:r>
            <a:endParaRPr lang="en-US" dirty="0"/>
          </a:p>
        </p:txBody>
      </p:sp>
      <p:sp>
        <p:nvSpPr>
          <p:cNvPr id="23" name="Subtitl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461517" y="4846320"/>
            <a:ext cx="11707368" cy="13716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900" baseline="0">
                <a:solidFill>
                  <a:srgbClr val="9D171E"/>
                </a:solidFill>
                <a:latin typeface="Arial" charset="0"/>
                <a:ea typeface="Arial" charset="0"/>
                <a:cs typeface="Arial" charset="0"/>
              </a:defRPr>
            </a:lvl1pPr>
            <a:lvl2pPr marL="5487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4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61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9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6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23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1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8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Subtitle</a:t>
            </a:r>
            <a:endParaRPr lang="en-US" dirty="0"/>
          </a:p>
        </p:txBody>
      </p:sp>
      <p:sp>
        <p:nvSpPr>
          <p:cNvPr id="20" name="Footer Placeholder 19"/>
          <p:cNvSpPr>
            <a:spLocks noGrp="1"/>
          </p:cNvSpPr>
          <p:nvPr userDrawn="1">
            <p:ph type="ftr" sz="quarter" idx="11"/>
          </p:nvPr>
        </p:nvSpPr>
        <p:spPr>
          <a:xfrm>
            <a:off x="9053012" y="7774490"/>
            <a:ext cx="4939046" cy="438150"/>
          </a:xfrm>
        </p:spPr>
        <p:txBody>
          <a:bodyPr/>
          <a:lstStyle>
            <a:lvl1pPr>
              <a:defRPr b="1"/>
            </a:lvl1pPr>
          </a:lstStyle>
          <a:p>
            <a:r>
              <a:rPr lang="en-US" dirty="0" smtClean="0"/>
              <a:t>Southern California Earthquake Center</a:t>
            </a:r>
            <a:endParaRPr lang="en-US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13940725" y="9236805"/>
            <a:ext cx="221735" cy="509678"/>
          </a:xfrm>
          <a:prstGeom prst="rect">
            <a:avLst/>
          </a:prstGeom>
          <a:noFill/>
        </p:spPr>
        <p:txBody>
          <a:bodyPr wrap="none" lIns="109746" tIns="54873" rIns="109746" bIns="54873" rtlCol="0">
            <a:spAutoFit/>
          </a:bodyPr>
          <a:lstStyle/>
          <a:p>
            <a:pPr>
              <a:lnSpc>
                <a:spcPct val="90000"/>
              </a:lnSpc>
            </a:pPr>
            <a:endParaRPr lang="en-US" sz="2900" dirty="0"/>
          </a:p>
        </p:txBody>
      </p:sp>
    </p:spTree>
    <p:extLst/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949" y="1188720"/>
            <a:ext cx="13902505" cy="6492240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11/16/2017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9464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3950" y="1188720"/>
            <a:ext cx="6768324" cy="649224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900"/>
            </a:lvl6pPr>
            <a:lvl7pPr>
              <a:defRPr sz="1900" baseline="0"/>
            </a:lvl7pPr>
            <a:lvl8pPr>
              <a:defRPr sz="1900" baseline="0"/>
            </a:lvl8pPr>
            <a:lvl9pPr>
              <a:defRPr sz="1900" baseline="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16932" y="1188720"/>
            <a:ext cx="6749522" cy="649224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92669-E835-224C-A4FB-E230BDF9E72D}" type="datetime1">
              <a:rPr lang="en-US" smtClean="0"/>
              <a:t>11/16/2017</a:t>
            </a:fld>
            <a:endParaRPr lang="bg-BG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9778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63949" y="1097281"/>
            <a:ext cx="6750032" cy="109728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900" b="0" cap="none" baseline="0">
                <a:solidFill>
                  <a:schemeClr val="tx1">
                    <a:lumMod val="50000"/>
                  </a:schemeClr>
                </a:solidFill>
              </a:defRPr>
            </a:lvl1pPr>
            <a:lvl2pPr marL="548731" indent="0">
              <a:buNone/>
              <a:defRPr sz="2400" b="1"/>
            </a:lvl2pPr>
            <a:lvl3pPr marL="1097463" indent="0">
              <a:buNone/>
              <a:defRPr sz="2200" b="1"/>
            </a:lvl3pPr>
            <a:lvl4pPr marL="1646194" indent="0">
              <a:buNone/>
              <a:defRPr sz="1900" b="1"/>
            </a:lvl4pPr>
            <a:lvl5pPr marL="2194926" indent="0">
              <a:buNone/>
              <a:defRPr sz="1900" b="1"/>
            </a:lvl5pPr>
            <a:lvl6pPr marL="2743657" indent="0">
              <a:buNone/>
              <a:defRPr sz="1900" b="1"/>
            </a:lvl6pPr>
            <a:lvl7pPr marL="3292389" indent="0">
              <a:buNone/>
              <a:defRPr sz="1900" b="1"/>
            </a:lvl7pPr>
            <a:lvl8pPr marL="3841120" indent="0">
              <a:buNone/>
              <a:defRPr sz="1900" b="1"/>
            </a:lvl8pPr>
            <a:lvl9pPr marL="4389852" indent="0">
              <a:buNone/>
              <a:defRPr sz="1900" b="1"/>
            </a:lvl9pPr>
          </a:lstStyle>
          <a:p>
            <a:pPr lvl="0"/>
            <a:r>
              <a:rPr lang="en-US" dirty="0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3949" y="2194560"/>
            <a:ext cx="6750032" cy="548640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7516422" y="1097281"/>
            <a:ext cx="6750032" cy="109728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900" b="0" cap="none" baseline="0">
                <a:solidFill>
                  <a:schemeClr val="tx1">
                    <a:lumMod val="50000"/>
                  </a:schemeClr>
                </a:solidFill>
              </a:defRPr>
            </a:lvl1pPr>
            <a:lvl2pPr marL="548731" indent="0">
              <a:buNone/>
              <a:defRPr sz="2400" b="1"/>
            </a:lvl2pPr>
            <a:lvl3pPr marL="1097463" indent="0">
              <a:buNone/>
              <a:defRPr sz="2200" b="1"/>
            </a:lvl3pPr>
            <a:lvl4pPr marL="1646194" indent="0">
              <a:buNone/>
              <a:defRPr sz="1900" b="1"/>
            </a:lvl4pPr>
            <a:lvl5pPr marL="2194926" indent="0">
              <a:buNone/>
              <a:defRPr sz="1900" b="1"/>
            </a:lvl5pPr>
            <a:lvl6pPr marL="2743657" indent="0">
              <a:buNone/>
              <a:defRPr sz="1900" b="1"/>
            </a:lvl6pPr>
            <a:lvl7pPr marL="3292389" indent="0">
              <a:buNone/>
              <a:defRPr sz="1900" b="1"/>
            </a:lvl7pPr>
            <a:lvl8pPr marL="3841120" indent="0">
              <a:buNone/>
              <a:defRPr sz="1900" b="1"/>
            </a:lvl8pPr>
            <a:lvl9pPr marL="4389852" indent="0">
              <a:buNone/>
              <a:defRPr sz="1900" b="1"/>
            </a:lvl9pPr>
          </a:lstStyle>
          <a:p>
            <a:pPr lvl="0"/>
            <a:r>
              <a:rPr lang="en-US" dirty="0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516422" y="2194560"/>
            <a:ext cx="6750032" cy="548640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700"/>
            </a:lvl6pPr>
            <a:lvl7pPr>
              <a:defRPr sz="1700"/>
            </a:lvl7pPr>
            <a:lvl8pPr>
              <a:defRPr sz="1700" baseline="0"/>
            </a:lvl8pPr>
            <a:lvl9pPr>
              <a:defRPr sz="1700" baseline="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EFF26-A8E4-414A-8E66-6412DFAC93C0}" type="datetime1">
              <a:rPr lang="en-US" smtClean="0"/>
              <a:t>11/16/2017</a:t>
            </a:fld>
            <a:endParaRPr lang="bg-BG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86244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F229-4F64-DF42-8714-B47E434B5860}" type="datetime1">
              <a:rPr lang="en-US" smtClean="0"/>
              <a:t>11/16/2017</a:t>
            </a:fld>
            <a:endParaRPr lang="bg-BG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336223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C0F0A-C9FE-4240-9713-B9651F67AA84}" type="datetime1">
              <a:rPr lang="en-US" smtClean="0"/>
              <a:t>11/16/2017</a:t>
            </a:fld>
            <a:endParaRPr lang="bg-BG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553411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Slide">
    <p:bg>
      <p:bgPr>
        <a:blipFill dpi="0" rotWithShape="1">
          <a:blip r:embed="rId2">
            <a:lum/>
          </a:blip>
          <a:srcRect/>
          <a:stretch>
            <a:fillRect l="-8000" r="-11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5984" y="2500860"/>
            <a:ext cx="10734194" cy="1967789"/>
          </a:xfrm>
          <a:prstGeom prst="rect">
            <a:avLst/>
          </a:prstGeom>
        </p:spPr>
      </p:pic>
      <p:sp>
        <p:nvSpPr>
          <p:cNvPr id="29" name="Footer Placeholder 19"/>
          <p:cNvSpPr>
            <a:spLocks noGrp="1"/>
          </p:cNvSpPr>
          <p:nvPr>
            <p:ph type="ftr" sz="quarter" idx="11"/>
          </p:nvPr>
        </p:nvSpPr>
        <p:spPr>
          <a:xfrm>
            <a:off x="9235940" y="7735825"/>
            <a:ext cx="4939046" cy="438150"/>
          </a:xfrm>
        </p:spPr>
        <p:txBody>
          <a:bodyPr/>
          <a:lstStyle>
            <a:lvl1pPr>
              <a:defRPr sz="2200" b="1" i="1"/>
            </a:lvl1pPr>
          </a:lstStyle>
          <a:p>
            <a:r>
              <a:rPr lang="en-US" dirty="0" err="1" smtClean="0"/>
              <a:t>www.SCEC.org</a:t>
            </a:r>
            <a:endParaRPr lang="en-US" dirty="0"/>
          </a:p>
        </p:txBody>
      </p:sp>
    </p:spTree>
    <p:extLst/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3949" y="329566"/>
            <a:ext cx="13902505" cy="767714"/>
          </a:xfrm>
          <a:prstGeom prst="rect">
            <a:avLst/>
          </a:prstGeom>
        </p:spPr>
        <p:txBody>
          <a:bodyPr vert="horz" lIns="109746" tIns="54873" rIns="109746" bIns="54873" rtlCol="0" anchor="t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3949" y="1188720"/>
            <a:ext cx="13902505" cy="6492240"/>
          </a:xfrm>
          <a:prstGeom prst="rect">
            <a:avLst/>
          </a:prstGeom>
        </p:spPr>
        <p:txBody>
          <a:bodyPr vert="horz" lIns="109746" tIns="54873" rIns="109746" bIns="54873" rtlCol="0">
            <a:normAutofit/>
          </a:bodyPr>
          <a:lstStyle/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2486" y="7945169"/>
            <a:ext cx="1675947" cy="217169"/>
          </a:xfrm>
          <a:prstGeom prst="rect">
            <a:avLst/>
          </a:prstGeom>
        </p:spPr>
        <p:txBody>
          <a:bodyPr vert="horz" lIns="109746" tIns="54873" rIns="109746" bIns="54873" rtlCol="0" anchor="ctr"/>
          <a:lstStyle>
            <a:lvl1pPr algn="l">
              <a:defRPr sz="1700" i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88D8011A-9C5E-E94F-9F56-DB8DA800CF19}" type="datetime1">
              <a:rPr lang="en-US" smtClean="0"/>
              <a:pPr/>
              <a:t>11/16/2017</a:t>
            </a:fld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3077421" y="7945169"/>
            <a:ext cx="1371957" cy="217169"/>
          </a:xfrm>
          <a:prstGeom prst="rect">
            <a:avLst/>
          </a:prstGeom>
        </p:spPr>
        <p:txBody>
          <a:bodyPr vert="horz" lIns="109746" tIns="54873" rIns="109746" bIns="54873" rtlCol="0" anchor="ctr"/>
          <a:lstStyle>
            <a:lvl1pPr algn="r">
              <a:defRPr sz="170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3"/>
          </p:nvPr>
        </p:nvSpPr>
        <p:spPr>
          <a:xfrm>
            <a:off x="4845678" y="7834678"/>
            <a:ext cx="4939046" cy="438150"/>
          </a:xfrm>
          <a:prstGeom prst="rect">
            <a:avLst/>
          </a:prstGeom>
        </p:spPr>
        <p:txBody>
          <a:bodyPr vert="horz" lIns="109746" tIns="54873" rIns="109746" bIns="54873" rtlCol="0" anchor="ctr"/>
          <a:lstStyle>
            <a:lvl1pPr algn="ctr">
              <a:defRPr sz="1700" b="1" i="1">
                <a:solidFill>
                  <a:srgbClr val="FFFFFF"/>
                </a:solidFill>
                <a:latin typeface="Times" charset="0"/>
                <a:ea typeface="Times" charset="0"/>
                <a:cs typeface="Times" charset="0"/>
              </a:defRPr>
            </a:lvl1pPr>
          </a:lstStyle>
          <a:p>
            <a:r>
              <a:rPr lang="en-US" dirty="0" smtClean="0"/>
              <a:t>Southern California Earthquake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63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60" r:id="rId7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hf hdr="0"/>
  <p:txStyles>
    <p:titleStyle>
      <a:lvl1pPr algn="ctr" defTabSz="1097463" rtl="0" eaLnBrk="1" latinLnBrk="0" hangingPunct="1">
        <a:lnSpc>
          <a:spcPct val="90000"/>
        </a:lnSpc>
        <a:spcBef>
          <a:spcPct val="0"/>
        </a:spcBef>
        <a:buNone/>
        <a:defRPr sz="5300" b="1" i="1" kern="1200" cap="none" baseline="0">
          <a:solidFill>
            <a:srgbClr val="9D171E"/>
          </a:solidFill>
          <a:latin typeface="Times" charset="0"/>
          <a:ea typeface="Times" charset="0"/>
          <a:cs typeface="Times" charset="0"/>
        </a:defRPr>
      </a:lvl1pPr>
    </p:titleStyle>
    <p:bodyStyle>
      <a:lvl1pPr marL="280082" indent="-270555" algn="l" defTabSz="1097463" rtl="0" eaLnBrk="1" latinLnBrk="0" hangingPunct="1">
        <a:lnSpc>
          <a:spcPct val="100000"/>
        </a:lnSpc>
        <a:spcBef>
          <a:spcPts val="2160"/>
        </a:spcBef>
        <a:buClr>
          <a:schemeClr val="tx1"/>
        </a:buClr>
        <a:buSzPct val="90000"/>
        <a:buFont typeface="Arial" pitchFamily="34" charset="0"/>
        <a:buChar char="•"/>
        <a:tabLst/>
        <a:defRPr sz="34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1pPr>
      <a:lvl2pPr marL="483951" indent="-203870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charset="0"/>
        <a:buChar char="•"/>
        <a:tabLst/>
        <a:defRPr sz="29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2pPr>
      <a:lvl3pPr marL="825003" indent="-222923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pitchFamily="34" charset="0"/>
        <a:buChar char="•"/>
        <a:tabLst/>
        <a:defRPr sz="24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3pPr>
      <a:lvl4pPr marL="1105084" indent="-228638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pitchFamily="34" charset="0"/>
        <a:buChar char="•"/>
        <a:tabLst/>
        <a:defRPr sz="22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4pPr>
      <a:lvl5pPr marL="1377545" indent="-226733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pitchFamily="34" charset="0"/>
        <a:buChar char="•"/>
        <a:tabLst/>
        <a:defRPr sz="22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5pPr>
      <a:lvl6pPr marL="1701067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1975433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2249799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2524165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48731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97463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46194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194926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43657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92389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41120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89852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jp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5" Type="http://schemas.openxmlformats.org/officeDocument/2006/relationships/image" Target="../media/image36.tiff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Relationship Id="rId1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11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CyberShake</a:t>
            </a:r>
            <a:r>
              <a:rPr lang="en-US" dirty="0"/>
              <a:t> Seismic Hazard Models for Central </a:t>
            </a:r>
            <a:r>
              <a:rPr lang="en-US" dirty="0" smtClean="0"/>
              <a:t>California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Scott Callaghan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272486" y="6903720"/>
            <a:ext cx="11707368" cy="685800"/>
          </a:xfrm>
          <a:prstGeom prst="rect">
            <a:avLst/>
          </a:prstGeom>
        </p:spPr>
        <p:txBody>
          <a:bodyPr vert="horz" lIns="109746" tIns="54873" rIns="109746" bIns="54873" rtlCol="0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SzPct val="90000"/>
              <a:buFont typeface="Arial" pitchFamily="34" charset="0"/>
              <a:buNone/>
              <a:tabLst/>
              <a:defRPr sz="2400" kern="1200" baseline="0">
                <a:solidFill>
                  <a:srgbClr val="9D171E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charset="0"/>
              <a:buNone/>
              <a:tabLst/>
              <a:defRPr sz="24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itchFamily="34" charset="0"/>
              <a:buNone/>
              <a:tabLst/>
              <a:defRPr sz="20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itchFamily="34" charset="0"/>
              <a:buNone/>
              <a:tabLst/>
              <a:defRPr sz="18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itchFamily="34" charset="0"/>
              <a:buNone/>
              <a:tabLst/>
              <a:defRPr sz="18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None/>
              <a:defRPr sz="16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 smtClean="0"/>
              <a:t>SC17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6830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Probabilistic Seismic Hazard Analysis (PSHA)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will peak earthquake shaking be over the next 50 years?</a:t>
            </a:r>
          </a:p>
          <a:p>
            <a:r>
              <a:rPr lang="en-US" dirty="0" smtClean="0"/>
              <a:t>Useful information for:</a:t>
            </a:r>
          </a:p>
          <a:p>
            <a:pPr lvl="1"/>
            <a:r>
              <a:rPr lang="en-US" dirty="0" smtClean="0"/>
              <a:t>Building engineers</a:t>
            </a:r>
          </a:p>
          <a:p>
            <a:pPr lvl="1"/>
            <a:r>
              <a:rPr lang="en-US" dirty="0" smtClean="0"/>
              <a:t>Disaster planners</a:t>
            </a:r>
          </a:p>
          <a:p>
            <a:pPr lvl="1"/>
            <a:r>
              <a:rPr lang="en-US" dirty="0" smtClean="0"/>
              <a:t>Insurance agencies</a:t>
            </a:r>
          </a:p>
          <a:p>
            <a:r>
              <a:rPr lang="en-US" dirty="0" smtClean="0"/>
              <a:t>PSHA performed by</a:t>
            </a:r>
          </a:p>
          <a:p>
            <a:pPr marL="630238" lvl="1" indent="-350838">
              <a:buFont typeface="+mj-lt"/>
              <a:buAutoNum type="arabicPeriod"/>
            </a:pPr>
            <a:r>
              <a:rPr lang="en-US" dirty="0" smtClean="0"/>
              <a:t>Assembling a list of earthquakes</a:t>
            </a:r>
          </a:p>
          <a:p>
            <a:pPr marL="630238" lvl="1" indent="-350838">
              <a:buFont typeface="+mj-lt"/>
              <a:buAutoNum type="arabicPeriod"/>
            </a:pPr>
            <a:r>
              <a:rPr lang="en-US" dirty="0" smtClean="0"/>
              <a:t>Determining how much shaking each event causes</a:t>
            </a:r>
          </a:p>
          <a:p>
            <a:pPr marL="630238" lvl="1" indent="-350838">
              <a:buFont typeface="+mj-lt"/>
              <a:buAutoNum type="arabicPeriod"/>
            </a:pPr>
            <a:r>
              <a:rPr lang="en-US" dirty="0" smtClean="0"/>
              <a:t>Combining the shaking levels with probabilities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11/16/2017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</a:t>
            </a:fld>
            <a:endParaRPr lang="uk-UA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58" t="14259" r="19584" b="7963"/>
          <a:stretch/>
        </p:blipFill>
        <p:spPr bwMode="auto">
          <a:xfrm>
            <a:off x="9350104" y="1853302"/>
            <a:ext cx="5204096" cy="3861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0" b="4767"/>
          <a:stretch/>
        </p:blipFill>
        <p:spPr bwMode="auto">
          <a:xfrm>
            <a:off x="5862450" y="2004950"/>
            <a:ext cx="3330304" cy="2695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" name="Straight Connector 8"/>
          <p:cNvCxnSpPr/>
          <p:nvPr/>
        </p:nvCxnSpPr>
        <p:spPr bwMode="auto">
          <a:xfrm>
            <a:off x="6075254" y="3424426"/>
            <a:ext cx="599465" cy="0"/>
          </a:xfrm>
          <a:prstGeom prst="line">
            <a:avLst/>
          </a:prstGeom>
          <a:solidFill>
            <a:srgbClr val="BABEB6"/>
          </a:solidFill>
          <a:ln w="9525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Straight Connector 9"/>
          <p:cNvCxnSpPr/>
          <p:nvPr/>
        </p:nvCxnSpPr>
        <p:spPr bwMode="auto">
          <a:xfrm flipV="1">
            <a:off x="6674719" y="3436610"/>
            <a:ext cx="0" cy="1017332"/>
          </a:xfrm>
          <a:prstGeom prst="line">
            <a:avLst/>
          </a:prstGeom>
          <a:solidFill>
            <a:srgbClr val="BABEB6"/>
          </a:solidFill>
          <a:ln w="9525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" name="TextBox 10"/>
          <p:cNvSpPr txBox="1"/>
          <p:nvPr/>
        </p:nvSpPr>
        <p:spPr>
          <a:xfrm>
            <a:off x="4619500" y="3230190"/>
            <a:ext cx="1463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2% in 50 </a:t>
            </a:r>
            <a:r>
              <a:rPr lang="en-US" sz="1800" dirty="0" err="1" smtClean="0"/>
              <a:t>yrs</a:t>
            </a:r>
            <a:endParaRPr lang="en-US" sz="1800" dirty="0"/>
          </a:p>
        </p:txBody>
      </p:sp>
      <p:sp>
        <p:nvSpPr>
          <p:cNvPr id="12" name="TextBox 11"/>
          <p:cNvSpPr txBox="1"/>
          <p:nvPr/>
        </p:nvSpPr>
        <p:spPr>
          <a:xfrm>
            <a:off x="6307642" y="4559919"/>
            <a:ext cx="7383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0.4 g</a:t>
            </a:r>
            <a:endParaRPr lang="en-US" sz="1800" dirty="0"/>
          </a:p>
        </p:txBody>
      </p:sp>
      <p:cxnSp>
        <p:nvCxnSpPr>
          <p:cNvPr id="13" name="Straight Arrow Connector 12"/>
          <p:cNvCxnSpPr/>
          <p:nvPr/>
        </p:nvCxnSpPr>
        <p:spPr bwMode="auto">
          <a:xfrm flipV="1">
            <a:off x="6969760" y="3945276"/>
            <a:ext cx="2783775" cy="799309"/>
          </a:xfrm>
          <a:prstGeom prst="straightConnector1">
            <a:avLst/>
          </a:prstGeom>
          <a:solidFill>
            <a:srgbClr val="BABEB6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726356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92" t="14259" r="20937" b="10862"/>
          <a:stretch/>
        </p:blipFill>
        <p:spPr bwMode="auto">
          <a:xfrm>
            <a:off x="9521574" y="4114801"/>
            <a:ext cx="5032626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PSHA Approaches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949" y="1188720"/>
            <a:ext cx="13902505" cy="1347509"/>
          </a:xfrm>
        </p:spPr>
        <p:txBody>
          <a:bodyPr/>
          <a:lstStyle/>
          <a:p>
            <a:r>
              <a:rPr lang="en-US" dirty="0" smtClean="0"/>
              <a:t>Ground Motion Prediction Equations (GMPEs)</a:t>
            </a:r>
          </a:p>
          <a:p>
            <a:pPr lvl="1"/>
            <a:r>
              <a:rPr lang="en-US" dirty="0" smtClean="0"/>
              <a:t>Equations derived from historical data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11/16/2017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2</a:t>
            </a:fld>
            <a:endParaRPr lang="uk-UA" dirty="0"/>
          </a:p>
        </p:txBody>
      </p:sp>
      <p:pic>
        <p:nvPicPr>
          <p:cNvPr id="7" name="Picture 3" descr="BJF_AttenRelatio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2438400"/>
            <a:ext cx="6477000" cy="3654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7010400" y="3145829"/>
            <a:ext cx="51138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dirty="0" smtClean="0">
                <a:latin typeface="Calibri" pitchFamily="34" charset="0"/>
              </a:rPr>
              <a:t>Limited near-fault data</a:t>
            </a:r>
            <a:endParaRPr lang="en-US" sz="3200" dirty="0">
              <a:latin typeface="Calibri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010400" y="2536229"/>
            <a:ext cx="53641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dirty="0" smtClean="0">
                <a:latin typeface="Calibri" pitchFamily="34" charset="0"/>
              </a:rPr>
              <a:t>Limited large magnitude data</a:t>
            </a:r>
            <a:endParaRPr lang="en-US" sz="3200" dirty="0">
              <a:latin typeface="Calibri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010400" y="3806804"/>
            <a:ext cx="3962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dirty="0" smtClean="0">
                <a:latin typeface="Calibri" pitchFamily="34" charset="0"/>
              </a:rPr>
              <a:t>Large variability </a:t>
            </a:r>
            <a:endParaRPr lang="en-US" sz="3200" dirty="0">
              <a:latin typeface="Calibri" pitchFamily="34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1019300" y="2860085"/>
            <a:ext cx="609600" cy="1600200"/>
          </a:xfrm>
          <a:prstGeom prst="ellips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4155375" y="2494579"/>
            <a:ext cx="1143000" cy="1600200"/>
          </a:xfrm>
          <a:prstGeom prst="ellips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2209800" y="3452531"/>
            <a:ext cx="167456" cy="1000604"/>
            <a:chOff x="8491996" y="5867400"/>
            <a:chExt cx="231249" cy="1103531"/>
          </a:xfrm>
        </p:grpSpPr>
        <p:cxnSp>
          <p:nvCxnSpPr>
            <p:cNvPr id="14" name="Straight Connector 13"/>
            <p:cNvCxnSpPr/>
            <p:nvPr/>
          </p:nvCxnSpPr>
          <p:spPr bwMode="auto">
            <a:xfrm>
              <a:off x="8610600" y="5867400"/>
              <a:ext cx="0" cy="1103531"/>
            </a:xfrm>
            <a:prstGeom prst="line">
              <a:avLst/>
            </a:prstGeom>
            <a:solidFill>
              <a:srgbClr val="BABEB6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" name="Straight Connector 14"/>
            <p:cNvCxnSpPr/>
            <p:nvPr/>
          </p:nvCxnSpPr>
          <p:spPr bwMode="auto">
            <a:xfrm>
              <a:off x="8494645" y="5867400"/>
              <a:ext cx="228600" cy="0"/>
            </a:xfrm>
            <a:prstGeom prst="line">
              <a:avLst/>
            </a:prstGeom>
            <a:solidFill>
              <a:srgbClr val="BABEB6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" name="Straight Connector 15"/>
            <p:cNvCxnSpPr/>
            <p:nvPr/>
          </p:nvCxnSpPr>
          <p:spPr bwMode="auto">
            <a:xfrm>
              <a:off x="8491996" y="6963642"/>
              <a:ext cx="228600" cy="0"/>
            </a:xfrm>
            <a:prstGeom prst="line">
              <a:avLst/>
            </a:prstGeom>
            <a:solidFill>
              <a:srgbClr val="BABEB6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17" name="TextBox 16"/>
          <p:cNvSpPr txBox="1"/>
          <p:nvPr/>
        </p:nvSpPr>
        <p:spPr>
          <a:xfrm>
            <a:off x="7010400" y="4442966"/>
            <a:ext cx="20822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dirty="0" smtClean="0">
                <a:latin typeface="Calibri" pitchFamily="34" charset="0"/>
              </a:rPr>
              <a:t>Long tails </a:t>
            </a:r>
            <a:endParaRPr lang="en-US" sz="3200" dirty="0">
              <a:latin typeface="Calibri" pitchFamily="34" charset="0"/>
            </a:endParaRPr>
          </a:p>
        </p:txBody>
      </p:sp>
      <p:cxnSp>
        <p:nvCxnSpPr>
          <p:cNvPr id="18" name="Straight Arrow Connector 17"/>
          <p:cNvCxnSpPr/>
          <p:nvPr/>
        </p:nvCxnSpPr>
        <p:spPr bwMode="auto">
          <a:xfrm flipH="1">
            <a:off x="6096000" y="2828616"/>
            <a:ext cx="838200" cy="609600"/>
          </a:xfrm>
          <a:prstGeom prst="straightConnector1">
            <a:avLst/>
          </a:prstGeom>
          <a:solidFill>
            <a:srgbClr val="BABEB6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" name="Straight Arrow Connector 18"/>
          <p:cNvCxnSpPr/>
          <p:nvPr/>
        </p:nvCxnSpPr>
        <p:spPr bwMode="auto">
          <a:xfrm flipH="1" flipV="1">
            <a:off x="5298375" y="3294679"/>
            <a:ext cx="1712025" cy="143537"/>
          </a:xfrm>
          <a:prstGeom prst="straightConnector1">
            <a:avLst/>
          </a:prstGeom>
          <a:solidFill>
            <a:srgbClr val="BABEB6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Arrow Connector 19"/>
          <p:cNvCxnSpPr/>
          <p:nvPr/>
        </p:nvCxnSpPr>
        <p:spPr bwMode="auto">
          <a:xfrm flipH="1">
            <a:off x="1628900" y="3452404"/>
            <a:ext cx="5392134" cy="207781"/>
          </a:xfrm>
          <a:prstGeom prst="straightConnector1">
            <a:avLst/>
          </a:prstGeom>
          <a:solidFill>
            <a:srgbClr val="BABEB6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Arrow Connector 20"/>
          <p:cNvCxnSpPr/>
          <p:nvPr/>
        </p:nvCxnSpPr>
        <p:spPr bwMode="auto">
          <a:xfrm flipH="1" flipV="1">
            <a:off x="2377256" y="3977223"/>
            <a:ext cx="4629601" cy="143538"/>
          </a:xfrm>
          <a:prstGeom prst="straightConnector1">
            <a:avLst/>
          </a:prstGeom>
          <a:solidFill>
            <a:srgbClr val="BABEB6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2" name="Content Placeholder 2"/>
          <p:cNvSpPr txBox="1">
            <a:spLocks/>
          </p:cNvSpPr>
          <p:nvPr/>
        </p:nvSpPr>
        <p:spPr>
          <a:xfrm>
            <a:off x="333821" y="6096000"/>
            <a:ext cx="13902505" cy="2011680"/>
          </a:xfrm>
          <a:prstGeom prst="rect">
            <a:avLst/>
          </a:prstGeom>
        </p:spPr>
        <p:txBody>
          <a:bodyPr vert="horz" lIns="109746" tIns="54873" rIns="109746" bIns="54873" rtlCol="0">
            <a:normAutofit/>
          </a:bodyPr>
          <a:lstStyle>
            <a:lvl1pPr marL="280082" indent="-270555" algn="l" defTabSz="1097463" rtl="0" eaLnBrk="1" latinLnBrk="0" hangingPunct="1">
              <a:lnSpc>
                <a:spcPct val="100000"/>
              </a:lnSpc>
              <a:spcBef>
                <a:spcPts val="2160"/>
              </a:spcBef>
              <a:buClr>
                <a:schemeClr val="tx1"/>
              </a:buClr>
              <a:buSzPct val="90000"/>
              <a:buFont typeface="Arial" pitchFamily="34" charset="0"/>
              <a:buChar char="•"/>
              <a:tabLst/>
              <a:defRPr sz="34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1pPr>
            <a:lvl2pPr marL="483951" indent="-203870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charset="0"/>
              <a:buChar char="•"/>
              <a:tabLst/>
              <a:defRPr sz="29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2pPr>
            <a:lvl3pPr marL="825003" indent="-222923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4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3pPr>
            <a:lvl4pPr marL="1105084" indent="-228638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2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4pPr>
            <a:lvl5pPr marL="1377545" indent="-226733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2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5pPr>
            <a:lvl6pPr marL="1701067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75433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49799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24165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Simulation-based approach</a:t>
            </a:r>
          </a:p>
          <a:p>
            <a:pPr lvl="1"/>
            <a:r>
              <a:rPr lang="en-US" dirty="0" smtClean="0"/>
              <a:t>Reduce uncertainty by capturing complex physics</a:t>
            </a:r>
          </a:p>
          <a:p>
            <a:pPr lvl="1"/>
            <a:r>
              <a:rPr lang="en-US" dirty="0" smtClean="0"/>
              <a:t>Computationally expensive</a:t>
            </a:r>
          </a:p>
          <a:p>
            <a:endParaRPr lang="en-US" dirty="0"/>
          </a:p>
        </p:txBody>
      </p:sp>
      <p:cxnSp>
        <p:nvCxnSpPr>
          <p:cNvPr id="24" name="Straight Arrow Connector 23"/>
          <p:cNvCxnSpPr/>
          <p:nvPr/>
        </p:nvCxnSpPr>
        <p:spPr bwMode="auto">
          <a:xfrm>
            <a:off x="8625969" y="5043350"/>
            <a:ext cx="3870831" cy="1967050"/>
          </a:xfrm>
          <a:prstGeom prst="straightConnector1">
            <a:avLst/>
          </a:prstGeom>
          <a:solidFill>
            <a:srgbClr val="BABEB6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5" name="Oval 24"/>
          <p:cNvSpPr/>
          <p:nvPr/>
        </p:nvSpPr>
        <p:spPr bwMode="auto">
          <a:xfrm>
            <a:off x="12259561" y="6858000"/>
            <a:ext cx="1967688" cy="1143000"/>
          </a:xfrm>
          <a:prstGeom prst="ellips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2530666" y="6108412"/>
            <a:ext cx="19050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6-7g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46494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 animBg="1"/>
      <p:bldP spid="11" grpId="1" animBg="1"/>
      <p:bldP spid="12" grpId="0" animBg="1"/>
      <p:bldP spid="12" grpId="1" animBg="1"/>
      <p:bldP spid="17" grpId="0"/>
      <p:bldP spid="25" grpId="0" animBg="1"/>
      <p:bldP spid="2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SCEC </a:t>
            </a:r>
            <a:r>
              <a:rPr lang="en-US" dirty="0" err="1" smtClean="0"/>
              <a:t>CyberShake</a:t>
            </a:r>
            <a:r>
              <a:rPr lang="en-US" dirty="0" smtClean="0"/>
              <a:t> Project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949" y="1188720"/>
            <a:ext cx="8094251" cy="6492240"/>
          </a:xfrm>
        </p:spPr>
        <p:txBody>
          <a:bodyPr/>
          <a:lstStyle/>
          <a:p>
            <a:r>
              <a:rPr lang="en-US" dirty="0" smtClean="0"/>
              <a:t>3D physics-based platform for PSHA</a:t>
            </a:r>
          </a:p>
          <a:p>
            <a:r>
              <a:rPr lang="en-US" dirty="0" smtClean="0"/>
              <a:t>For each site of interest:</a:t>
            </a:r>
          </a:p>
          <a:p>
            <a:pPr lvl="1"/>
            <a:r>
              <a:rPr lang="en-US" dirty="0" smtClean="0"/>
              <a:t>Determine nearby (&lt;200 km) earthquakes</a:t>
            </a:r>
          </a:p>
          <a:p>
            <a:pPr lvl="1"/>
            <a:r>
              <a:rPr lang="en-US" dirty="0" smtClean="0"/>
              <a:t>Add variability to earthquakes</a:t>
            </a:r>
          </a:p>
          <a:p>
            <a:pPr lvl="1"/>
            <a:r>
              <a:rPr lang="en-US" dirty="0" smtClean="0"/>
              <a:t>Simulate each of 500,000 earthquakes</a:t>
            </a:r>
          </a:p>
          <a:p>
            <a:pPr lvl="1"/>
            <a:r>
              <a:rPr lang="en-US" dirty="0" smtClean="0"/>
              <a:t>Determine maximum shaking from each</a:t>
            </a:r>
          </a:p>
          <a:p>
            <a:pPr lvl="1"/>
            <a:r>
              <a:rPr lang="en-US" dirty="0" smtClean="0"/>
              <a:t>Combine with probabilities</a:t>
            </a:r>
          </a:p>
          <a:p>
            <a:r>
              <a:rPr lang="en-US" dirty="0" smtClean="0"/>
              <a:t>Project began in 2007</a:t>
            </a:r>
          </a:p>
          <a:p>
            <a:r>
              <a:rPr lang="en-US" dirty="0" smtClean="0"/>
              <a:t>Continual </a:t>
            </a:r>
            <a:r>
              <a:rPr lang="en-US" dirty="0" smtClean="0"/>
              <a:t>improvement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11/16/2017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3</a:t>
            </a:fld>
            <a:endParaRPr lang="uk-UA" dirty="0"/>
          </a:p>
        </p:txBody>
      </p:sp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0" t="7089" r="6400" b="3545"/>
          <a:stretch>
            <a:fillRect/>
          </a:stretch>
        </p:blipFill>
        <p:spPr bwMode="auto">
          <a:xfrm>
            <a:off x="8066246" y="1066800"/>
            <a:ext cx="7175506" cy="6629400"/>
          </a:xfrm>
          <a:prstGeom prst="rect">
            <a:avLst/>
          </a:prstGeom>
          <a:noFill/>
          <a:ln>
            <a:noFill/>
          </a:ln>
          <a:extLst/>
        </p:spPr>
      </p:pic>
    </p:spTree>
    <p:extLst>
      <p:ext uri="{BB962C8B-B14F-4D97-AF65-F5344CB8AC3E}">
        <p14:creationId xmlns:p14="http://schemas.microsoft.com/office/powerpoint/2010/main" val="2553616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CyberShake</a:t>
            </a:r>
            <a:r>
              <a:rPr lang="en-US" dirty="0" smtClean="0"/>
              <a:t> Data Flow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11/16/2017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4</a:t>
            </a:fld>
            <a:endParaRPr lang="uk-UA" dirty="0"/>
          </a:p>
        </p:txBody>
      </p:sp>
      <p:grpSp>
        <p:nvGrpSpPr>
          <p:cNvPr id="7" name="Group 21"/>
          <p:cNvGrpSpPr/>
          <p:nvPr/>
        </p:nvGrpSpPr>
        <p:grpSpPr>
          <a:xfrm>
            <a:off x="6187423" y="5481575"/>
            <a:ext cx="2847974" cy="1818620"/>
            <a:chOff x="5867400" y="1524000"/>
            <a:chExt cx="2847975" cy="1818618"/>
          </a:xfrm>
        </p:grpSpPr>
        <p:grpSp>
          <p:nvGrpSpPr>
            <p:cNvPr id="8" name="Group 29"/>
            <p:cNvGrpSpPr>
              <a:grpSpLocks/>
            </p:cNvGrpSpPr>
            <p:nvPr/>
          </p:nvGrpSpPr>
          <p:grpSpPr bwMode="auto">
            <a:xfrm>
              <a:off x="5867400" y="1524000"/>
              <a:ext cx="2847975" cy="1295400"/>
              <a:chOff x="5762480" y="2514600"/>
              <a:chExt cx="2848120" cy="1295400"/>
            </a:xfrm>
          </p:grpSpPr>
          <p:sp>
            <p:nvSpPr>
              <p:cNvPr id="10" name="Rectangle 41"/>
              <p:cNvSpPr>
                <a:spLocks noChangeArrowheads="1"/>
              </p:cNvSpPr>
              <p:nvPr/>
            </p:nvSpPr>
            <p:spPr bwMode="auto">
              <a:xfrm>
                <a:off x="6248400" y="2514600"/>
                <a:ext cx="2362200" cy="129540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/>
              </a:p>
            </p:txBody>
          </p:sp>
          <p:pic>
            <p:nvPicPr>
              <p:cNvPr id="11" name="Picture 28"/>
              <p:cNvPicPr>
                <a:picLocks noChangeAspect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5762480" y="2615318"/>
                <a:ext cx="2743200" cy="104726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9" name="TextBox 30"/>
            <p:cNvSpPr txBox="1">
              <a:spLocks noChangeArrowheads="1"/>
            </p:cNvSpPr>
            <p:nvPr/>
          </p:nvSpPr>
          <p:spPr bwMode="auto">
            <a:xfrm>
              <a:off x="6469406" y="2819399"/>
              <a:ext cx="2202848" cy="5232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400" b="1" dirty="0">
                  <a:solidFill>
                    <a:srgbClr val="000000"/>
                  </a:solidFill>
                </a:rPr>
                <a:t>500,000 Seismograms</a:t>
              </a:r>
            </a:p>
            <a:p>
              <a:pPr algn="ctr"/>
              <a:r>
                <a:rPr lang="en-US" sz="1400" b="1" dirty="0">
                  <a:solidFill>
                    <a:srgbClr val="000000"/>
                  </a:solidFill>
                </a:rPr>
                <a:t>75M intensity measures</a:t>
              </a:r>
            </a:p>
          </p:txBody>
        </p:sp>
      </p:grpSp>
      <p:sp>
        <p:nvSpPr>
          <p:cNvPr id="12" name="Line 26"/>
          <p:cNvSpPr>
            <a:spLocks noChangeShapeType="1"/>
          </p:cNvSpPr>
          <p:nvPr/>
        </p:nvSpPr>
        <p:spPr bwMode="auto">
          <a:xfrm rot="5400000" flipH="1" flipV="1">
            <a:off x="6748272" y="3088717"/>
            <a:ext cx="0" cy="694944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 type="stealth" w="med" len="med"/>
          </a:ln>
        </p:spPr>
        <p:txBody>
          <a:bodyPr lIns="91374" tIns="45687" rIns="91374" bIns="45687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Line 26"/>
          <p:cNvSpPr>
            <a:spLocks noChangeShapeType="1"/>
          </p:cNvSpPr>
          <p:nvPr/>
        </p:nvSpPr>
        <p:spPr bwMode="auto">
          <a:xfrm rot="5400000" flipH="1" flipV="1">
            <a:off x="4386112" y="3207589"/>
            <a:ext cx="0" cy="45720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 type="stealth" w="med" len="med"/>
          </a:ln>
        </p:spPr>
        <p:txBody>
          <a:bodyPr lIns="91374" tIns="45687" rIns="91374" bIns="45687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Rectangle 14"/>
          <p:cNvSpPr>
            <a:spLocks noChangeArrowheads="1"/>
          </p:cNvSpPr>
          <p:nvPr/>
        </p:nvSpPr>
        <p:spPr bwMode="auto">
          <a:xfrm>
            <a:off x="2533561" y="3019286"/>
            <a:ext cx="1534891" cy="909204"/>
          </a:xfrm>
          <a:prstGeom prst="rect">
            <a:avLst/>
          </a:prstGeom>
          <a:noFill/>
          <a:ln w="38100">
            <a:solidFill>
              <a:schemeClr val="bg2"/>
            </a:solidFill>
            <a:miter lim="800000"/>
            <a:headEnd/>
            <a:tailEnd/>
          </a:ln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600" b="1" dirty="0" smtClean="0">
                <a:solidFill>
                  <a:srgbClr val="800000"/>
                </a:solidFill>
              </a:rPr>
              <a:t>UCVM</a:t>
            </a: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4718002" y="3078098"/>
            <a:ext cx="1530397" cy="850392"/>
          </a:xfrm>
          <a:prstGeom prst="rect">
            <a:avLst/>
          </a:prstGeom>
          <a:noFill/>
          <a:ln w="38100">
            <a:solidFill>
              <a:schemeClr val="bg2"/>
            </a:solidFill>
            <a:miter lim="800000"/>
            <a:headEnd/>
            <a:tailEnd/>
          </a:ln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600" b="1" dirty="0" smtClean="0">
                <a:solidFill>
                  <a:srgbClr val="800000"/>
                </a:solidFill>
              </a:rPr>
              <a:t>AWP-ODC</a:t>
            </a: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7197492" y="3078098"/>
            <a:ext cx="1489308" cy="850392"/>
          </a:xfrm>
          <a:prstGeom prst="rect">
            <a:avLst/>
          </a:prstGeom>
          <a:noFill/>
          <a:ln w="38100">
            <a:solidFill>
              <a:schemeClr val="bg2"/>
            </a:solidFill>
            <a:miter lim="800000"/>
            <a:headEnd/>
            <a:tailEnd/>
          </a:ln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600" b="1" dirty="0" smtClean="0">
                <a:solidFill>
                  <a:srgbClr val="800000"/>
                </a:solidFill>
              </a:rPr>
              <a:t>Seismogram Synthesis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328712" y="3886014"/>
            <a:ext cx="1954888" cy="769375"/>
          </a:xfrm>
          <a:prstGeom prst="rect">
            <a:avLst/>
          </a:prstGeom>
          <a:noFill/>
        </p:spPr>
        <p:txBody>
          <a:bodyPr wrap="square" lIns="91374" tIns="45687" rIns="91374" bIns="45687" rtlCol="0">
            <a:spAutoFit/>
          </a:bodyPr>
          <a:lstStyle/>
          <a:p>
            <a:pPr algn="ctr"/>
            <a:r>
              <a:rPr lang="en-US" sz="1600" b="1" i="1" dirty="0">
                <a:latin typeface="Times"/>
                <a:cs typeface="Times"/>
              </a:rPr>
              <a:t>Mesh generation</a:t>
            </a:r>
          </a:p>
          <a:p>
            <a:pPr algn="ctr"/>
            <a:r>
              <a:rPr lang="en-US" sz="1600" b="1" dirty="0">
                <a:solidFill>
                  <a:srgbClr val="800000"/>
                </a:solidFill>
                <a:cs typeface="Arial" pitchFamily="34" charset="0"/>
              </a:rPr>
              <a:t>1 job per site</a:t>
            </a:r>
          </a:p>
          <a:p>
            <a:pPr algn="ctr"/>
            <a:r>
              <a:rPr lang="en-US" sz="1200" b="1" i="1" dirty="0">
                <a:cs typeface="Arial" pitchFamily="34" charset="0"/>
              </a:rPr>
              <a:t>MPI, </a:t>
            </a:r>
            <a:r>
              <a:rPr lang="en-US" sz="1200" b="1" i="1" dirty="0" smtClean="0">
                <a:cs typeface="Arial" pitchFamily="34" charset="0"/>
              </a:rPr>
              <a:t>1500-4000 cores</a:t>
            </a:r>
            <a:endParaRPr lang="en-US" sz="1600" b="1" i="1" dirty="0"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405612" y="3886014"/>
            <a:ext cx="2111963" cy="769375"/>
          </a:xfrm>
          <a:prstGeom prst="rect">
            <a:avLst/>
          </a:prstGeom>
          <a:noFill/>
        </p:spPr>
        <p:txBody>
          <a:bodyPr wrap="square" lIns="91374" tIns="45687" rIns="91374" bIns="45687" rtlCol="0">
            <a:spAutoFit/>
          </a:bodyPr>
          <a:lstStyle/>
          <a:p>
            <a:pPr algn="ctr"/>
            <a:r>
              <a:rPr lang="en-US" sz="1600" b="1" i="1" dirty="0">
                <a:latin typeface="Times"/>
                <a:cs typeface="Times"/>
              </a:rPr>
              <a:t>SGT computation</a:t>
            </a:r>
          </a:p>
          <a:p>
            <a:pPr algn="ctr"/>
            <a:r>
              <a:rPr lang="en-US" sz="1600" b="1" dirty="0">
                <a:solidFill>
                  <a:srgbClr val="800000"/>
                </a:solidFill>
                <a:latin typeface="Arial"/>
                <a:cs typeface="Arial"/>
              </a:rPr>
              <a:t>2 jobs per site</a:t>
            </a:r>
          </a:p>
          <a:p>
            <a:pPr algn="ctr"/>
            <a:r>
              <a:rPr lang="en-US" sz="1200" b="1" i="1" dirty="0">
                <a:solidFill>
                  <a:srgbClr val="000000"/>
                </a:solidFill>
                <a:latin typeface="Arial"/>
                <a:cs typeface="Arial"/>
              </a:rPr>
              <a:t>MPI, </a:t>
            </a:r>
            <a:r>
              <a:rPr lang="en-US" sz="1200" b="1" i="1" dirty="0" smtClean="0">
                <a:solidFill>
                  <a:srgbClr val="000000"/>
                </a:solidFill>
                <a:latin typeface="Arial"/>
                <a:cs typeface="Arial"/>
              </a:rPr>
              <a:t>200-800 </a:t>
            </a:r>
            <a:r>
              <a:rPr lang="en-US" sz="1200" b="1" i="1" dirty="0">
                <a:solidFill>
                  <a:srgbClr val="000000"/>
                </a:solidFill>
                <a:latin typeface="Arial"/>
                <a:cs typeface="Arial"/>
              </a:rPr>
              <a:t>GPUs</a:t>
            </a:r>
            <a:endParaRPr lang="en-US" sz="16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594504" y="3886014"/>
            <a:ext cx="2777030" cy="769375"/>
          </a:xfrm>
          <a:prstGeom prst="rect">
            <a:avLst/>
          </a:prstGeom>
          <a:noFill/>
        </p:spPr>
        <p:txBody>
          <a:bodyPr wrap="square" lIns="91374" tIns="45687" rIns="91374" bIns="45687" rtlCol="0">
            <a:spAutoFit/>
          </a:bodyPr>
          <a:lstStyle/>
          <a:p>
            <a:pPr algn="ctr"/>
            <a:r>
              <a:rPr lang="en-US" sz="1600" b="1" i="1" dirty="0">
                <a:latin typeface="Times"/>
                <a:cs typeface="Times"/>
              </a:rPr>
              <a:t>Post-processing</a:t>
            </a:r>
          </a:p>
          <a:p>
            <a:pPr algn="ctr"/>
            <a:r>
              <a:rPr lang="en-US" sz="1600" b="1" dirty="0" smtClean="0">
                <a:solidFill>
                  <a:srgbClr val="800000"/>
                </a:solidFill>
                <a:latin typeface="Arial"/>
                <a:cs typeface="Arial"/>
              </a:rPr>
              <a:t>500,000 </a:t>
            </a:r>
            <a:r>
              <a:rPr lang="en-US" sz="1600" b="1" dirty="0">
                <a:solidFill>
                  <a:srgbClr val="800000"/>
                </a:solidFill>
                <a:latin typeface="Arial"/>
                <a:cs typeface="Arial"/>
              </a:rPr>
              <a:t>jobs per site</a:t>
            </a:r>
          </a:p>
          <a:p>
            <a:pPr algn="ctr"/>
            <a:r>
              <a:rPr lang="en-US" sz="1200" b="1" dirty="0"/>
              <a:t>MPI master/worker, 3712 cores</a:t>
            </a:r>
            <a:endParaRPr lang="en-US" sz="12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0" name="Line 26"/>
          <p:cNvSpPr>
            <a:spLocks noChangeShapeType="1"/>
          </p:cNvSpPr>
          <p:nvPr/>
        </p:nvSpPr>
        <p:spPr bwMode="auto">
          <a:xfrm rot="5400000" flipH="1" flipV="1">
            <a:off x="9175934" y="3064545"/>
            <a:ext cx="1" cy="69813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 type="stealth" w="med" len="med"/>
          </a:ln>
        </p:spPr>
        <p:txBody>
          <a:bodyPr lIns="91374" tIns="45687" rIns="91374" bIns="45687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Line 26"/>
          <p:cNvSpPr>
            <a:spLocks noChangeShapeType="1"/>
          </p:cNvSpPr>
          <p:nvPr/>
        </p:nvSpPr>
        <p:spPr bwMode="auto">
          <a:xfrm rot="10800000" flipV="1">
            <a:off x="10333800" y="4716944"/>
            <a:ext cx="0" cy="575655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 type="stealth" w="med" len="med"/>
          </a:ln>
        </p:spPr>
        <p:txBody>
          <a:bodyPr lIns="91374" tIns="45687" rIns="91374" bIns="45687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2" name="Rectangle 14"/>
          <p:cNvSpPr>
            <a:spLocks noChangeArrowheads="1"/>
          </p:cNvSpPr>
          <p:nvPr/>
        </p:nvSpPr>
        <p:spPr bwMode="auto">
          <a:xfrm>
            <a:off x="9613394" y="2966975"/>
            <a:ext cx="1435606" cy="961515"/>
          </a:xfrm>
          <a:prstGeom prst="rect">
            <a:avLst/>
          </a:prstGeom>
          <a:noFill/>
          <a:ln w="38100">
            <a:solidFill>
              <a:schemeClr val="bg2"/>
            </a:solidFill>
            <a:miter lim="800000"/>
            <a:headEnd/>
            <a:tailEnd/>
          </a:ln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600" b="1" dirty="0">
                <a:solidFill>
                  <a:srgbClr val="800000"/>
                </a:solidFill>
              </a:rPr>
              <a:t>Data </a:t>
            </a:r>
          </a:p>
          <a:p>
            <a:pPr algn="ctr" eaLnBrk="0" hangingPunct="0"/>
            <a:r>
              <a:rPr lang="en-US" sz="1600" b="1" dirty="0">
                <a:solidFill>
                  <a:srgbClr val="800000"/>
                </a:solidFill>
              </a:rPr>
              <a:t>Product Generation</a:t>
            </a:r>
            <a:endParaRPr lang="en-US" sz="1600" b="1" dirty="0">
              <a:solidFill>
                <a:srgbClr val="800000"/>
              </a:solidFill>
              <a:latin typeface="Times New Roman" pitchFamily="-106" charset="0"/>
            </a:endParaRPr>
          </a:p>
        </p:txBody>
      </p:sp>
      <p:sp>
        <p:nvSpPr>
          <p:cNvPr id="23" name="Line 26"/>
          <p:cNvSpPr>
            <a:spLocks noChangeShapeType="1"/>
          </p:cNvSpPr>
          <p:nvPr/>
        </p:nvSpPr>
        <p:spPr bwMode="auto">
          <a:xfrm rot="10800000" flipH="1" flipV="1">
            <a:off x="7942146" y="4707069"/>
            <a:ext cx="0" cy="62131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 type="stealth" w="med" len="med"/>
          </a:ln>
        </p:spPr>
        <p:txBody>
          <a:bodyPr lIns="91374" tIns="45687" rIns="91374" bIns="45687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9419421" y="3886014"/>
            <a:ext cx="1858179" cy="830930"/>
          </a:xfrm>
          <a:prstGeom prst="rect">
            <a:avLst/>
          </a:prstGeom>
          <a:noFill/>
        </p:spPr>
        <p:txBody>
          <a:bodyPr wrap="square" lIns="91374" tIns="45687" rIns="91374" bIns="45687" rtlCol="0">
            <a:spAutoFit/>
          </a:bodyPr>
          <a:lstStyle/>
          <a:p>
            <a:pPr algn="ctr"/>
            <a:r>
              <a:rPr lang="en-US" sz="1600" b="1" i="1" dirty="0">
                <a:latin typeface="Times"/>
                <a:cs typeface="Times"/>
              </a:rPr>
              <a:t>Populate DB, construct </a:t>
            </a:r>
            <a:r>
              <a:rPr lang="en-US" sz="1600" b="1" i="1" dirty="0" smtClean="0">
                <a:latin typeface="Times"/>
                <a:cs typeface="Times"/>
              </a:rPr>
              <a:t>images</a:t>
            </a:r>
            <a:endParaRPr lang="en-US" sz="1600" b="1" i="1" dirty="0">
              <a:latin typeface="Times"/>
              <a:cs typeface="Times"/>
            </a:endParaRPr>
          </a:p>
          <a:p>
            <a:pPr algn="ctr"/>
            <a:r>
              <a:rPr lang="en-US" sz="1600" b="1" dirty="0">
                <a:solidFill>
                  <a:srgbClr val="800000"/>
                </a:solidFill>
                <a:latin typeface="Arial"/>
                <a:cs typeface="Arial"/>
              </a:rPr>
              <a:t>6 jobs per site</a:t>
            </a:r>
          </a:p>
        </p:txBody>
      </p:sp>
      <p:sp>
        <p:nvSpPr>
          <p:cNvPr id="25" name="Line 26"/>
          <p:cNvSpPr>
            <a:spLocks noChangeShapeType="1"/>
          </p:cNvSpPr>
          <p:nvPr/>
        </p:nvSpPr>
        <p:spPr bwMode="auto">
          <a:xfrm rot="10800000" flipH="1">
            <a:off x="3243113" y="4707069"/>
            <a:ext cx="0" cy="557919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 type="stealth" w="med" len="med"/>
          </a:ln>
        </p:spPr>
        <p:txBody>
          <a:bodyPr lIns="91374" tIns="45687" rIns="91374" bIns="45687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6" name="Group 25"/>
          <p:cNvGrpSpPr/>
          <p:nvPr/>
        </p:nvGrpSpPr>
        <p:grpSpPr>
          <a:xfrm>
            <a:off x="2176312" y="5373344"/>
            <a:ext cx="2107291" cy="1691912"/>
            <a:chOff x="1376950" y="3581400"/>
            <a:chExt cx="2107290" cy="1691912"/>
          </a:xfrm>
        </p:grpSpPr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76950" y="3590560"/>
              <a:ext cx="2107287" cy="1682752"/>
            </a:xfrm>
            <a:prstGeom prst="rect">
              <a:avLst/>
            </a:prstGeom>
            <a:ln w="19050" cmpd="sng">
              <a:solidFill>
                <a:srgbClr val="000000"/>
              </a:solidFill>
            </a:ln>
          </p:spPr>
        </p:pic>
        <p:sp>
          <p:nvSpPr>
            <p:cNvPr id="28" name="TextBox 27"/>
            <p:cNvSpPr txBox="1"/>
            <p:nvPr/>
          </p:nvSpPr>
          <p:spPr>
            <a:xfrm>
              <a:off x="2760733" y="3581400"/>
              <a:ext cx="723507" cy="307777"/>
            </a:xfrm>
            <a:prstGeom prst="rect">
              <a:avLst/>
            </a:prstGeom>
            <a:noFill/>
            <a:effectLst>
              <a:outerShdw blurRad="25400" dist="12700" dir="2700000" algn="tl" rotWithShape="0">
                <a:srgbClr val="000000">
                  <a:alpha val="43000"/>
                </a:srgb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00" b="1" dirty="0">
                  <a:solidFill>
                    <a:schemeClr val="bg1"/>
                  </a:solidFill>
                </a:rPr>
                <a:t>CVM-S4.26</a:t>
              </a:r>
            </a:p>
            <a:p>
              <a:pPr algn="ctr"/>
              <a:r>
                <a:rPr lang="en-US" sz="700" b="1" i="1" dirty="0">
                  <a:solidFill>
                    <a:schemeClr val="bg1"/>
                  </a:solidFill>
                </a:rPr>
                <a:t>z</a:t>
              </a:r>
              <a:r>
                <a:rPr lang="en-US" sz="700" b="1" dirty="0">
                  <a:solidFill>
                    <a:schemeClr val="bg1"/>
                  </a:solidFill>
                </a:rPr>
                <a:t> = 6 km</a:t>
              </a:r>
            </a:p>
          </p:txBody>
        </p:sp>
      </p:grpSp>
      <p:sp>
        <p:nvSpPr>
          <p:cNvPr id="29" name="Text Box 21"/>
          <p:cNvSpPr txBox="1">
            <a:spLocks noChangeArrowheads="1"/>
          </p:cNvSpPr>
          <p:nvPr/>
        </p:nvSpPr>
        <p:spPr bwMode="auto">
          <a:xfrm>
            <a:off x="1981200" y="7083690"/>
            <a:ext cx="2514600" cy="3077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91374" tIns="45687" rIns="91374" bIns="45687">
            <a:spAutoFit/>
          </a:bodyPr>
          <a:lstStyle/>
          <a:p>
            <a:pPr algn="ctr">
              <a:spcBef>
                <a:spcPct val="70000"/>
              </a:spcBef>
              <a:defRPr/>
            </a:pPr>
            <a:r>
              <a:rPr lang="en-US" sz="1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Community Velocity Model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575874" y="3162433"/>
            <a:ext cx="1177726" cy="538542"/>
          </a:xfrm>
          <a:prstGeom prst="rect">
            <a:avLst/>
          </a:prstGeom>
          <a:noFill/>
        </p:spPr>
        <p:txBody>
          <a:bodyPr wrap="square" lIns="91374" tIns="45687" rIns="91374" bIns="45687" rtlCol="0">
            <a:spAutoFit/>
          </a:bodyPr>
          <a:lstStyle/>
          <a:p>
            <a:pPr algn="ctr"/>
            <a:r>
              <a:rPr lang="en-US" sz="1200" dirty="0">
                <a:latin typeface="Arial"/>
                <a:cs typeface="Arial"/>
              </a:rPr>
              <a:t>3</a:t>
            </a:r>
            <a:r>
              <a:rPr lang="en-US" sz="1200" dirty="0" smtClean="0">
                <a:latin typeface="Arial"/>
                <a:cs typeface="Arial"/>
              </a:rPr>
              <a:t> </a:t>
            </a:r>
            <a:r>
              <a:rPr lang="en-US" sz="1200" dirty="0">
                <a:latin typeface="Arial"/>
                <a:cs typeface="Arial"/>
              </a:rPr>
              <a:t>TB </a:t>
            </a:r>
          </a:p>
          <a:p>
            <a:pPr algn="ctr">
              <a:spcBef>
                <a:spcPts val="600"/>
              </a:spcBef>
            </a:pPr>
            <a:r>
              <a:rPr lang="en-US" sz="1200" dirty="0">
                <a:latin typeface="Arial"/>
                <a:cs typeface="Arial"/>
              </a:rPr>
              <a:t>data transfer</a:t>
            </a:r>
          </a:p>
        </p:txBody>
      </p:sp>
      <p:grpSp>
        <p:nvGrpSpPr>
          <p:cNvPr id="31" name="Group 30"/>
          <p:cNvGrpSpPr/>
          <p:nvPr/>
        </p:nvGrpSpPr>
        <p:grpSpPr>
          <a:xfrm>
            <a:off x="0" y="1595375"/>
            <a:ext cx="2334709" cy="3334868"/>
            <a:chOff x="0" y="2967470"/>
            <a:chExt cx="1945590" cy="2779051"/>
          </a:xfrm>
        </p:grpSpPr>
        <p:pic>
          <p:nvPicPr>
            <p:cNvPr id="32" name="Picture 2" descr="04-UCERF-FaultProbs.png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3038933"/>
              <a:ext cx="1828800" cy="20920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3" name="Rectangle 32"/>
            <p:cNvSpPr/>
            <p:nvPr/>
          </p:nvSpPr>
          <p:spPr bwMode="auto">
            <a:xfrm>
              <a:off x="1183590" y="2967470"/>
              <a:ext cx="762000" cy="994930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1095574" eaLnBrk="0" hangingPunct="0">
                <a:spcBef>
                  <a:spcPct val="50000"/>
                </a:spcBef>
              </a:pPr>
              <a:endParaRPr lang="en-US" sz="1600">
                <a:solidFill>
                  <a:schemeClr val="bg1"/>
                </a:solidFill>
                <a:latin typeface="Arial" pitchFamily="-65" charset="0"/>
              </a:endParaRPr>
            </a:p>
          </p:txBody>
        </p:sp>
        <p:sp>
          <p:nvSpPr>
            <p:cNvPr id="34" name="Text Box 21"/>
            <p:cNvSpPr txBox="1">
              <a:spLocks noChangeArrowheads="1"/>
            </p:cNvSpPr>
            <p:nvPr/>
          </p:nvSpPr>
          <p:spPr bwMode="auto">
            <a:xfrm>
              <a:off x="0" y="5130969"/>
              <a:ext cx="1640790" cy="6155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70000"/>
                </a:spcBef>
                <a:defRPr/>
              </a:pPr>
              <a:r>
                <a:rPr lang="en-US" sz="1400" b="1" dirty="0">
                  <a:effectLst>
                    <a:outerShdw blurRad="38100" dist="38100" dir="2700000" algn="tl">
                      <a:srgbClr val="DDDDDD"/>
                    </a:outerShdw>
                  </a:effectLst>
                </a:rPr>
                <a:t>Uniform California Earthquake Rupture Forecast</a:t>
              </a:r>
            </a:p>
          </p:txBody>
        </p:sp>
      </p:grpSp>
      <p:sp>
        <p:nvSpPr>
          <p:cNvPr id="35" name="Line 26"/>
          <p:cNvSpPr>
            <a:spLocks noChangeShapeType="1"/>
          </p:cNvSpPr>
          <p:nvPr/>
        </p:nvSpPr>
        <p:spPr bwMode="auto">
          <a:xfrm rot="5400000" flipV="1">
            <a:off x="2276876" y="3259424"/>
            <a:ext cx="0" cy="353528"/>
          </a:xfrm>
          <a:prstGeom prst="line">
            <a:avLst/>
          </a:prstGeom>
          <a:noFill/>
          <a:ln w="31750" cmpd="sng">
            <a:solidFill>
              <a:srgbClr val="800000"/>
            </a:solidFill>
            <a:round/>
            <a:headEnd/>
            <a:tailEnd type="stealth" w="med" len="med"/>
          </a:ln>
        </p:spPr>
        <p:txBody>
          <a:bodyPr lIns="109557" tIns="54781" rIns="109557" bIns="5478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81889" y="1366775"/>
            <a:ext cx="1820123" cy="1084010"/>
          </a:xfrm>
          <a:prstGeom prst="rect">
            <a:avLst/>
          </a:prstGeom>
        </p:spPr>
      </p:pic>
      <p:sp>
        <p:nvSpPr>
          <p:cNvPr id="37" name="Line 26"/>
          <p:cNvSpPr>
            <a:spLocks noChangeShapeType="1"/>
          </p:cNvSpPr>
          <p:nvPr/>
        </p:nvSpPr>
        <p:spPr bwMode="auto">
          <a:xfrm flipH="1">
            <a:off x="7924800" y="2532181"/>
            <a:ext cx="0" cy="452004"/>
          </a:xfrm>
          <a:prstGeom prst="line">
            <a:avLst/>
          </a:prstGeom>
          <a:noFill/>
          <a:ln w="31750" cmpd="sng">
            <a:solidFill>
              <a:srgbClr val="800000"/>
            </a:solidFill>
            <a:round/>
            <a:headEnd/>
            <a:tailEnd type="stealth" w="med" len="med"/>
          </a:ln>
        </p:spPr>
        <p:txBody>
          <a:bodyPr lIns="109557" tIns="54781" rIns="109557" bIns="5478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5237480" y="1711004"/>
            <a:ext cx="1815524" cy="326076"/>
          </a:xfrm>
          <a:prstGeom prst="rect">
            <a:avLst/>
          </a:prstGeom>
          <a:noFill/>
        </p:spPr>
        <p:txBody>
          <a:bodyPr wrap="square" lIns="109557" tIns="54781" rIns="109557" bIns="54781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000000"/>
                </a:solidFill>
              </a:rPr>
              <a:t>Rupture Generator</a:t>
            </a:r>
            <a:endParaRPr lang="en-US" sz="1400" b="1" dirty="0">
              <a:solidFill>
                <a:srgbClr val="000000"/>
              </a:solidFill>
            </a:endParaRPr>
          </a:p>
        </p:txBody>
      </p:sp>
      <p:pic>
        <p:nvPicPr>
          <p:cNvPr id="39" name="Picture 2" descr="https://scec.usc.edu/scecwiki/images/6/6a/CS_Map_2s_Study_15_4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9759" y="1969222"/>
            <a:ext cx="4213898" cy="380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0" name="Group 39"/>
          <p:cNvGrpSpPr/>
          <p:nvPr/>
        </p:nvGrpSpPr>
        <p:grpSpPr>
          <a:xfrm>
            <a:off x="9448784" y="5481575"/>
            <a:ext cx="1809158" cy="1502836"/>
            <a:chOff x="3581400" y="1447800"/>
            <a:chExt cx="1809162" cy="1502834"/>
          </a:xfrm>
        </p:grpSpPr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581400" y="1447800"/>
              <a:ext cx="1803400" cy="1502834"/>
            </a:xfrm>
            <a:prstGeom prst="rect">
              <a:avLst/>
            </a:prstGeom>
            <a:ln>
              <a:solidFill>
                <a:srgbClr val="800000"/>
              </a:solidFill>
            </a:ln>
          </p:spPr>
        </p:pic>
        <p:sp>
          <p:nvSpPr>
            <p:cNvPr id="42" name="TextBox 30"/>
            <p:cNvSpPr txBox="1">
              <a:spLocks noChangeArrowheads="1"/>
            </p:cNvSpPr>
            <p:nvPr/>
          </p:nvSpPr>
          <p:spPr bwMode="auto">
            <a:xfrm>
              <a:off x="4343402" y="1524000"/>
              <a:ext cx="104716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000" b="1" dirty="0">
                  <a:solidFill>
                    <a:srgbClr val="000000"/>
                  </a:solidFill>
                </a:rPr>
                <a:t>hazard curves</a:t>
              </a:r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11668719" y="1976375"/>
            <a:ext cx="2700469" cy="356853"/>
          </a:xfrm>
          <a:prstGeom prst="rect">
            <a:avLst/>
          </a:prstGeom>
          <a:noFill/>
        </p:spPr>
        <p:txBody>
          <a:bodyPr wrap="square" lIns="109557" tIns="54781" rIns="109557" bIns="54781" rtlCol="0">
            <a:spAutoFit/>
          </a:bodyPr>
          <a:lstStyle/>
          <a:p>
            <a:pPr algn="ctr"/>
            <a:r>
              <a:rPr lang="en-US" sz="1600" b="1" dirty="0" err="1" smtClean="0">
                <a:solidFill>
                  <a:srgbClr val="000000"/>
                </a:solidFill>
              </a:rPr>
              <a:t>CyberShake</a:t>
            </a:r>
            <a:r>
              <a:rPr lang="en-US" sz="1600" b="1" dirty="0" smtClean="0">
                <a:solidFill>
                  <a:srgbClr val="000000"/>
                </a:solidFill>
              </a:rPr>
              <a:t> Hazard Map</a:t>
            </a:r>
            <a:endParaRPr lang="en-US" sz="1600" b="1" dirty="0">
              <a:solidFill>
                <a:srgbClr val="000000"/>
              </a:solidFill>
            </a:endParaRPr>
          </a:p>
        </p:txBody>
      </p:sp>
      <p:sp>
        <p:nvSpPr>
          <p:cNvPr id="44" name="Line 26"/>
          <p:cNvSpPr>
            <a:spLocks noChangeShapeType="1"/>
          </p:cNvSpPr>
          <p:nvPr/>
        </p:nvSpPr>
        <p:spPr bwMode="auto">
          <a:xfrm rot="5400000" flipH="1" flipV="1">
            <a:off x="10575351" y="4476318"/>
            <a:ext cx="1109820" cy="619718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 type="stealth" w="med" len="med"/>
          </a:ln>
        </p:spPr>
        <p:txBody>
          <a:bodyPr lIns="91374" tIns="45687" rIns="91374" bIns="45687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Line 26"/>
          <p:cNvSpPr>
            <a:spLocks noChangeShapeType="1"/>
          </p:cNvSpPr>
          <p:nvPr/>
        </p:nvSpPr>
        <p:spPr bwMode="auto">
          <a:xfrm rot="5400000" flipV="1">
            <a:off x="3327657" y="-29135"/>
            <a:ext cx="0" cy="3825916"/>
          </a:xfrm>
          <a:prstGeom prst="line">
            <a:avLst/>
          </a:prstGeom>
          <a:noFill/>
          <a:ln w="31750" cmpd="sng">
            <a:solidFill>
              <a:srgbClr val="800000"/>
            </a:solidFill>
            <a:round/>
            <a:headEnd/>
            <a:tailEnd type="stealth" w="med" len="med"/>
          </a:ln>
        </p:spPr>
        <p:txBody>
          <a:bodyPr lIns="109557" tIns="54781" rIns="109557" bIns="5478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TextBox 45"/>
          <p:cNvSpPr txBox="1"/>
          <p:nvPr/>
        </p:nvSpPr>
        <p:spPr>
          <a:xfrm>
            <a:off x="11316828" y="5663837"/>
            <a:ext cx="3313572" cy="1341738"/>
          </a:xfrm>
          <a:prstGeom prst="rect">
            <a:avLst/>
          </a:prstGeom>
          <a:noFill/>
        </p:spPr>
        <p:txBody>
          <a:bodyPr wrap="square" lIns="109557" tIns="54781" rIns="109557" bIns="54781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0000"/>
                </a:solidFill>
              </a:rPr>
              <a:t>Most recent </a:t>
            </a:r>
            <a:r>
              <a:rPr lang="en-US" sz="2000" b="1" dirty="0" err="1" smtClean="0">
                <a:solidFill>
                  <a:srgbClr val="000000"/>
                </a:solidFill>
              </a:rPr>
              <a:t>CyberShake</a:t>
            </a:r>
            <a:r>
              <a:rPr lang="en-US" sz="2000" b="1" dirty="0" smtClean="0">
                <a:solidFill>
                  <a:srgbClr val="000000"/>
                </a:solidFill>
              </a:rPr>
              <a:t> study took 4 weeks of real time and used 21 million core-hours</a:t>
            </a:r>
            <a:endParaRPr lang="en-US" sz="20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4859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CyberShake</a:t>
            </a:r>
            <a:r>
              <a:rPr lang="en-US" dirty="0" smtClean="0"/>
              <a:t> Requirements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200-400 sites needed for a hazard map</a:t>
            </a:r>
          </a:p>
          <a:p>
            <a:r>
              <a:rPr lang="en-US" dirty="0" smtClean="0"/>
              <a:t>Execute jobs across multiple systems</a:t>
            </a:r>
          </a:p>
          <a:p>
            <a:pPr lvl="1"/>
            <a:r>
              <a:rPr lang="en-US" dirty="0" smtClean="0"/>
              <a:t>USC HPC, NCSA Blue Waters, OLCF Titan</a:t>
            </a:r>
          </a:p>
          <a:p>
            <a:r>
              <a:rPr lang="en-US" dirty="0"/>
              <a:t>Automated execution of jobs</a:t>
            </a:r>
          </a:p>
          <a:p>
            <a:r>
              <a:rPr lang="en-US" dirty="0" smtClean="0"/>
              <a:t>Data management</a:t>
            </a:r>
          </a:p>
          <a:p>
            <a:pPr lvl="1"/>
            <a:r>
              <a:rPr lang="en-US" dirty="0" smtClean="0"/>
              <a:t>28,000 files </a:t>
            </a:r>
            <a:r>
              <a:rPr lang="en-US" smtClean="0"/>
              <a:t>and </a:t>
            </a:r>
            <a:r>
              <a:rPr lang="en-US" smtClean="0"/>
              <a:t>30 GB </a:t>
            </a:r>
            <a:r>
              <a:rPr lang="en-US" dirty="0" smtClean="0"/>
              <a:t>output per site</a:t>
            </a:r>
          </a:p>
          <a:p>
            <a:pPr lvl="1"/>
            <a:r>
              <a:rPr lang="en-US" dirty="0" smtClean="0"/>
              <a:t>Migration of input and output files when needed</a:t>
            </a:r>
          </a:p>
          <a:p>
            <a:r>
              <a:rPr lang="en-US" dirty="0" smtClean="0"/>
              <a:t>Error recovery</a:t>
            </a:r>
          </a:p>
          <a:p>
            <a:r>
              <a:rPr lang="en-US" dirty="0" smtClean="0"/>
              <a:t>Decided to use scientific workflows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11/16/2017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5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531352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CyberShake</a:t>
            </a:r>
            <a:r>
              <a:rPr lang="en-US" dirty="0" smtClean="0"/>
              <a:t> Workflow Tools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Pegasus-WMS (USC ISI)</a:t>
            </a:r>
          </a:p>
          <a:p>
            <a:pPr lvl="1"/>
            <a:r>
              <a:rPr lang="en-US" dirty="0" smtClean="0"/>
              <a:t>Use API to describe workflow as tasks with dependency</a:t>
            </a:r>
          </a:p>
          <a:p>
            <a:pPr lvl="1"/>
            <a:r>
              <a:rPr lang="en-US" dirty="0" smtClean="0"/>
              <a:t>Plan workflow for execution on specific resource(s)</a:t>
            </a:r>
          </a:p>
          <a:p>
            <a:pPr lvl="1"/>
            <a:r>
              <a:rPr lang="en-US" dirty="0" smtClean="0"/>
              <a:t>Adds data transfer jobs and metrics wrappers</a:t>
            </a:r>
          </a:p>
          <a:p>
            <a:pPr lvl="1"/>
            <a:r>
              <a:rPr lang="en-US" dirty="0" smtClean="0"/>
              <a:t>Intro to Pegasus Wed at 2; office hours Tues at 3 and Wed at 3</a:t>
            </a:r>
            <a:endParaRPr lang="en-US" dirty="0"/>
          </a:p>
          <a:p>
            <a:r>
              <a:rPr lang="en-US" dirty="0" err="1" smtClean="0"/>
              <a:t>HTCondor</a:t>
            </a:r>
            <a:r>
              <a:rPr lang="en-US" dirty="0" smtClean="0"/>
              <a:t> (U of Wisconsin)</a:t>
            </a:r>
          </a:p>
          <a:p>
            <a:pPr lvl="1"/>
            <a:r>
              <a:rPr lang="en-US" dirty="0" smtClean="0"/>
              <a:t>Manages runtime execution of jobs</a:t>
            </a:r>
          </a:p>
          <a:p>
            <a:pPr lvl="1"/>
            <a:r>
              <a:rPr lang="en-US" dirty="0" smtClean="0"/>
              <a:t>Resolves dependencies</a:t>
            </a:r>
          </a:p>
          <a:p>
            <a:pPr lvl="1"/>
            <a:r>
              <a:rPr lang="en-US" dirty="0" smtClean="0"/>
              <a:t>Checkpoints workflows</a:t>
            </a:r>
            <a:endParaRPr lang="en-US" dirty="0"/>
          </a:p>
          <a:p>
            <a:r>
              <a:rPr lang="en-US" dirty="0" smtClean="0"/>
              <a:t>Globus (booth #373)</a:t>
            </a:r>
          </a:p>
          <a:p>
            <a:pPr lvl="1"/>
            <a:r>
              <a:rPr lang="en-US" dirty="0" smtClean="0"/>
              <a:t>GRAM for communication between workflow host and remote system</a:t>
            </a:r>
          </a:p>
          <a:p>
            <a:pPr lvl="1"/>
            <a:r>
              <a:rPr lang="en-US" dirty="0" err="1" smtClean="0"/>
              <a:t>GridFTP</a:t>
            </a:r>
            <a:r>
              <a:rPr lang="en-US" dirty="0" smtClean="0"/>
              <a:t> for file transfer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11/16/2017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6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885533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CyberShake</a:t>
            </a:r>
            <a:r>
              <a:rPr lang="en-US" dirty="0" smtClean="0"/>
              <a:t> in Central California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949" y="1188720"/>
            <a:ext cx="7066179" cy="6492240"/>
          </a:xfrm>
        </p:spPr>
        <p:txBody>
          <a:bodyPr/>
          <a:lstStyle/>
          <a:p>
            <a:r>
              <a:rPr lang="en-US" dirty="0" smtClean="0"/>
              <a:t>2017 science goal</a:t>
            </a:r>
          </a:p>
          <a:p>
            <a:r>
              <a:rPr lang="en-US" dirty="0" smtClean="0"/>
              <a:t>Proof-of-concept that</a:t>
            </a:r>
            <a:br>
              <a:rPr lang="en-US" dirty="0" smtClean="0"/>
            </a:br>
            <a:r>
              <a:rPr lang="en-US" dirty="0" err="1" smtClean="0"/>
              <a:t>CyberShake</a:t>
            </a:r>
            <a:r>
              <a:rPr lang="en-US" dirty="0" smtClean="0"/>
              <a:t> can be moved outside of Southern California</a:t>
            </a:r>
          </a:p>
          <a:p>
            <a:r>
              <a:rPr lang="en-US" dirty="0" smtClean="0"/>
              <a:t>New sites</a:t>
            </a:r>
          </a:p>
          <a:p>
            <a:r>
              <a:rPr lang="en-US" dirty="0" smtClean="0"/>
              <a:t>New velocity model of earth’s crust</a:t>
            </a:r>
          </a:p>
          <a:p>
            <a:r>
              <a:rPr lang="en-US" dirty="0" smtClean="0"/>
              <a:t>New workflow approach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11/16/2017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7</a:t>
            </a:fld>
            <a:endParaRPr lang="uk-UA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0129" y="1371600"/>
            <a:ext cx="7200272" cy="615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90105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Central California 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949" y="1188720"/>
            <a:ext cx="7408451" cy="6492240"/>
          </a:xfrm>
        </p:spPr>
        <p:txBody>
          <a:bodyPr/>
          <a:lstStyle/>
          <a:p>
            <a:r>
              <a:rPr lang="en-US" dirty="0" smtClean="0"/>
              <a:t>Simulation volume</a:t>
            </a:r>
          </a:p>
          <a:p>
            <a:pPr lvl="1"/>
            <a:r>
              <a:rPr lang="en-US" dirty="0" smtClean="0"/>
              <a:t>Had to combine multiple velocity models</a:t>
            </a:r>
          </a:p>
          <a:p>
            <a:pPr lvl="1"/>
            <a:r>
              <a:rPr lang="en-US" dirty="0" smtClean="0"/>
              <a:t>Smooth across interfaces</a:t>
            </a:r>
          </a:p>
          <a:p>
            <a:r>
              <a:rPr lang="en-US" dirty="0" smtClean="0"/>
              <a:t>Targeted OLCF Titan for 200-node GPU jobs</a:t>
            </a:r>
          </a:p>
          <a:p>
            <a:pPr lvl="1"/>
            <a:r>
              <a:rPr lang="en-US" dirty="0" smtClean="0"/>
              <a:t>Requires two-factor authentication</a:t>
            </a:r>
          </a:p>
          <a:p>
            <a:pPr lvl="1"/>
            <a:r>
              <a:rPr lang="en-US" dirty="0" smtClean="0"/>
              <a:t>Difficult to automate job submission</a:t>
            </a:r>
          </a:p>
          <a:p>
            <a:pPr lvl="1"/>
            <a:r>
              <a:rPr lang="en-US" dirty="0" smtClean="0"/>
              <a:t>Tried pilot job approach in 2015; successful but with 32% overhead</a:t>
            </a:r>
          </a:p>
          <a:p>
            <a:pPr lvl="1"/>
            <a:r>
              <a:rPr lang="en-US" dirty="0" smtClean="0"/>
              <a:t>Looking for more efficient solution</a:t>
            </a:r>
          </a:p>
          <a:p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11/16/2017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8</a:t>
            </a:fld>
            <a:endParaRPr lang="uk-UA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4753" y="1452666"/>
            <a:ext cx="6725647" cy="5862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 bwMode="auto">
          <a:xfrm rot="2159225">
            <a:off x="9029237" y="2555222"/>
            <a:ext cx="2209800" cy="778107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10" name="Right Triangle 9"/>
          <p:cNvSpPr/>
          <p:nvPr/>
        </p:nvSpPr>
        <p:spPr bwMode="auto">
          <a:xfrm rot="19473349">
            <a:off x="11715453" y="2817226"/>
            <a:ext cx="703925" cy="2068762"/>
          </a:xfrm>
          <a:prstGeom prst="rtTriangle">
            <a:avLst/>
          </a:prstGeom>
          <a:solidFill>
            <a:schemeClr val="accent2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17" name="Right Triangle 16"/>
          <p:cNvSpPr/>
          <p:nvPr/>
        </p:nvSpPr>
        <p:spPr>
          <a:xfrm rot="2166556">
            <a:off x="8405741" y="3352365"/>
            <a:ext cx="2915688" cy="1143000"/>
          </a:xfrm>
          <a:prstGeom prst="rtTriangle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1" name="Right Triangle 10"/>
          <p:cNvSpPr/>
          <p:nvPr/>
        </p:nvSpPr>
        <p:spPr bwMode="auto">
          <a:xfrm rot="2198768">
            <a:off x="10279800" y="4969146"/>
            <a:ext cx="1199377" cy="365760"/>
          </a:xfrm>
          <a:prstGeom prst="rtTriangle">
            <a:avLst/>
          </a:prstGeom>
          <a:solidFill>
            <a:srgbClr val="FF000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 rot="2168855">
            <a:off x="12287454" y="4613427"/>
            <a:ext cx="1030292" cy="194491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13" name="Right Triangle 12"/>
          <p:cNvSpPr/>
          <p:nvPr/>
        </p:nvSpPr>
        <p:spPr bwMode="auto">
          <a:xfrm rot="18362602">
            <a:off x="11158208" y="4773552"/>
            <a:ext cx="1931100" cy="648345"/>
          </a:xfrm>
          <a:prstGeom prst="rtTriangle">
            <a:avLst/>
          </a:prstGeom>
          <a:solidFill>
            <a:srgbClr val="FF000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14" name="Parallelogram 13"/>
          <p:cNvSpPr/>
          <p:nvPr/>
        </p:nvSpPr>
        <p:spPr bwMode="auto">
          <a:xfrm rot="18301937">
            <a:off x="9984092" y="3938647"/>
            <a:ext cx="459048" cy="820771"/>
          </a:xfrm>
          <a:prstGeom prst="parallelogram">
            <a:avLst>
              <a:gd name="adj" fmla="val 69859"/>
            </a:avLst>
          </a:prstGeom>
          <a:solidFill>
            <a:srgbClr val="92D05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15" name="Right Triangle 14"/>
          <p:cNvSpPr/>
          <p:nvPr/>
        </p:nvSpPr>
        <p:spPr bwMode="auto">
          <a:xfrm rot="19603843">
            <a:off x="9411625" y="2251818"/>
            <a:ext cx="762000" cy="1727546"/>
          </a:xfrm>
          <a:prstGeom prst="rtTriangle">
            <a:avLst/>
          </a:prstGeom>
          <a:solidFill>
            <a:srgbClr val="92D05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 rot="3240000">
            <a:off x="10178533" y="3754209"/>
            <a:ext cx="2093976" cy="1380744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20" name="Parallelogram 19"/>
          <p:cNvSpPr/>
          <p:nvPr/>
        </p:nvSpPr>
        <p:spPr>
          <a:xfrm rot="19444705" flipH="1">
            <a:off x="11061677" y="4963739"/>
            <a:ext cx="2137249" cy="263530"/>
          </a:xfrm>
          <a:prstGeom prst="parallelogram">
            <a:avLst>
              <a:gd name="adj" fmla="val 33666"/>
            </a:avLst>
          </a:prstGeom>
          <a:gradFill>
            <a:gsLst>
              <a:gs pos="0">
                <a:schemeClr val="accent2"/>
              </a:gs>
              <a:gs pos="100000">
                <a:srgbClr val="FF0000"/>
              </a:gs>
            </a:gsLst>
            <a:lin ang="5400000" scaled="0"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1" name="Parallelogram 20"/>
          <p:cNvSpPr/>
          <p:nvPr/>
        </p:nvSpPr>
        <p:spPr>
          <a:xfrm rot="2940000" flipH="1">
            <a:off x="10270396" y="5019138"/>
            <a:ext cx="1212299" cy="178300"/>
          </a:xfrm>
          <a:prstGeom prst="parallelogram">
            <a:avLst>
              <a:gd name="adj" fmla="val 25705"/>
            </a:avLst>
          </a:prstGeom>
          <a:gradFill>
            <a:gsLst>
              <a:gs pos="0">
                <a:schemeClr val="accent2"/>
              </a:gs>
              <a:gs pos="100000">
                <a:srgbClr val="FF0000"/>
              </a:gs>
            </a:gsLst>
            <a:lin ang="5400000" scaled="0"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3" name="Parallelogram 22"/>
          <p:cNvSpPr/>
          <p:nvPr/>
        </p:nvSpPr>
        <p:spPr>
          <a:xfrm rot="3511833" flipH="1">
            <a:off x="9850849" y="4205887"/>
            <a:ext cx="880312" cy="178300"/>
          </a:xfrm>
          <a:prstGeom prst="parallelogram">
            <a:avLst>
              <a:gd name="adj" fmla="val 25705"/>
            </a:avLst>
          </a:prstGeom>
          <a:gradFill>
            <a:gsLst>
              <a:gs pos="0">
                <a:schemeClr val="accent2"/>
              </a:gs>
              <a:gs pos="100000">
                <a:srgbClr val="92D050"/>
              </a:gs>
            </a:gsLst>
            <a:lin ang="5400000" scaled="0"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4" name="Parallelogram 23"/>
          <p:cNvSpPr/>
          <p:nvPr/>
        </p:nvSpPr>
        <p:spPr>
          <a:xfrm rot="8621906" flipH="1">
            <a:off x="9926333" y="3448915"/>
            <a:ext cx="1323456" cy="178300"/>
          </a:xfrm>
          <a:prstGeom prst="parallelogram">
            <a:avLst>
              <a:gd name="adj" fmla="val 25705"/>
            </a:avLst>
          </a:prstGeom>
          <a:gradFill>
            <a:gsLst>
              <a:gs pos="0">
                <a:schemeClr val="accent2"/>
              </a:gs>
              <a:gs pos="100000">
                <a:srgbClr val="92D050"/>
              </a:gs>
            </a:gsLst>
            <a:lin ang="5400000" scaled="0"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6" name="Rectangle 25"/>
          <p:cNvSpPr/>
          <p:nvPr/>
        </p:nvSpPr>
        <p:spPr>
          <a:xfrm rot="2152377">
            <a:off x="10863662" y="5370201"/>
            <a:ext cx="461978" cy="149360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rgbClr val="FF0000"/>
              </a:gs>
            </a:gsLst>
            <a:lin ang="8100000" scaled="0"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1" name="Rectangle 30"/>
          <p:cNvSpPr/>
          <p:nvPr/>
        </p:nvSpPr>
        <p:spPr>
          <a:xfrm rot="2443336">
            <a:off x="10307483" y="4738715"/>
            <a:ext cx="90219" cy="223874"/>
          </a:xfrm>
          <a:prstGeom prst="rect">
            <a:avLst/>
          </a:prstGeom>
          <a:gradFill>
            <a:gsLst>
              <a:gs pos="0">
                <a:srgbClr val="FF0000"/>
              </a:gs>
              <a:gs pos="100000">
                <a:srgbClr val="FFFFFF"/>
              </a:gs>
            </a:gsLst>
            <a:lin ang="10800000" scaled="0"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9" name="Parallelogram 28"/>
          <p:cNvSpPr/>
          <p:nvPr/>
        </p:nvSpPr>
        <p:spPr>
          <a:xfrm rot="7635353">
            <a:off x="10356523" y="4659715"/>
            <a:ext cx="192752" cy="122071"/>
          </a:xfrm>
          <a:prstGeom prst="parallelogram">
            <a:avLst>
              <a:gd name="adj" fmla="val 36698"/>
            </a:avLst>
          </a:prstGeom>
          <a:gradFill flip="none" rotWithShape="1">
            <a:gsLst>
              <a:gs pos="0">
                <a:srgbClr val="FF0000"/>
              </a:gs>
              <a:gs pos="100000">
                <a:srgbClr val="92D050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2" name="Parallelogram 31"/>
          <p:cNvSpPr/>
          <p:nvPr/>
        </p:nvSpPr>
        <p:spPr>
          <a:xfrm rot="14270798" flipH="1">
            <a:off x="8407316" y="3592265"/>
            <a:ext cx="2581365" cy="147860"/>
          </a:xfrm>
          <a:prstGeom prst="parallelogram">
            <a:avLst>
              <a:gd name="adj" fmla="val 27341"/>
            </a:avLst>
          </a:prstGeom>
          <a:gradFill flip="none" rotWithShape="1">
            <a:gsLst>
              <a:gs pos="0">
                <a:srgbClr val="FFFFFF"/>
              </a:gs>
              <a:gs pos="100000">
                <a:srgbClr val="92D050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1207002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7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9" grpId="0" animBg="1"/>
      <p:bldP spid="20" grpId="0" animBg="1"/>
      <p:bldP spid="21" grpId="0" animBg="1"/>
      <p:bldP spid="23" grpId="0" animBg="1"/>
      <p:bldP spid="24" grpId="0" animBg="1"/>
      <p:bldP spid="26" grpId="0" animBg="1"/>
      <p:bldP spid="31" grpId="0" animBg="1"/>
      <p:bldP spid="29" grpId="0" animBg="1"/>
      <p:bldP spid="3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rvGAHP</a:t>
            </a:r>
            <a:r>
              <a:rPr lang="en-US" dirty="0" smtClean="0"/>
              <a:t> Workflow 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“reverse GAHP” – approach using </a:t>
            </a:r>
            <a:r>
              <a:rPr lang="en-US" dirty="0" err="1" smtClean="0"/>
              <a:t>HTCondor</a:t>
            </a:r>
            <a:r>
              <a:rPr lang="en-US" dirty="0" smtClean="0"/>
              <a:t> protocol</a:t>
            </a:r>
          </a:p>
          <a:p>
            <a:pPr lvl="1"/>
            <a:r>
              <a:rPr lang="en-US" dirty="0" smtClean="0"/>
              <a:t>Enables remote job submission without authentication to remote system</a:t>
            </a:r>
          </a:p>
          <a:p>
            <a:r>
              <a:rPr lang="en-US" dirty="0" smtClean="0"/>
              <a:t>Daemon runs on remote system</a:t>
            </a:r>
          </a:p>
          <a:p>
            <a:r>
              <a:rPr lang="en-US" dirty="0" smtClean="0"/>
              <a:t>Initiates connection to workflow submission host</a:t>
            </a:r>
          </a:p>
          <a:p>
            <a:r>
              <a:rPr lang="en-US" dirty="0" smtClean="0"/>
              <a:t>Workflow can then use connection to submit jobs to remote queue</a:t>
            </a:r>
          </a:p>
          <a:p>
            <a:r>
              <a:rPr lang="en-US" dirty="0" smtClean="0"/>
              <a:t>Opens up Titan to low-overhead workflows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11/16/2017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9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318470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90"/>
          <a:stretch/>
        </p:blipFill>
        <p:spPr bwMode="auto">
          <a:xfrm>
            <a:off x="7620000" y="2286000"/>
            <a:ext cx="7116664" cy="4875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13902505" cy="767714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CyberShake</a:t>
            </a:r>
            <a:r>
              <a:rPr lang="en-US" dirty="0" smtClean="0"/>
              <a:t> Study 17.3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949" y="1188720"/>
            <a:ext cx="14114051" cy="649224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Conducted over 31 days in March-April 2017 on NCSA Blue Waters, OLCF Titan, USC HPC</a:t>
            </a:r>
          </a:p>
          <a:p>
            <a:r>
              <a:rPr lang="en-US" dirty="0" smtClean="0"/>
              <a:t>2 models at 438 sites</a:t>
            </a:r>
          </a:p>
          <a:p>
            <a:r>
              <a:rPr lang="en-US" dirty="0" smtClean="0"/>
              <a:t>Averaged 1295 nodes, max of 5374</a:t>
            </a:r>
          </a:p>
          <a:p>
            <a:pPr lvl="1"/>
            <a:r>
              <a:rPr lang="en-US" dirty="0" smtClean="0"/>
              <a:t>900,000 node-</a:t>
            </a:r>
            <a:r>
              <a:rPr lang="en-US" dirty="0" err="1" smtClean="0"/>
              <a:t>hrs</a:t>
            </a:r>
            <a:r>
              <a:rPr lang="en-US" dirty="0" smtClean="0"/>
              <a:t> (21.6M core-</a:t>
            </a:r>
            <a:r>
              <a:rPr lang="en-US" dirty="0" err="1" smtClean="0"/>
              <a:t>hrs</a:t>
            </a:r>
            <a:r>
              <a:rPr lang="en-US" dirty="0" smtClean="0"/>
              <a:t>)</a:t>
            </a:r>
          </a:p>
          <a:p>
            <a:r>
              <a:rPr lang="en-US" dirty="0" smtClean="0"/>
              <a:t>Workflow tools scheduled 15,581 jobs </a:t>
            </a:r>
          </a:p>
          <a:p>
            <a:r>
              <a:rPr lang="en-US" dirty="0" smtClean="0"/>
              <a:t>777 TB of data managed</a:t>
            </a:r>
          </a:p>
          <a:p>
            <a:pPr lvl="1"/>
            <a:r>
              <a:rPr lang="en-US" dirty="0" smtClean="0"/>
              <a:t>308 TB transferred</a:t>
            </a:r>
          </a:p>
          <a:p>
            <a:pPr lvl="1"/>
            <a:r>
              <a:rPr lang="en-US" dirty="0" smtClean="0"/>
              <a:t>10.7 TB archived on USC disks</a:t>
            </a:r>
          </a:p>
          <a:p>
            <a:r>
              <a:rPr lang="en-US" dirty="0" smtClean="0"/>
              <a:t>Generated 285 million seismograms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11/16/2017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10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571161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CyberShake</a:t>
            </a:r>
            <a:r>
              <a:rPr lang="en-US" dirty="0" smtClean="0"/>
              <a:t> Study 17.3 Results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11/16/2017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11</a:t>
            </a:fld>
            <a:endParaRPr lang="uk-UA" dirty="0"/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3" r="4446"/>
          <a:stretch/>
        </p:blipFill>
        <p:spPr bwMode="auto">
          <a:xfrm>
            <a:off x="876315" y="1143000"/>
            <a:ext cx="5295885" cy="6491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8" r="4028"/>
          <a:stretch/>
        </p:blipFill>
        <p:spPr bwMode="auto">
          <a:xfrm>
            <a:off x="7239000" y="1143000"/>
            <a:ext cx="6376465" cy="670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943115" y="7368469"/>
            <a:ext cx="3200400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800" dirty="0" smtClean="0"/>
              <a:t>Study 17.3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8915400" y="7368469"/>
            <a:ext cx="3200400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800" dirty="0" smtClean="0"/>
              <a:t>Combined map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355009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Future Directions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11/16/2017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12</a:t>
            </a:fld>
            <a:endParaRPr lang="uk-UA" dirty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1655" y="1295400"/>
            <a:ext cx="4748745" cy="335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7589" y="1295400"/>
            <a:ext cx="4832211" cy="312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7239000" y="1219200"/>
            <a:ext cx="2590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 smtClean="0"/>
              <a:t>UCERF2</a:t>
            </a:r>
          </a:p>
          <a:p>
            <a:pPr algn="l"/>
            <a:r>
              <a:rPr lang="en-US" sz="2400" dirty="0" smtClean="0"/>
              <a:t>14,000 ruptures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12115800" y="1226403"/>
            <a:ext cx="2514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 smtClean="0"/>
              <a:t>UCERF3</a:t>
            </a:r>
          </a:p>
          <a:p>
            <a:pPr algn="l"/>
            <a:r>
              <a:rPr lang="en-US" sz="2400" dirty="0" smtClean="0"/>
              <a:t>350,000 ruptures</a:t>
            </a:r>
            <a:endParaRPr lang="en-US" sz="2400" dirty="0"/>
          </a:p>
        </p:txBody>
      </p:sp>
      <p:sp>
        <p:nvSpPr>
          <p:cNvPr id="11" name="Right Arrow 10"/>
          <p:cNvSpPr/>
          <p:nvPr/>
        </p:nvSpPr>
        <p:spPr bwMode="auto">
          <a:xfrm>
            <a:off x="9753600" y="2514600"/>
            <a:ext cx="1371600" cy="762000"/>
          </a:xfrm>
          <a:prstGeom prst="rightArrow">
            <a:avLst/>
          </a:prstGeom>
          <a:solidFill>
            <a:srgbClr val="BABEB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14401800" cy="64008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Move to new forecast		</a:t>
            </a:r>
          </a:p>
          <a:p>
            <a:pPr lvl="1"/>
            <a:r>
              <a:rPr lang="en-US" dirty="0" smtClean="0"/>
              <a:t>UCERF 3</a:t>
            </a:r>
          </a:p>
          <a:p>
            <a:pPr lvl="1"/>
            <a:r>
              <a:rPr lang="en-US" dirty="0" err="1" smtClean="0"/>
              <a:t>RSQSim</a:t>
            </a:r>
            <a:r>
              <a:rPr lang="en-US" dirty="0" smtClean="0"/>
              <a:t> earthquake simulator	</a:t>
            </a:r>
          </a:p>
          <a:p>
            <a:r>
              <a:rPr lang="en-US" dirty="0"/>
              <a:t>Run </a:t>
            </a:r>
            <a:r>
              <a:rPr lang="en-US" dirty="0" err="1"/>
              <a:t>CyberShake</a:t>
            </a:r>
            <a:r>
              <a:rPr lang="en-US" dirty="0"/>
              <a:t> in </a:t>
            </a:r>
            <a:r>
              <a:rPr lang="en-US" dirty="0" smtClean="0"/>
              <a:t>new</a:t>
            </a:r>
            <a:br>
              <a:rPr lang="en-US" dirty="0" smtClean="0"/>
            </a:br>
            <a:r>
              <a:rPr lang="en-US" dirty="0" smtClean="0"/>
              <a:t>regions </a:t>
            </a:r>
            <a:r>
              <a:rPr lang="en-US" dirty="0"/>
              <a:t>– San Diego? Bay Area</a:t>
            </a:r>
            <a:r>
              <a:rPr lang="en-US" dirty="0" smtClean="0"/>
              <a:t>?</a:t>
            </a:r>
          </a:p>
          <a:p>
            <a:r>
              <a:rPr lang="en-US" dirty="0" smtClean="0"/>
              <a:t>Add new physics</a:t>
            </a:r>
          </a:p>
          <a:p>
            <a:pPr lvl="1"/>
            <a:r>
              <a:rPr lang="en-US" dirty="0" smtClean="0"/>
              <a:t>Increase maximum frequency – applicable to more buildings</a:t>
            </a:r>
          </a:p>
          <a:p>
            <a:pPr lvl="1"/>
            <a:r>
              <a:rPr lang="en-US" dirty="0"/>
              <a:t>V</a:t>
            </a:r>
            <a:r>
              <a:rPr lang="en-US" dirty="0" smtClean="0"/>
              <a:t>elocity model heterogeneities, fault roughness, topography</a:t>
            </a:r>
          </a:p>
          <a:p>
            <a:r>
              <a:rPr lang="en-US" dirty="0" smtClean="0"/>
              <a:t>Optimize</a:t>
            </a:r>
          </a:p>
          <a:p>
            <a:pPr lvl="1"/>
            <a:r>
              <a:rPr lang="en-US" dirty="0" smtClean="0"/>
              <a:t>Seismogram synthesis – compress data?  Large shared-memory nodes?</a:t>
            </a:r>
          </a:p>
          <a:p>
            <a:pPr lvl="1"/>
            <a:r>
              <a:rPr lang="en-US" dirty="0" smtClean="0"/>
              <a:t>Use machine learning to eliminate some earthquakes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5365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Thanks!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11/16/2017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13</a:t>
            </a:fld>
            <a:endParaRPr lang="uk-UA" dirty="0"/>
          </a:p>
        </p:txBody>
      </p:sp>
      <p:pic>
        <p:nvPicPr>
          <p:cNvPr id="8" name="Picture 7" descr="bigusg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7411" y="3592214"/>
            <a:ext cx="2292123" cy="846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367" y="5788374"/>
            <a:ext cx="3158885" cy="88185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905271" y="2133160"/>
            <a:ext cx="1981200" cy="1218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6" descr="C:\Users\Philip James\Documents\PetaSHA_Builds\Build_7_31June2008\SCEC_SSA_2008\New_TACC_logo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845770" y="4232564"/>
            <a:ext cx="2550446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3" descr="USCgrid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6963080"/>
            <a:ext cx="9144000" cy="88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038600" y="2180083"/>
            <a:ext cx="2745841" cy="120411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4" name="Picture 9" descr="isi_logo_red_large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733800" y="3817104"/>
            <a:ext cx="1953997" cy="1242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Content Placeholder 17" descr="image_gallery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 bwMode="auto">
          <a:xfrm>
            <a:off x="5279839" y="5413743"/>
            <a:ext cx="3421185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6" name="Group 15"/>
          <p:cNvGrpSpPr/>
          <p:nvPr/>
        </p:nvGrpSpPr>
        <p:grpSpPr>
          <a:xfrm>
            <a:off x="9872736" y="7092623"/>
            <a:ext cx="4445773" cy="629913"/>
            <a:chOff x="3009900" y="4800600"/>
            <a:chExt cx="3619500" cy="512840"/>
          </a:xfrm>
        </p:grpSpPr>
        <p:sp>
          <p:nvSpPr>
            <p:cNvPr id="17" name="Rectangle 16"/>
            <p:cNvSpPr/>
            <p:nvPr/>
          </p:nvSpPr>
          <p:spPr bwMode="auto">
            <a:xfrm>
              <a:off x="3009900" y="4800600"/>
              <a:ext cx="3619500" cy="512840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endParaRPr>
            </a:p>
          </p:txBody>
        </p:sp>
        <p:pic>
          <p:nvPicPr>
            <p:cNvPr id="18" name="Picture 2" descr="https://www.olcf.ornl.gov/wp-content/themes/olcf/images/olcf-logo-white.png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8000" y="4827665"/>
              <a:ext cx="3524250" cy="4857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9" name="Group 18"/>
          <p:cNvGrpSpPr/>
          <p:nvPr/>
        </p:nvGrpSpPr>
        <p:grpSpPr>
          <a:xfrm>
            <a:off x="10515600" y="5686738"/>
            <a:ext cx="3389164" cy="1085128"/>
            <a:chOff x="-914400" y="852134"/>
            <a:chExt cx="6515100" cy="2085976"/>
          </a:xfrm>
        </p:grpSpPr>
        <p:sp>
          <p:nvSpPr>
            <p:cNvPr id="20" name="Rectangle 19"/>
            <p:cNvSpPr/>
            <p:nvPr/>
          </p:nvSpPr>
          <p:spPr bwMode="auto">
            <a:xfrm>
              <a:off x="-914400" y="852134"/>
              <a:ext cx="6172200" cy="1774030"/>
            </a:xfrm>
            <a:prstGeom prst="rect">
              <a:avLst/>
            </a:prstGeom>
            <a:solidFill>
              <a:srgbClr val="3366CC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endParaRPr>
            </a:p>
          </p:txBody>
        </p:sp>
        <p:pic>
          <p:nvPicPr>
            <p:cNvPr id="21" name="Picture 2" descr="https://pegasus.isi.edu/wordpress/wp-content/uploads/2015/10/logo.png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762000" y="852134"/>
              <a:ext cx="6362700" cy="20859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110" y="1371600"/>
            <a:ext cx="2386193" cy="12800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22" descr="incite-1-220x94.jp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525964"/>
            <a:ext cx="1651001" cy="705427"/>
          </a:xfrm>
          <a:prstGeom prst="rect">
            <a:avLst/>
          </a:prstGeom>
        </p:spPr>
      </p:pic>
      <p:pic>
        <p:nvPicPr>
          <p:cNvPr id="24" name="Picture 23" descr="doe-logo-1.png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2443" y="1554343"/>
            <a:ext cx="3637743" cy="914524"/>
          </a:xfrm>
          <a:prstGeom prst="rect">
            <a:avLst/>
          </a:prstGeom>
        </p:spPr>
      </p:pic>
      <p:pic>
        <p:nvPicPr>
          <p:cNvPr id="25" name="Picture 24" descr="Blue Waters logo.tiff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110" y="3156567"/>
            <a:ext cx="2057401" cy="73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639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ntinental North America 16x9">
  <a:themeElements>
    <a:clrScheme name="Custom 8">
      <a:dk1>
        <a:srgbClr val="000000"/>
      </a:dk1>
      <a:lt1>
        <a:srgbClr val="990000"/>
      </a:lt1>
      <a:dk2>
        <a:srgbClr val="DDDDBE"/>
      </a:dk2>
      <a:lt2>
        <a:srgbClr val="AAB9C3"/>
      </a:lt2>
      <a:accent1>
        <a:srgbClr val="561643"/>
      </a:accent1>
      <a:accent2>
        <a:srgbClr val="2076FF"/>
      </a:accent2>
      <a:accent3>
        <a:srgbClr val="8EA604"/>
      </a:accent3>
      <a:accent4>
        <a:srgbClr val="F4B841"/>
      </a:accent4>
      <a:accent5>
        <a:srgbClr val="D17422"/>
      </a:accent5>
      <a:accent6>
        <a:srgbClr val="F75C03"/>
      </a:accent6>
      <a:hlink>
        <a:srgbClr val="2075FF"/>
      </a:hlink>
      <a:folHlink>
        <a:srgbClr val="AAB9C3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WorldMapSeries-NorthAmerica_Tan" id="{8CFAC0C2-7596-8141-AC09-7B1BE1AF27ED}" vid="{D2FAE4A1-1E70-C04D-8AB3-03C38252D52D}"/>
    </a:ext>
  </a:extLst>
</a:theme>
</file>

<file path=ppt/theme/theme2.xml><?xml version="1.0" encoding="utf-8"?>
<a:theme xmlns:a="http://schemas.openxmlformats.org/drawingml/2006/main" name="Office Theme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rectSourceMarket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ThumbnailAssetId xmlns="4873beb7-5857-4685-be1f-d57550cc96cc" xsi:nil="true"/>
    <PrimaryImageGen xmlns="4873beb7-5857-4685-be1f-d57550cc96cc">false</PrimaryImageGen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1380830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>This template - appropriate for students, teachers, or businesses -  features a title slide with a map of the North American continent in a gray-on-gray color scheme. It's one of a related series of templates, each featuring a different continent.  This template is compatible with PowerPoint 2013 and later, and offers a variety of slide layouts including title slides, bulleted lists, photo with captions, a sample chart, and blank slide, all in a widescreen (16X9) format.
</APDescription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2011-12-19T18:35:00+00:00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ShowIn xmlns="4873beb7-5857-4685-be1f-d57550cc96cc">Show everywhere</ShowIn>
    <UANotes xmlns="4873beb7-5857-4685-be1f-d57550cc96cc" xsi:nil="true"/>
    <TemplateStatus xmlns="4873beb7-5857-4685-be1f-d57550cc96cc">Complete</TemplateStatus>
    <InternalTagsTaxHTField0 xmlns="4873beb7-5857-4685-be1f-d57550cc96cc">
      <Terms xmlns="http://schemas.microsoft.com/office/infopath/2007/PartnerControls"/>
    </InternalTagsTaxHTField0>
    <CSXHash xmlns="4873beb7-5857-4685-be1f-d57550cc96cc" xsi:nil="true"/>
    <Downloads xmlns="4873beb7-5857-4685-be1f-d57550cc96cc">0</Downloads>
    <VoteCount xmlns="4873beb7-5857-4685-be1f-d57550cc96cc" xsi:nil="true"/>
    <OOCacheId xmlns="4873beb7-5857-4685-be1f-d57550cc96cc" xsi:nil="true"/>
    <IsDeleted xmlns="4873beb7-5857-4685-be1f-d57550cc96cc">false</IsDeleted>
    <AssetExpire xmlns="4873beb7-5857-4685-be1f-d57550cc96cc">2035-01-01T08:00:00+00:00</AssetExpire>
    <DSATActionTaken xmlns="4873beb7-5857-4685-be1f-d57550cc96cc" xsi:nil="true"/>
    <CSXSubmissionMarket xmlns="4873beb7-5857-4685-be1f-d57550cc96cc" xsi:nil="true"/>
    <TPExecutable xmlns="4873beb7-5857-4685-be1f-d57550cc96cc" xsi:nil="true"/>
    <SubmitterId xmlns="4873beb7-5857-4685-be1f-d57550cc96cc" xsi:nil="true"/>
    <EditorialTags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TP102804878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725058</LocLastLocAttemptVersionLookup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>false</IntlLangReview>
    <OutputCachingOn xmlns="4873beb7-5857-4685-be1f-d57550cc96cc">false</OutputCachingOn>
    <AverageRating xmlns="4873beb7-5857-4685-be1f-d57550cc96cc" xsi:nil="true"/>
    <APAuthor xmlns="4873beb7-5857-4685-be1f-d57550cc96cc">
      <UserInfo>
        <DisplayName>REDMOND\v-vaddu</DisplayName>
        <AccountId>2567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OriginalRelease xmlns="4873beb7-5857-4685-be1f-d57550cc96cc">14</OriginalRelease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LocMarketGroupTiers2 xmlns="4873beb7-5857-4685-be1f-d57550cc96cc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0DA6411-895A-4DF5-A580-370C32B8C9B0}">
  <ds:schemaRefs>
    <ds:schemaRef ds:uri="http://schemas.openxmlformats.org/package/2006/metadata/core-properties"/>
    <ds:schemaRef ds:uri="http://www.w3.org/XML/1998/namespace"/>
    <ds:schemaRef ds:uri="http://purl.org/dc/elements/1.1/"/>
    <ds:schemaRef ds:uri="http://schemas.microsoft.com/office/infopath/2007/PartnerControls"/>
    <ds:schemaRef ds:uri="http://purl.org/dc/terms/"/>
    <ds:schemaRef ds:uri="http://schemas.microsoft.com/office/2006/documentManagement/types"/>
    <ds:schemaRef ds:uri="http://schemas.microsoft.com/office/2006/metadata/properties"/>
    <ds:schemaRef ds:uri="4873beb7-5857-4685-be1f-d57550cc96cc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5E6EE188-8C78-4767-B50A-130BE287381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DA4BDDA-73A5-4604-9F26-B2277CE31DB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644</Words>
  <Application>Microsoft Office PowerPoint</Application>
  <PresentationFormat>Custom</PresentationFormat>
  <Paragraphs>179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Continental North America 16x9</vt:lpstr>
      <vt:lpstr>CyberShake Seismic Hazard Models for Central California</vt:lpstr>
      <vt:lpstr>Probabilistic Seismic Hazard Analysis (PSHA)</vt:lpstr>
      <vt:lpstr>PSHA Approaches</vt:lpstr>
      <vt:lpstr>SCEC CyberShake Project</vt:lpstr>
      <vt:lpstr>CyberShake Data Flow</vt:lpstr>
      <vt:lpstr>CyberShake Requirements</vt:lpstr>
      <vt:lpstr>CyberShake Workflow Tools</vt:lpstr>
      <vt:lpstr>CyberShake in Central California</vt:lpstr>
      <vt:lpstr>Central California Challenges</vt:lpstr>
      <vt:lpstr>rvGAHP Workflow Approach</vt:lpstr>
      <vt:lpstr>CyberShake Study 17.3 </vt:lpstr>
      <vt:lpstr>CyberShake Study 17.3 Results</vt:lpstr>
      <vt:lpstr>Future Directions</vt:lpstr>
      <vt:lpstr>Thanks!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cp:lastPrinted>2017-06-20T22:47:00Z</cp:lastPrinted>
  <dcterms:created xsi:type="dcterms:W3CDTF">2017-06-20T22:12:15Z</dcterms:created>
  <dcterms:modified xsi:type="dcterms:W3CDTF">2017-11-16T17:12:39Z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