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_rels/presentation.xml.rels" ContentType="application/vnd.openxmlformats-package.relationships+xml"/>
  <Override PartName="/ppt/media/image29.png" ContentType="image/png"/>
  <Override PartName="/ppt/media/image28.png" ContentType="image/png"/>
  <Override PartName="/ppt/media/image27.png" ContentType="image/png"/>
  <Override PartName="/ppt/media/image26.png" ContentType="image/png"/>
  <Override PartName="/ppt/media/image12.png" ContentType="image/png"/>
  <Override PartName="/ppt/media/image3.png" ContentType="image/png"/>
  <Override PartName="/ppt/media/image18.png" ContentType="image/png"/>
  <Override PartName="/ppt/media/image9.png" ContentType="image/png"/>
  <Override PartName="/ppt/media/image10.jpeg" ContentType="image/jpeg"/>
  <Override PartName="/ppt/media/image20.png" ContentType="image/png"/>
  <Override PartName="/ppt/media/image13.png" ContentType="image/png"/>
  <Override PartName="/ppt/media/image4.png" ContentType="image/png"/>
  <Override PartName="/ppt/media/image30.svg" ContentType="image/svg"/>
  <Override PartName="/ppt/media/image17.png" ContentType="image/png"/>
  <Override PartName="/ppt/media/image31.png" ContentType="image/png"/>
  <Override PartName="/ppt/media/image32.png" ContentType="image/png"/>
  <Override PartName="/ppt/media/image33.jpeg" ContentType="image/jpeg"/>
  <Override PartName="/ppt/media/image11.png" ContentType="image/png"/>
  <Override PartName="/ppt/media/image2.png" ContentType="image/png"/>
  <Override PartName="/ppt/media/image7.png" ContentType="image/png"/>
  <Override PartName="/ppt/media/image16.png" ContentType="image/png"/>
  <Override PartName="/ppt/media/image6.png" ContentType="image/png"/>
  <Override PartName="/ppt/media/image15.png" ContentType="image/png"/>
  <Override PartName="/ppt/media/image5.png" ContentType="image/png"/>
  <Override PartName="/ppt/media/image1.png" ContentType="image/png"/>
  <Override PartName="/ppt/media/image8.png" ContentType="image/png"/>
  <Override PartName="/ppt/media/image14.jpeg" ContentType="image/jpeg"/>
  <Override PartName="/ppt/media/image23.png" ContentType="image/png"/>
  <Override PartName="/ppt/media/image19.png" ContentType="image/png"/>
  <Override PartName="/ppt/media/image21.png" ContentType="image/png"/>
  <Override PartName="/ppt/media/image22.png" ContentType="image/png"/>
  <Override PartName="/ppt/media/image24.png" ContentType="image/png"/>
  <Override PartName="/ppt/media/image25.png" ContentType="image/png"/>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9144000" cy="51435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spTree>
      <p:nvGrpSpPr>
        <p:cNvPr id="1" name=""/>
        <p:cNvGrpSpPr/>
        <p:nvPr/>
      </p:nvGrpSpPr>
      <p:grpSpPr>
        <a:xfrm>
          <a:off x="0" y="0"/>
          <a:ext cx="0" cy="0"/>
          <a:chOff x="0" y="0"/>
          <a:chExt cx="0" cy="0"/>
        </a:xfrm>
      </p:grpSpPr>
      <p:sp>
        <p:nvSpPr>
          <p:cNvPr id="6" name="PlaceHolder 1"/>
          <p:cNvSpPr>
            <a:spLocks noGrp="1"/>
          </p:cNvSpPr>
          <p:nvPr>
            <p:ph type="title"/>
          </p:nvPr>
        </p:nvSpPr>
        <p:spPr>
          <a:xfrm>
            <a:off x="1057320" y="137880"/>
            <a:ext cx="7028280" cy="6253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 name="PlaceHolder 2"/>
          <p:cNvSpPr>
            <a:spLocks noGrp="1"/>
          </p:cNvSpPr>
          <p:nvPr>
            <p:ph type="subTitle"/>
          </p:nvPr>
        </p:nvSpPr>
        <p:spPr>
          <a:xfrm>
            <a:off x="311760" y="1041480"/>
            <a:ext cx="8519760" cy="352656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sldNum" idx="1"/>
          </p:nvPr>
        </p:nvSpPr>
        <p:spPr/>
        <p:txBody>
          <a:bodyPr/>
          <a:p>
            <a:fld id="{DD68EBAD-4EA2-4B3B-AE52-7B5565678739}"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spTree>
      <p:nvGrpSpPr>
        <p:cNvPr id="1" name=""/>
        <p:cNvGrpSpPr/>
        <p:nvPr/>
      </p:nvGrpSpPr>
      <p:grpSpPr>
        <a:xfrm>
          <a:off x="0" y="0"/>
          <a:ext cx="0" cy="0"/>
          <a:chOff x="0" y="0"/>
          <a:chExt cx="0" cy="0"/>
        </a:xfrm>
      </p:grpSpPr>
      <p:sp>
        <p:nvSpPr>
          <p:cNvPr id="14" name="PlaceHolder 1"/>
          <p:cNvSpPr>
            <a:spLocks noGrp="1"/>
          </p:cNvSpPr>
          <p:nvPr>
            <p:ph type="title"/>
          </p:nvPr>
        </p:nvSpPr>
        <p:spPr>
          <a:xfrm>
            <a:off x="1057320" y="137880"/>
            <a:ext cx="7028280" cy="6253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5" name="PlaceHolder 2"/>
          <p:cNvSpPr>
            <a:spLocks noGrp="1"/>
          </p:cNvSpPr>
          <p:nvPr>
            <p:ph/>
          </p:nvPr>
        </p:nvSpPr>
        <p:spPr>
          <a:xfrm>
            <a:off x="311760" y="1041480"/>
            <a:ext cx="8519760" cy="352656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sldNum" idx="2"/>
          </p:nvPr>
        </p:nvSpPr>
        <p:spPr/>
        <p:txBody>
          <a:bodyPr/>
          <a:p>
            <a:fld id="{A0EEE202-4C2B-4785-BF17-4EEFE9560D11}"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_">
    <p:spTree>
      <p:nvGrpSpPr>
        <p:cNvPr id="1" name=""/>
        <p:cNvGrpSpPr/>
        <p:nvPr/>
      </p:nvGrpSpPr>
      <p:grpSpPr>
        <a:xfrm>
          <a:off x="0" y="0"/>
          <a:ext cx="0" cy="0"/>
          <a:chOff x="0" y="0"/>
          <a:chExt cx="0" cy="0"/>
        </a:xfrm>
      </p:grpSpPr>
      <p:sp>
        <p:nvSpPr>
          <p:cNvPr id="22" name="PlaceHolder 1"/>
          <p:cNvSpPr>
            <a:spLocks noGrp="1"/>
          </p:cNvSpPr>
          <p:nvPr>
            <p:ph type="title"/>
          </p:nvPr>
        </p:nvSpPr>
        <p:spPr>
          <a:xfrm>
            <a:off x="1057320" y="137880"/>
            <a:ext cx="7028280" cy="6253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3" name="PlaceHolder 2"/>
          <p:cNvSpPr>
            <a:spLocks noGrp="1"/>
          </p:cNvSpPr>
          <p:nvPr>
            <p:ph/>
          </p:nvPr>
        </p:nvSpPr>
        <p:spPr>
          <a:xfrm>
            <a:off x="311760" y="1041480"/>
            <a:ext cx="8519760" cy="352656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sldNum" idx="3"/>
          </p:nvPr>
        </p:nvSpPr>
        <p:spPr/>
        <p:txBody>
          <a:bodyPr/>
          <a:p>
            <a:fld id="{C68D1BA7-A46C-4B31-8582-EDB1B8715405}"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Google Shape;10;p2"/>
          <p:cNvSpPr/>
          <p:nvPr/>
        </p:nvSpPr>
        <p:spPr>
          <a:xfrm>
            <a:off x="0" y="718200"/>
            <a:ext cx="9143280" cy="441756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chemeClr val="dk2"/>
              </a:solidFill>
              <a:latin typeface="Arial"/>
              <a:ea typeface="Arial"/>
            </a:endParaRPr>
          </a:p>
        </p:txBody>
      </p:sp>
      <p:pic>
        <p:nvPicPr>
          <p:cNvPr id="1" name="Google Shape;15;p2" descr=""/>
          <p:cNvPicPr/>
          <p:nvPr/>
        </p:nvPicPr>
        <p:blipFill>
          <a:blip r:embed="rId2"/>
          <a:stretch/>
        </p:blipFill>
        <p:spPr>
          <a:xfrm>
            <a:off x="232920" y="45360"/>
            <a:ext cx="613080" cy="639360"/>
          </a:xfrm>
          <a:prstGeom prst="rect">
            <a:avLst/>
          </a:prstGeom>
          <a:ln w="0">
            <a:noFill/>
          </a:ln>
        </p:spPr>
      </p:pic>
      <p:sp>
        <p:nvSpPr>
          <p:cNvPr id="2" name="Google Shape;16;p2"/>
          <p:cNvSpPr/>
          <p:nvPr/>
        </p:nvSpPr>
        <p:spPr>
          <a:xfrm>
            <a:off x="775800" y="286560"/>
            <a:ext cx="2619720" cy="16632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i="1" lang="en" sz="1000" spc="-1" strike="noStrike">
                <a:solidFill>
                  <a:schemeClr val="accent3"/>
                </a:solidFill>
                <a:latin typeface="Times New Roman"/>
                <a:ea typeface="Times New Roman"/>
              </a:rPr>
              <a:t>S</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w</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d</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l</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f</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o</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h</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q</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u</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k</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endParaRPr b="0" lang="en-US" sz="1000" spc="-1" strike="noStrike">
              <a:solidFill>
                <a:srgbClr val="000000"/>
              </a:solidFill>
              <a:latin typeface="Arial"/>
            </a:endParaRPr>
          </a:p>
        </p:txBody>
      </p:sp>
      <p:sp>
        <p:nvSpPr>
          <p:cNvPr id="3"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 name="PlaceHolder 2"/>
          <p:cNvSpPr>
            <a:spLocks noGrp="1"/>
          </p:cNvSpPr>
          <p:nvPr>
            <p:ph type="sldNum" idx="1"/>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A0912778-D70A-40A7-A994-D6A7CE3EA5CD}"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
        <p:nvSpPr>
          <p:cNvPr id="5"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 name="Google Shape;23;p4"/>
          <p:cNvSpPr/>
          <p:nvPr/>
        </p:nvSpPr>
        <p:spPr>
          <a:xfrm>
            <a:off x="0" y="4943880"/>
            <a:ext cx="9143280" cy="19872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rgbClr val="000000"/>
              </a:solidFill>
              <a:latin typeface="Roboto"/>
              <a:ea typeface="Roboto"/>
            </a:endParaRPr>
          </a:p>
        </p:txBody>
      </p:sp>
      <p:sp>
        <p:nvSpPr>
          <p:cNvPr id="9" name="Google Shape;24;p4"/>
          <p:cNvSpPr/>
          <p:nvPr/>
        </p:nvSpPr>
        <p:spPr>
          <a:xfrm>
            <a:off x="0" y="0"/>
            <a:ext cx="9143280" cy="80136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rgbClr val="000000"/>
              </a:solidFill>
              <a:latin typeface="Arial"/>
              <a:ea typeface="Arial"/>
            </a:endParaRPr>
          </a:p>
        </p:txBody>
      </p:sp>
      <p:pic>
        <p:nvPicPr>
          <p:cNvPr id="10" name="Google Shape;28;p4" descr=""/>
          <p:cNvPicPr/>
          <p:nvPr/>
        </p:nvPicPr>
        <p:blipFill>
          <a:blip r:embed="rId2"/>
          <a:stretch/>
        </p:blipFill>
        <p:spPr>
          <a:xfrm>
            <a:off x="346680" y="175680"/>
            <a:ext cx="527400" cy="549720"/>
          </a:xfrm>
          <a:prstGeom prst="rect">
            <a:avLst/>
          </a:prstGeom>
          <a:ln w="0">
            <a:noFill/>
          </a:ln>
        </p:spPr>
      </p:pic>
      <p:sp>
        <p:nvSpPr>
          <p:cNvPr id="11"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2"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3" name="PlaceHolder 3"/>
          <p:cNvSpPr>
            <a:spLocks noGrp="1"/>
          </p:cNvSpPr>
          <p:nvPr>
            <p:ph type="sldNum" idx="2"/>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5D4D27C3-1DD5-4130-997D-2E81FE6CD46A}"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6" name="Google Shape;23;p4"/>
          <p:cNvSpPr/>
          <p:nvPr/>
        </p:nvSpPr>
        <p:spPr>
          <a:xfrm>
            <a:off x="0" y="4943880"/>
            <a:ext cx="9143280" cy="198720"/>
          </a:xfrm>
          <a:prstGeom prst="rect">
            <a:avLst/>
          </a:prstGeom>
          <a:solidFill>
            <a:schemeClr val="lt2"/>
          </a:solidFill>
          <a:ln w="0">
            <a:noFill/>
          </a:ln>
        </p:spPr>
        <p:style>
          <a:lnRef idx="0"/>
          <a:fillRef idx="0"/>
          <a:effectRef idx="0"/>
          <a:fontRef idx="minor"/>
        </p:style>
        <p:txBody>
          <a:bodyPr lIns="90000" rIns="90000" tIns="91440" bIns="91440" anchor="ctr">
            <a:noAutofit/>
          </a:bodyPr>
          <a:p>
            <a:endParaRPr b="0" lang="en-US" sz="1400" spc="-1" strike="noStrike">
              <a:solidFill>
                <a:srgbClr val="000000"/>
              </a:solidFill>
              <a:latin typeface="Roboto"/>
              <a:ea typeface="Roboto"/>
            </a:endParaRPr>
          </a:p>
        </p:txBody>
      </p:sp>
      <p:sp>
        <p:nvSpPr>
          <p:cNvPr id="17" name="Google Shape;24;p4"/>
          <p:cNvSpPr/>
          <p:nvPr/>
        </p:nvSpPr>
        <p:spPr>
          <a:xfrm>
            <a:off x="0" y="0"/>
            <a:ext cx="9143280" cy="801360"/>
          </a:xfrm>
          <a:prstGeom prst="rect">
            <a:avLst/>
          </a:prstGeom>
          <a:solidFill>
            <a:schemeClr val="lt2"/>
          </a:solidFill>
          <a:ln w="0">
            <a:noFill/>
          </a:ln>
        </p:spPr>
        <p:style>
          <a:lnRef idx="0"/>
          <a:fillRef idx="0"/>
          <a:effectRef idx="0"/>
          <a:fontRef idx="minor"/>
        </p:style>
        <p:txBody>
          <a:bodyPr lIns="90000" rIns="90000" tIns="91440" bIns="91440" anchor="ctr">
            <a:noAutofit/>
          </a:bodyPr>
          <a:p>
            <a:endParaRPr b="0" lang="en-US" sz="1400" spc="-1" strike="noStrike">
              <a:solidFill>
                <a:srgbClr val="000000"/>
              </a:solidFill>
              <a:latin typeface="Arial"/>
              <a:ea typeface="Arial"/>
            </a:endParaRPr>
          </a:p>
        </p:txBody>
      </p:sp>
      <p:pic>
        <p:nvPicPr>
          <p:cNvPr id="18" name="Google Shape;28;p4" descr=""/>
          <p:cNvPicPr/>
          <p:nvPr/>
        </p:nvPicPr>
        <p:blipFill>
          <a:blip r:embed="rId2"/>
          <a:stretch/>
        </p:blipFill>
        <p:spPr>
          <a:xfrm>
            <a:off x="346680" y="175680"/>
            <a:ext cx="527400" cy="549720"/>
          </a:xfrm>
          <a:prstGeom prst="rect">
            <a:avLst/>
          </a:prstGeom>
          <a:ln w="0">
            <a:noFill/>
          </a:ln>
        </p:spPr>
      </p:pic>
      <p:sp>
        <p:nvSpPr>
          <p:cNvPr id="19"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0"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1" name="PlaceHolder 3"/>
          <p:cNvSpPr>
            <a:spLocks noGrp="1"/>
          </p:cNvSpPr>
          <p:nvPr>
            <p:ph type="sldNum" idx="3"/>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7F5848AF-A166-467C-B55D-D611D2F89EC4}"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hyperlink" Target="http://www.scec.org/" TargetMode="External"/><Relationship Id="rId2" Type="http://schemas.openxmlformats.org/officeDocument/2006/relationships/hyperlink" Target="http://pegasus.isi.edu/" TargetMode="External"/><Relationship Id="rId3" Type="http://schemas.openxmlformats.org/officeDocument/2006/relationships/hyperlink" Target="http://pegasus.isi.edu/wms/docs/latest/cli-pegasus-mpi-cluster.php" TargetMode="External"/><Relationship Id="rId4" Type="http://schemas.openxmlformats.org/officeDocument/2006/relationships/hyperlink" Target="http://www.cs.wisc.edu/condor/" TargetMode="External"/><Relationship Id="rId5" Type="http://schemas.openxmlformats.org/officeDocument/2006/relationships/hyperlink" Target="https://parsl-project.org/" TargetMode="External"/><Relationship Id="rId6" Type="http://schemas.openxmlformats.org/officeDocument/2006/relationships/hyperlink" Target="https://eflows4hpc.eu/" TargetMode="External"/><Relationship Id="rId7" Type="http://schemas.openxmlformats.org/officeDocument/2006/relationships/hyperlink" Target="https://eflows4hpc.readthedocs.io/en/latest/Sections/01_Software_Stack/02_Runtime_Components/COMPSs.html" TargetMode="External"/><Relationship Id="rId8" Type="http://schemas.openxmlformats.org/officeDocument/2006/relationships/hyperlink" Target="https://snakemake.github.io/" TargetMode="External"/><Relationship Id="rId9" Type="http://schemas.openxmlformats.org/officeDocument/2006/relationships/hyperlink" Target="http://ccl.cse.nd.edu/software/makeflow/" TargetMode="External"/><Relationship Id="rId10" Type="http://schemas.openxmlformats.org/officeDocument/2006/relationships/hyperlink" Target="http://ccl.cse.nd.edu/software/workqueue/" TargetMode="External"/><Relationship Id="rId11" Type="http://schemas.openxmlformats.org/officeDocument/2006/relationships/hyperlink" Target="https://www.nextflow.io/" TargetMode="External"/><Relationship Id="rId12" Type="http://schemas.openxmlformats.org/officeDocument/2006/relationships/hyperlink" Target="https://www.scec.org/software/cybershake" TargetMode="External"/><Relationship Id="rId13"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sv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jpeg"/><Relationship Id="rId12"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 name="PlaceHolder 1"/>
          <p:cNvSpPr>
            <a:spLocks noGrp="1"/>
          </p:cNvSpPr>
          <p:nvPr>
            <p:ph type="title"/>
          </p:nvPr>
        </p:nvSpPr>
        <p:spPr>
          <a:xfrm>
            <a:off x="914760" y="744480"/>
            <a:ext cx="7452720" cy="2052000"/>
          </a:xfrm>
          <a:prstGeom prst="rect">
            <a:avLst/>
          </a:prstGeom>
          <a:noFill/>
          <a:ln w="0">
            <a:noFill/>
          </a:ln>
        </p:spPr>
        <p:txBody>
          <a:bodyPr lIns="91440" rIns="91440" tIns="91440" bIns="91440" anchor="b">
            <a:normAutofit/>
          </a:bodyPr>
          <a:p>
            <a:pPr indent="0">
              <a:lnSpc>
                <a:spcPct val="115000"/>
              </a:lnSpc>
              <a:buNone/>
              <a:tabLst>
                <a:tab algn="l" pos="0"/>
              </a:tabLst>
            </a:pPr>
            <a:r>
              <a:rPr b="1" lang="en-US" sz="3200" spc="-1" strike="noStrike">
                <a:solidFill>
                  <a:schemeClr val="dk2"/>
                </a:solidFill>
                <a:latin typeface="Lora"/>
                <a:ea typeface="Lora"/>
              </a:rPr>
              <a:t>Simplify Your Science</a:t>
            </a:r>
            <a:br>
              <a:rPr sz="3200"/>
            </a:br>
            <a:r>
              <a:rPr b="1" lang="en-US" sz="3200" spc="-1" strike="noStrike">
                <a:solidFill>
                  <a:schemeClr val="dk2"/>
                </a:solidFill>
                <a:latin typeface="Lora"/>
                <a:ea typeface="Lora"/>
              </a:rPr>
              <a:t>with Workflow Tools</a:t>
            </a:r>
            <a:endParaRPr b="0" lang="en-US" sz="3200" spc="-1" strike="noStrike">
              <a:solidFill>
                <a:srgbClr val="000000"/>
              </a:solidFill>
              <a:latin typeface="Arial"/>
            </a:endParaRPr>
          </a:p>
        </p:txBody>
      </p:sp>
      <p:sp>
        <p:nvSpPr>
          <p:cNvPr id="25" name="PlaceHolder 2"/>
          <p:cNvSpPr>
            <a:spLocks noGrp="1"/>
          </p:cNvSpPr>
          <p:nvPr>
            <p:ph type="subTitle"/>
          </p:nvPr>
        </p:nvSpPr>
        <p:spPr>
          <a:xfrm>
            <a:off x="914760" y="2834280"/>
            <a:ext cx="7315920" cy="1214280"/>
          </a:xfrm>
          <a:prstGeom prst="rect">
            <a:avLst/>
          </a:prstGeom>
          <a:noFill/>
          <a:ln w="0">
            <a:noFill/>
          </a:ln>
        </p:spPr>
        <p:txBody>
          <a:bodyPr lIns="91440" rIns="91440" tIns="91440" bIns="91440" anchor="ctr">
            <a:noAutofit/>
          </a:bodyPr>
          <a:p>
            <a:pPr indent="0">
              <a:lnSpc>
                <a:spcPct val="100000"/>
              </a:lnSpc>
              <a:spcAft>
                <a:spcPts val="1001"/>
              </a:spcAft>
              <a:buNone/>
              <a:tabLst>
                <a:tab algn="l" pos="0"/>
              </a:tabLst>
            </a:pPr>
            <a:r>
              <a:rPr b="1" lang="en" sz="1600" spc="-1" strike="noStrike">
                <a:solidFill>
                  <a:schemeClr val="accent3"/>
                </a:solidFill>
                <a:latin typeface="Roboto"/>
                <a:ea typeface="Roboto"/>
              </a:rPr>
              <a:t>Scott Callaghan (SCEC)</a:t>
            </a:r>
            <a:endParaRPr b="0" lang="en-US" sz="1600" spc="-1" strike="noStrike">
              <a:solidFill>
                <a:srgbClr val="000000"/>
              </a:solidFill>
              <a:latin typeface="Arial"/>
            </a:endParaRPr>
          </a:p>
        </p:txBody>
      </p:sp>
      <p:pic>
        <p:nvPicPr>
          <p:cNvPr id="26" name="Google Shape;208;p13" descr=""/>
          <p:cNvPicPr/>
          <p:nvPr/>
        </p:nvPicPr>
        <p:blipFill>
          <a:blip r:embed="rId1"/>
          <a:stretch/>
        </p:blipFill>
        <p:spPr>
          <a:xfrm>
            <a:off x="4426560" y="245880"/>
            <a:ext cx="567360" cy="227160"/>
          </a:xfrm>
          <a:prstGeom prst="rect">
            <a:avLst/>
          </a:prstGeom>
          <a:ln w="0">
            <a:noFill/>
          </a:ln>
        </p:spPr>
      </p:pic>
      <p:pic>
        <p:nvPicPr>
          <p:cNvPr id="27" name="Google Shape;209;p13" descr=""/>
          <p:cNvPicPr/>
          <p:nvPr/>
        </p:nvPicPr>
        <p:blipFill>
          <a:blip r:embed="rId2"/>
          <a:stretch/>
        </p:blipFill>
        <p:spPr>
          <a:xfrm>
            <a:off x="6067080" y="209160"/>
            <a:ext cx="357480" cy="300960"/>
          </a:xfrm>
          <a:prstGeom prst="rect">
            <a:avLst/>
          </a:prstGeom>
          <a:ln w="0">
            <a:noFill/>
          </a:ln>
        </p:spPr>
      </p:pic>
      <p:pic>
        <p:nvPicPr>
          <p:cNvPr id="28" name="Google Shape;210;p13" descr=""/>
          <p:cNvPicPr/>
          <p:nvPr/>
        </p:nvPicPr>
        <p:blipFill>
          <a:blip r:embed="rId3"/>
          <a:stretch/>
        </p:blipFill>
        <p:spPr>
          <a:xfrm>
            <a:off x="6487560" y="221760"/>
            <a:ext cx="771840" cy="275400"/>
          </a:xfrm>
          <a:prstGeom prst="rect">
            <a:avLst/>
          </a:prstGeom>
          <a:ln w="0">
            <a:noFill/>
          </a:ln>
        </p:spPr>
      </p:pic>
      <p:pic>
        <p:nvPicPr>
          <p:cNvPr id="29" name="Google Shape;211;p13" descr=""/>
          <p:cNvPicPr/>
          <p:nvPr/>
        </p:nvPicPr>
        <p:blipFill>
          <a:blip r:embed="rId4"/>
          <a:stretch/>
        </p:blipFill>
        <p:spPr>
          <a:xfrm>
            <a:off x="7335360" y="209160"/>
            <a:ext cx="771840" cy="300960"/>
          </a:xfrm>
          <a:prstGeom prst="rect">
            <a:avLst/>
          </a:prstGeom>
          <a:ln w="0">
            <a:noFill/>
          </a:ln>
        </p:spPr>
      </p:pic>
      <p:pic>
        <p:nvPicPr>
          <p:cNvPr id="30" name="Google Shape;212;p13" descr=""/>
          <p:cNvPicPr/>
          <p:nvPr/>
        </p:nvPicPr>
        <p:blipFill>
          <a:blip r:embed="rId5"/>
          <a:srcRect l="0" t="0" r="11235" b="0"/>
          <a:stretch/>
        </p:blipFill>
        <p:spPr>
          <a:xfrm>
            <a:off x="8196120" y="221760"/>
            <a:ext cx="242280" cy="275400"/>
          </a:xfrm>
          <a:prstGeom prst="rect">
            <a:avLst/>
          </a:prstGeom>
          <a:ln w="0">
            <a:noFill/>
          </a:ln>
        </p:spPr>
      </p:pic>
      <p:pic>
        <p:nvPicPr>
          <p:cNvPr id="31" name="Google Shape;213;p13" descr=""/>
          <p:cNvPicPr/>
          <p:nvPr/>
        </p:nvPicPr>
        <p:blipFill>
          <a:blip r:embed="rId6"/>
          <a:stretch/>
        </p:blipFill>
        <p:spPr>
          <a:xfrm>
            <a:off x="5091480" y="245880"/>
            <a:ext cx="900000" cy="227160"/>
          </a:xfrm>
          <a:prstGeom prst="rect">
            <a:avLst/>
          </a:prstGeom>
          <a:ln w="0">
            <a:noFill/>
          </a:ln>
        </p:spPr>
      </p:pic>
      <p:pic>
        <p:nvPicPr>
          <p:cNvPr id="32" name="Google Shape;214;p13" descr=""/>
          <p:cNvPicPr/>
          <p:nvPr/>
        </p:nvPicPr>
        <p:blipFill>
          <a:blip r:embed="rId7"/>
          <a:stretch/>
        </p:blipFill>
        <p:spPr>
          <a:xfrm>
            <a:off x="3540600" y="241200"/>
            <a:ext cx="771840" cy="271800"/>
          </a:xfrm>
          <a:prstGeom prst="rect">
            <a:avLst/>
          </a:prstGeom>
          <a:ln w="0">
            <a:noFill/>
          </a:ln>
        </p:spPr>
      </p:pic>
      <p:pic>
        <p:nvPicPr>
          <p:cNvPr id="33" name="Google Shape;215;p13" descr=""/>
          <p:cNvPicPr/>
          <p:nvPr/>
        </p:nvPicPr>
        <p:blipFill>
          <a:blip r:embed="rId8"/>
          <a:srcRect l="33740" t="0" r="0" b="0"/>
          <a:stretch/>
        </p:blipFill>
        <p:spPr>
          <a:xfrm>
            <a:off x="8526960" y="276480"/>
            <a:ext cx="357480" cy="166320"/>
          </a:xfrm>
          <a:prstGeom prst="rect">
            <a:avLst/>
          </a:prstGeom>
          <a:ln w="0">
            <a:noFill/>
          </a:ln>
        </p:spPr>
      </p:pic>
      <p:sp>
        <p:nvSpPr>
          <p:cNvPr id="34" name="PlaceHolder 3"/>
          <p:cNvSpPr>
            <a:spLocks noGrp="1"/>
          </p:cNvSpPr>
          <p:nvPr>
            <p:ph type="subTitle"/>
          </p:nvPr>
        </p:nvSpPr>
        <p:spPr>
          <a:xfrm>
            <a:off x="914760" y="4049280"/>
            <a:ext cx="7315920" cy="792000"/>
          </a:xfrm>
          <a:prstGeom prst="rect">
            <a:avLst/>
          </a:prstGeom>
          <a:noFill/>
          <a:ln w="0">
            <a:noFill/>
          </a:ln>
        </p:spPr>
        <p:txBody>
          <a:bodyPr lIns="91440" rIns="91440" tIns="91440" bIns="91440" anchor="ctr">
            <a:noAutofit/>
          </a:bodyPr>
          <a:p>
            <a:pPr>
              <a:lnSpc>
                <a:spcPct val="100000"/>
              </a:lnSpc>
              <a:tabLst>
                <a:tab algn="l" pos="0"/>
              </a:tabLst>
            </a:pPr>
            <a:r>
              <a:rPr b="1" lang="en-US" sz="1400" spc="-1" strike="noStrike">
                <a:solidFill>
                  <a:schemeClr val="dk2"/>
                </a:solidFill>
                <a:latin typeface="Roboto"/>
                <a:ea typeface="Roboto"/>
              </a:rPr>
              <a:t>July 17, 2026</a:t>
            </a:r>
            <a:endParaRPr b="0" lang="en-US" sz="1400" spc="-1" strike="noStrike">
              <a:solidFill>
                <a:srgbClr val="000000"/>
              </a:solidFill>
              <a:latin typeface="Arial"/>
            </a:endParaRPr>
          </a:p>
          <a:p>
            <a:pPr>
              <a:lnSpc>
                <a:spcPct val="100000"/>
              </a:lnSpc>
              <a:spcBef>
                <a:spcPts val="400"/>
              </a:spcBef>
              <a:tabLst>
                <a:tab algn="l" pos="0"/>
              </a:tabLst>
            </a:pPr>
            <a:r>
              <a:rPr b="0" lang="en-US" sz="1200" spc="-1" strike="noStrike">
                <a:solidFill>
                  <a:schemeClr val="dk2"/>
                </a:solidFill>
                <a:latin typeface="Roboto"/>
                <a:ea typeface="Roboto"/>
              </a:rPr>
              <a:t>2026 IHPCSS</a:t>
            </a:r>
            <a:endParaRPr b="0" lang="en-US" sz="1200" spc="-1" strike="noStrike">
              <a:solidFill>
                <a:srgbClr val="000000"/>
              </a:solidFill>
              <a:latin typeface="Arial"/>
            </a:endParaRPr>
          </a:p>
          <a:p>
            <a:pPr>
              <a:lnSpc>
                <a:spcPct val="100000"/>
              </a:lnSpc>
              <a:spcBef>
                <a:spcPts val="400"/>
              </a:spcBef>
              <a:tabLst>
                <a:tab algn="l" pos="0"/>
              </a:tabLst>
            </a:pPr>
            <a:r>
              <a:rPr b="0" lang="en-US" sz="1200" spc="-1" strike="noStrike">
                <a:solidFill>
                  <a:schemeClr val="dk2"/>
                </a:solidFill>
                <a:latin typeface="Roboto"/>
                <a:ea typeface="Roboto"/>
              </a:rPr>
              <a:t>scottcal@usc.edu</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I’ve got a problem.</a:t>
            </a:r>
            <a:endParaRPr b="0" lang="en-US" sz="2800" spc="-1" strike="noStrike">
              <a:solidFill>
                <a:srgbClr val="000000"/>
              </a:solidFill>
              <a:latin typeface="Arial"/>
            </a:endParaRPr>
          </a:p>
        </p:txBody>
      </p:sp>
      <p:sp>
        <p:nvSpPr>
          <p:cNvPr id="36" name="PlaceHolder 2"/>
          <p:cNvSpPr>
            <a:spLocks noGrp="1"/>
          </p:cNvSpPr>
          <p:nvPr>
            <p:ph/>
          </p:nvPr>
        </p:nvSpPr>
        <p:spPr>
          <a:xfrm>
            <a:off x="311760" y="1041480"/>
            <a:ext cx="8488800" cy="3526560"/>
          </a:xfrm>
          <a:prstGeom prst="rect">
            <a:avLst/>
          </a:prstGeom>
          <a:noFill/>
          <a:ln w="0">
            <a:noFill/>
          </a:ln>
        </p:spPr>
        <p:txBody>
          <a:bodyPr lIns="91440" rIns="91440" tIns="91440" bIns="91440" anchor="t">
            <a:normAutofit/>
          </a:bodyPr>
          <a:p>
            <a:pPr marL="114480" indent="0" algn="ctr">
              <a:lnSpc>
                <a:spcPct val="115000"/>
              </a:lnSpc>
              <a:spcBef>
                <a:spcPts val="400"/>
              </a:spcBef>
              <a:buNone/>
              <a:tabLst>
                <a:tab algn="l" pos="0"/>
              </a:tabLst>
            </a:pPr>
            <a:r>
              <a:rPr b="0" lang="en-US" sz="2800" spc="-1" strike="noStrike">
                <a:solidFill>
                  <a:schemeClr val="dk2"/>
                </a:solidFill>
                <a:latin typeface="Roboto"/>
                <a:ea typeface="Roboto"/>
              </a:rPr>
              <a:t>300,000 earthquakes</a:t>
            </a:r>
            <a:endParaRPr b="0" lang="en-US" sz="2800" spc="-1" strike="noStrike">
              <a:solidFill>
                <a:srgbClr val="000000"/>
              </a:solidFill>
              <a:latin typeface="Arial"/>
            </a:endParaRPr>
          </a:p>
          <a:p>
            <a:pPr marL="114480" indent="0" algn="ctr">
              <a:lnSpc>
                <a:spcPct val="115000"/>
              </a:lnSpc>
              <a:spcBef>
                <a:spcPts val="400"/>
              </a:spcBef>
              <a:buNone/>
              <a:tabLst>
                <a:tab algn="l" pos="0"/>
              </a:tabLst>
            </a:pPr>
            <a:endParaRPr b="0" lang="en-US" sz="2800" spc="-1" strike="noStrike">
              <a:solidFill>
                <a:srgbClr val="000000"/>
              </a:solidFill>
              <a:latin typeface="Arial"/>
            </a:endParaRPr>
          </a:p>
          <a:p>
            <a:pPr marL="114480" indent="0" algn="ctr">
              <a:lnSpc>
                <a:spcPct val="115000"/>
              </a:lnSpc>
              <a:spcBef>
                <a:spcPts val="400"/>
              </a:spcBef>
              <a:buNone/>
              <a:tabLst>
                <a:tab algn="l" pos="0"/>
              </a:tabLst>
            </a:pPr>
            <a:r>
              <a:rPr b="0" lang="en-US" sz="2800" spc="-1" strike="noStrike">
                <a:solidFill>
                  <a:schemeClr val="dk2"/>
                </a:solidFill>
                <a:latin typeface="Roboto"/>
                <a:ea typeface="Roboto"/>
              </a:rPr>
              <a:t>127 million simulated seismograms</a:t>
            </a:r>
            <a:endParaRPr b="0" lang="en-US" sz="2800" spc="-1" strike="noStrike">
              <a:solidFill>
                <a:srgbClr val="000000"/>
              </a:solidFill>
              <a:latin typeface="Arial"/>
            </a:endParaRPr>
          </a:p>
          <a:p>
            <a:pPr marL="114480" indent="0" algn="ctr">
              <a:lnSpc>
                <a:spcPct val="115000"/>
              </a:lnSpc>
              <a:spcBef>
                <a:spcPts val="400"/>
              </a:spcBef>
              <a:buNone/>
              <a:tabLst>
                <a:tab algn="l" pos="0"/>
              </a:tabLst>
            </a:pPr>
            <a:endParaRPr b="0" lang="en-US" sz="2800" spc="-1" strike="noStrike">
              <a:solidFill>
                <a:srgbClr val="000000"/>
              </a:solidFill>
              <a:latin typeface="Arial"/>
            </a:endParaRPr>
          </a:p>
          <a:p>
            <a:pPr marL="114480" indent="0" algn="ctr">
              <a:lnSpc>
                <a:spcPct val="115000"/>
              </a:lnSpc>
              <a:spcBef>
                <a:spcPts val="400"/>
              </a:spcBef>
              <a:buNone/>
              <a:tabLst>
                <a:tab algn="l" pos="0"/>
              </a:tabLst>
            </a:pPr>
            <a:r>
              <a:rPr b="0" lang="en-US" sz="2800" spc="-1" strike="noStrike">
                <a:solidFill>
                  <a:schemeClr val="dk2"/>
                </a:solidFill>
                <a:latin typeface="Roboto"/>
                <a:ea typeface="Roboto"/>
              </a:rPr>
              <a:t>5 million computational tasks</a:t>
            </a:r>
            <a:endParaRPr b="0" lang="en-US" sz="2800" spc="-1" strike="noStrike">
              <a:solidFill>
                <a:srgbClr val="000000"/>
              </a:solidFill>
              <a:latin typeface="Arial"/>
            </a:endParaRPr>
          </a:p>
        </p:txBody>
      </p:sp>
      <p:sp>
        <p:nvSpPr>
          <p:cNvPr id="37" name="PlaceHolder 3"/>
          <p:cNvSpPr>
            <a:spLocks noGrp="1"/>
          </p:cNvSpPr>
          <p:nvPr>
            <p:ph type="sldNum" idx="4"/>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EAB596AE-922B-4195-B3E5-8892E8A40284}" type="slidenum">
              <a:rPr b="0" lang="en" sz="1000" spc="-1" strike="noStrike">
                <a:solidFill>
                  <a:schemeClr val="dk2"/>
                </a:solidFill>
                <a:latin typeface="Arial"/>
                <a:ea typeface="Arial"/>
              </a:rPr>
              <a:t>2</a:t>
            </a:fld>
            <a:endParaRPr b="0" lang="en-US" sz="1000" spc="-1" strike="noStrike">
              <a:solidFill>
                <a:srgbClr val="000000"/>
              </a:solidFill>
              <a:latin typeface="Times New Roman"/>
            </a:endParaRPr>
          </a:p>
        </p:txBody>
      </p:sp>
      <p:sp>
        <p:nvSpPr>
          <p:cNvPr id="38"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fill="hold" presetClass="entr" presetID="1">
                                  <p:stCondLst>
                                    <p:cond delay="0"/>
                                  </p:stCondLst>
                                  <p:childTnLst>
                                    <p:set>
                                      <p:cBhvr>
                                        <p:cTn id="14"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Why am I doing this?</a:t>
            </a:r>
            <a:endParaRPr b="0" lang="en-US" sz="2800" spc="-1" strike="noStrike">
              <a:solidFill>
                <a:srgbClr val="000000"/>
              </a:solidFill>
              <a:latin typeface="Arial"/>
            </a:endParaRPr>
          </a:p>
        </p:txBody>
      </p:sp>
      <p:sp>
        <p:nvSpPr>
          <p:cNvPr id="40"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Want to know expected earthquake shaking over the next 50 years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Building codes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Insurance rates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Disaster planning</a:t>
            </a:r>
            <a:endParaRPr b="0" lang="en-US" sz="1600" spc="-1" strike="noStrike">
              <a:solidFill>
                <a:srgbClr val="000000"/>
              </a:solidFill>
              <a:latin typeface="Arial"/>
            </a:endParaRPr>
          </a:p>
          <a:p>
            <a:pPr marL="457200" indent="-343080">
              <a:lnSpc>
                <a:spcPct val="100000"/>
              </a:lnSpc>
              <a:spcBef>
                <a:spcPts val="601"/>
              </a:spcBef>
              <a:buClr>
                <a:srgbClr val="495867"/>
              </a:buClr>
              <a:buFont typeface="Roboto"/>
              <a:buChar char="●"/>
            </a:pPr>
            <a:r>
              <a:rPr b="0" lang="en-US" sz="1800" spc="-1" strike="noStrike">
                <a:solidFill>
                  <a:schemeClr val="dk2"/>
                </a:solidFill>
                <a:latin typeface="Roboto"/>
                <a:ea typeface="Roboto"/>
              </a:rPr>
              <a:t>Interested in Northern California,</a:t>
            </a:r>
            <a:br>
              <a:rPr sz="1800"/>
            </a:br>
            <a:r>
              <a:rPr b="0" lang="en-US" sz="1800" spc="-1" strike="noStrike">
                <a:solidFill>
                  <a:schemeClr val="dk2"/>
                </a:solidFill>
                <a:latin typeface="Roboto"/>
                <a:ea typeface="Roboto"/>
              </a:rPr>
              <a:t>near San Francisco (9M residents)</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Want to use best available science</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Run wave propagation simulations</a:t>
            </a:r>
            <a:br>
              <a:rPr sz="1600"/>
            </a:br>
            <a:r>
              <a:rPr b="0" lang="en-US" sz="1600" spc="-1" strike="noStrike">
                <a:solidFill>
                  <a:schemeClr val="dk2"/>
                </a:solidFill>
                <a:latin typeface="Roboto"/>
                <a:ea typeface="Roboto"/>
              </a:rPr>
              <a:t>of many possible earthquakes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Use shaking information</a:t>
            </a:r>
            <a:br>
              <a:rPr sz="1600"/>
            </a:br>
            <a:r>
              <a:rPr b="0" lang="en-US" sz="1600" spc="-1" strike="noStrike">
                <a:solidFill>
                  <a:schemeClr val="dk2"/>
                </a:solidFill>
                <a:latin typeface="Roboto"/>
                <a:ea typeface="Roboto"/>
              </a:rPr>
              <a:t>for hazard estimates</a:t>
            </a:r>
            <a:endParaRPr b="0" lang="en-US" sz="1600" spc="-1" strike="noStrike">
              <a:solidFill>
                <a:srgbClr val="000000"/>
              </a:solidFill>
              <a:latin typeface="Arial"/>
            </a:endParaRPr>
          </a:p>
        </p:txBody>
      </p:sp>
      <p:sp>
        <p:nvSpPr>
          <p:cNvPr id="41" name="PlaceHolder 3"/>
          <p:cNvSpPr>
            <a:spLocks noGrp="1"/>
          </p:cNvSpPr>
          <p:nvPr>
            <p:ph type="sldNum" idx="5"/>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6D9DD60E-F22C-41D4-9C3B-05572F626BA5}" type="slidenum">
              <a:rPr b="0" lang="en" sz="1000" spc="-1" strike="noStrike">
                <a:solidFill>
                  <a:schemeClr val="dk2"/>
                </a:solidFill>
                <a:latin typeface="Arial"/>
                <a:ea typeface="Arial"/>
              </a:rPr>
              <a:t>3</a:t>
            </a:fld>
            <a:endParaRPr b="0" lang="en-US" sz="1000" spc="-1" strike="noStrike">
              <a:solidFill>
                <a:srgbClr val="000000"/>
              </a:solidFill>
              <a:latin typeface="Times New Roman"/>
            </a:endParaRPr>
          </a:p>
        </p:txBody>
      </p:sp>
      <p:grpSp>
        <p:nvGrpSpPr>
          <p:cNvPr id="42" name="Group 11"/>
          <p:cNvGrpSpPr/>
          <p:nvPr/>
        </p:nvGrpSpPr>
        <p:grpSpPr>
          <a:xfrm>
            <a:off x="4483800" y="1602000"/>
            <a:ext cx="4672800" cy="3040560"/>
            <a:chOff x="4483800" y="1602000"/>
            <a:chExt cx="4672800" cy="3040560"/>
          </a:xfrm>
        </p:grpSpPr>
        <p:pic>
          <p:nvPicPr>
            <p:cNvPr id="43" name="Picture 12" descr="A map of the united states&#10;&#10;Description automatically generated"/>
            <p:cNvPicPr/>
            <p:nvPr/>
          </p:nvPicPr>
          <p:blipFill>
            <a:blip r:embed="rId1"/>
            <a:srcRect l="0" t="0" r="24702" b="0"/>
            <a:stretch/>
          </p:blipFill>
          <p:spPr>
            <a:xfrm>
              <a:off x="4483800" y="1602000"/>
              <a:ext cx="4670280" cy="3040560"/>
            </a:xfrm>
            <a:prstGeom prst="rect">
              <a:avLst/>
            </a:prstGeom>
            <a:ln w="0">
              <a:noFill/>
            </a:ln>
          </p:spPr>
        </p:pic>
        <p:sp>
          <p:nvSpPr>
            <p:cNvPr id="44" name="Rectangle 13"/>
            <p:cNvSpPr/>
            <p:nvPr/>
          </p:nvSpPr>
          <p:spPr>
            <a:xfrm>
              <a:off x="8753040" y="2970360"/>
              <a:ext cx="403560" cy="353160"/>
            </a:xfrm>
            <a:prstGeom prst="rect">
              <a:avLst/>
            </a:prstGeom>
            <a:solidFill>
              <a:srgbClr val="ffffff"/>
            </a:solidFill>
            <a:ln>
              <a:solidFill>
                <a:srgbClr val="ffffff"/>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dk1"/>
                </a:solidFill>
                <a:latin typeface="Arial"/>
                <a:ea typeface="Arial"/>
              </a:endParaRPr>
            </a:p>
          </p:txBody>
        </p:sp>
      </p:grpSp>
      <p:sp>
        <p:nvSpPr>
          <p:cNvPr id="45" name="Rectangle 5"/>
          <p:cNvSpPr/>
          <p:nvPr/>
        </p:nvSpPr>
        <p:spPr>
          <a:xfrm rot="4920000">
            <a:off x="4577760" y="2755800"/>
            <a:ext cx="337320" cy="201240"/>
          </a:xfrm>
          <a:prstGeom prst="rect">
            <a:avLst/>
          </a:prstGeom>
          <a:noFill/>
          <a:ln w="381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grpSp>
        <p:nvGrpSpPr>
          <p:cNvPr id="46" name="Group 14"/>
          <p:cNvGrpSpPr/>
          <p:nvPr/>
        </p:nvGrpSpPr>
        <p:grpSpPr>
          <a:xfrm>
            <a:off x="4481280" y="1473120"/>
            <a:ext cx="2147760" cy="1836720"/>
            <a:chOff x="4481280" y="1473120"/>
            <a:chExt cx="2147760" cy="1836720"/>
          </a:xfrm>
        </p:grpSpPr>
        <p:sp>
          <p:nvSpPr>
            <p:cNvPr id="47" name="Rectangle 8"/>
            <p:cNvSpPr/>
            <p:nvPr/>
          </p:nvSpPr>
          <p:spPr>
            <a:xfrm>
              <a:off x="4481280" y="1473120"/>
              <a:ext cx="2136960" cy="1836720"/>
            </a:xfrm>
            <a:prstGeom prst="rect">
              <a:avLst/>
            </a:prstGeom>
            <a:solidFill>
              <a:srgbClr val="ffffff"/>
            </a:soli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pic>
          <p:nvPicPr>
            <p:cNvPr id="48" name="Picture 9" descr="A graph with arrows pointing at the line&#10;&#10;Description automatically generated with medium confidence"/>
            <p:cNvPicPr/>
            <p:nvPr/>
          </p:nvPicPr>
          <p:blipFill>
            <a:blip r:embed="rId2"/>
            <a:stretch/>
          </p:blipFill>
          <p:spPr>
            <a:xfrm>
              <a:off x="4481280" y="1503000"/>
              <a:ext cx="2147760" cy="1789920"/>
            </a:xfrm>
            <a:prstGeom prst="rect">
              <a:avLst/>
            </a:prstGeom>
            <a:ln w="0">
              <a:noFill/>
            </a:ln>
          </p:spPr>
        </p:pic>
      </p:grpSp>
      <p:pic>
        <p:nvPicPr>
          <p:cNvPr id="49" name="Picture 6" descr="A map of the pacific ocean&#10;&#10;Description automatically generated"/>
          <p:cNvPicPr/>
          <p:nvPr/>
        </p:nvPicPr>
        <p:blipFill>
          <a:blip r:embed="rId3"/>
          <a:srcRect l="3437" t="0" r="3990" b="4798"/>
          <a:stretch/>
        </p:blipFill>
        <p:spPr>
          <a:xfrm>
            <a:off x="6705720" y="1813320"/>
            <a:ext cx="2420640" cy="3130200"/>
          </a:xfrm>
          <a:prstGeom prst="rect">
            <a:avLst/>
          </a:prstGeom>
          <a:ln w="0">
            <a:noFill/>
          </a:ln>
        </p:spPr>
      </p:pic>
      <p:cxnSp>
        <p:nvCxnSpPr>
          <p:cNvPr id="50" name="Straight Arrow Connector 10"/>
          <p:cNvCxnSpPr/>
          <p:nvPr/>
        </p:nvCxnSpPr>
        <p:spPr>
          <a:xfrm>
            <a:off x="5150880" y="2419200"/>
            <a:ext cx="2737800" cy="982080"/>
          </a:xfrm>
          <a:prstGeom prst="straightConnector1">
            <a:avLst/>
          </a:prstGeom>
          <a:ln w="25400">
            <a:solidFill>
              <a:srgbClr val="ff0000"/>
            </a:solidFill>
            <a:round/>
            <a:tailEnd len="lg" type="triangle" w="lg"/>
          </a:ln>
        </p:spPr>
      </p:cxnSp>
      <p:sp>
        <p:nvSpPr>
          <p:cNvPr id="51"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1">
                                  <p:stCondLst>
                                    <p:cond delay="0"/>
                                  </p:stCondLst>
                                  <p:childTnLst>
                                    <p:set>
                                      <p:cBhvr>
                                        <p:cTn id="20" dur="1" fill="hold">
                                          <p:stCondLst>
                                            <p:cond delay="0"/>
                                          </p:stCondLst>
                                        </p:cTn>
                                        <p:tgtEl>
                                          <p:spTgt spid="40">
                                            <p:txEl>
                                              <p:pRg st="4" end="4"/>
                                            </p:txEl>
                                          </p:spTgt>
                                        </p:tgtEl>
                                        <p:attrNameLst>
                                          <p:attrName>style.visibility</p:attrName>
                                        </p:attrNameLst>
                                      </p:cBhvr>
                                      <p:to>
                                        <p:strVal val="visible"/>
                                      </p:to>
                                    </p:set>
                                  </p:childTnLst>
                                </p:cTn>
                              </p:par>
                              <p:par>
                                <p:cTn id="21" nodeType="withEffect" fill="hold" presetClass="entr" presetID="1">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nodeType="clickEffect" fill="hold" presetClass="entr" presetID="1">
                                  <p:stCondLst>
                                    <p:cond delay="0"/>
                                  </p:stCondLst>
                                  <p:childTnLst>
                                    <p:set>
                                      <p:cBhvr>
                                        <p:cTn id="26" dur="1" fill="hold">
                                          <p:stCondLst>
                                            <p:cond delay="0"/>
                                          </p:stCondLst>
                                        </p:cTn>
                                        <p:tgtEl>
                                          <p:spTgt spid="40">
                                            <p:txEl>
                                              <p:pRg st="5" end="5"/>
                                            </p:txEl>
                                          </p:spTgt>
                                        </p:tgtEl>
                                        <p:attrNameLst>
                                          <p:attrName>style.visibility</p:attrName>
                                        </p:attrNameLst>
                                      </p:cBhvr>
                                      <p:to>
                                        <p:strVal val="visible"/>
                                      </p:to>
                                    </p:set>
                                  </p:childTnLst>
                                </p:cTn>
                              </p:par>
                              <p:par>
                                <p:cTn id="27" nodeType="withEffect" fill="hold" presetClass="entr" presetID="1">
                                  <p:stCondLst>
                                    <p:cond delay="0"/>
                                  </p:stCondLst>
                                  <p:childTnLst>
                                    <p:set>
                                      <p:cBhvr>
                                        <p:cTn id="28" dur="1" fill="hold">
                                          <p:stCondLst>
                                            <p:cond delay="0"/>
                                          </p:stCondLst>
                                        </p:cTn>
                                        <p:tgtEl>
                                          <p:spTgt spid="40">
                                            <p:txEl>
                                              <p:pRg st="6" end="6"/>
                                            </p:txEl>
                                          </p:spTgt>
                                        </p:tgtEl>
                                        <p:attrNameLst>
                                          <p:attrName>style.visibility</p:attrName>
                                        </p:attrNameLst>
                                      </p:cBhvr>
                                      <p:to>
                                        <p:strVal val="visible"/>
                                      </p:to>
                                    </p:set>
                                  </p:childTnLst>
                                </p:cTn>
                              </p:par>
                              <p:par>
                                <p:cTn id="29" nodeType="withEffect" fill="hold" presetClass="entr" presetID="1">
                                  <p:stCondLst>
                                    <p:cond delay="0"/>
                                  </p:stCondLst>
                                  <p:childTnLst>
                                    <p:set>
                                      <p:cBhvr>
                                        <p:cTn id="30" dur="1" fill="hold">
                                          <p:stCondLst>
                                            <p:cond delay="0"/>
                                          </p:stCondLst>
                                        </p:cTn>
                                        <p:tgtEl>
                                          <p:spTgt spid="40">
                                            <p:txEl>
                                              <p:pRg st="7" end="7"/>
                                            </p:txEl>
                                          </p:spTgt>
                                        </p:tgtEl>
                                        <p:attrNameLst>
                                          <p:attrName>style.visibility</p:attrName>
                                        </p:attrNameLst>
                                      </p:cBhvr>
                                      <p:to>
                                        <p:strVal val="visible"/>
                                      </p:to>
                                    </p:set>
                                  </p:childTnLst>
                                </p:cTn>
                              </p:par>
                              <p:par>
                                <p:cTn id="31" nodeType="withEffect" fill="hold" presetClass="entr" presetID="1">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nodeType="clickEffect" fill="hold" presetClass="entr" presetID="1">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nodeType="withEffect" fill="hold" presetClass="entr" presetID="1">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What are my challenges?</a:t>
            </a:r>
            <a:endParaRPr b="0" lang="en-US" sz="2800" spc="-1" strike="noStrike">
              <a:solidFill>
                <a:srgbClr val="000000"/>
              </a:solidFill>
              <a:latin typeface="Arial"/>
            </a:endParaRPr>
          </a:p>
        </p:txBody>
      </p:sp>
      <p:sp>
        <p:nvSpPr>
          <p:cNvPr id="53" name="PlaceHolder 2"/>
          <p:cNvSpPr>
            <a:spLocks noGrp="1"/>
          </p:cNvSpPr>
          <p:nvPr>
            <p:ph/>
          </p:nvPr>
        </p:nvSpPr>
        <p:spPr>
          <a:xfrm>
            <a:off x="311760" y="1041480"/>
            <a:ext cx="8519760" cy="3526560"/>
          </a:xfrm>
          <a:prstGeom prst="rect">
            <a:avLst/>
          </a:prstGeom>
          <a:noFill/>
          <a:ln w="0">
            <a:noFill/>
          </a:ln>
        </p:spPr>
        <p:txBody>
          <a:bodyPr lIns="91440" rIns="91440" tIns="91440" bIns="91440" anchor="t">
            <a:normAutofit/>
          </a:bodyPr>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Automation</a:t>
            </a:r>
            <a:endParaRPr b="0" lang="en-US" sz="1800" spc="-1" strike="noStrike">
              <a:solidFill>
                <a:srgbClr val="000000"/>
              </a:solidFill>
              <a:latin typeface="Arial"/>
            </a:endParaRPr>
          </a:p>
          <a:p>
            <a:pPr lvl="1" marL="801720" indent="-317520">
              <a:lnSpc>
                <a:spcPct val="115000"/>
              </a:lnSpc>
              <a:spcBef>
                <a:spcPts val="601"/>
              </a:spcBef>
              <a:buClr>
                <a:srgbClr val="495867"/>
              </a:buClr>
              <a:buFont typeface="Roboto"/>
              <a:buChar char="○"/>
            </a:pPr>
            <a:r>
              <a:rPr b="0" lang="en-US" sz="1600" spc="-1" strike="noStrike">
                <a:solidFill>
                  <a:schemeClr val="dk2"/>
                </a:solidFill>
                <a:latin typeface="Roboto"/>
                <a:ea typeface="Roboto"/>
              </a:rPr>
              <a:t>Too many jobs to run by hand</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Data management</a:t>
            </a:r>
            <a:endParaRPr b="0" lang="en-US" sz="1800" spc="-1" strike="noStrike">
              <a:solidFill>
                <a:srgbClr val="000000"/>
              </a:solidFill>
              <a:latin typeface="Arial"/>
            </a:endParaRPr>
          </a:p>
          <a:p>
            <a:pPr lvl="1" marL="801720" indent="-317520">
              <a:lnSpc>
                <a:spcPct val="115000"/>
              </a:lnSpc>
              <a:spcBef>
                <a:spcPts val="601"/>
              </a:spcBef>
              <a:buClr>
                <a:srgbClr val="495867"/>
              </a:buClr>
              <a:buFont typeface="Roboto"/>
              <a:buChar char="○"/>
            </a:pPr>
            <a:r>
              <a:rPr b="0" lang="en-US" sz="1600" spc="-1" strike="noStrike">
                <a:solidFill>
                  <a:schemeClr val="dk2"/>
                </a:solidFill>
                <a:latin typeface="Roboto"/>
                <a:ea typeface="Roboto"/>
              </a:rPr>
              <a:t>Millions of input and output files to track</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Job execution</a:t>
            </a:r>
            <a:endParaRPr b="0" lang="en-US" sz="1800" spc="-1" strike="noStrike">
              <a:solidFill>
                <a:srgbClr val="000000"/>
              </a:solidFill>
              <a:latin typeface="Arial"/>
            </a:endParaRPr>
          </a:p>
          <a:p>
            <a:pPr lvl="1" marL="801720" indent="-317520">
              <a:lnSpc>
                <a:spcPct val="115000"/>
              </a:lnSpc>
              <a:spcBef>
                <a:spcPts val="601"/>
              </a:spcBef>
              <a:buClr>
                <a:srgbClr val="495867"/>
              </a:buClr>
              <a:buFont typeface="Roboto"/>
              <a:buChar char="○"/>
            </a:pPr>
            <a:r>
              <a:rPr b="0" lang="en-US" sz="1600" spc="-1" strike="noStrike">
                <a:solidFill>
                  <a:schemeClr val="dk2"/>
                </a:solidFill>
                <a:latin typeface="Roboto"/>
                <a:ea typeface="Roboto"/>
              </a:rPr>
              <a:t>Heterogenous job types (serial, parallel, CPU, GPU)</a:t>
            </a:r>
            <a:endParaRPr b="0" lang="en-US" sz="1600" spc="-1" strike="noStrike">
              <a:solidFill>
                <a:srgbClr val="000000"/>
              </a:solidFill>
              <a:latin typeface="Arial"/>
            </a:endParaRPr>
          </a:p>
          <a:p>
            <a:pPr lvl="1" marL="801720" indent="-317520">
              <a:lnSpc>
                <a:spcPct val="115000"/>
              </a:lnSpc>
              <a:spcBef>
                <a:spcPts val="601"/>
              </a:spcBef>
              <a:buClr>
                <a:srgbClr val="495867"/>
              </a:buClr>
              <a:buFont typeface="Roboto"/>
              <a:buChar char="○"/>
            </a:pPr>
            <a:r>
              <a:rPr b="0" lang="en-US" sz="1600" spc="-1" strike="noStrike">
                <a:solidFill>
                  <a:schemeClr val="dk2"/>
                </a:solidFill>
                <a:latin typeface="Roboto"/>
                <a:ea typeface="Roboto"/>
              </a:rPr>
              <a:t>Millions of executions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Error recovery</a:t>
            </a:r>
            <a:endParaRPr b="0" lang="en-US" sz="1800" spc="-1" strike="noStrike">
              <a:solidFill>
                <a:srgbClr val="000000"/>
              </a:solidFill>
              <a:latin typeface="Arial"/>
            </a:endParaRPr>
          </a:p>
          <a:p>
            <a:pPr lvl="1" marL="801720" indent="-317520">
              <a:lnSpc>
                <a:spcPct val="115000"/>
              </a:lnSpc>
              <a:spcBef>
                <a:spcPts val="601"/>
              </a:spcBef>
              <a:buClr>
                <a:srgbClr val="495867"/>
              </a:buClr>
              <a:buFont typeface="Roboto"/>
              <a:buChar char="○"/>
            </a:pPr>
            <a:r>
              <a:rPr b="0" lang="en-US" sz="1600" spc="-1" strike="noStrike">
                <a:solidFill>
                  <a:schemeClr val="dk2"/>
                </a:solidFill>
                <a:latin typeface="Roboto"/>
                <a:ea typeface="Roboto"/>
              </a:rPr>
              <a:t>Many jobs and files will lead to problems</a:t>
            </a:r>
            <a:endParaRPr b="0" lang="en-US" sz="1600" spc="-1" strike="noStrike">
              <a:solidFill>
                <a:srgbClr val="000000"/>
              </a:solidFill>
              <a:latin typeface="Arial"/>
            </a:endParaRPr>
          </a:p>
        </p:txBody>
      </p:sp>
      <p:sp>
        <p:nvSpPr>
          <p:cNvPr id="54" name="PlaceHolder 3"/>
          <p:cNvSpPr>
            <a:spLocks noGrp="1"/>
          </p:cNvSpPr>
          <p:nvPr>
            <p:ph type="sldNum" idx="6"/>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3BBD9612-417F-4FCF-B82A-0D97F3C2468E}" type="slidenum">
              <a:rPr b="0" lang="en" sz="1000" spc="-1" strike="noStrike">
                <a:solidFill>
                  <a:schemeClr val="dk2"/>
                </a:solidFill>
                <a:latin typeface="Arial"/>
                <a:ea typeface="Arial"/>
              </a:rPr>
              <a:t>4</a:t>
            </a:fld>
            <a:endParaRPr b="0" lang="en-US" sz="1000" spc="-1" strike="noStrike">
              <a:solidFill>
                <a:srgbClr val="000000"/>
              </a:solidFill>
              <a:latin typeface="Times New Roman"/>
            </a:endParaRPr>
          </a:p>
        </p:txBody>
      </p:sp>
      <p:sp>
        <p:nvSpPr>
          <p:cNvPr id="55"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Solution: Scientific Workflows</a:t>
            </a:r>
            <a:endParaRPr b="0" lang="en-US" sz="2800" spc="-1" strike="noStrike">
              <a:solidFill>
                <a:srgbClr val="000000"/>
              </a:solidFill>
              <a:latin typeface="Arial"/>
            </a:endParaRPr>
          </a:p>
        </p:txBody>
      </p:sp>
      <p:sp>
        <p:nvSpPr>
          <p:cNvPr id="57" name="PlaceHolder 2"/>
          <p:cNvSpPr>
            <a:spLocks noGrp="1"/>
          </p:cNvSpPr>
          <p:nvPr>
            <p:ph/>
          </p:nvPr>
        </p:nvSpPr>
        <p:spPr>
          <a:xfrm>
            <a:off x="311760" y="1041480"/>
            <a:ext cx="593604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We at SCEC decided to use scientific workflows to manage challenges</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Work is described as a directed graph of tasks with dependencies</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Separation of process from data</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with different data</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on different systems</a:t>
            </a:r>
            <a:endParaRPr b="0" lang="en-US" sz="16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Jobs are queued and executed</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We use two open-source tools in user space:</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Pegasus-WMS</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HTCondor</a:t>
            </a:r>
            <a:endParaRPr b="0" lang="en-US" sz="16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58" name="PlaceHolder 3"/>
          <p:cNvSpPr>
            <a:spLocks noGrp="1"/>
          </p:cNvSpPr>
          <p:nvPr>
            <p:ph type="sldNum" idx="7"/>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5CD3885A-D45A-4414-A221-D9A706B64A5F}" type="slidenum">
              <a:rPr b="0" lang="en" sz="1000" spc="-1" strike="noStrike">
                <a:solidFill>
                  <a:schemeClr val="dk2"/>
                </a:solidFill>
                <a:latin typeface="Arial"/>
                <a:ea typeface="Arial"/>
              </a:rPr>
              <a:t>5</a:t>
            </a:fld>
            <a:endParaRPr b="0" lang="en-US" sz="1000" spc="-1" strike="noStrike">
              <a:solidFill>
                <a:srgbClr val="000000"/>
              </a:solidFill>
              <a:latin typeface="Times New Roman"/>
            </a:endParaRPr>
          </a:p>
        </p:txBody>
      </p:sp>
      <p:pic>
        <p:nvPicPr>
          <p:cNvPr id="59" name="Picture 1" descr=""/>
          <p:cNvPicPr/>
          <p:nvPr/>
        </p:nvPicPr>
        <p:blipFill>
          <a:blip r:embed="rId1"/>
          <a:srcRect l="19599" t="0" r="19097" b="0"/>
          <a:stretch/>
        </p:blipFill>
        <p:spPr>
          <a:xfrm>
            <a:off x="6282000" y="847440"/>
            <a:ext cx="2832840" cy="4102200"/>
          </a:xfrm>
          <a:prstGeom prst="rect">
            <a:avLst/>
          </a:prstGeom>
          <a:ln w="0">
            <a:noFill/>
          </a:ln>
        </p:spPr>
      </p:pic>
      <p:sp>
        <p:nvSpPr>
          <p:cNvPr id="60"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How did workflow tools help me?</a:t>
            </a:r>
            <a:endParaRPr b="0" lang="en-US" sz="2800" spc="-1" strike="noStrike">
              <a:solidFill>
                <a:srgbClr val="000000"/>
              </a:solidFill>
              <a:latin typeface="Arial"/>
            </a:endParaRPr>
          </a:p>
        </p:txBody>
      </p:sp>
      <p:sp>
        <p:nvSpPr>
          <p:cNvPr id="62" name="PlaceHolder 2"/>
          <p:cNvSpPr>
            <a:spLocks noGrp="1"/>
          </p:cNvSpPr>
          <p:nvPr>
            <p:ph/>
          </p:nvPr>
        </p:nvSpPr>
        <p:spPr>
          <a:xfrm>
            <a:off x="311760" y="1041480"/>
            <a:ext cx="6526440" cy="3747600"/>
          </a:xfrm>
          <a:prstGeom prst="rect">
            <a:avLst/>
          </a:prstGeom>
          <a:noFill/>
          <a:ln w="0">
            <a:noFill/>
          </a:ln>
        </p:spPr>
        <p:txBody>
          <a:bodyPr lIns="91440" rIns="91440" tIns="91440" bIns="91440" anchor="t">
            <a:normAutofit fontScale="91111"/>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Automation</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Jobs are automatically submitted when ready to run</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Workflow tools able to automate jobs with 2FA</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Data management</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Input and output files are copied automatically</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Job execution</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Support remote, distributed execution of heterogeneous jobs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My seismic workflow has run on 14 systems since 2007</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Error recovery</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Failed jobs retried</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Workflow checkpointed if jobs keep failing</a:t>
            </a:r>
            <a:endParaRPr b="0" lang="en-US" sz="1600" spc="-1" strike="noStrike">
              <a:solidFill>
                <a:srgbClr val="000000"/>
              </a:solidFill>
              <a:latin typeface="Arial"/>
            </a:endParaRPr>
          </a:p>
          <a:p>
            <a:pPr marL="457200" indent="-343080">
              <a:lnSpc>
                <a:spcPct val="115000"/>
              </a:lnSpc>
              <a:spcBef>
                <a:spcPts val="720"/>
              </a:spcBef>
              <a:buClr>
                <a:srgbClr val="495867"/>
              </a:buClr>
              <a:buFont typeface="Roboto"/>
              <a:buChar char="●"/>
            </a:pPr>
            <a:r>
              <a:rPr b="0" lang="en-US" sz="1800" spc="-1" strike="noStrike">
                <a:solidFill>
                  <a:schemeClr val="dk2"/>
                </a:solidFill>
                <a:latin typeface="Roboto"/>
                <a:ea typeface="Roboto"/>
              </a:rPr>
              <a:t>No changes made to application codes</a:t>
            </a:r>
            <a:endParaRPr b="0" lang="en-US" sz="1800" spc="-1" strike="noStrike">
              <a:solidFill>
                <a:srgbClr val="000000"/>
              </a:solidFill>
              <a:latin typeface="Arial"/>
            </a:endParaRPr>
          </a:p>
        </p:txBody>
      </p:sp>
      <p:sp>
        <p:nvSpPr>
          <p:cNvPr id="63" name="PlaceHolder 3"/>
          <p:cNvSpPr>
            <a:spLocks noGrp="1"/>
          </p:cNvSpPr>
          <p:nvPr>
            <p:ph type="sldNum" idx="8"/>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35F0EFC1-8D5E-4BBB-87AD-2E5B49803D6B}" type="slidenum">
              <a:rPr b="0" lang="en" sz="1000" spc="-1" strike="noStrike">
                <a:solidFill>
                  <a:schemeClr val="dk2"/>
                </a:solidFill>
                <a:latin typeface="Arial"/>
                <a:ea typeface="Arial"/>
              </a:rPr>
              <a:t>6</a:t>
            </a:fld>
            <a:endParaRPr b="0" lang="en-US" sz="1000" spc="-1" strike="noStrike">
              <a:solidFill>
                <a:srgbClr val="000000"/>
              </a:solidFill>
              <a:latin typeface="Times New Roman"/>
            </a:endParaRPr>
          </a:p>
        </p:txBody>
      </p:sp>
      <p:sp>
        <p:nvSpPr>
          <p:cNvPr id="64" name="Rectangle: Rounded Corners 1"/>
          <p:cNvSpPr/>
          <p:nvPr/>
        </p:nvSpPr>
        <p:spPr>
          <a:xfrm>
            <a:off x="7150320" y="3635640"/>
            <a:ext cx="1856880" cy="1290240"/>
          </a:xfrm>
          <a:prstGeom prst="roundRect">
            <a:avLst>
              <a:gd name="adj" fmla="val 16667"/>
            </a:avLst>
          </a:prstGeom>
          <a:solidFill>
            <a:schemeClr val="bg2">
              <a:lumMod val="60000"/>
              <a:lumOff val="40000"/>
            </a:schemeClr>
          </a:solidFill>
          <a:ln w="1905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65" name="Rectangle: Rounded Corners 2"/>
          <p:cNvSpPr/>
          <p:nvPr/>
        </p:nvSpPr>
        <p:spPr>
          <a:xfrm>
            <a:off x="7163640" y="900360"/>
            <a:ext cx="1856520" cy="1159200"/>
          </a:xfrm>
          <a:prstGeom prst="roundRect">
            <a:avLst>
              <a:gd name="adj" fmla="val 16667"/>
            </a:avLst>
          </a:prstGeom>
          <a:solidFill>
            <a:schemeClr val="bg2">
              <a:lumMod val="20000"/>
              <a:lumOff val="80000"/>
            </a:schemeClr>
          </a:solidFill>
          <a:ln w="1905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66" name="Rectangle: Rounded Corners 3"/>
          <p:cNvSpPr/>
          <p:nvPr/>
        </p:nvSpPr>
        <p:spPr>
          <a:xfrm>
            <a:off x="7165800" y="2053080"/>
            <a:ext cx="1854360" cy="1581480"/>
          </a:xfrm>
          <a:prstGeom prst="roundRect">
            <a:avLst>
              <a:gd name="adj" fmla="val 16667"/>
            </a:avLst>
          </a:prstGeom>
          <a:solidFill>
            <a:schemeClr val="bg2">
              <a:lumMod val="40000"/>
              <a:lumOff val="60000"/>
            </a:schemeClr>
          </a:solidFill>
          <a:ln w="38100">
            <a:solidFill>
              <a:srgbClr val="ff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67" name="TextBox 1"/>
          <p:cNvSpPr/>
          <p:nvPr/>
        </p:nvSpPr>
        <p:spPr>
          <a:xfrm>
            <a:off x="7240680" y="4656960"/>
            <a:ext cx="1614960" cy="25416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1" lang="en-US" sz="1200" spc="-1" strike="noStrike">
                <a:solidFill>
                  <a:srgbClr val="000000"/>
                </a:solidFill>
                <a:latin typeface="Arial"/>
                <a:ea typeface="Arial"/>
              </a:rPr>
              <a:t>Compute resources</a:t>
            </a:r>
            <a:endParaRPr b="0" lang="en-US" sz="1200" spc="-1" strike="noStrike">
              <a:solidFill>
                <a:srgbClr val="000000"/>
              </a:solidFill>
              <a:latin typeface="Arial"/>
            </a:endParaRPr>
          </a:p>
        </p:txBody>
      </p:sp>
      <p:sp>
        <p:nvSpPr>
          <p:cNvPr id="68" name="TextBox 2"/>
          <p:cNvSpPr/>
          <p:nvPr/>
        </p:nvSpPr>
        <p:spPr>
          <a:xfrm>
            <a:off x="6715440" y="3358440"/>
            <a:ext cx="2808000" cy="25416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1" lang="en-US" sz="1200" spc="-1" strike="noStrike">
                <a:solidFill>
                  <a:srgbClr val="000000"/>
                </a:solidFill>
                <a:latin typeface="Arial"/>
                <a:ea typeface="Arial"/>
              </a:rPr>
              <a:t>Workflow middleware</a:t>
            </a:r>
            <a:endParaRPr b="0" lang="en-US" sz="1200" spc="-1" strike="noStrike">
              <a:solidFill>
                <a:srgbClr val="000000"/>
              </a:solidFill>
              <a:latin typeface="Arial"/>
            </a:endParaRPr>
          </a:p>
        </p:txBody>
      </p:sp>
      <p:sp>
        <p:nvSpPr>
          <p:cNvPr id="69" name="TextBox 3"/>
          <p:cNvSpPr/>
          <p:nvPr/>
        </p:nvSpPr>
        <p:spPr>
          <a:xfrm>
            <a:off x="7302960" y="1807560"/>
            <a:ext cx="1555560" cy="25416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1" lang="en-US" sz="1200" spc="-1" strike="noStrike">
                <a:solidFill>
                  <a:srgbClr val="000000"/>
                </a:solidFill>
                <a:latin typeface="Arial"/>
                <a:ea typeface="Arial"/>
              </a:rPr>
              <a:t>Scientific codes</a:t>
            </a:r>
            <a:endParaRPr b="0" lang="en-US" sz="1200" spc="-1" strike="noStrike">
              <a:solidFill>
                <a:srgbClr val="000000"/>
              </a:solidFill>
              <a:latin typeface="Arial"/>
            </a:endParaRPr>
          </a:p>
        </p:txBody>
      </p:sp>
      <p:sp>
        <p:nvSpPr>
          <p:cNvPr id="70" name="Oval 1"/>
          <p:cNvSpPr/>
          <p:nvPr/>
        </p:nvSpPr>
        <p:spPr>
          <a:xfrm>
            <a:off x="7242480" y="948240"/>
            <a:ext cx="690480" cy="424800"/>
          </a:xfrm>
          <a:prstGeom prst="ellipse">
            <a:avLst/>
          </a:prstGeom>
          <a:gradFill rotWithShape="0">
            <a:gsLst>
              <a:gs pos="0">
                <a:srgbClr val="91dd9f"/>
              </a:gs>
              <a:gs pos="50000">
                <a:srgbClr val="bde8c5"/>
              </a:gs>
              <a:gs pos="100000">
                <a:srgbClr val="def3e3"/>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71" name="TextBox 4"/>
          <p:cNvSpPr/>
          <p:nvPr/>
        </p:nvSpPr>
        <p:spPr>
          <a:xfrm>
            <a:off x="7248600" y="1005480"/>
            <a:ext cx="729720" cy="33660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800" spc="-1" strike="noStrike">
                <a:solidFill>
                  <a:srgbClr val="000000"/>
                </a:solidFill>
                <a:latin typeface="Arial"/>
                <a:ea typeface="Arial"/>
              </a:rPr>
              <a:t>CPU</a:t>
            </a:r>
            <a:endParaRPr b="0" lang="en-US" sz="1800" spc="-1" strike="noStrike">
              <a:solidFill>
                <a:srgbClr val="000000"/>
              </a:solidFill>
              <a:latin typeface="Arial"/>
            </a:endParaRPr>
          </a:p>
        </p:txBody>
      </p:sp>
      <p:sp>
        <p:nvSpPr>
          <p:cNvPr id="72" name="Oval 2"/>
          <p:cNvSpPr/>
          <p:nvPr/>
        </p:nvSpPr>
        <p:spPr>
          <a:xfrm>
            <a:off x="8209440" y="943920"/>
            <a:ext cx="701280" cy="407160"/>
          </a:xfrm>
          <a:prstGeom prst="ellipse">
            <a:avLst/>
          </a:prstGeom>
          <a:gradFill rotWithShape="0">
            <a:gsLst>
              <a:gs pos="0">
                <a:srgbClr val="91dd9f"/>
              </a:gs>
              <a:gs pos="50000">
                <a:srgbClr val="bde8c5"/>
              </a:gs>
              <a:gs pos="100000">
                <a:srgbClr val="def3e3"/>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73" name="TextBox 7"/>
          <p:cNvSpPr/>
          <p:nvPr/>
        </p:nvSpPr>
        <p:spPr>
          <a:xfrm>
            <a:off x="8235360" y="988200"/>
            <a:ext cx="797040" cy="33660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800" spc="-1" strike="noStrike">
                <a:solidFill>
                  <a:srgbClr val="000000"/>
                </a:solidFill>
                <a:latin typeface="Arial"/>
                <a:ea typeface="Arial"/>
              </a:rPr>
              <a:t>GPU</a:t>
            </a:r>
            <a:endParaRPr b="0" lang="en-US" sz="1800" spc="-1" strike="noStrike">
              <a:solidFill>
                <a:srgbClr val="000000"/>
              </a:solidFill>
              <a:latin typeface="Arial"/>
            </a:endParaRPr>
          </a:p>
        </p:txBody>
      </p:sp>
      <p:sp>
        <p:nvSpPr>
          <p:cNvPr id="74" name="Oval 3"/>
          <p:cNvSpPr/>
          <p:nvPr/>
        </p:nvSpPr>
        <p:spPr>
          <a:xfrm>
            <a:off x="7697880" y="1354320"/>
            <a:ext cx="769680" cy="423360"/>
          </a:xfrm>
          <a:prstGeom prst="ellipse">
            <a:avLst/>
          </a:prstGeom>
          <a:gradFill rotWithShape="0">
            <a:gsLst>
              <a:gs pos="0">
                <a:srgbClr val="91dd9f"/>
              </a:gs>
              <a:gs pos="50000">
                <a:srgbClr val="bde8c5"/>
              </a:gs>
              <a:gs pos="100000">
                <a:srgbClr val="def3e3"/>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75" name="TextBox 15"/>
          <p:cNvSpPr/>
          <p:nvPr/>
        </p:nvSpPr>
        <p:spPr>
          <a:xfrm>
            <a:off x="7772040" y="1436760"/>
            <a:ext cx="965880" cy="33660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800" spc="-1" strike="noStrike">
                <a:solidFill>
                  <a:srgbClr val="000000"/>
                </a:solidFill>
                <a:latin typeface="Arial"/>
                <a:ea typeface="Arial"/>
              </a:rPr>
              <a:t>HTC</a:t>
            </a:r>
            <a:endParaRPr b="0" lang="en-US" sz="1800" spc="-1" strike="noStrike">
              <a:solidFill>
                <a:srgbClr val="000000"/>
              </a:solidFill>
              <a:latin typeface="Arial"/>
            </a:endParaRPr>
          </a:p>
        </p:txBody>
      </p:sp>
      <p:sp>
        <p:nvSpPr>
          <p:cNvPr id="76" name="Cylinder 1"/>
          <p:cNvSpPr/>
          <p:nvPr/>
        </p:nvSpPr>
        <p:spPr>
          <a:xfrm>
            <a:off x="8195760" y="3975120"/>
            <a:ext cx="515520" cy="649800"/>
          </a:xfrm>
          <a:prstGeom prst="can">
            <a:avLst>
              <a:gd name="adj" fmla="val 25000"/>
            </a:avLst>
          </a:prstGeom>
          <a:solidFill>
            <a:schemeClr val="accent4">
              <a:lumMod val="20000"/>
              <a:lumOff val="80000"/>
            </a:schemeClr>
          </a:soli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77" name="TextBox 17"/>
          <p:cNvSpPr/>
          <p:nvPr/>
        </p:nvSpPr>
        <p:spPr>
          <a:xfrm>
            <a:off x="7330680" y="3662640"/>
            <a:ext cx="788400" cy="28188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cloud</a:t>
            </a:r>
            <a:endParaRPr b="0" lang="en-US" sz="1400" spc="-1" strike="noStrike">
              <a:solidFill>
                <a:srgbClr val="000000"/>
              </a:solidFill>
              <a:latin typeface="Arial"/>
            </a:endParaRPr>
          </a:p>
        </p:txBody>
      </p:sp>
      <p:sp>
        <p:nvSpPr>
          <p:cNvPr id="78" name="TextBox 19"/>
          <p:cNvSpPr/>
          <p:nvPr/>
        </p:nvSpPr>
        <p:spPr>
          <a:xfrm>
            <a:off x="8086320" y="3661200"/>
            <a:ext cx="940320" cy="28188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cluster</a:t>
            </a:r>
            <a:endParaRPr b="0" lang="en-US" sz="1400" spc="-1" strike="noStrike">
              <a:solidFill>
                <a:srgbClr val="000000"/>
              </a:solidFill>
              <a:latin typeface="Arial"/>
            </a:endParaRPr>
          </a:p>
        </p:txBody>
      </p:sp>
      <p:grpSp>
        <p:nvGrpSpPr>
          <p:cNvPr id="79" name="Group 1"/>
          <p:cNvGrpSpPr/>
          <p:nvPr/>
        </p:nvGrpSpPr>
        <p:grpSpPr>
          <a:xfrm>
            <a:off x="7318440" y="3982680"/>
            <a:ext cx="674280" cy="572760"/>
            <a:chOff x="7318440" y="3982680"/>
            <a:chExt cx="674280" cy="572760"/>
          </a:xfrm>
        </p:grpSpPr>
        <p:sp>
          <p:nvSpPr>
            <p:cNvPr id="80" name="Oval 4"/>
            <p:cNvSpPr/>
            <p:nvPr/>
          </p:nvSpPr>
          <p:spPr>
            <a:xfrm>
              <a:off x="7324560" y="4238280"/>
              <a:ext cx="668160" cy="289440"/>
            </a:xfrm>
            <a:prstGeom prst="ellipse">
              <a:avLst/>
            </a:prstGeom>
            <a:solidFill>
              <a:srgbClr val="ffffff"/>
            </a:solidFill>
            <a:ln>
              <a:solidFill>
                <a:srgbClr val="ffffff"/>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81" name="Oval 5"/>
            <p:cNvSpPr/>
            <p:nvPr/>
          </p:nvSpPr>
          <p:spPr>
            <a:xfrm rot="2326200">
              <a:off x="7346520" y="4187520"/>
              <a:ext cx="458280" cy="252000"/>
            </a:xfrm>
            <a:prstGeom prst="ellipse">
              <a:avLst/>
            </a:prstGeom>
            <a:solidFill>
              <a:srgbClr val="ffffff"/>
            </a:solidFill>
            <a:ln>
              <a:solidFill>
                <a:srgbClr val="ffffff"/>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82" name="Oval 9"/>
            <p:cNvSpPr/>
            <p:nvPr/>
          </p:nvSpPr>
          <p:spPr>
            <a:xfrm rot="6041400">
              <a:off x="7515720" y="4002120"/>
              <a:ext cx="408240" cy="444240"/>
            </a:xfrm>
            <a:prstGeom prst="ellipse">
              <a:avLst/>
            </a:prstGeom>
            <a:solidFill>
              <a:srgbClr val="ffffff"/>
            </a:solidFill>
            <a:ln>
              <a:solidFill>
                <a:srgbClr val="ffffff"/>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grpSp>
      <p:sp>
        <p:nvSpPr>
          <p:cNvPr id="83" name="Oval 20"/>
          <p:cNvSpPr/>
          <p:nvPr/>
        </p:nvSpPr>
        <p:spPr>
          <a:xfrm>
            <a:off x="7256160" y="2095920"/>
            <a:ext cx="1274040" cy="322560"/>
          </a:xfrm>
          <a:prstGeom prst="ellipse">
            <a:avLst/>
          </a:prstGeom>
          <a:gradFill rotWithShape="0">
            <a:gsLst>
              <a:gs pos="0">
                <a:srgbClr val="a3c7ef"/>
              </a:gs>
              <a:gs pos="50000">
                <a:srgbClr val="c5daf4"/>
              </a:gs>
              <a:gs pos="100000">
                <a:srgbClr val="e3edf8"/>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84" name="Oval 21"/>
          <p:cNvSpPr/>
          <p:nvPr/>
        </p:nvSpPr>
        <p:spPr>
          <a:xfrm>
            <a:off x="7642080" y="2458080"/>
            <a:ext cx="1318680" cy="494280"/>
          </a:xfrm>
          <a:prstGeom prst="ellipse">
            <a:avLst/>
          </a:prstGeom>
          <a:gradFill rotWithShape="0">
            <a:gsLst>
              <a:gs pos="0">
                <a:srgbClr val="a3c7ef"/>
              </a:gs>
              <a:gs pos="50000">
                <a:srgbClr val="c5daf4"/>
              </a:gs>
              <a:gs pos="100000">
                <a:srgbClr val="e3edf8"/>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85" name="Oval 22"/>
          <p:cNvSpPr/>
          <p:nvPr/>
        </p:nvSpPr>
        <p:spPr>
          <a:xfrm>
            <a:off x="7252920" y="3009600"/>
            <a:ext cx="1303560" cy="351000"/>
          </a:xfrm>
          <a:prstGeom prst="ellipse">
            <a:avLst/>
          </a:prstGeom>
          <a:gradFill rotWithShape="0">
            <a:gsLst>
              <a:gs pos="0">
                <a:srgbClr val="a3c7ef"/>
              </a:gs>
              <a:gs pos="50000">
                <a:srgbClr val="c5daf4"/>
              </a:gs>
              <a:gs pos="100000">
                <a:srgbClr val="e3edf8"/>
              </a:gs>
            </a:gsLst>
            <a:lin ang="16200000"/>
          </a:gradFill>
          <a:ln w="12700">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sp>
        <p:nvSpPr>
          <p:cNvPr id="86" name="TextBox 21"/>
          <p:cNvSpPr/>
          <p:nvPr/>
        </p:nvSpPr>
        <p:spPr>
          <a:xfrm>
            <a:off x="7517160" y="2434680"/>
            <a:ext cx="1584360" cy="47412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400" spc="-1" strike="noStrike">
                <a:solidFill>
                  <a:srgbClr val="000000"/>
                </a:solidFill>
                <a:latin typeface="Arial"/>
                <a:ea typeface="Arial"/>
              </a:rPr>
              <a:t>data management</a:t>
            </a:r>
            <a:endParaRPr b="0" lang="en-US" sz="1400" spc="-1" strike="noStrike">
              <a:solidFill>
                <a:srgbClr val="000000"/>
              </a:solidFill>
              <a:latin typeface="Arial"/>
            </a:endParaRPr>
          </a:p>
        </p:txBody>
      </p:sp>
      <p:sp>
        <p:nvSpPr>
          <p:cNvPr id="87" name="TextBox 22"/>
          <p:cNvSpPr/>
          <p:nvPr/>
        </p:nvSpPr>
        <p:spPr>
          <a:xfrm>
            <a:off x="7406640" y="2135520"/>
            <a:ext cx="1469520" cy="28188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task graph</a:t>
            </a:r>
            <a:endParaRPr b="0" lang="en-US" sz="1400" spc="-1" strike="noStrike">
              <a:solidFill>
                <a:srgbClr val="000000"/>
              </a:solidFill>
              <a:latin typeface="Arial"/>
            </a:endParaRPr>
          </a:p>
        </p:txBody>
      </p:sp>
      <p:sp>
        <p:nvSpPr>
          <p:cNvPr id="88" name="TextBox 23"/>
          <p:cNvSpPr/>
          <p:nvPr/>
        </p:nvSpPr>
        <p:spPr>
          <a:xfrm>
            <a:off x="7412040" y="3046680"/>
            <a:ext cx="1469520" cy="28188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execution</a:t>
            </a:r>
            <a:endParaRPr b="0" lang="en-US" sz="1400" spc="-1" strike="noStrike">
              <a:solidFill>
                <a:srgbClr val="000000"/>
              </a:solidFill>
              <a:latin typeface="Arial"/>
            </a:endParaRPr>
          </a:p>
        </p:txBody>
      </p:sp>
      <p:sp>
        <p:nvSpPr>
          <p:cNvPr id="89"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NAS report</a:t>
            </a:r>
            <a:endParaRPr b="0" lang="en-US" sz="2800" spc="-1" strike="noStrike">
              <a:solidFill>
                <a:srgbClr val="000000"/>
              </a:solidFill>
              <a:latin typeface="Arial"/>
            </a:endParaRPr>
          </a:p>
        </p:txBody>
      </p:sp>
      <p:sp>
        <p:nvSpPr>
          <p:cNvPr id="91" name="PlaceHolder 2"/>
          <p:cNvSpPr>
            <a:spLocks noGrp="1"/>
          </p:cNvSpPr>
          <p:nvPr>
            <p:ph/>
          </p:nvPr>
        </p:nvSpPr>
        <p:spPr>
          <a:xfrm>
            <a:off x="182160" y="881280"/>
            <a:ext cx="6132240" cy="822960"/>
          </a:xfrm>
          <a:prstGeom prst="rect">
            <a:avLst/>
          </a:prstGeom>
          <a:noFill/>
          <a:ln w="0">
            <a:noFill/>
          </a:ln>
        </p:spPr>
        <p:txBody>
          <a:bodyPr lIns="91440" rIns="91440" tIns="91440" bIns="91440" anchor="t">
            <a:normAutofit/>
          </a:bodyPr>
          <a:p>
            <a:pPr marL="457200" indent="-343080">
              <a:lnSpc>
                <a:spcPct val="115000"/>
              </a:lnSpc>
              <a:buClr>
                <a:srgbClr val="495867"/>
              </a:buClr>
              <a:buFont typeface="Roboto"/>
              <a:buChar char="●"/>
            </a:pPr>
            <a:r>
              <a:rPr b="0" lang="en-US" sz="1600" spc="-1" strike="noStrike">
                <a:solidFill>
                  <a:schemeClr val="dk2"/>
                </a:solidFill>
                <a:latin typeface="Roboto"/>
                <a:ea typeface="Roboto"/>
              </a:rPr>
              <a:t>US National Academy of Sciences commissioned a report on automated research </a:t>
            </a:r>
            <a:r>
              <a:rPr b="0" lang="en-US" sz="1600" spc="-1" strike="noStrike">
                <a:solidFill>
                  <a:schemeClr val="dk2"/>
                </a:solidFill>
                <a:latin typeface="Roboto"/>
                <a:ea typeface="Roboto"/>
              </a:rPr>
              <a:t>workflows (ARWs) in 2020</a:t>
            </a:r>
            <a:endParaRPr b="0" lang="en-US" sz="1600" spc="-1" strike="noStrike">
              <a:solidFill>
                <a:srgbClr val="000000"/>
              </a:solidFill>
              <a:latin typeface="Arial"/>
            </a:endParaRPr>
          </a:p>
        </p:txBody>
      </p:sp>
      <p:sp>
        <p:nvSpPr>
          <p:cNvPr id="92" name="PlaceHolder 3"/>
          <p:cNvSpPr>
            <a:spLocks noGrp="1"/>
          </p:cNvSpPr>
          <p:nvPr>
            <p:ph type="sldNum" idx="9"/>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4F351C3B-A231-4A59-B224-6BDC6D11C7C8}" type="slidenum">
              <a:rPr b="0" lang="en" sz="1000" spc="-1" strike="noStrike">
                <a:solidFill>
                  <a:schemeClr val="dk2"/>
                </a:solidFill>
                <a:latin typeface="Arial"/>
                <a:ea typeface="Arial"/>
              </a:rPr>
              <a:t>7</a:t>
            </a:fld>
            <a:endParaRPr b="0" lang="en-US" sz="1000" spc="-1" strike="noStrike">
              <a:solidFill>
                <a:srgbClr val="000000"/>
              </a:solidFill>
              <a:latin typeface="Times New Roman"/>
            </a:endParaRPr>
          </a:p>
        </p:txBody>
      </p:sp>
      <p:pic>
        <p:nvPicPr>
          <p:cNvPr id="93" name="Picture 11" descr="A spiral staircase with text overlay&#10;&#10;Description automatically generated with low confidence"/>
          <p:cNvPicPr/>
          <p:nvPr/>
        </p:nvPicPr>
        <p:blipFill>
          <a:blip r:embed="rId1"/>
          <a:stretch/>
        </p:blipFill>
        <p:spPr>
          <a:xfrm>
            <a:off x="6474600" y="942480"/>
            <a:ext cx="2545920" cy="3819240"/>
          </a:xfrm>
          <a:prstGeom prst="rect">
            <a:avLst/>
          </a:prstGeom>
          <a:ln w="0">
            <a:noFill/>
          </a:ln>
        </p:spPr>
      </p:pic>
      <p:sp>
        <p:nvSpPr>
          <p:cNvPr id="94" name="Content Placeholder 2"/>
          <p:cNvSpPr/>
          <p:nvPr/>
        </p:nvSpPr>
        <p:spPr>
          <a:xfrm>
            <a:off x="356400" y="4172760"/>
            <a:ext cx="9541440" cy="3598920"/>
          </a:xfrm>
          <a:prstGeom prst="rect">
            <a:avLst/>
          </a:prstGeom>
          <a:noFill/>
          <a:ln w="0">
            <a:noFill/>
          </a:ln>
        </p:spPr>
        <p:style>
          <a:lnRef idx="0"/>
          <a:fillRef idx="0"/>
          <a:effectRef idx="0"/>
          <a:fontRef idx="minor"/>
        </p:style>
        <p:txBody>
          <a:bodyPr lIns="109800" rIns="109800" tIns="54720" bIns="54720" anchor="t">
            <a:normAutofit/>
          </a:bodyPr>
          <a:p>
            <a:endParaRPr b="1" lang="en-US" sz="1800" spc="-1" strike="noStrike">
              <a:solidFill>
                <a:schemeClr val="lt2"/>
              </a:solidFill>
              <a:latin typeface="Roboto"/>
              <a:ea typeface="Roboto"/>
            </a:endParaRPr>
          </a:p>
        </p:txBody>
      </p:sp>
      <p:sp>
        <p:nvSpPr>
          <p:cNvPr id="95" name="Text Placeholder 6"/>
          <p:cNvSpPr/>
          <p:nvPr/>
        </p:nvSpPr>
        <p:spPr>
          <a:xfrm>
            <a:off x="173880" y="1527480"/>
            <a:ext cx="6248880" cy="1172880"/>
          </a:xfrm>
          <a:prstGeom prst="rect">
            <a:avLst/>
          </a:prstGeom>
          <a:noFill/>
          <a:ln w="0">
            <a:noFill/>
          </a:ln>
        </p:spPr>
        <p:style>
          <a:lnRef idx="0"/>
          <a:fillRef idx="0"/>
          <a:effectRef idx="0"/>
          <a:fontRef idx="minor"/>
        </p:style>
        <p:txBody>
          <a:bodyPr lIns="90000" rIns="90000" tIns="91440" bIns="91440" anchor="t">
            <a:normAutofit/>
          </a:bodyPr>
          <a:p>
            <a:pPr marL="457200" indent="-343080">
              <a:lnSpc>
                <a:spcPct val="100000"/>
              </a:lnSpc>
              <a:buClr>
                <a:srgbClr val="495867"/>
              </a:buClr>
              <a:buFont typeface="Roboto"/>
              <a:buChar char="●"/>
            </a:pP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The common goal of researchers implementing ARWs is to </a:t>
            </a:r>
            <a:r>
              <a:rPr b="1" lang="en-US" sz="1600" spc="-1" strike="noStrike">
                <a:solidFill>
                  <a:srgbClr val="495867"/>
                </a:solidFill>
                <a:latin typeface="Roboto"/>
                <a:ea typeface="Roboto"/>
              </a:rPr>
              <a:t>accelerate </a:t>
            </a:r>
            <a:r>
              <a:rPr b="1" lang="en-US" sz="1600" spc="-1" strike="noStrike">
                <a:solidFill>
                  <a:srgbClr val="495867"/>
                </a:solidFill>
                <a:latin typeface="Roboto"/>
                <a:ea typeface="Roboto"/>
              </a:rPr>
              <a:t>scientific knowledge generation, potentially by orders of magnitude, while </a:t>
            </a:r>
            <a:r>
              <a:rPr b="1" lang="en-US" sz="1600" spc="-1" strike="noStrike">
                <a:solidFill>
                  <a:srgbClr val="495867"/>
                </a:solidFill>
                <a:latin typeface="Roboto"/>
                <a:ea typeface="Roboto"/>
              </a:rPr>
              <a:t>achieving greater control and reproducibility in the scientific process.”</a:t>
            </a:r>
            <a:endParaRPr b="0" lang="en-US" sz="1600" spc="-1" strike="noStrike">
              <a:solidFill>
                <a:srgbClr val="495867"/>
              </a:solidFill>
              <a:latin typeface="Arial"/>
            </a:endParaRPr>
          </a:p>
        </p:txBody>
      </p:sp>
      <p:sp>
        <p:nvSpPr>
          <p:cNvPr id="96" name="Text Placeholder 7"/>
          <p:cNvSpPr/>
          <p:nvPr/>
        </p:nvSpPr>
        <p:spPr>
          <a:xfrm>
            <a:off x="122760" y="2605320"/>
            <a:ext cx="6248880" cy="2537280"/>
          </a:xfrm>
          <a:prstGeom prst="rect">
            <a:avLst/>
          </a:prstGeom>
          <a:noFill/>
          <a:ln w="0">
            <a:noFill/>
          </a:ln>
        </p:spPr>
        <p:style>
          <a:lnRef idx="0"/>
          <a:fillRef idx="0"/>
          <a:effectRef idx="0"/>
          <a:fontRef idx="minor"/>
        </p:style>
        <p:txBody>
          <a:bodyPr lIns="90000" rIns="90000" tIns="91440" bIns="91440" anchor="t">
            <a:normAutofit/>
          </a:bodyPr>
          <a:p>
            <a:pPr marL="457200" indent="-343080">
              <a:lnSpc>
                <a:spcPct val="100000"/>
              </a:lnSpc>
              <a:buClr>
                <a:srgbClr val="495867"/>
              </a:buClr>
              <a:buFont typeface="Roboto"/>
              <a:buChar char="●"/>
            </a:pP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The tools and techniques being developed under the large umbrella of ARWs promise to transform the centuries-old serial method of research investigation... Simultaneously, ARWs provide a way to satisfy pressing demands across fields to increase interoperability, reproducibility, replicability, and trustworthiness by </a:t>
            </a:r>
            <a:r>
              <a:rPr b="1" lang="en-US" sz="1600" spc="-1" strike="noStrike">
                <a:solidFill>
                  <a:srgbClr val="495867"/>
                </a:solidFill>
                <a:latin typeface="Roboto"/>
                <a:ea typeface="Roboto"/>
              </a:rPr>
              <a:t>better tracking results, recording data, establishing provenance, and creating more consistent metadata than even the most dedicated researchers can provide themselves.”</a:t>
            </a:r>
            <a:endParaRPr b="0" lang="en-US" sz="1600" spc="-1" strike="noStrike">
              <a:solidFill>
                <a:srgbClr val="495867"/>
              </a:solidFill>
              <a:latin typeface="Arial"/>
            </a:endParaRPr>
          </a:p>
          <a:p>
            <a:pPr>
              <a:lnSpc>
                <a:spcPct val="100000"/>
              </a:lnSpc>
            </a:pPr>
            <a:endParaRPr b="0" lang="en-US" sz="1600" spc="-1" strike="noStrike">
              <a:solidFill>
                <a:srgbClr val="495867"/>
              </a:solidFill>
              <a:latin typeface="Arial"/>
            </a:endParaRPr>
          </a:p>
        </p:txBody>
      </p:sp>
      <p:sp>
        <p:nvSpPr>
          <p:cNvPr id="97"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
        <p:nvSpPr>
          <p:cNvPr id="98" name="Text Placeholder 8"/>
          <p:cNvSpPr/>
          <p:nvPr/>
        </p:nvSpPr>
        <p:spPr>
          <a:xfrm>
            <a:off x="172800" y="1527480"/>
            <a:ext cx="6248880" cy="1172880"/>
          </a:xfrm>
          <a:prstGeom prst="rect">
            <a:avLst/>
          </a:prstGeom>
          <a:noFill/>
          <a:ln w="0">
            <a:noFill/>
          </a:ln>
        </p:spPr>
        <p:style>
          <a:lnRef idx="0"/>
          <a:fillRef idx="0"/>
          <a:effectRef idx="0"/>
          <a:fontRef idx="minor"/>
        </p:style>
        <p:txBody>
          <a:bodyPr lIns="90000" rIns="90000" tIns="91440" bIns="91440" anchor="t">
            <a:normAutofit/>
          </a:bodyPr>
          <a:p>
            <a:pPr marL="457200" indent="-343080">
              <a:lnSpc>
                <a:spcPct val="100000"/>
              </a:lnSpc>
              <a:buClr>
                <a:srgbClr val="495867"/>
              </a:buClr>
              <a:buFont typeface="Roboto"/>
              <a:buChar char="●"/>
            </a:pP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h</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m</a:t>
            </a:r>
            <a:r>
              <a:rPr b="0" lang="en-US" sz="1600" spc="-1" strike="noStrike">
                <a:solidFill>
                  <a:srgbClr val="495867"/>
                </a:solidFill>
                <a:latin typeface="Roboto"/>
                <a:ea typeface="Roboto"/>
              </a:rPr>
              <a:t>m</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f</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h</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m</a:t>
            </a:r>
            <a:r>
              <a:rPr b="0" lang="en-US" sz="1600" spc="-1" strike="noStrike">
                <a:solidFill>
                  <a:srgbClr val="495867"/>
                </a:solidFill>
                <a:latin typeface="Roboto"/>
                <a:ea typeface="Roboto"/>
              </a:rPr>
              <a:t>p</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m</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W</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f</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k</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w</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d</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p</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y</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b</a:t>
            </a:r>
            <a:r>
              <a:rPr b="0" lang="en-US" sz="1600" spc="-1" strike="noStrike">
                <a:solidFill>
                  <a:srgbClr val="495867"/>
                </a:solidFill>
                <a:latin typeface="Roboto"/>
                <a:ea typeface="Roboto"/>
              </a:rPr>
              <a:t>y</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d</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f</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m</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u</a:t>
            </a:r>
            <a:r>
              <a:rPr b="0" lang="en-US" sz="1600" spc="-1" strike="noStrike">
                <a:solidFill>
                  <a:srgbClr val="495867"/>
                </a:solidFill>
                <a:latin typeface="Roboto"/>
                <a:ea typeface="Roboto"/>
              </a:rPr>
              <a:t>d</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w</a:t>
            </a:r>
            <a:r>
              <a:rPr b="0" lang="en-US" sz="1600" spc="-1" strike="noStrike">
                <a:solidFill>
                  <a:srgbClr val="495867"/>
                </a:solidFill>
                <a:latin typeface="Roboto"/>
                <a:ea typeface="Roboto"/>
              </a:rPr>
              <a:t>h</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h</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v</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g</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a</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d</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p</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d</a:t>
            </a:r>
            <a:r>
              <a:rPr b="0" lang="en-US" sz="1600" spc="-1" strike="noStrike">
                <a:solidFill>
                  <a:srgbClr val="495867"/>
                </a:solidFill>
                <a:latin typeface="Roboto"/>
                <a:ea typeface="Roboto"/>
              </a:rPr>
              <a:t>u</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b</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l</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y</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h</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n</a:t>
            </a:r>
            <a:r>
              <a:rPr b="0" lang="en-US" sz="1600" spc="-1" strike="noStrike">
                <a:solidFill>
                  <a:srgbClr val="495867"/>
                </a:solidFill>
                <a:latin typeface="Roboto"/>
                <a:ea typeface="Roboto"/>
              </a:rPr>
              <a:t>t</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f</a:t>
            </a:r>
            <a:r>
              <a:rPr b="0" lang="en-US" sz="1600" spc="-1" strike="noStrike">
                <a:solidFill>
                  <a:srgbClr val="495867"/>
                </a:solidFill>
                <a:latin typeface="Roboto"/>
                <a:ea typeface="Roboto"/>
              </a:rPr>
              <a:t>i</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 </a:t>
            </a:r>
            <a:r>
              <a:rPr b="0" lang="en-US" sz="1600" spc="-1" strike="noStrike">
                <a:solidFill>
                  <a:srgbClr val="495867"/>
                </a:solidFill>
                <a:latin typeface="Roboto"/>
                <a:ea typeface="Roboto"/>
              </a:rPr>
              <a:t>p</a:t>
            </a:r>
            <a:r>
              <a:rPr b="0" lang="en-US" sz="1600" spc="-1" strike="noStrike">
                <a:solidFill>
                  <a:srgbClr val="495867"/>
                </a:solidFill>
                <a:latin typeface="Roboto"/>
                <a:ea typeface="Roboto"/>
              </a:rPr>
              <a:t>r</a:t>
            </a:r>
            <a:r>
              <a:rPr b="0" lang="en-US" sz="1600" spc="-1" strike="noStrike">
                <a:solidFill>
                  <a:srgbClr val="495867"/>
                </a:solidFill>
                <a:latin typeface="Roboto"/>
                <a:ea typeface="Roboto"/>
              </a:rPr>
              <a:t>o</a:t>
            </a:r>
            <a:r>
              <a:rPr b="0" lang="en-US" sz="1600" spc="-1" strike="noStrike">
                <a:solidFill>
                  <a:srgbClr val="495867"/>
                </a:solidFill>
                <a:latin typeface="Roboto"/>
                <a:ea typeface="Roboto"/>
              </a:rPr>
              <a:t>c</a:t>
            </a:r>
            <a:r>
              <a:rPr b="0" lang="en-US" sz="1600" spc="-1" strike="noStrike">
                <a:solidFill>
                  <a:srgbClr val="495867"/>
                </a:solidFill>
                <a:latin typeface="Roboto"/>
                <a:ea typeface="Roboto"/>
              </a:rPr>
              <a:t>e</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s</a:t>
            </a: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a:t>
            </a:r>
            <a:endParaRPr b="0" lang="en-US" sz="1600" spc="-1" strike="noStrike">
              <a:solidFill>
                <a:srgbClr val="495867"/>
              </a:solidFill>
              <a:latin typeface="Arial"/>
            </a:endParaRPr>
          </a:p>
        </p:txBody>
      </p:sp>
      <p:sp>
        <p:nvSpPr>
          <p:cNvPr id="99" name="Text Placeholder 9"/>
          <p:cNvSpPr/>
          <p:nvPr/>
        </p:nvSpPr>
        <p:spPr>
          <a:xfrm>
            <a:off x="122760" y="2609640"/>
            <a:ext cx="6248880" cy="2537280"/>
          </a:xfrm>
          <a:prstGeom prst="rect">
            <a:avLst/>
          </a:prstGeom>
          <a:noFill/>
          <a:ln w="0">
            <a:noFill/>
          </a:ln>
        </p:spPr>
        <p:style>
          <a:lnRef idx="0"/>
          <a:fillRef idx="0"/>
          <a:effectRef idx="0"/>
          <a:fontRef idx="minor"/>
        </p:style>
        <p:txBody>
          <a:bodyPr lIns="90000" rIns="90000" tIns="91440" bIns="91440" anchor="t">
            <a:normAutofit/>
          </a:bodyPr>
          <a:p>
            <a:pPr marL="457200" indent="-343080">
              <a:lnSpc>
                <a:spcPct val="100000"/>
              </a:lnSpc>
              <a:buClr>
                <a:srgbClr val="495867"/>
              </a:buClr>
              <a:buFont typeface="Roboto"/>
              <a:buChar char="●"/>
            </a:pPr>
            <a:r>
              <a:rPr b="0" lang="en-US" sz="1600" spc="-1" strike="noStrike">
                <a:solidFill>
                  <a:srgbClr val="495867"/>
                </a:solidFill>
                <a:latin typeface="Roboto"/>
                <a:ea typeface="Roboto"/>
              </a:rPr>
              <a:t>“</a:t>
            </a:r>
            <a:r>
              <a:rPr b="0" lang="en-US" sz="1600" spc="-1" strike="noStrike">
                <a:solidFill>
                  <a:srgbClr val="495867"/>
                </a:solidFill>
                <a:latin typeface="Roboto"/>
                <a:ea typeface="Roboto"/>
              </a:rPr>
              <a:t>The tools and techniques being developed under the large umbrella of ARWs promise to transform the centuries-old serial method of research investigation... Simultaneously, ARWs provide a way to satisfy pressing demands across fields to increase interoperability, reproducibility, replicability, and trustworthiness by better tracking results, recording data, establishing provenance, and creating more consistent metadata than even the most dedicated researchers can provide themselves.”</a:t>
            </a:r>
            <a:endParaRPr b="0" lang="en-US" sz="1600" spc="-1" strike="noStrike">
              <a:solidFill>
                <a:srgbClr val="495867"/>
              </a:solidFill>
              <a:latin typeface="Arial"/>
            </a:endParaRPr>
          </a:p>
          <a:p>
            <a:pPr>
              <a:lnSpc>
                <a:spcPct val="100000"/>
              </a:lnSpc>
            </a:pPr>
            <a:endParaRPr b="0" lang="en-US" sz="1600" spc="-1" strike="noStrike">
              <a:solidFill>
                <a:srgbClr val="495867"/>
              </a:solidFill>
              <a:latin typeface="Arial"/>
            </a:endParaRPr>
          </a:p>
        </p:txBody>
      </p:sp>
    </p:spTree>
  </p:cSld>
  <mc:AlternateContent>
    <mc:Choice Requires="p14">
      <p:transition spd="slow" p14:dur="2000"/>
    </mc:Choice>
    <mc:Fallback>
      <p:transition spd="slow"/>
    </mc:Fallback>
  </mc:AlternateContent>
  <p:timing>
    <p:tnLst>
      <p:par>
        <p:cTn id="39" dur="indefinite" restart="never" nodeType="tmRoot">
          <p:childTnLst>
            <p:seq>
              <p:cTn id="40" dur="indefinite" nodeType="mainSeq">
                <p:childTnLst>
                  <p:par>
                    <p:cTn id="41" fill="hold">
                      <p:stCondLst>
                        <p:cond delay="0"/>
                      </p:stCondLst>
                      <p:childTnLst>
                        <p:par>
                          <p:cTn id="42" fill="hold">
                            <p:stCondLst>
                              <p:cond delay="0"/>
                            </p:stCondLst>
                            <p:childTnLst>
                              <p:par>
                                <p:cTn id="43" nodeType="withEffect" fill="hold" presetClass="entr" presetID="1">
                                  <p:stCondLst>
                                    <p:cond delay="0"/>
                                  </p:stCondLst>
                                  <p:endCondLst>
                                    <p:cond delay="0" evt="begin">
                                      <p:tn val="43"/>
                                    </p:cond>
                                  </p:endCondLst>
                                  <p:childTnLst>
                                    <p:set>
                                      <p:cBhvr>
                                        <p:cTn id="44" dur="1" fill="hold">
                                          <p:stCondLst>
                                            <p:cond delay="0"/>
                                          </p:stCondLst>
                                        </p:cTn>
                                        <p:tgtEl>
                                          <p:spTgt spid="9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nodeType="clickEffect" fill="hold" presetClass="exit" presetID="1">
                                  <p:stCondLst>
                                    <p:cond delay="0"/>
                                  </p:stCondLst>
                                  <p:childTnLst>
                                    <p:set>
                                      <p:cBhvr>
                                        <p:cTn id="48" dur="1" fill="hold">
                                          <p:stCondLst>
                                            <p:cond delay="0"/>
                                          </p:stCondLst>
                                        </p:cTn>
                                        <p:tgtEl>
                                          <p:spTgt spid="98">
                                            <p:txEl>
                                              <p:pRg st="0" end="0"/>
                                            </p:txEl>
                                          </p:spTgt>
                                        </p:tgtEl>
                                        <p:attrNameLst>
                                          <p:attrName>style.visibility</p:attrName>
                                        </p:attrNameLst>
                                      </p:cBhvr>
                                      <p:to>
                                        <p:strVal val="hidden"/>
                                      </p:to>
                                    </p:set>
                                  </p:childTnLst>
                                </p:cTn>
                              </p:par>
                              <p:par>
                                <p:cTn id="49" nodeType="withEffect" fill="hold" presetClass="entr" presetID="1">
                                  <p:stCondLst>
                                    <p:cond delay="0"/>
                                  </p:stCondLst>
                                  <p:childTnLst>
                                    <p:set>
                                      <p:cBhvr>
                                        <p:cTn id="50" dur="1" fill="hold">
                                          <p:stCondLst>
                                            <p:cond delay="0"/>
                                          </p:stCondLst>
                                        </p:cTn>
                                        <p:tgtEl>
                                          <p:spTgt spid="9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96"/>
                                        </p:tgtEl>
                                        <p:attrNameLst>
                                          <p:attrName>style.visibility</p:attrName>
                                        </p:attrNameLst>
                                      </p:cBhvr>
                                      <p:to>
                                        <p:strVal val="visible"/>
                                      </p:to>
                                    </p:set>
                                  </p:childTnLst>
                                </p:cTn>
                              </p:par>
                              <p:par>
                                <p:cTn id="55" nodeType="withEffect" fill="hold" presetClass="exit" presetID="1">
                                  <p:stCondLst>
                                    <p:cond delay="0"/>
                                  </p:stCondLst>
                                  <p:childTnLst>
                                    <p:set>
                                      <p:cBhvr>
                                        <p:cTn id="56" dur="1" fill="hold">
                                          <p:stCondLst>
                                            <p:cond delay="0"/>
                                          </p:stCondLst>
                                        </p:cTn>
                                        <p:tgtEl>
                                          <p:spTgt spid="99">
                                            <p:txEl>
                                              <p:pRg st="0" end="0"/>
                                            </p:txEl>
                                          </p:spTgt>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Your </a:t>
            </a:r>
            <a:r>
              <a:rPr b="1" lang="en-US" sz="2800" spc="-1" strike="noStrike">
                <a:solidFill>
                  <a:schemeClr val="dk2"/>
                </a:solidFill>
                <a:latin typeface="Lora"/>
                <a:ea typeface="Lora"/>
              </a:rPr>
              <a:t>turn!</a:t>
            </a:r>
            <a:endParaRPr b="0" lang="en-US" sz="2800" spc="-1" strike="noStrike">
              <a:solidFill>
                <a:srgbClr val="000000"/>
              </a:solidFill>
              <a:latin typeface="Arial"/>
            </a:endParaRPr>
          </a:p>
        </p:txBody>
      </p:sp>
      <p:sp>
        <p:nvSpPr>
          <p:cNvPr id="101"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2000" spc="-1" strike="noStrike">
                <a:solidFill>
                  <a:schemeClr val="dk2"/>
                </a:solidFill>
                <a:latin typeface="Roboto"/>
                <a:ea typeface="Roboto"/>
              </a:rPr>
              <a:t>What bottlenecks are you experiencing in your work that workflow tools might be able to help with?</a:t>
            </a:r>
            <a:endParaRPr b="0" lang="en-US" sz="2000" spc="-1" strike="noStrike">
              <a:solidFill>
                <a:srgbClr val="000000"/>
              </a:solidFill>
              <a:latin typeface="Arial"/>
            </a:endParaRPr>
          </a:p>
          <a:p>
            <a:pPr marL="114480" indent="0">
              <a:lnSpc>
                <a:spcPct val="115000"/>
              </a:lnSpc>
              <a:buNone/>
              <a:tabLst>
                <a:tab algn="l" pos="0"/>
              </a:tabLst>
            </a:pPr>
            <a:endParaRPr b="0" lang="en-US" sz="1800" spc="-1" strike="noStrike">
              <a:solidFill>
                <a:srgbClr val="000000"/>
              </a:solidFill>
              <a:latin typeface="Arial"/>
            </a:endParaRPr>
          </a:p>
          <a:p>
            <a:pPr marL="457200" indent="-343080">
              <a:lnSpc>
                <a:spcPct val="115000"/>
              </a:lnSpc>
              <a:buClr>
                <a:srgbClr val="495867"/>
              </a:buClr>
              <a:buFont typeface="Roboto"/>
              <a:buChar char="●"/>
              <a:tabLst>
                <a:tab algn="l" pos="0"/>
              </a:tabLst>
            </a:pPr>
            <a:r>
              <a:rPr b="0" lang="en-US" sz="2000" spc="-1" strike="noStrike">
                <a:solidFill>
                  <a:schemeClr val="dk2"/>
                </a:solidFill>
                <a:latin typeface="Roboto"/>
                <a:ea typeface="Roboto"/>
              </a:rPr>
              <a:t>Take a minute to reflect and come up with a few items.</a:t>
            </a:r>
            <a:endParaRPr b="0" lang="en-US" sz="20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a:p>
            <a:pPr marL="457200" indent="-343080">
              <a:lnSpc>
                <a:spcPct val="115000"/>
              </a:lnSpc>
              <a:buClr>
                <a:srgbClr val="495867"/>
              </a:buClr>
              <a:buFont typeface="Roboto"/>
              <a:buChar char="●"/>
              <a:tabLst>
                <a:tab algn="l" pos="0"/>
              </a:tabLst>
            </a:pPr>
            <a:r>
              <a:rPr b="0" lang="en-US" sz="2000" spc="-1" strike="noStrike">
                <a:solidFill>
                  <a:schemeClr val="dk2"/>
                </a:solidFill>
                <a:latin typeface="Roboto"/>
                <a:ea typeface="Roboto"/>
              </a:rPr>
              <a:t>Now, turn to a neighbor and talk about your bottlenecks together.</a:t>
            </a:r>
            <a:endParaRPr b="0" lang="en-US" sz="20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a:p>
            <a:pPr marL="457200" indent="-343080">
              <a:lnSpc>
                <a:spcPct val="115000"/>
              </a:lnSpc>
              <a:buClr>
                <a:srgbClr val="495867"/>
              </a:buClr>
              <a:buFont typeface="Roboto"/>
              <a:buChar char="●"/>
              <a:tabLst>
                <a:tab algn="l" pos="0"/>
              </a:tabLst>
            </a:pPr>
            <a:r>
              <a:rPr b="0" lang="en-US" sz="2000" spc="-1" strike="noStrike">
                <a:solidFill>
                  <a:schemeClr val="dk2"/>
                </a:solidFill>
                <a:latin typeface="Roboto"/>
                <a:ea typeface="Roboto"/>
              </a:rPr>
              <a:t>Who would like to share something smart their partner said?</a:t>
            </a:r>
            <a:endParaRPr b="0" lang="en-US" sz="2000" spc="-1" strike="noStrike">
              <a:solidFill>
                <a:srgbClr val="000000"/>
              </a:solidFill>
              <a:latin typeface="Arial"/>
            </a:endParaRPr>
          </a:p>
        </p:txBody>
      </p:sp>
      <p:sp>
        <p:nvSpPr>
          <p:cNvPr id="102" name="PlaceHolder 3"/>
          <p:cNvSpPr>
            <a:spLocks noGrp="1"/>
          </p:cNvSpPr>
          <p:nvPr>
            <p:ph type="sldNum" idx="10"/>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543A89EA-CAD4-4865-B014-0DCC0D68A149}" type="slidenum">
              <a:rPr b="0" lang="en" sz="1000" spc="-1" strike="noStrike">
                <a:solidFill>
                  <a:schemeClr val="dk2"/>
                </a:solidFill>
                <a:latin typeface="Arial"/>
                <a:ea typeface="Arial"/>
              </a:rPr>
              <a:t>8</a:t>
            </a:fld>
            <a:endParaRPr b="0" lang="en-US" sz="1000" spc="-1" strike="noStrike">
              <a:solidFill>
                <a:srgbClr val="000000"/>
              </a:solidFill>
              <a:latin typeface="Times New Roman"/>
            </a:endParaRPr>
          </a:p>
        </p:txBody>
      </p:sp>
      <p:sp>
        <p:nvSpPr>
          <p:cNvPr id="103"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a:t>
            </a:r>
            <a:r>
              <a:rPr b="0" lang="en" sz="800" spc="-1" strike="noStrike">
                <a:solidFill>
                  <a:schemeClr val="accent3"/>
                </a:solidFill>
                <a:latin typeface="Roboto Medium"/>
                <a:ea typeface="Roboto Medium"/>
              </a:rPr>
              <a:t>de </a:t>
            </a:r>
            <a:r>
              <a:rPr b="0" lang="en" sz="800" spc="-1" strike="noStrike">
                <a:solidFill>
                  <a:schemeClr val="accent3"/>
                </a:solidFill>
                <a:latin typeface="Roboto Medium"/>
                <a:ea typeface="Roboto Medium"/>
              </a:rPr>
              <a:t>Califor</a:t>
            </a:r>
            <a:r>
              <a:rPr b="0" lang="en" sz="800" spc="-1" strike="noStrike">
                <a:solidFill>
                  <a:schemeClr val="accent3"/>
                </a:solidFill>
                <a:latin typeface="Roboto Medium"/>
                <a:ea typeface="Roboto Medium"/>
              </a:rPr>
              <a:t>nia </a:t>
            </a:r>
            <a:r>
              <a:rPr b="0" lang="en" sz="800" spc="-1" strike="noStrike">
                <a:solidFill>
                  <a:schemeClr val="accent3"/>
                </a:solidFill>
                <a:latin typeface="Roboto Medium"/>
                <a:ea typeface="Roboto Medium"/>
              </a:rPr>
              <a:t>Earthq</a:t>
            </a:r>
            <a:r>
              <a:rPr b="0" lang="en" sz="800" spc="-1" strike="noStrike">
                <a:solidFill>
                  <a:schemeClr val="accent3"/>
                </a:solidFill>
                <a:latin typeface="Roboto Medium"/>
                <a:ea typeface="Roboto Medium"/>
              </a:rPr>
              <a:t>uake </a:t>
            </a:r>
            <a:r>
              <a:rPr b="0" lang="en" sz="800" spc="-1" strike="noStrike">
                <a:solidFill>
                  <a:schemeClr val="accent3"/>
                </a:solidFill>
                <a:latin typeface="Roboto Medium"/>
                <a:ea typeface="Roboto Medium"/>
              </a:rPr>
              <a:t>Center</a:t>
            </a:r>
            <a:r>
              <a:rPr b="0" lang="en" sz="800" spc="-1" strike="noStrike">
                <a:solidFill>
                  <a:schemeClr val="dk2"/>
                </a:solidFill>
                <a:latin typeface="Roboto"/>
                <a:ea typeface="Roboto"/>
              </a:rPr>
              <a:t> </a:t>
            </a:r>
            <a:r>
              <a:rPr b="0" lang="en" sz="800" spc="-1" strike="noStrike">
                <a:solidFill>
                  <a:schemeClr val="dk2"/>
                </a:solidFill>
                <a:latin typeface="Roboto"/>
                <a:ea typeface="Roboto"/>
              </a:rPr>
              <a:t>| </a:t>
            </a:r>
            <a:r>
              <a:rPr b="0" lang="en" sz="800" spc="-1" strike="noStrike">
                <a:solidFill>
                  <a:schemeClr val="dk2"/>
                </a:solidFill>
                <a:latin typeface="Roboto"/>
                <a:ea typeface="Roboto"/>
              </a:rPr>
              <a:t>www.sc</a:t>
            </a:r>
            <a:r>
              <a:rPr b="0" lang="en" sz="800" spc="-1" strike="noStrike">
                <a:solidFill>
                  <a:schemeClr val="dk2"/>
                </a:solidFill>
                <a:latin typeface="Roboto"/>
                <a:ea typeface="Roboto"/>
              </a:rPr>
              <a:t>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Ba</a:t>
            </a:r>
            <a:r>
              <a:rPr b="1" lang="en-US" sz="2800" spc="-1" strike="noStrike">
                <a:solidFill>
                  <a:schemeClr val="dk2"/>
                </a:solidFill>
                <a:latin typeface="Lora"/>
                <a:ea typeface="Lora"/>
              </a:rPr>
              <a:t>sic </a:t>
            </a:r>
            <a:r>
              <a:rPr b="1" lang="en-US" sz="2800" spc="-1" strike="noStrike">
                <a:solidFill>
                  <a:schemeClr val="dk2"/>
                </a:solidFill>
                <a:latin typeface="Lora"/>
                <a:ea typeface="Lora"/>
              </a:rPr>
              <a:t>too</a:t>
            </a:r>
            <a:r>
              <a:rPr b="1" lang="en-US" sz="2800" spc="-1" strike="noStrike">
                <a:solidFill>
                  <a:schemeClr val="dk2"/>
                </a:solidFill>
                <a:latin typeface="Lora"/>
                <a:ea typeface="Lora"/>
              </a:rPr>
              <a:t>l </a:t>
            </a:r>
            <a:r>
              <a:rPr b="1" lang="en-US" sz="2800" spc="-1" strike="noStrike">
                <a:solidFill>
                  <a:schemeClr val="dk2"/>
                </a:solidFill>
                <a:latin typeface="Lora"/>
                <a:ea typeface="Lora"/>
              </a:rPr>
              <a:t>co</a:t>
            </a:r>
            <a:r>
              <a:rPr b="1" lang="en-US" sz="2800" spc="-1" strike="noStrike">
                <a:solidFill>
                  <a:schemeClr val="dk2"/>
                </a:solidFill>
                <a:latin typeface="Lora"/>
                <a:ea typeface="Lora"/>
              </a:rPr>
              <a:t>nc</a:t>
            </a:r>
            <a:r>
              <a:rPr b="1" lang="en-US" sz="2800" spc="-1" strike="noStrike">
                <a:solidFill>
                  <a:schemeClr val="dk2"/>
                </a:solidFill>
                <a:latin typeface="Lora"/>
                <a:ea typeface="Lora"/>
              </a:rPr>
              <a:t>ept</a:t>
            </a:r>
            <a:r>
              <a:rPr b="1" lang="en-US" sz="2800" spc="-1" strike="noStrike">
                <a:solidFill>
                  <a:schemeClr val="dk2"/>
                </a:solidFill>
                <a:latin typeface="Lora"/>
                <a:ea typeface="Lora"/>
              </a:rPr>
              <a:t>s</a:t>
            </a:r>
            <a:endParaRPr b="0" lang="en-US" sz="2800" spc="-1" strike="noStrike">
              <a:solidFill>
                <a:srgbClr val="000000"/>
              </a:solidFill>
              <a:latin typeface="Arial"/>
            </a:endParaRPr>
          </a:p>
        </p:txBody>
      </p:sp>
      <p:sp>
        <p:nvSpPr>
          <p:cNvPr id="105" name="PlaceHolder 2"/>
          <p:cNvSpPr>
            <a:spLocks noGrp="1"/>
          </p:cNvSpPr>
          <p:nvPr>
            <p:ph/>
          </p:nvPr>
        </p:nvSpPr>
        <p:spPr>
          <a:xfrm>
            <a:off x="311760" y="1041480"/>
            <a:ext cx="8519760" cy="3758760"/>
          </a:xfrm>
          <a:prstGeom prst="rect">
            <a:avLst/>
          </a:prstGeom>
          <a:noFill/>
          <a:ln w="0">
            <a:noFill/>
          </a:ln>
        </p:spPr>
        <p:txBody>
          <a:bodyPr lIns="91440" rIns="91440" tIns="91440" bIns="91440" anchor="t">
            <a:norm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Many workflow tools actively supported, but shared concepts between them</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Arial"/>
                <a:ea typeface="Cambria"/>
              </a:rPr>
              <a:t>Way to represent workflow tasks and their data</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Can be specified through API, annotations, GUI</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Explicit or implicit data roles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Arial"/>
                <a:ea typeface="Cambria"/>
              </a:rPr>
              <a:t>Tools prepare workflow to run on certain hardware</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Arial"/>
                <a:ea typeface="Cambria"/>
              </a:rPr>
              <a:t>Schedule and run the workflow, honoring dependencies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May include remote job submission and data transfer</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Some tools support interactivity and notebooks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Capture of metadata and provenance</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Arial"/>
                <a:ea typeface="Cambria"/>
              </a:rPr>
              <a:t>User monitors workflow execution</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Arial"/>
                <a:ea typeface="Cambria"/>
              </a:rPr>
              <a:t>May include error handling and retry provisions</a:t>
            </a:r>
            <a:endParaRPr b="0" lang="en-US" sz="1600" spc="-1" strike="noStrike">
              <a:solidFill>
                <a:srgbClr val="000000"/>
              </a:solidFill>
              <a:latin typeface="Arial"/>
            </a:endParaRPr>
          </a:p>
        </p:txBody>
      </p:sp>
      <p:sp>
        <p:nvSpPr>
          <p:cNvPr id="106" name="PlaceHolder 3"/>
          <p:cNvSpPr>
            <a:spLocks noGrp="1"/>
          </p:cNvSpPr>
          <p:nvPr>
            <p:ph type="sldNum" idx="11"/>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3C937FAF-05DA-40F9-BABD-D4F8901BA8CC}" type="slidenum">
              <a:rPr b="0" lang="en" sz="1000" spc="-1" strike="noStrike">
                <a:solidFill>
                  <a:schemeClr val="dk2"/>
                </a:solidFill>
                <a:latin typeface="Arial"/>
                <a:ea typeface="Arial"/>
              </a:rPr>
              <a:t>9</a:t>
            </a:fld>
            <a:endParaRPr b="0" lang="en-US" sz="1000" spc="-1" strike="noStrike">
              <a:solidFill>
                <a:srgbClr val="000000"/>
              </a:solidFill>
              <a:latin typeface="Times New Roman"/>
            </a:endParaRPr>
          </a:p>
        </p:txBody>
      </p:sp>
      <p:sp>
        <p:nvSpPr>
          <p:cNvPr id="107"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Popular Workflow Tools</a:t>
            </a:r>
            <a:endParaRPr b="0" lang="en-US" sz="2800" spc="-1" strike="noStrike">
              <a:solidFill>
                <a:srgbClr val="000000"/>
              </a:solidFill>
              <a:latin typeface="Arial"/>
            </a:endParaRPr>
          </a:p>
        </p:txBody>
      </p:sp>
      <p:sp>
        <p:nvSpPr>
          <p:cNvPr id="109" name="PlaceHolder 2"/>
          <p:cNvSpPr>
            <a:spLocks noGrp="1"/>
          </p:cNvSpPr>
          <p:nvPr>
            <p:ph/>
          </p:nvPr>
        </p:nvSpPr>
        <p:spPr>
          <a:xfrm>
            <a:off x="311760" y="1041480"/>
            <a:ext cx="6383520" cy="3841920"/>
          </a:xfrm>
          <a:prstGeom prst="rect">
            <a:avLst/>
          </a:prstGeom>
          <a:noFill/>
          <a:ln w="0">
            <a:noFill/>
          </a:ln>
        </p:spPr>
        <p:txBody>
          <a:bodyPr lIns="91440" rIns="91440" tIns="91440" bIns="91440" anchor="t">
            <a:normAutofit fontScale="93333"/>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Pegasus-WMS (what I use)</a:t>
            </a:r>
            <a:endParaRPr b="0" lang="en-US" sz="1800" spc="-1" strike="noStrike">
              <a:solidFill>
                <a:srgbClr val="000000"/>
              </a:solidFill>
              <a:latin typeface="Arial"/>
            </a:endParaRPr>
          </a:p>
          <a:p>
            <a:pPr lvl="1" marL="800280" indent="-317520">
              <a:lnSpc>
                <a:spcPct val="115000"/>
              </a:lnSpc>
              <a:buClr>
                <a:srgbClr val="495867"/>
              </a:buClr>
              <a:buFont typeface="Roboto"/>
              <a:buChar char="○"/>
            </a:pPr>
            <a:r>
              <a:rPr b="0" lang="en-US" sz="1600" spc="-1" strike="noStrike">
                <a:solidFill>
                  <a:schemeClr val="dk2"/>
                </a:solidFill>
                <a:latin typeface="Roboto"/>
                <a:ea typeface="Roboto"/>
              </a:rPr>
              <a:t>Developed at USC’s Information Sciences Institute</a:t>
            </a:r>
            <a:endParaRPr b="0" lang="en-US" sz="16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Used in many science domains, including LIGO project</a:t>
            </a:r>
            <a:endParaRPr b="0" lang="en-US" sz="18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You use API to write code describing workflow</a:t>
            </a:r>
            <a:endParaRPr b="0" lang="en-US" sz="1800" spc="-1" strike="noStrike">
              <a:solidFill>
                <a:srgbClr val="000000"/>
              </a:solidFill>
              <a:latin typeface="Arial"/>
            </a:endParaRPr>
          </a:p>
          <a:p>
            <a:pPr lvl="1" marL="800280" indent="-317520">
              <a:lnSpc>
                <a:spcPct val="115000"/>
              </a:lnSpc>
              <a:buClr>
                <a:srgbClr val="495867"/>
              </a:buClr>
              <a:buFont typeface="Roboto"/>
              <a:buChar char="○"/>
            </a:pPr>
            <a:r>
              <a:rPr b="0" lang="en-US" sz="1600" spc="-1" strike="noStrike">
                <a:solidFill>
                  <a:schemeClr val="dk2"/>
                </a:solidFill>
                <a:latin typeface="Roboto"/>
                <a:ea typeface="Roboto"/>
              </a:rPr>
              <a:t>Python, R, or Java</a:t>
            </a:r>
            <a:endParaRPr b="0" lang="en-US" sz="1600" spc="-1" strike="noStrike">
              <a:solidFill>
                <a:srgbClr val="000000"/>
              </a:solidFill>
              <a:latin typeface="Arial"/>
            </a:endParaRPr>
          </a:p>
          <a:p>
            <a:pPr lvl="1" marL="800280" indent="-317520">
              <a:lnSpc>
                <a:spcPct val="115000"/>
              </a:lnSpc>
              <a:buClr>
                <a:srgbClr val="495867"/>
              </a:buClr>
              <a:buFont typeface="Roboto"/>
              <a:buChar char="○"/>
            </a:pPr>
            <a:r>
              <a:rPr b="0" lang="en-US" sz="1600" spc="-1" strike="noStrike">
                <a:solidFill>
                  <a:schemeClr val="dk2"/>
                </a:solidFill>
                <a:latin typeface="Roboto"/>
                <a:ea typeface="Roboto"/>
              </a:rPr>
              <a:t>Define tasks with parent / child relationships</a:t>
            </a:r>
            <a:endParaRPr b="0" lang="en-US" sz="1600" spc="-1" strike="noStrike">
              <a:solidFill>
                <a:srgbClr val="000000"/>
              </a:solidFill>
              <a:latin typeface="Arial"/>
            </a:endParaRPr>
          </a:p>
          <a:p>
            <a:pPr lvl="1" marL="800280" indent="-317520">
              <a:lnSpc>
                <a:spcPct val="115000"/>
              </a:lnSpc>
              <a:buClr>
                <a:srgbClr val="495867"/>
              </a:buClr>
              <a:buFont typeface="Roboto"/>
              <a:buChar char="○"/>
            </a:pPr>
            <a:r>
              <a:rPr b="0" lang="en-US" sz="1600" spc="-1" strike="noStrike">
                <a:solidFill>
                  <a:schemeClr val="dk2"/>
                </a:solidFill>
                <a:latin typeface="Roboto"/>
                <a:ea typeface="Roboto"/>
              </a:rPr>
              <a:t>Describe files and their roles</a:t>
            </a:r>
            <a:endParaRPr b="0" lang="en-US" sz="16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Pegasus creates YAML file describing workflow</a:t>
            </a:r>
            <a:endParaRPr b="0" lang="en-US" sz="18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Workflow represented by directed acyclic graph</a:t>
            </a:r>
            <a:endParaRPr b="0" lang="en-US" sz="18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Workflows are executed from local machine</a:t>
            </a:r>
            <a:endParaRPr b="0" lang="en-US" sz="1800" spc="-1" strike="noStrike">
              <a:solidFill>
                <a:srgbClr val="000000"/>
              </a:solidFill>
              <a:latin typeface="Arial"/>
            </a:endParaRPr>
          </a:p>
          <a:p>
            <a:pPr lvl="1" marL="80028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Jobs can run on local machine or on distributed resources</a:t>
            </a:r>
            <a:endParaRPr b="0" lang="en-US" sz="1600" spc="-1" strike="noStrike">
              <a:solidFill>
                <a:srgbClr val="000000"/>
              </a:solidFill>
              <a:latin typeface="Arial"/>
            </a:endParaRPr>
          </a:p>
          <a:p>
            <a:pPr marL="457200" indent="-343080">
              <a:lnSpc>
                <a:spcPct val="115000"/>
              </a:lnSpc>
              <a:spcBef>
                <a:spcPts val="300"/>
              </a:spcBef>
              <a:buClr>
                <a:srgbClr val="495867"/>
              </a:buClr>
              <a:buFont typeface="Roboto"/>
              <a:buChar char="●"/>
            </a:pPr>
            <a:r>
              <a:rPr b="0" lang="en-US" sz="1800" spc="-1" strike="noStrike">
                <a:solidFill>
                  <a:schemeClr val="dk2"/>
                </a:solidFill>
                <a:latin typeface="Roboto"/>
                <a:ea typeface="Roboto"/>
              </a:rPr>
              <a:t>Tools for AI-generated workflows</a:t>
            </a: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110" name="PlaceHolder 3"/>
          <p:cNvSpPr>
            <a:spLocks noGrp="1"/>
          </p:cNvSpPr>
          <p:nvPr>
            <p:ph type="sldNum" idx="12"/>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FF475B93-A00F-4FB7-8B55-D825BA1A0F98}" type="slidenum">
              <a:rPr b="0" lang="en" sz="1000" spc="-1" strike="noStrike">
                <a:solidFill>
                  <a:schemeClr val="dk2"/>
                </a:solidFill>
                <a:latin typeface="Arial"/>
                <a:ea typeface="Arial"/>
              </a:rPr>
              <a:t>10</a:t>
            </a:fld>
            <a:endParaRPr b="0" lang="en-US" sz="1000" spc="-1" strike="noStrike">
              <a:solidFill>
                <a:srgbClr val="000000"/>
              </a:solidFill>
              <a:latin typeface="Times New Roman"/>
            </a:endParaRPr>
          </a:p>
        </p:txBody>
      </p:sp>
      <p:pic>
        <p:nvPicPr>
          <p:cNvPr id="111" name="Picture 5" descr="Diagram&#10;&#10;Description automatically generated"/>
          <p:cNvPicPr/>
          <p:nvPr/>
        </p:nvPicPr>
        <p:blipFill>
          <a:blip r:embed="rId1"/>
          <a:stretch/>
        </p:blipFill>
        <p:spPr>
          <a:xfrm>
            <a:off x="6534000" y="837360"/>
            <a:ext cx="2609280" cy="4045680"/>
          </a:xfrm>
          <a:prstGeom prst="rect">
            <a:avLst/>
          </a:prstGeom>
          <a:ln w="0">
            <a:noFill/>
          </a:ln>
        </p:spPr>
      </p:pic>
      <p:sp>
        <p:nvSpPr>
          <p:cNvPr id="112"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Popular Workflow Tools</a:t>
            </a:r>
            <a:endParaRPr b="0" lang="en-US" sz="2800" spc="-1" strike="noStrike">
              <a:solidFill>
                <a:srgbClr val="000000"/>
              </a:solidFill>
              <a:latin typeface="Arial"/>
            </a:endParaRPr>
          </a:p>
        </p:txBody>
      </p:sp>
      <p:sp>
        <p:nvSpPr>
          <p:cNvPr id="114" name="PlaceHolder 2"/>
          <p:cNvSpPr>
            <a:spLocks noGrp="1"/>
          </p:cNvSpPr>
          <p:nvPr>
            <p:ph/>
          </p:nvPr>
        </p:nvSpPr>
        <p:spPr>
          <a:xfrm>
            <a:off x="83160" y="878040"/>
            <a:ext cx="4488120" cy="4264920"/>
          </a:xfrm>
          <a:prstGeom prst="rect">
            <a:avLst/>
          </a:prstGeom>
          <a:noFill/>
          <a:ln w="0">
            <a:noFill/>
          </a:ln>
        </p:spPr>
        <p:txBody>
          <a:bodyPr lIns="91440" rIns="91440" tIns="91440" bIns="91440" anchor="t">
            <a:norm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                  </a:t>
            </a:r>
            <a:r>
              <a:rPr b="0" lang="en-US" sz="1800" spc="-1" strike="noStrike">
                <a:solidFill>
                  <a:schemeClr val="dk2"/>
                </a:solidFill>
                <a:latin typeface="Roboto"/>
                <a:ea typeface="Roboto"/>
              </a:rPr>
              <a:t>(U of Chicago/Argonne NL)</a:t>
            </a:r>
            <a:endParaRPr b="0" lang="en-US" sz="1800" spc="-1" strike="noStrike">
              <a:solidFill>
                <a:srgbClr val="000000"/>
              </a:solidFill>
              <a:latin typeface="Arial"/>
            </a:endParaRPr>
          </a:p>
          <a:p>
            <a:pPr lvl="1" marL="743040" indent="-317520">
              <a:lnSpc>
                <a:spcPct val="100000"/>
              </a:lnSpc>
              <a:spcBef>
                <a:spcPts val="201"/>
              </a:spcBef>
              <a:buClr>
                <a:srgbClr val="495867"/>
              </a:buClr>
              <a:buFont typeface="Roboto"/>
              <a:buChar char="○"/>
            </a:pPr>
            <a:r>
              <a:rPr b="0" lang="en-US" sz="1600" spc="-1" strike="noStrike">
                <a:solidFill>
                  <a:schemeClr val="dk2"/>
                </a:solidFill>
                <a:latin typeface="Roboto"/>
                <a:ea typeface="Roboto"/>
              </a:rPr>
              <a:t>Parallelize Python by annotating functions or external apps</a:t>
            </a:r>
            <a:endParaRPr b="0" lang="en-US" sz="1600" spc="-1" strike="noStrike">
              <a:solidFill>
                <a:srgbClr val="000000"/>
              </a:solidFill>
              <a:latin typeface="Arial"/>
            </a:endParaRPr>
          </a:p>
          <a:p>
            <a:pPr lvl="1" marL="743040" indent="-317520">
              <a:lnSpc>
                <a:spcPct val="115000"/>
              </a:lnSpc>
              <a:spcBef>
                <a:spcPts val="201"/>
              </a:spcBef>
              <a:buClr>
                <a:srgbClr val="495867"/>
              </a:buClr>
              <a:buFont typeface="Roboto"/>
              <a:buChar char="○"/>
            </a:pPr>
            <a:r>
              <a:rPr b="0" lang="en-US" sz="1600" spc="-1" strike="noStrike">
                <a:solidFill>
                  <a:schemeClr val="dk2"/>
                </a:solidFill>
                <a:latin typeface="Roboto"/>
                <a:ea typeface="Roboto"/>
              </a:rPr>
              <a:t>Integrated with Jupyter notebooks</a:t>
            </a:r>
            <a:endParaRPr b="0" lang="en-US" sz="1600" spc="-1" strike="noStrike">
              <a:solidFill>
                <a:srgbClr val="000000"/>
              </a:solidFill>
              <a:latin typeface="Arial"/>
            </a:endParaRPr>
          </a:p>
          <a:p>
            <a:pPr lvl="1" marL="743040" indent="-317520">
              <a:lnSpc>
                <a:spcPct val="100000"/>
              </a:lnSpc>
              <a:spcBef>
                <a:spcPts val="201"/>
              </a:spcBef>
              <a:buClr>
                <a:srgbClr val="495867"/>
              </a:buClr>
              <a:buFont typeface="Roboto"/>
              <a:buChar char="○"/>
            </a:pPr>
            <a:r>
              <a:rPr b="0" lang="en-US" sz="1600" spc="-1" strike="noStrike">
                <a:solidFill>
                  <a:schemeClr val="dk2"/>
                </a:solidFill>
                <a:latin typeface="Roboto"/>
                <a:ea typeface="Roboto"/>
              </a:rPr>
              <a:t>Link outputs and inputs of annotations to describe workflow</a:t>
            </a: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indent="0">
              <a:lnSpc>
                <a:spcPct val="115000"/>
              </a:lnSpc>
              <a:buNone/>
              <a:tabLst>
                <a:tab algn="l" pos="0"/>
              </a:tabLst>
            </a:pPr>
            <a:endParaRPr b="0" lang="en-US" sz="1600" spc="-1" strike="noStrike">
              <a:solidFill>
                <a:srgbClr val="000000"/>
              </a:solidFill>
              <a:latin typeface="Arial"/>
            </a:endParaRPr>
          </a:p>
          <a:p>
            <a:pPr marL="425520" indent="0">
              <a:lnSpc>
                <a:spcPct val="115000"/>
              </a:lnSpc>
              <a:buNone/>
              <a:tabLst>
                <a:tab algn="l" pos="0"/>
              </a:tabLst>
            </a:pPr>
            <a:endParaRPr b="0" lang="en-US" sz="1600" spc="-1" strike="noStrike">
              <a:solidFill>
                <a:srgbClr val="000000"/>
              </a:solidFill>
              <a:latin typeface="Arial"/>
            </a:endParaRPr>
          </a:p>
          <a:p>
            <a:pPr lvl="1" marL="743040" indent="-317520">
              <a:lnSpc>
                <a:spcPct val="115000"/>
              </a:lnSpc>
              <a:buClr>
                <a:srgbClr val="495867"/>
              </a:buClr>
              <a:buFont typeface="Roboto"/>
              <a:buChar char="○"/>
              <a:tabLst>
                <a:tab algn="l" pos="0"/>
              </a:tabLst>
            </a:pPr>
            <a:r>
              <a:rPr b="0" lang="en-US" sz="1600" spc="-1" strike="noStrike">
                <a:solidFill>
                  <a:schemeClr val="dk2"/>
                </a:solidFill>
                <a:latin typeface="Roboto"/>
                <a:ea typeface="Roboto"/>
              </a:rPr>
              <a:t>Focus on large data, many tasks</a:t>
            </a:r>
            <a:endParaRPr b="0" lang="en-US" sz="1600" spc="-1" strike="noStrike">
              <a:solidFill>
                <a:srgbClr val="000000"/>
              </a:solidFill>
              <a:latin typeface="Arial"/>
            </a:endParaRPr>
          </a:p>
        </p:txBody>
      </p:sp>
      <p:sp>
        <p:nvSpPr>
          <p:cNvPr id="115" name="PlaceHolder 3"/>
          <p:cNvSpPr>
            <a:spLocks noGrp="1"/>
          </p:cNvSpPr>
          <p:nvPr>
            <p:ph type="sldNum" idx="13"/>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8DC66B89-8720-49C3-A4BF-4C7324A42080}" type="slidenum">
              <a:rPr b="0" lang="en" sz="1000" spc="-1" strike="noStrike">
                <a:solidFill>
                  <a:schemeClr val="dk2"/>
                </a:solidFill>
                <a:latin typeface="Arial"/>
                <a:ea typeface="Arial"/>
              </a:rPr>
              <a:t>11</a:t>
            </a:fld>
            <a:endParaRPr b="0" lang="en-US" sz="1000" spc="-1" strike="noStrike">
              <a:solidFill>
                <a:srgbClr val="000000"/>
              </a:solidFill>
              <a:latin typeface="Times New Roman"/>
            </a:endParaRPr>
          </a:p>
        </p:txBody>
      </p:sp>
      <p:sp>
        <p:nvSpPr>
          <p:cNvPr id="116" name="TextBox 5"/>
          <p:cNvSpPr/>
          <p:nvPr/>
        </p:nvSpPr>
        <p:spPr>
          <a:xfrm>
            <a:off x="827640" y="2610000"/>
            <a:ext cx="3905280" cy="2010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chemeClr val="accent3">
                    <a:lumMod val="75000"/>
                  </a:schemeClr>
                </a:solidFill>
                <a:latin typeface="Courier New"/>
                <a:ea typeface="Arial"/>
              </a:rPr>
              <a:t>@bash_app</a:t>
            </a:r>
            <a:endParaRPr b="0" lang="en-US" sz="1100" spc="-1" strike="noStrike">
              <a:solidFill>
                <a:srgbClr val="000000"/>
              </a:solidFill>
              <a:latin typeface="Arial"/>
            </a:endParaRPr>
          </a:p>
          <a:p>
            <a:pPr>
              <a:lnSpc>
                <a:spcPct val="100000"/>
              </a:lnSpc>
            </a:pPr>
            <a:r>
              <a:rPr b="0" lang="en-US" sz="1100" spc="-1" strike="noStrike">
                <a:solidFill>
                  <a:srgbClr val="000000"/>
                </a:solidFill>
                <a:latin typeface="Courier New"/>
                <a:ea typeface="Arial"/>
              </a:rPr>
              <a:t>def mysim(stdout=("output/p1.out", "w"),</a:t>
            </a:r>
            <a:br>
              <a:rPr sz="1100"/>
            </a:br>
            <a:r>
              <a:rPr b="0" lang="en-US" sz="1100" spc="-1" strike="noStrike">
                <a:solidFill>
                  <a:srgbClr val="000000"/>
                </a:solidFill>
                <a:latin typeface="Courier New"/>
                <a:ea typeface="Arial"/>
              </a:rPr>
              <a:t>  stderr=("output/p1.err", "w")):</a:t>
            </a:r>
            <a:endParaRPr b="0" lang="en-US" sz="1100" spc="-1" strike="noStrike">
              <a:solidFill>
                <a:srgbClr val="000000"/>
              </a:solidFill>
              <a:latin typeface="Arial"/>
            </a:endParaRPr>
          </a:p>
          <a:p>
            <a:pPr>
              <a:lnSpc>
                <a:spcPct val="100000"/>
              </a:lnSpc>
            </a:pPr>
            <a:r>
              <a:rPr b="0" lang="en-US" sz="1100" spc="-1" strike="noStrike">
                <a:solidFill>
                  <a:srgbClr val="00b050"/>
                </a:solidFill>
                <a:latin typeface="Courier New"/>
                <a:ea typeface="Arial"/>
              </a:rPr>
              <a:t>    </a:t>
            </a:r>
            <a:r>
              <a:rPr b="0" lang="en-US" sz="1100" spc="-1" strike="noStrike">
                <a:solidFill>
                  <a:srgbClr val="00b050"/>
                </a:solidFill>
                <a:latin typeface="Courier New"/>
                <a:ea typeface="Arial"/>
              </a:rPr>
              <a:t>#Call a bash command-line app ‘simulate’</a:t>
            </a:r>
            <a:endParaRPr b="0" lang="en-US" sz="1100" spc="-1" strike="noStrike">
              <a:solidFill>
                <a:srgbClr val="000000"/>
              </a:solidFill>
              <a:latin typeface="Arial"/>
            </a:endParaRPr>
          </a:p>
          <a:p>
            <a:pPr>
              <a:lnSpc>
                <a:spcPct val="100000"/>
              </a:lnSpc>
            </a:pPr>
            <a:r>
              <a:rPr b="0" lang="en-US" sz="1100" spc="-1" strike="noStrike">
                <a:solidFill>
                  <a:srgbClr val="000000"/>
                </a:solidFill>
                <a:latin typeface="Courier New"/>
                <a:ea typeface="Arial"/>
              </a:rPr>
              <a:t>    </a:t>
            </a:r>
            <a:r>
              <a:rPr b="0" lang="en-US" sz="1100" spc="-1" strike="noStrike">
                <a:solidFill>
                  <a:srgbClr val="000000"/>
                </a:solidFill>
                <a:latin typeface="Courier New"/>
                <a:ea typeface="Arial"/>
              </a:rPr>
              <a:t>return "app/simulate"</a:t>
            </a:r>
            <a:endParaRPr b="0" lang="en-US" sz="1100" spc="-1" strike="noStrike">
              <a:solidFill>
                <a:srgbClr val="000000"/>
              </a:solidFill>
              <a:latin typeface="Arial"/>
            </a:endParaRPr>
          </a:p>
          <a:p>
            <a:pPr>
              <a:lnSpc>
                <a:spcPct val="100000"/>
              </a:lnSpc>
            </a:pPr>
            <a:endParaRPr b="0" lang="en-US" sz="800" spc="-1" strike="noStrike">
              <a:solidFill>
                <a:srgbClr val="000000"/>
              </a:solidFill>
              <a:latin typeface="Arial"/>
            </a:endParaRPr>
          </a:p>
          <a:p>
            <a:pPr>
              <a:lnSpc>
                <a:spcPct val="100000"/>
              </a:lnSpc>
            </a:pPr>
            <a:r>
              <a:rPr b="0" lang="en-US" sz="1100" spc="-1" strike="noStrike">
                <a:solidFill>
                  <a:srgbClr val="00b050"/>
                </a:solidFill>
                <a:latin typeface="Courier New"/>
                <a:ea typeface="Arial"/>
              </a:rPr>
              <a:t># call the mysim app and wait for the result</a:t>
            </a:r>
            <a:endParaRPr b="0" lang="en-US" sz="1100" spc="-1" strike="noStrike">
              <a:solidFill>
                <a:srgbClr val="000000"/>
              </a:solidFill>
              <a:latin typeface="Arial"/>
            </a:endParaRPr>
          </a:p>
          <a:p>
            <a:pPr>
              <a:lnSpc>
                <a:spcPct val="100000"/>
              </a:lnSpc>
            </a:pPr>
            <a:r>
              <a:rPr b="0" lang="en-US" sz="1100" spc="-1" strike="noStrike">
                <a:solidFill>
                  <a:srgbClr val="000000"/>
                </a:solidFill>
                <a:latin typeface="Courier New"/>
                <a:ea typeface="Arial"/>
              </a:rPr>
              <a:t>mysim().result()</a:t>
            </a:r>
            <a:endParaRPr b="0" lang="en-US" sz="1100" spc="-1" strike="noStrike">
              <a:solidFill>
                <a:srgbClr val="000000"/>
              </a:solidFill>
              <a:latin typeface="Arial"/>
            </a:endParaRPr>
          </a:p>
          <a:p>
            <a:pPr>
              <a:lnSpc>
                <a:spcPct val="100000"/>
              </a:lnSpc>
            </a:pPr>
            <a:endParaRPr b="0" lang="en-US" sz="800" spc="-1" strike="noStrike">
              <a:solidFill>
                <a:srgbClr val="000000"/>
              </a:solidFill>
              <a:latin typeface="Arial"/>
            </a:endParaRPr>
          </a:p>
          <a:p>
            <a:pPr>
              <a:lnSpc>
                <a:spcPct val="100000"/>
              </a:lnSpc>
            </a:pPr>
            <a:r>
              <a:rPr b="0" lang="en-US" sz="1100" spc="-1" strike="noStrike">
                <a:solidFill>
                  <a:srgbClr val="00b050"/>
                </a:solidFill>
                <a:latin typeface="Courier New"/>
                <a:ea typeface="Arial"/>
              </a:rPr>
              <a:t># open the output file and read the result</a:t>
            </a:r>
            <a:endParaRPr b="0" lang="en-US" sz="1100" spc="-1" strike="noStrike">
              <a:solidFill>
                <a:srgbClr val="000000"/>
              </a:solidFill>
              <a:latin typeface="Arial"/>
            </a:endParaRPr>
          </a:p>
          <a:p>
            <a:pPr>
              <a:lnSpc>
                <a:spcPct val="100000"/>
              </a:lnSpc>
            </a:pPr>
            <a:r>
              <a:rPr b="0" lang="en-US" sz="1100" spc="-1" strike="noStrike">
                <a:solidFill>
                  <a:srgbClr val="000000"/>
                </a:solidFill>
                <a:latin typeface="Courier New"/>
                <a:ea typeface="Arial"/>
              </a:rPr>
              <a:t>with open('output/p1.out', 'r') as f:</a:t>
            </a:r>
            <a:endParaRPr b="0" lang="en-US" sz="1100" spc="-1" strike="noStrike">
              <a:solidFill>
                <a:srgbClr val="000000"/>
              </a:solidFill>
              <a:latin typeface="Arial"/>
            </a:endParaRPr>
          </a:p>
          <a:p>
            <a:pPr>
              <a:lnSpc>
                <a:spcPct val="100000"/>
              </a:lnSpc>
            </a:pPr>
            <a:r>
              <a:rPr b="0" lang="en-US" sz="1100" spc="-1" strike="noStrike">
                <a:solidFill>
                  <a:srgbClr val="000000"/>
                </a:solidFill>
                <a:latin typeface="Courier New"/>
                <a:ea typeface="Arial"/>
              </a:rPr>
              <a:t>    </a:t>
            </a:r>
            <a:r>
              <a:rPr b="0" lang="en-US" sz="1100" spc="-1" strike="noStrike">
                <a:solidFill>
                  <a:srgbClr val="000000"/>
                </a:solidFill>
                <a:latin typeface="Courier New"/>
                <a:ea typeface="Arial"/>
              </a:rPr>
              <a:t>print(f.read())</a:t>
            </a:r>
            <a:endParaRPr b="0" lang="en-US" sz="1100" spc="-1" strike="noStrike">
              <a:solidFill>
                <a:srgbClr val="000000"/>
              </a:solidFill>
              <a:latin typeface="Arial"/>
            </a:endParaRPr>
          </a:p>
        </p:txBody>
      </p:sp>
      <p:sp>
        <p:nvSpPr>
          <p:cNvPr id="117" name="Text Placeholder 2"/>
          <p:cNvSpPr/>
          <p:nvPr/>
        </p:nvSpPr>
        <p:spPr>
          <a:xfrm>
            <a:off x="4655160" y="878040"/>
            <a:ext cx="4488120" cy="1771560"/>
          </a:xfrm>
          <a:prstGeom prst="rect">
            <a:avLst/>
          </a:prstGeom>
          <a:noFill/>
          <a:ln w="0">
            <a:noFill/>
          </a:ln>
        </p:spPr>
        <p:style>
          <a:lnRef idx="0"/>
          <a:fillRef idx="0"/>
          <a:effectRef idx="0"/>
          <a:fontRef idx="minor"/>
        </p:style>
        <p:txBody>
          <a:bodyPr lIns="90000" rIns="90000" tIns="91440" bIns="91440" anchor="t">
            <a:normAutofit fontScale="53333"/>
          </a:bodyPr>
          <a:p>
            <a:pPr marL="457200" indent="-343080">
              <a:lnSpc>
                <a:spcPct val="115000"/>
              </a:lnSpc>
              <a:buClr>
                <a:srgbClr val="495867"/>
              </a:buClr>
              <a:buFont typeface="Roboto"/>
              <a:buChar char="●"/>
            </a:pPr>
            <a:r>
              <a:rPr b="0" lang="en-US" sz="3300" spc="-1" strike="noStrike">
                <a:solidFill>
                  <a:schemeClr val="dk2"/>
                </a:solidFill>
                <a:latin typeface="Roboto"/>
                <a:ea typeface="Roboto"/>
              </a:rPr>
              <a:t>eFlows4HPC (BSC)</a:t>
            </a:r>
            <a:endParaRPr b="0" lang="en-US" sz="3300" spc="-1" strike="noStrike">
              <a:solidFill>
                <a:srgbClr val="000000"/>
              </a:solidFill>
              <a:latin typeface="Arial"/>
            </a:endParaRPr>
          </a:p>
          <a:p>
            <a:pPr lvl="1" marL="744480" indent="-317520">
              <a:lnSpc>
                <a:spcPct val="120000"/>
              </a:lnSpc>
              <a:spcBef>
                <a:spcPts val="201"/>
              </a:spcBef>
              <a:buClr>
                <a:srgbClr val="495867"/>
              </a:buClr>
              <a:buFont typeface="Roboto"/>
              <a:buChar char="○"/>
            </a:pPr>
            <a:r>
              <a:rPr b="0" lang="en-US" sz="2880" spc="-1" strike="noStrike">
                <a:solidFill>
                  <a:schemeClr val="dk2"/>
                </a:solidFill>
                <a:latin typeface="Roboto"/>
                <a:ea typeface="Roboto"/>
              </a:rPr>
              <a:t>Workflow platform integrating different workflow software elements</a:t>
            </a:r>
            <a:endParaRPr b="0" lang="en-US" sz="2880" spc="-1" strike="noStrike">
              <a:solidFill>
                <a:srgbClr val="000000"/>
              </a:solidFill>
              <a:latin typeface="Arial"/>
            </a:endParaRPr>
          </a:p>
          <a:p>
            <a:pPr lvl="1" marL="744480" indent="-317520">
              <a:lnSpc>
                <a:spcPct val="120000"/>
              </a:lnSpc>
              <a:spcBef>
                <a:spcPts val="400"/>
              </a:spcBef>
              <a:buClr>
                <a:srgbClr val="495867"/>
              </a:buClr>
              <a:buFont typeface="Roboto"/>
              <a:buChar char="○"/>
            </a:pPr>
            <a:r>
              <a:rPr b="0" lang="en-US" sz="2880" spc="-1" strike="noStrike">
                <a:solidFill>
                  <a:schemeClr val="dk2"/>
                </a:solidFill>
                <a:latin typeface="Roboto"/>
                <a:ea typeface="Roboto"/>
              </a:rPr>
              <a:t>PyCOMPS responsible for runtime</a:t>
            </a:r>
            <a:endParaRPr b="0" lang="en-US" sz="2880" spc="-1" strike="noStrike">
              <a:solidFill>
                <a:srgbClr val="000000"/>
              </a:solidFill>
              <a:latin typeface="Arial"/>
            </a:endParaRPr>
          </a:p>
          <a:p>
            <a:pPr lvl="1" marL="744480" indent="-317520">
              <a:lnSpc>
                <a:spcPct val="120000"/>
              </a:lnSpc>
              <a:spcBef>
                <a:spcPts val="400"/>
              </a:spcBef>
              <a:buClr>
                <a:srgbClr val="495867"/>
              </a:buClr>
              <a:buFont typeface="Roboto"/>
              <a:buChar char="○"/>
            </a:pPr>
            <a:r>
              <a:rPr b="0" lang="en-US" sz="2880" spc="-1" strike="noStrike">
                <a:solidFill>
                  <a:schemeClr val="dk2"/>
                </a:solidFill>
                <a:latin typeface="Roboto"/>
                <a:ea typeface="Roboto"/>
              </a:rPr>
              <a:t>Workflows-as-a-service paradigm</a:t>
            </a:r>
            <a:endParaRPr b="0" lang="en-US" sz="2880" spc="-1" strike="noStrike">
              <a:solidFill>
                <a:srgbClr val="000000"/>
              </a:solidFill>
              <a:latin typeface="Arial"/>
            </a:endParaRPr>
          </a:p>
        </p:txBody>
      </p:sp>
      <p:grpSp>
        <p:nvGrpSpPr>
          <p:cNvPr id="118" name="Group 7"/>
          <p:cNvGrpSpPr/>
          <p:nvPr/>
        </p:nvGrpSpPr>
        <p:grpSpPr>
          <a:xfrm>
            <a:off x="562320" y="927000"/>
            <a:ext cx="989640" cy="340560"/>
            <a:chOff x="562320" y="927000"/>
            <a:chExt cx="989640" cy="340560"/>
          </a:xfrm>
        </p:grpSpPr>
        <p:sp>
          <p:nvSpPr>
            <p:cNvPr id="119" name="Rectangle 8"/>
            <p:cNvSpPr/>
            <p:nvPr/>
          </p:nvSpPr>
          <p:spPr>
            <a:xfrm>
              <a:off x="562320" y="927000"/>
              <a:ext cx="989640" cy="340560"/>
            </a:xfrm>
            <a:prstGeom prst="rect">
              <a:avLst/>
            </a:prstGeom>
            <a:solidFill>
              <a:srgbClr val="000000"/>
            </a:soli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pic>
          <p:nvPicPr>
            <p:cNvPr id="120" name="Picture 9" descr="A black background with white text&#10;&#10;Description automatically generated with low confidence"/>
            <p:cNvPicPr/>
            <p:nvPr/>
          </p:nvPicPr>
          <p:blipFill>
            <a:blip r:embed="rId1"/>
            <a:stretch/>
          </p:blipFill>
          <p:spPr>
            <a:xfrm>
              <a:off x="562320" y="927720"/>
              <a:ext cx="969840" cy="326520"/>
            </a:xfrm>
            <a:prstGeom prst="rect">
              <a:avLst/>
            </a:prstGeom>
            <a:ln w="0">
              <a:noFill/>
            </a:ln>
          </p:spPr>
        </p:pic>
      </p:grpSp>
      <p:pic>
        <p:nvPicPr>
          <p:cNvPr id="121" name="Picture 10" descr="A screenshot of a software&#10;&#10;Description automatically generated"/>
          <p:cNvPicPr/>
          <p:nvPr/>
        </p:nvPicPr>
        <p:blipFill>
          <a:blip r:embed="rId2"/>
          <a:stretch/>
        </p:blipFill>
        <p:spPr>
          <a:xfrm>
            <a:off x="5105520" y="2757600"/>
            <a:ext cx="3905280" cy="2078640"/>
          </a:xfrm>
          <a:prstGeom prst="rect">
            <a:avLst/>
          </a:prstGeom>
          <a:ln w="0">
            <a:noFill/>
          </a:ln>
        </p:spPr>
      </p:pic>
      <p:grpSp>
        <p:nvGrpSpPr>
          <p:cNvPr id="122" name="Group 11"/>
          <p:cNvGrpSpPr/>
          <p:nvPr/>
        </p:nvGrpSpPr>
        <p:grpSpPr>
          <a:xfrm>
            <a:off x="7731720" y="855000"/>
            <a:ext cx="1339200" cy="405000"/>
            <a:chOff x="7731720" y="855000"/>
            <a:chExt cx="1339200" cy="405000"/>
          </a:xfrm>
        </p:grpSpPr>
        <p:sp>
          <p:nvSpPr>
            <p:cNvPr id="123" name="Rectangle 12"/>
            <p:cNvSpPr/>
            <p:nvPr/>
          </p:nvSpPr>
          <p:spPr>
            <a:xfrm>
              <a:off x="7731720" y="855000"/>
              <a:ext cx="1339200" cy="376920"/>
            </a:xfrm>
            <a:prstGeom prst="rect">
              <a:avLst/>
            </a:prstGeom>
            <a:solidFill>
              <a:srgbClr val="ffffff"/>
            </a:solidFill>
            <a:ln>
              <a:no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pic>
          <p:nvPicPr>
            <p:cNvPr id="124" name="Picture 13" descr="A black background with white text&#10;&#10;Description automatically generated with low confidence"/>
            <p:cNvPicPr/>
            <p:nvPr/>
          </p:nvPicPr>
          <p:blipFill>
            <a:blip r:embed="rId3"/>
            <a:srcRect l="0" t="0" r="0" b="25606"/>
            <a:stretch/>
          </p:blipFill>
          <p:spPr>
            <a:xfrm>
              <a:off x="7731720" y="867960"/>
              <a:ext cx="1339200" cy="392040"/>
            </a:xfrm>
            <a:prstGeom prst="rect">
              <a:avLst/>
            </a:prstGeom>
            <a:ln w="0">
              <a:noFill/>
            </a:ln>
          </p:spPr>
        </p:pic>
      </p:grpSp>
      <p:sp>
        <p:nvSpPr>
          <p:cNvPr id="125"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Popular Workflow Tools</a:t>
            </a:r>
            <a:endParaRPr b="0" lang="en-US" sz="2800" spc="-1" strike="noStrike">
              <a:solidFill>
                <a:srgbClr val="000000"/>
              </a:solidFill>
              <a:latin typeface="Arial"/>
            </a:endParaRPr>
          </a:p>
        </p:txBody>
      </p:sp>
      <p:sp>
        <p:nvSpPr>
          <p:cNvPr id="127" name="PlaceHolder 2"/>
          <p:cNvSpPr>
            <a:spLocks noGrp="1"/>
          </p:cNvSpPr>
          <p:nvPr>
            <p:ph/>
          </p:nvPr>
        </p:nvSpPr>
        <p:spPr>
          <a:xfrm>
            <a:off x="131760" y="1041480"/>
            <a:ext cx="9012240" cy="3902040"/>
          </a:xfrm>
          <a:prstGeom prst="rect">
            <a:avLst/>
          </a:prstGeom>
          <a:noFill/>
          <a:ln w="0">
            <a:noFill/>
          </a:ln>
        </p:spPr>
        <p:txBody>
          <a:bodyPr lIns="91440" rIns="91440" tIns="91440" bIns="91440" anchor="t">
            <a:normAutofit fontScale="96666"/>
          </a:bodyPr>
          <a:p>
            <a:pPr marL="457200" indent="-343080">
              <a:lnSpc>
                <a:spcPct val="90000"/>
              </a:lnSpc>
              <a:buClr>
                <a:srgbClr val="495867"/>
              </a:buClr>
              <a:buFont typeface="Roboto"/>
              <a:buChar char="●"/>
            </a:pPr>
            <a:r>
              <a:rPr b="0" lang="en-US" sz="1800" spc="-1" strike="noStrike">
                <a:solidFill>
                  <a:schemeClr val="dk2"/>
                </a:solidFill>
                <a:latin typeface="Roboto"/>
                <a:ea typeface="Roboto"/>
              </a:rPr>
              <a:t>Snakemake (international; most maintainers in Europe)</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Create “rules” in Pythonish language describing how to create outputs from inputs</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Good integration with Conda and containers</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Support for dynamic workflows</a:t>
            </a:r>
            <a:endParaRPr b="0" lang="en-US" sz="1600" spc="-1" strike="noStrike">
              <a:solidFill>
                <a:srgbClr val="000000"/>
              </a:solidFill>
              <a:latin typeface="Arial"/>
            </a:endParaRPr>
          </a:p>
          <a:p>
            <a:pPr marL="457200" indent="-343080">
              <a:lnSpc>
                <a:spcPct val="110000"/>
              </a:lnSpc>
              <a:buClr>
                <a:srgbClr val="495867"/>
              </a:buClr>
              <a:buFont typeface="Roboto"/>
              <a:buChar char="●"/>
            </a:pPr>
            <a:r>
              <a:rPr b="0" lang="en-US" sz="1800" spc="-1" strike="noStrike">
                <a:solidFill>
                  <a:schemeClr val="dk2"/>
                </a:solidFill>
                <a:latin typeface="Roboto"/>
                <a:ea typeface="Roboto"/>
              </a:rPr>
              <a:t>Makeflow (Notre Dame)</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Makefile-type syntax to specify workflow</a:t>
            </a:r>
            <a:endParaRPr b="0" lang="en-US" sz="1600" spc="-1" strike="noStrike">
              <a:solidFill>
                <a:srgbClr val="000000"/>
              </a:solidFill>
              <a:latin typeface="Arial"/>
            </a:endParaRPr>
          </a:p>
          <a:p>
            <a:pPr lvl="2" marL="1147680" indent="-317520">
              <a:lnSpc>
                <a:spcPct val="115000"/>
              </a:lnSpc>
              <a:buClr>
                <a:srgbClr val="495867"/>
              </a:buClr>
              <a:buFont typeface="Roboto"/>
              <a:buChar char="■"/>
            </a:pPr>
            <a:r>
              <a:rPr b="0" lang="en-US" sz="1400" spc="-1" strike="noStrike">
                <a:solidFill>
                  <a:schemeClr val="dk2"/>
                </a:solidFill>
                <a:latin typeface="Roboto"/>
                <a:ea typeface="Roboto"/>
              </a:rPr>
              <a:t>Targets are output files, dependent on input files, with execution string to run </a:t>
            </a:r>
            <a:endParaRPr b="0" lang="en-US" sz="14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Can work with Work Queue for management of compute resources (workers)</a:t>
            </a:r>
            <a:endParaRPr b="0" lang="en-US" sz="1600" spc="-1" strike="noStrike">
              <a:solidFill>
                <a:srgbClr val="000000"/>
              </a:solidFill>
              <a:latin typeface="Arial"/>
            </a:endParaRPr>
          </a:p>
          <a:p>
            <a:pPr lvl="2" marL="1147680" indent="-317520">
              <a:lnSpc>
                <a:spcPct val="115000"/>
              </a:lnSpc>
              <a:buClr>
                <a:srgbClr val="495867"/>
              </a:buClr>
              <a:buFont typeface="Roboto"/>
              <a:buChar char="■"/>
            </a:pPr>
            <a:r>
              <a:rPr b="0" lang="en-US" sz="1400" spc="-1" strike="noStrike">
                <a:solidFill>
                  <a:schemeClr val="dk2"/>
                </a:solidFill>
                <a:latin typeface="Roboto"/>
                <a:ea typeface="Roboto"/>
              </a:rPr>
              <a:t>Multiple clusters, pilot jobs, dynamic worker pool</a:t>
            </a:r>
            <a:endParaRPr b="0" lang="en-US" sz="1400" spc="-1" strike="noStrike">
              <a:solidFill>
                <a:srgbClr val="000000"/>
              </a:solidFill>
              <a:latin typeface="Arial"/>
            </a:endParaRPr>
          </a:p>
          <a:p>
            <a:pPr marL="457200" indent="-343080">
              <a:lnSpc>
                <a:spcPct val="110000"/>
              </a:lnSpc>
              <a:buClr>
                <a:srgbClr val="495867"/>
              </a:buClr>
              <a:buFont typeface="Roboto"/>
              <a:buChar char="●"/>
            </a:pPr>
            <a:r>
              <a:rPr b="0" lang="en-US" sz="1800" spc="-1" strike="noStrike">
                <a:solidFill>
                  <a:schemeClr val="dk2"/>
                </a:solidFill>
                <a:latin typeface="Roboto"/>
                <a:ea typeface="Roboto"/>
              </a:rPr>
              <a:t>Nextflow (Seqera Labs in Barcelona, but open source)</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Uses dataflow paradigm: tasks write/read from channels (not always a file), can be </a:t>
            </a:r>
            <a:r>
              <a:rPr b="0" lang="en-US" sz="1600" spc="-1" strike="noStrike">
                <a:solidFill>
                  <a:schemeClr val="dk2"/>
                </a:solidFill>
                <a:latin typeface="Roboto"/>
                <a:ea typeface="Roboto"/>
              </a:rPr>
              <a:t>piped</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Custom scripting language for defining workflows</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Integrates well with containers</a:t>
            </a:r>
            <a:endParaRPr b="0" lang="en-US" sz="1600" spc="-1" strike="noStrike">
              <a:solidFill>
                <a:srgbClr val="000000"/>
              </a:solidFill>
              <a:latin typeface="Arial"/>
            </a:endParaRPr>
          </a:p>
          <a:p>
            <a:pPr marL="457200" indent="-343080">
              <a:lnSpc>
                <a:spcPct val="100000"/>
              </a:lnSpc>
              <a:buClr>
                <a:srgbClr val="495867"/>
              </a:buClr>
              <a:buFont typeface="Roboto"/>
              <a:buChar char="●"/>
            </a:pPr>
            <a:r>
              <a:rPr b="0" lang="en-US" sz="1800" spc="-1" strike="noStrike">
                <a:solidFill>
                  <a:schemeClr val="dk2"/>
                </a:solidFill>
                <a:latin typeface="Roboto"/>
                <a:ea typeface="Roboto"/>
              </a:rPr>
              <a:t>Many more!  Ask me about specific use cases</a:t>
            </a:r>
            <a:endParaRPr b="0" lang="en-US" sz="1800" spc="-1" strike="noStrike">
              <a:solidFill>
                <a:srgbClr val="000000"/>
              </a:solidFill>
              <a:latin typeface="Arial"/>
            </a:endParaRPr>
          </a:p>
        </p:txBody>
      </p:sp>
      <p:sp>
        <p:nvSpPr>
          <p:cNvPr id="128" name="PlaceHolder 3"/>
          <p:cNvSpPr>
            <a:spLocks noGrp="1"/>
          </p:cNvSpPr>
          <p:nvPr>
            <p:ph type="sldNum" idx="14"/>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E0046E6F-B678-45B3-AB45-4CC60B49C921}" type="slidenum">
              <a:rPr b="0" lang="en" sz="1000" spc="-1" strike="noStrike">
                <a:solidFill>
                  <a:schemeClr val="dk2"/>
                </a:solidFill>
                <a:latin typeface="Arial"/>
                <a:ea typeface="Arial"/>
              </a:rPr>
              <a:t>12</a:t>
            </a:fld>
            <a:endParaRPr b="0" lang="en-US" sz="1000" spc="-1" strike="noStrike">
              <a:solidFill>
                <a:srgbClr val="000000"/>
              </a:solidFill>
              <a:latin typeface="Times New Roman"/>
            </a:endParaRPr>
          </a:p>
        </p:txBody>
      </p:sp>
      <p:grpSp>
        <p:nvGrpSpPr>
          <p:cNvPr id="129" name="Group 5"/>
          <p:cNvGrpSpPr/>
          <p:nvPr/>
        </p:nvGrpSpPr>
        <p:grpSpPr>
          <a:xfrm>
            <a:off x="6357600" y="922320"/>
            <a:ext cx="1843200" cy="410760"/>
            <a:chOff x="6357600" y="922320"/>
            <a:chExt cx="1843200" cy="410760"/>
          </a:xfrm>
        </p:grpSpPr>
        <p:sp>
          <p:nvSpPr>
            <p:cNvPr id="130" name="Rectangle 6"/>
            <p:cNvSpPr/>
            <p:nvPr/>
          </p:nvSpPr>
          <p:spPr>
            <a:xfrm>
              <a:off x="6357600" y="922320"/>
              <a:ext cx="1843200" cy="410760"/>
            </a:xfrm>
            <a:prstGeom prst="rect">
              <a:avLst/>
            </a:prstGeom>
            <a:solidFill>
              <a:srgbClr val="000000"/>
            </a:soli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endParaRPr b="0" lang="en-US" sz="2400" spc="-1" strike="noStrike">
                <a:solidFill>
                  <a:schemeClr val="lt1"/>
                </a:solidFill>
                <a:latin typeface="Arial"/>
                <a:ea typeface="Arial"/>
              </a:endParaRPr>
            </a:p>
          </p:txBody>
        </p:sp>
        <p:pic>
          <p:nvPicPr>
            <p:cNvPr id="131" name="Picture 7" descr="A white text on a black background&#10;&#10;Description automatically generated with medium confidence"/>
            <p:cNvPicPr/>
            <p:nvPr/>
          </p:nvPicPr>
          <p:blipFill>
            <a:blip r:embed="rId1"/>
            <a:stretch/>
          </p:blipFill>
          <p:spPr>
            <a:xfrm>
              <a:off x="6357600" y="922320"/>
              <a:ext cx="1843200" cy="410760"/>
            </a:xfrm>
            <a:prstGeom prst="rect">
              <a:avLst/>
            </a:prstGeom>
            <a:ln w="0">
              <a:noFill/>
            </a:ln>
          </p:spPr>
        </p:pic>
      </p:grpSp>
      <p:pic>
        <p:nvPicPr>
          <p:cNvPr id="132" name="Picture 8" descr="A black text on a white background&#10;&#10;Description automatically generated with medium confidence"/>
          <p:cNvPicPr/>
          <p:nvPr/>
        </p:nvPicPr>
        <p:blipFill>
          <a:blip r:embed="rId2"/>
          <a:stretch/>
        </p:blipFill>
        <p:spPr>
          <a:xfrm>
            <a:off x="6236640" y="2021760"/>
            <a:ext cx="2726640" cy="681120"/>
          </a:xfrm>
          <a:prstGeom prst="rect">
            <a:avLst/>
          </a:prstGeom>
          <a:ln w="0">
            <a:noFill/>
          </a:ln>
        </p:spPr>
      </p:pic>
      <p:pic>
        <p:nvPicPr>
          <p:cNvPr id="133" name="Picture 9" descr="A green letter t on a black background&#10;&#10;Description automatically generated with low confidence"/>
          <p:cNvPicPr/>
          <p:nvPr/>
        </p:nvPicPr>
        <p:blipFill>
          <a:blip r:embed="rId3"/>
          <a:stretch/>
        </p:blipFill>
        <p:spPr>
          <a:xfrm>
            <a:off x="6213240" y="3281040"/>
            <a:ext cx="2203560" cy="441360"/>
          </a:xfrm>
          <a:prstGeom prst="rect">
            <a:avLst/>
          </a:prstGeom>
          <a:ln w="0">
            <a:noFill/>
          </a:ln>
        </p:spPr>
      </p:pic>
      <p:sp>
        <p:nvSpPr>
          <p:cNvPr id="134"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C</a:t>
            </a:r>
            <a:r>
              <a:rPr b="1" lang="en-US" sz="2800" spc="-1" strike="noStrike">
                <a:solidFill>
                  <a:schemeClr val="dk2"/>
                </a:solidFill>
                <a:latin typeface="Lora"/>
                <a:ea typeface="Lora"/>
              </a:rPr>
              <a:t>h</a:t>
            </a:r>
            <a:r>
              <a:rPr b="1" lang="en-US" sz="2800" spc="-1" strike="noStrike">
                <a:solidFill>
                  <a:schemeClr val="dk2"/>
                </a:solidFill>
                <a:latin typeface="Lora"/>
                <a:ea typeface="Lora"/>
              </a:rPr>
              <a:t>al</a:t>
            </a:r>
            <a:r>
              <a:rPr b="1" lang="en-US" sz="2800" spc="-1" strike="noStrike">
                <a:solidFill>
                  <a:schemeClr val="dk2"/>
                </a:solidFill>
                <a:latin typeface="Lora"/>
                <a:ea typeface="Lora"/>
              </a:rPr>
              <a:t>le</a:t>
            </a:r>
            <a:r>
              <a:rPr b="1" lang="en-US" sz="2800" spc="-1" strike="noStrike">
                <a:solidFill>
                  <a:schemeClr val="dk2"/>
                </a:solidFill>
                <a:latin typeface="Lora"/>
                <a:ea typeface="Lora"/>
              </a:rPr>
              <a:t>n</a:t>
            </a:r>
            <a:r>
              <a:rPr b="1" lang="en-US" sz="2800" spc="-1" strike="noStrike">
                <a:solidFill>
                  <a:schemeClr val="dk2"/>
                </a:solidFill>
                <a:latin typeface="Lora"/>
                <a:ea typeface="Lora"/>
              </a:rPr>
              <a:t>g</a:t>
            </a:r>
            <a:r>
              <a:rPr b="1" lang="en-US" sz="2800" spc="-1" strike="noStrike">
                <a:solidFill>
                  <a:schemeClr val="dk2"/>
                </a:solidFill>
                <a:latin typeface="Lora"/>
                <a:ea typeface="Lora"/>
              </a:rPr>
              <a:t>e:  </a:t>
            </a:r>
            <a:r>
              <a:rPr b="1" lang="en-US" sz="2800" spc="-1" strike="noStrike">
                <a:solidFill>
                  <a:schemeClr val="dk2"/>
                </a:solidFill>
                <a:latin typeface="Lora"/>
                <a:ea typeface="Lora"/>
              </a:rPr>
              <a:t>D</a:t>
            </a:r>
            <a:r>
              <a:rPr b="1" lang="en-US" sz="2800" spc="-1" strike="noStrike">
                <a:solidFill>
                  <a:schemeClr val="dk2"/>
                </a:solidFill>
                <a:latin typeface="Lora"/>
                <a:ea typeface="Lora"/>
              </a:rPr>
              <a:t>at</a:t>
            </a:r>
            <a:r>
              <a:rPr b="1" lang="en-US" sz="2800" spc="-1" strike="noStrike">
                <a:solidFill>
                  <a:schemeClr val="dk2"/>
                </a:solidFill>
                <a:latin typeface="Lora"/>
                <a:ea typeface="Lora"/>
              </a:rPr>
              <a:t>a </a:t>
            </a:r>
            <a:r>
              <a:rPr b="1" lang="en-US" sz="2800" spc="-1" strike="noStrike">
                <a:solidFill>
                  <a:schemeClr val="dk2"/>
                </a:solidFill>
                <a:latin typeface="Lora"/>
                <a:ea typeface="Lora"/>
              </a:rPr>
              <a:t>M</a:t>
            </a:r>
            <a:r>
              <a:rPr b="1" lang="en-US" sz="2800" spc="-1" strike="noStrike">
                <a:solidFill>
                  <a:schemeClr val="dk2"/>
                </a:solidFill>
                <a:latin typeface="Lora"/>
                <a:ea typeface="Lora"/>
              </a:rPr>
              <a:t>a</a:t>
            </a:r>
            <a:r>
              <a:rPr b="1" lang="en-US" sz="2800" spc="-1" strike="noStrike">
                <a:solidFill>
                  <a:schemeClr val="dk2"/>
                </a:solidFill>
                <a:latin typeface="Lora"/>
                <a:ea typeface="Lora"/>
              </a:rPr>
              <a:t>n</a:t>
            </a:r>
            <a:r>
              <a:rPr b="1" lang="en-US" sz="2800" spc="-1" strike="noStrike">
                <a:solidFill>
                  <a:schemeClr val="dk2"/>
                </a:solidFill>
                <a:latin typeface="Lora"/>
                <a:ea typeface="Lora"/>
              </a:rPr>
              <a:t>a</a:t>
            </a:r>
            <a:r>
              <a:rPr b="1" lang="en-US" sz="2800" spc="-1" strike="noStrike">
                <a:solidFill>
                  <a:schemeClr val="dk2"/>
                </a:solidFill>
                <a:latin typeface="Lora"/>
                <a:ea typeface="Lora"/>
              </a:rPr>
              <a:t>g</a:t>
            </a:r>
            <a:r>
              <a:rPr b="1" lang="en-US" sz="2800" spc="-1" strike="noStrike">
                <a:solidFill>
                  <a:schemeClr val="dk2"/>
                </a:solidFill>
                <a:latin typeface="Lora"/>
                <a:ea typeface="Lora"/>
              </a:rPr>
              <a:t>e</a:t>
            </a:r>
            <a:r>
              <a:rPr b="1" lang="en-US" sz="2800" spc="-1" strike="noStrike">
                <a:solidFill>
                  <a:schemeClr val="dk2"/>
                </a:solidFill>
                <a:latin typeface="Lora"/>
                <a:ea typeface="Lora"/>
              </a:rPr>
              <a:t>m</a:t>
            </a:r>
            <a:r>
              <a:rPr b="1" lang="en-US" sz="2800" spc="-1" strike="noStrike">
                <a:solidFill>
                  <a:schemeClr val="dk2"/>
                </a:solidFill>
                <a:latin typeface="Lora"/>
                <a:ea typeface="Lora"/>
              </a:rPr>
              <a:t>e</a:t>
            </a:r>
            <a:r>
              <a:rPr b="1" lang="en-US" sz="2800" spc="-1" strike="noStrike">
                <a:solidFill>
                  <a:schemeClr val="dk2"/>
                </a:solidFill>
                <a:latin typeface="Lora"/>
                <a:ea typeface="Lora"/>
              </a:rPr>
              <a:t>nt</a:t>
            </a:r>
            <a:endParaRPr b="0" lang="en-US" sz="2800" spc="-1" strike="noStrike">
              <a:solidFill>
                <a:srgbClr val="000000"/>
              </a:solidFill>
              <a:latin typeface="Arial"/>
            </a:endParaRPr>
          </a:p>
        </p:txBody>
      </p:sp>
      <p:sp>
        <p:nvSpPr>
          <p:cNvPr id="136"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Millions of data files produced and consumed</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Pegasus provides staging</a:t>
            </a:r>
            <a:endParaRPr b="0" lang="en-US" sz="1600" spc="-1" strike="noStrike">
              <a:solidFill>
                <a:srgbClr val="000000"/>
              </a:solidFill>
              <a:latin typeface="Arial"/>
            </a:endParaRPr>
          </a:p>
          <a:p>
            <a:pPr lvl="2" marL="1141560" indent="-317520">
              <a:lnSpc>
                <a:spcPct val="115000"/>
              </a:lnSpc>
              <a:spcBef>
                <a:spcPts val="145"/>
              </a:spcBef>
              <a:buClr>
                <a:srgbClr val="495867"/>
              </a:buClr>
              <a:buFont typeface="Roboto"/>
              <a:buChar char="■"/>
            </a:pPr>
            <a:r>
              <a:rPr b="0" lang="en-US" sz="1400" spc="-1" strike="noStrike">
                <a:solidFill>
                  <a:schemeClr val="dk2"/>
                </a:solidFill>
                <a:latin typeface="Roboto"/>
                <a:ea typeface="Roboto"/>
              </a:rPr>
              <a:t>Symlinks files if possible, transfers files if needed</a:t>
            </a:r>
            <a:endParaRPr b="0" lang="en-US" sz="1400" spc="-1" strike="noStrike">
              <a:solidFill>
                <a:srgbClr val="000000"/>
              </a:solidFill>
              <a:latin typeface="Arial"/>
            </a:endParaRPr>
          </a:p>
          <a:p>
            <a:pPr lvl="2" marL="1141560" indent="-317520">
              <a:lnSpc>
                <a:spcPct val="115000"/>
              </a:lnSpc>
              <a:spcBef>
                <a:spcPts val="145"/>
              </a:spcBef>
              <a:buClr>
                <a:srgbClr val="495867"/>
              </a:buClr>
              <a:buFont typeface="Roboto"/>
              <a:buChar char="■"/>
            </a:pPr>
            <a:r>
              <a:rPr b="0" lang="en-US" sz="1400" spc="-1" strike="noStrike">
                <a:solidFill>
                  <a:schemeClr val="dk2"/>
                </a:solidFill>
                <a:latin typeface="Roboto"/>
                <a:ea typeface="Roboto"/>
              </a:rPr>
              <a:t>Transfers output back to local archival disk</a:t>
            </a:r>
            <a:endParaRPr b="0" lang="en-US" sz="1400" spc="-1" strike="noStrike">
              <a:solidFill>
                <a:srgbClr val="000000"/>
              </a:solidFill>
              <a:latin typeface="Arial"/>
            </a:endParaRPr>
          </a:p>
          <a:p>
            <a:pPr lvl="2" marL="1141560" indent="-317520">
              <a:lnSpc>
                <a:spcPct val="115000"/>
              </a:lnSpc>
              <a:spcBef>
                <a:spcPts val="145"/>
              </a:spcBef>
              <a:buClr>
                <a:srgbClr val="495867"/>
              </a:buClr>
              <a:buFont typeface="Roboto"/>
              <a:buChar char="■"/>
            </a:pPr>
            <a:r>
              <a:rPr b="0" lang="en-US" sz="1400" spc="-1" strike="noStrike">
                <a:solidFill>
                  <a:schemeClr val="dk2"/>
                </a:solidFill>
                <a:latin typeface="Roboto"/>
                <a:ea typeface="Roboto"/>
              </a:rPr>
              <a:t>Supports running parts of workflows on separate systems</a:t>
            </a:r>
            <a:endParaRPr b="0" lang="en-US" sz="14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Cleans up temporary files when no longer needed</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Directory hierarchy to reduce files per directory</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We added automated checks for file correctness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Number of files, NaNs, zero-value checks, correct size</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Included as new jobs in workflow</a:t>
            </a:r>
            <a:endParaRPr b="0" lang="en-US" sz="16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137" name="PlaceHolder 3"/>
          <p:cNvSpPr>
            <a:spLocks noGrp="1"/>
          </p:cNvSpPr>
          <p:nvPr>
            <p:ph type="sldNum" idx="15"/>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C5DF6C0D-5346-4FE1-9116-5C43AE4D1E0B}" type="slidenum">
              <a:rPr b="0" lang="en" sz="1000" spc="-1" strike="noStrike">
                <a:solidFill>
                  <a:schemeClr val="dk2"/>
                </a:solidFill>
                <a:latin typeface="Arial"/>
                <a:ea typeface="Arial"/>
              </a:rPr>
              <a:t>13</a:t>
            </a:fld>
            <a:endParaRPr b="0" lang="en-US" sz="1000" spc="-1" strike="noStrike">
              <a:solidFill>
                <a:srgbClr val="000000"/>
              </a:solidFill>
              <a:latin typeface="Times New Roman"/>
            </a:endParaRPr>
          </a:p>
        </p:txBody>
      </p:sp>
      <p:sp>
        <p:nvSpPr>
          <p:cNvPr id="138"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Ch</a:t>
            </a:r>
            <a:r>
              <a:rPr b="1" lang="en-US" sz="2800" spc="-1" strike="noStrike">
                <a:solidFill>
                  <a:schemeClr val="dk2"/>
                </a:solidFill>
                <a:latin typeface="Lora"/>
                <a:ea typeface="Lora"/>
              </a:rPr>
              <a:t>alle</a:t>
            </a:r>
            <a:r>
              <a:rPr b="1" lang="en-US" sz="2800" spc="-1" strike="noStrike">
                <a:solidFill>
                  <a:schemeClr val="dk2"/>
                </a:solidFill>
                <a:latin typeface="Lora"/>
                <a:ea typeface="Lora"/>
              </a:rPr>
              <a:t>nge</a:t>
            </a:r>
            <a:r>
              <a:rPr b="1" lang="en-US" sz="2800" spc="-1" strike="noStrike">
                <a:solidFill>
                  <a:schemeClr val="dk2"/>
                </a:solidFill>
                <a:latin typeface="Lora"/>
                <a:ea typeface="Lora"/>
              </a:rPr>
              <a:t>:  </a:t>
            </a:r>
            <a:r>
              <a:rPr b="1" lang="en-US" sz="2800" spc="-1" strike="noStrike">
                <a:solidFill>
                  <a:schemeClr val="dk2"/>
                </a:solidFill>
                <a:latin typeface="Lora"/>
                <a:ea typeface="Lora"/>
              </a:rPr>
              <a:t>Job </a:t>
            </a:r>
            <a:r>
              <a:rPr b="1" lang="en-US" sz="2800" spc="-1" strike="noStrike">
                <a:solidFill>
                  <a:schemeClr val="dk2"/>
                </a:solidFill>
                <a:latin typeface="Lora"/>
                <a:ea typeface="Lora"/>
              </a:rPr>
              <a:t>Exe</a:t>
            </a:r>
            <a:r>
              <a:rPr b="1" lang="en-US" sz="2800" spc="-1" strike="noStrike">
                <a:solidFill>
                  <a:schemeClr val="dk2"/>
                </a:solidFill>
                <a:latin typeface="Lora"/>
                <a:ea typeface="Lora"/>
              </a:rPr>
              <a:t>cut</a:t>
            </a:r>
            <a:r>
              <a:rPr b="1" lang="en-US" sz="2800" spc="-1" strike="noStrike">
                <a:solidFill>
                  <a:schemeClr val="dk2"/>
                </a:solidFill>
                <a:latin typeface="Lora"/>
                <a:ea typeface="Lora"/>
              </a:rPr>
              <a:t>ion</a:t>
            </a:r>
            <a:endParaRPr b="0" lang="en-US" sz="2800" spc="-1" strike="noStrike">
              <a:solidFill>
                <a:srgbClr val="000000"/>
              </a:solidFill>
              <a:latin typeface="Arial"/>
            </a:endParaRPr>
          </a:p>
        </p:txBody>
      </p:sp>
      <p:sp>
        <p:nvSpPr>
          <p:cNvPr id="140"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For large parallel jobs, workflow tools submit to </a:t>
            </a:r>
            <a:r>
              <a:rPr b="0" lang="en-US" sz="1800" spc="-1" strike="noStrike">
                <a:solidFill>
                  <a:schemeClr val="dk2"/>
                </a:solidFill>
                <a:latin typeface="Roboto"/>
                <a:ea typeface="Roboto"/>
              </a:rPr>
              <a:t>remote scheduler</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SSH (or other tool) puts jobs in remote queue</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Runs like a normal batch job</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Can specify either CPU or GPU nodes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Workflow tools support job bundling</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For small serial jobs, need high throughput</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Putting lots of jobs in the batch queue is ill-advised</a:t>
            </a:r>
            <a:endParaRPr b="0" lang="en-US" sz="1600" spc="-1" strike="noStrike">
              <a:solidFill>
                <a:srgbClr val="000000"/>
              </a:solidFill>
              <a:latin typeface="Arial"/>
            </a:endParaRPr>
          </a:p>
          <a:p>
            <a:pPr lvl="2" marL="1089000" indent="-317520">
              <a:lnSpc>
                <a:spcPct val="115000"/>
              </a:lnSpc>
              <a:buClr>
                <a:srgbClr val="495867"/>
              </a:buClr>
              <a:buFont typeface="Roboto"/>
              <a:buChar char="■"/>
            </a:pPr>
            <a:r>
              <a:rPr b="0" lang="en-US" sz="1400" spc="-1" strike="noStrike">
                <a:solidFill>
                  <a:schemeClr val="dk2"/>
                </a:solidFill>
                <a:latin typeface="Roboto"/>
                <a:ea typeface="Roboto"/>
              </a:rPr>
              <a:t>Scheduler isn’t designed for heavy job load</a:t>
            </a:r>
            <a:endParaRPr b="0" lang="en-US" sz="1400" spc="-1" strike="noStrike">
              <a:solidFill>
                <a:srgbClr val="000000"/>
              </a:solidFill>
              <a:latin typeface="Arial"/>
            </a:endParaRPr>
          </a:p>
          <a:p>
            <a:pPr lvl="2" marL="1089000" indent="-317520">
              <a:lnSpc>
                <a:spcPct val="115000"/>
              </a:lnSpc>
              <a:buClr>
                <a:srgbClr val="495867"/>
              </a:buClr>
              <a:buFont typeface="Roboto"/>
              <a:buChar char="■"/>
            </a:pPr>
            <a:r>
              <a:rPr b="0" lang="en-US" sz="1400" spc="-1" strike="noStrike">
                <a:solidFill>
                  <a:schemeClr val="dk2"/>
                </a:solidFill>
                <a:latin typeface="Roboto"/>
                <a:ea typeface="Roboto"/>
              </a:rPr>
              <a:t>Scheduler cycle is ~5 minutes</a:t>
            </a:r>
            <a:endParaRPr b="0" lang="en-US" sz="1400" spc="-1" strike="noStrike">
              <a:solidFill>
                <a:srgbClr val="000000"/>
              </a:solidFill>
              <a:latin typeface="Arial"/>
            </a:endParaRPr>
          </a:p>
          <a:p>
            <a:pPr lvl="2" marL="1089000" indent="-317520">
              <a:lnSpc>
                <a:spcPct val="115000"/>
              </a:lnSpc>
              <a:buClr>
                <a:srgbClr val="495867"/>
              </a:buClr>
              <a:buFont typeface="Roboto"/>
              <a:buChar char="■"/>
            </a:pPr>
            <a:r>
              <a:rPr b="0" lang="en-US" sz="1400" spc="-1" strike="noStrike">
                <a:solidFill>
                  <a:schemeClr val="dk2"/>
                </a:solidFill>
                <a:latin typeface="Roboto"/>
                <a:ea typeface="Roboto"/>
              </a:rPr>
              <a:t>Policy limits number of job submissions</a:t>
            </a:r>
            <a:endParaRPr b="0" lang="en-US" sz="14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141" name="PlaceHolder 3"/>
          <p:cNvSpPr>
            <a:spLocks noGrp="1"/>
          </p:cNvSpPr>
          <p:nvPr>
            <p:ph type="sldNum" idx="16"/>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85ED144B-5BE2-46C3-9BD3-DCF2F9AC9973}" type="slidenum">
              <a:rPr b="0" lang="en" sz="1000" spc="-1" strike="noStrike">
                <a:solidFill>
                  <a:schemeClr val="dk2"/>
                </a:solidFill>
                <a:latin typeface="Arial"/>
                <a:ea typeface="Arial"/>
              </a:rPr>
              <a:t>14</a:t>
            </a:fld>
            <a:endParaRPr b="0" lang="en-US" sz="1000" spc="-1" strike="noStrike">
              <a:solidFill>
                <a:srgbClr val="000000"/>
              </a:solidFill>
              <a:latin typeface="Times New Roman"/>
            </a:endParaRPr>
          </a:p>
        </p:txBody>
      </p:sp>
      <p:sp>
        <p:nvSpPr>
          <p:cNvPr id="142" name="Rectangle: Rounded Corners 5"/>
          <p:cNvSpPr/>
          <p:nvPr/>
        </p:nvSpPr>
        <p:spPr>
          <a:xfrm>
            <a:off x="6200640" y="1487880"/>
            <a:ext cx="2777400" cy="1256400"/>
          </a:xfrm>
          <a:prstGeom prst="roundRect">
            <a:avLst>
              <a:gd name="adj" fmla="val 16667"/>
            </a:avLst>
          </a:prstGeom>
          <a:gradFill rotWithShape="0">
            <a:gsLst>
              <a:gs pos="0">
                <a:srgbClr val="5a7287"/>
              </a:gs>
              <a:gs pos="50000">
                <a:srgbClr val="80a2c0"/>
              </a:gs>
              <a:gs pos="100000">
                <a:srgbClr val="97c0e4"/>
              </a:gs>
            </a:gsLst>
            <a:lin ang="16200000"/>
          </a:gradFill>
          <a:ln w="15875">
            <a:solidFill>
              <a:srgbClr val="000000"/>
            </a:solidFill>
            <a:round/>
          </a:ln>
          <a:effectLst>
            <a:outerShdw algn="tl" blurRad="50760" dir="2700000" dist="37674" rotWithShape="0">
              <a:srgbClr val="000000">
                <a:alpha val="40000"/>
              </a:srgbClr>
            </a:outerShdw>
          </a:effectLst>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43" name="TextBox 6"/>
          <p:cNvSpPr/>
          <p:nvPr/>
        </p:nvSpPr>
        <p:spPr>
          <a:xfrm>
            <a:off x="6252840" y="1548000"/>
            <a:ext cx="1481040" cy="58320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200" spc="-1" strike="noStrike">
                <a:solidFill>
                  <a:srgbClr val="000000"/>
                </a:solidFill>
                <a:latin typeface="Arial"/>
                <a:ea typeface="Arial"/>
              </a:rPr>
              <a:t>Workflow management system</a:t>
            </a:r>
            <a:endParaRPr b="0" lang="en-US" sz="1200" spc="-1" strike="noStrike">
              <a:solidFill>
                <a:srgbClr val="000000"/>
              </a:solidFill>
              <a:latin typeface="Arial"/>
            </a:endParaRPr>
          </a:p>
        </p:txBody>
      </p:sp>
      <p:cxnSp>
        <p:nvCxnSpPr>
          <p:cNvPr id="144" name="Straight Connector 7"/>
          <p:cNvCxnSpPr/>
          <p:nvPr/>
        </p:nvCxnSpPr>
        <p:spPr>
          <a:xfrm>
            <a:off x="6207840" y="3355920"/>
            <a:ext cx="2739960" cy="720"/>
          </a:xfrm>
          <a:prstGeom prst="straightConnector1">
            <a:avLst/>
          </a:prstGeom>
          <a:ln w="28575">
            <a:solidFill>
              <a:srgbClr val="808080"/>
            </a:solidFill>
            <a:round/>
          </a:ln>
        </p:spPr>
      </p:cxnSp>
      <p:sp>
        <p:nvSpPr>
          <p:cNvPr id="145" name="TextBox 10"/>
          <p:cNvSpPr/>
          <p:nvPr/>
        </p:nvSpPr>
        <p:spPr>
          <a:xfrm>
            <a:off x="6118920" y="2823480"/>
            <a:ext cx="1562400" cy="47412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Workflow submission host</a:t>
            </a:r>
            <a:endParaRPr b="0" lang="en-US" sz="1400" spc="-1" strike="noStrike">
              <a:solidFill>
                <a:srgbClr val="000000"/>
              </a:solidFill>
              <a:latin typeface="Arial"/>
            </a:endParaRPr>
          </a:p>
        </p:txBody>
      </p:sp>
      <p:sp>
        <p:nvSpPr>
          <p:cNvPr id="146" name="TextBox 11"/>
          <p:cNvSpPr/>
          <p:nvPr/>
        </p:nvSpPr>
        <p:spPr>
          <a:xfrm>
            <a:off x="6118920" y="3408480"/>
            <a:ext cx="1966680" cy="474120"/>
          </a:xfrm>
          <a:prstGeom prst="rect">
            <a:avLst/>
          </a:prstGeom>
          <a:noFill/>
          <a:ln w="0">
            <a:noFill/>
          </a:ln>
        </p:spPr>
        <p:style>
          <a:lnRef idx="0"/>
          <a:fillRef idx="0"/>
          <a:effectRef idx="0"/>
          <a:fontRef idx="minor"/>
        </p:style>
        <p:txBody>
          <a:bodyPr lIns="90000" rIns="90000" tIns="45000" bIns="45000" anchor="t">
            <a:spAutoFit/>
          </a:bodyPr>
          <a:p>
            <a:pPr>
              <a:lnSpc>
                <a:spcPct val="90000"/>
              </a:lnSpc>
            </a:pPr>
            <a:r>
              <a:rPr b="0" lang="en-US" sz="1400" spc="-1" strike="noStrike">
                <a:solidFill>
                  <a:srgbClr val="000000"/>
                </a:solidFill>
                <a:latin typeface="Arial"/>
                <a:ea typeface="Arial"/>
              </a:rPr>
              <a:t>Remote compute resource</a:t>
            </a:r>
            <a:endParaRPr b="0" lang="en-US" sz="1400" spc="-1" strike="noStrike">
              <a:solidFill>
                <a:srgbClr val="000000"/>
              </a:solidFill>
              <a:latin typeface="Arial"/>
            </a:endParaRPr>
          </a:p>
        </p:txBody>
      </p:sp>
      <p:sp>
        <p:nvSpPr>
          <p:cNvPr id="147" name="Rectangle 25"/>
          <p:cNvSpPr/>
          <p:nvPr/>
        </p:nvSpPr>
        <p:spPr>
          <a:xfrm>
            <a:off x="7820280" y="1578600"/>
            <a:ext cx="966960" cy="992520"/>
          </a:xfrm>
          <a:prstGeom prst="rect">
            <a:avLst/>
          </a:prstGeom>
          <a:solidFill>
            <a:srgbClr val="ffff99"/>
          </a:solidFill>
          <a:ln w="6350">
            <a:solidFill>
              <a:srgbClr val="00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n-US" sz="1400" spc="-1" strike="noStrike">
              <a:solidFill>
                <a:schemeClr val="lt1"/>
              </a:solidFill>
              <a:latin typeface="Arial"/>
              <a:ea typeface="Arial"/>
            </a:endParaRPr>
          </a:p>
        </p:txBody>
      </p:sp>
      <p:sp>
        <p:nvSpPr>
          <p:cNvPr id="148" name="TextBox 26"/>
          <p:cNvSpPr/>
          <p:nvPr/>
        </p:nvSpPr>
        <p:spPr>
          <a:xfrm>
            <a:off x="7980480" y="1578600"/>
            <a:ext cx="76572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rgbClr val="000000"/>
                </a:solidFill>
                <a:latin typeface="Arial"/>
                <a:ea typeface="Arial"/>
              </a:rPr>
              <a:t>Task 1</a:t>
            </a:r>
            <a:endParaRPr b="0" lang="en-US" sz="1200" spc="-1" strike="noStrike">
              <a:solidFill>
                <a:srgbClr val="000000"/>
              </a:solidFill>
              <a:latin typeface="Arial"/>
            </a:endParaRPr>
          </a:p>
        </p:txBody>
      </p:sp>
      <p:sp>
        <p:nvSpPr>
          <p:cNvPr id="149" name="TextBox 27"/>
          <p:cNvSpPr/>
          <p:nvPr/>
        </p:nvSpPr>
        <p:spPr>
          <a:xfrm>
            <a:off x="7976160" y="1826640"/>
            <a:ext cx="76572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rgbClr val="000000"/>
                </a:solidFill>
                <a:latin typeface="Arial"/>
                <a:ea typeface="Arial"/>
              </a:rPr>
              <a:t>Task 2</a:t>
            </a:r>
            <a:endParaRPr b="0" lang="en-US" sz="1200" spc="-1" strike="noStrike">
              <a:solidFill>
                <a:srgbClr val="000000"/>
              </a:solidFill>
              <a:latin typeface="Arial"/>
            </a:endParaRPr>
          </a:p>
        </p:txBody>
      </p:sp>
      <p:sp>
        <p:nvSpPr>
          <p:cNvPr id="150" name="TextBox 28"/>
          <p:cNvSpPr/>
          <p:nvPr/>
        </p:nvSpPr>
        <p:spPr>
          <a:xfrm>
            <a:off x="7980480" y="2069280"/>
            <a:ext cx="76572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rgbClr val="000000"/>
                </a:solidFill>
                <a:latin typeface="Arial"/>
                <a:ea typeface="Arial"/>
              </a:rPr>
              <a:t>Task 3</a:t>
            </a:r>
            <a:endParaRPr b="0" lang="en-US" sz="1200" spc="-1" strike="noStrike">
              <a:solidFill>
                <a:srgbClr val="000000"/>
              </a:solidFill>
              <a:latin typeface="Arial"/>
            </a:endParaRPr>
          </a:p>
        </p:txBody>
      </p:sp>
      <p:sp>
        <p:nvSpPr>
          <p:cNvPr id="151" name="TextBox 29"/>
          <p:cNvSpPr/>
          <p:nvPr/>
        </p:nvSpPr>
        <p:spPr>
          <a:xfrm>
            <a:off x="7914960" y="2287800"/>
            <a:ext cx="765720" cy="272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rgbClr val="000000"/>
                </a:solidFill>
                <a:latin typeface="Arial"/>
                <a:ea typeface="Arial"/>
              </a:rPr>
              <a:t>. . .</a:t>
            </a:r>
            <a:endParaRPr b="0" lang="en-US" sz="1200" spc="-1" strike="noStrike">
              <a:solidFill>
                <a:srgbClr val="000000"/>
              </a:solidFill>
              <a:latin typeface="Arial"/>
            </a:endParaRPr>
          </a:p>
        </p:txBody>
      </p:sp>
      <p:cxnSp>
        <p:nvCxnSpPr>
          <p:cNvPr id="152" name="Straight Connector 31"/>
          <p:cNvCxnSpPr/>
          <p:nvPr/>
        </p:nvCxnSpPr>
        <p:spPr>
          <a:xfrm>
            <a:off x="7820280" y="1825920"/>
            <a:ext cx="968400" cy="720"/>
          </a:xfrm>
          <a:prstGeom prst="straightConnector1">
            <a:avLst/>
          </a:prstGeom>
          <a:ln w="0">
            <a:solidFill>
              <a:srgbClr val="000000"/>
            </a:solidFill>
          </a:ln>
        </p:spPr>
      </p:cxnSp>
      <p:cxnSp>
        <p:nvCxnSpPr>
          <p:cNvPr id="153" name="Straight Connector 32"/>
          <p:cNvCxnSpPr/>
          <p:nvPr/>
        </p:nvCxnSpPr>
        <p:spPr>
          <a:xfrm>
            <a:off x="7824600" y="2091600"/>
            <a:ext cx="968400" cy="720"/>
          </a:xfrm>
          <a:prstGeom prst="straightConnector1">
            <a:avLst/>
          </a:prstGeom>
          <a:ln w="0">
            <a:solidFill>
              <a:srgbClr val="000000"/>
            </a:solidFill>
          </a:ln>
        </p:spPr>
      </p:cxnSp>
      <p:cxnSp>
        <p:nvCxnSpPr>
          <p:cNvPr id="154" name="Straight Connector 33"/>
          <p:cNvCxnSpPr/>
          <p:nvPr/>
        </p:nvCxnSpPr>
        <p:spPr>
          <a:xfrm>
            <a:off x="7833240" y="2343960"/>
            <a:ext cx="968400" cy="720"/>
          </a:xfrm>
          <a:prstGeom prst="straightConnector1">
            <a:avLst/>
          </a:prstGeom>
          <a:ln w="0">
            <a:solidFill>
              <a:srgbClr val="000000"/>
            </a:solidFill>
          </a:ln>
        </p:spPr>
      </p:cxnSp>
      <p:sp>
        <p:nvSpPr>
          <p:cNvPr id="155" name="Rectangle 34"/>
          <p:cNvSpPr/>
          <p:nvPr/>
        </p:nvSpPr>
        <p:spPr>
          <a:xfrm>
            <a:off x="7828200" y="3656160"/>
            <a:ext cx="966960" cy="992520"/>
          </a:xfrm>
          <a:prstGeom prst="rect">
            <a:avLst/>
          </a:prstGeom>
          <a:solidFill>
            <a:srgbClr val="ffff99"/>
          </a:solidFill>
          <a:ln w="6350">
            <a:solidFill>
              <a:srgbClr val="00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n-US" sz="1400" spc="-1" strike="noStrike">
              <a:solidFill>
                <a:schemeClr val="lt1"/>
              </a:solidFill>
              <a:latin typeface="Arial"/>
              <a:ea typeface="Arial"/>
            </a:endParaRPr>
          </a:p>
        </p:txBody>
      </p:sp>
      <p:sp>
        <p:nvSpPr>
          <p:cNvPr id="156" name="TextBox 35"/>
          <p:cNvSpPr/>
          <p:nvPr/>
        </p:nvSpPr>
        <p:spPr>
          <a:xfrm>
            <a:off x="7901280" y="3656160"/>
            <a:ext cx="765720" cy="272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rgbClr val="000000"/>
                </a:solidFill>
                <a:latin typeface="Arial"/>
                <a:ea typeface="Arial"/>
              </a:rPr>
              <a:t>. . .</a:t>
            </a:r>
            <a:endParaRPr b="0" lang="en-US" sz="1200" spc="-1" strike="noStrike">
              <a:solidFill>
                <a:srgbClr val="000000"/>
              </a:solidFill>
              <a:latin typeface="Arial"/>
            </a:endParaRPr>
          </a:p>
        </p:txBody>
      </p:sp>
      <p:sp>
        <p:nvSpPr>
          <p:cNvPr id="157" name="TextBox 36"/>
          <p:cNvSpPr/>
          <p:nvPr/>
        </p:nvSpPr>
        <p:spPr>
          <a:xfrm>
            <a:off x="7983720" y="3904200"/>
            <a:ext cx="76572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rgbClr val="000000"/>
                </a:solidFill>
                <a:latin typeface="Arial"/>
                <a:ea typeface="Arial"/>
              </a:rPr>
              <a:t>Task 1</a:t>
            </a:r>
            <a:endParaRPr b="0" lang="en-US" sz="1200" spc="-1" strike="noStrike">
              <a:solidFill>
                <a:srgbClr val="000000"/>
              </a:solidFill>
              <a:latin typeface="Arial"/>
            </a:endParaRPr>
          </a:p>
        </p:txBody>
      </p:sp>
      <p:sp>
        <p:nvSpPr>
          <p:cNvPr id="158" name="TextBox 37"/>
          <p:cNvSpPr/>
          <p:nvPr/>
        </p:nvSpPr>
        <p:spPr>
          <a:xfrm>
            <a:off x="7920720" y="4148640"/>
            <a:ext cx="765720" cy="272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rgbClr val="000000"/>
                </a:solidFill>
                <a:latin typeface="Arial"/>
                <a:ea typeface="Arial"/>
              </a:rPr>
              <a:t>. . .</a:t>
            </a:r>
            <a:endParaRPr b="0" lang="en-US" sz="1200" spc="-1" strike="noStrike">
              <a:solidFill>
                <a:srgbClr val="000000"/>
              </a:solidFill>
              <a:latin typeface="Arial"/>
            </a:endParaRPr>
          </a:p>
        </p:txBody>
      </p:sp>
      <p:sp>
        <p:nvSpPr>
          <p:cNvPr id="159" name="TextBox 38"/>
          <p:cNvSpPr/>
          <p:nvPr/>
        </p:nvSpPr>
        <p:spPr>
          <a:xfrm>
            <a:off x="7922880" y="4365360"/>
            <a:ext cx="765720" cy="2725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rgbClr val="000000"/>
                </a:solidFill>
                <a:latin typeface="Arial"/>
                <a:ea typeface="Arial"/>
              </a:rPr>
              <a:t>. . .</a:t>
            </a:r>
            <a:endParaRPr b="0" lang="en-US" sz="1200" spc="-1" strike="noStrike">
              <a:solidFill>
                <a:srgbClr val="000000"/>
              </a:solidFill>
              <a:latin typeface="Arial"/>
            </a:endParaRPr>
          </a:p>
        </p:txBody>
      </p:sp>
      <p:cxnSp>
        <p:nvCxnSpPr>
          <p:cNvPr id="160" name="Straight Connector 39"/>
          <p:cNvCxnSpPr/>
          <p:nvPr/>
        </p:nvCxnSpPr>
        <p:spPr>
          <a:xfrm>
            <a:off x="7827840" y="3903480"/>
            <a:ext cx="968760" cy="720"/>
          </a:xfrm>
          <a:prstGeom prst="straightConnector1">
            <a:avLst/>
          </a:prstGeom>
          <a:ln w="0">
            <a:solidFill>
              <a:srgbClr val="000000"/>
            </a:solidFill>
          </a:ln>
        </p:spPr>
      </p:cxnSp>
      <p:cxnSp>
        <p:nvCxnSpPr>
          <p:cNvPr id="161" name="Straight Connector 40"/>
          <p:cNvCxnSpPr/>
          <p:nvPr/>
        </p:nvCxnSpPr>
        <p:spPr>
          <a:xfrm>
            <a:off x="7832160" y="4169160"/>
            <a:ext cx="968760" cy="720"/>
          </a:xfrm>
          <a:prstGeom prst="straightConnector1">
            <a:avLst/>
          </a:prstGeom>
          <a:ln w="0">
            <a:solidFill>
              <a:srgbClr val="000000"/>
            </a:solidFill>
          </a:ln>
        </p:spPr>
      </p:cxnSp>
      <p:cxnSp>
        <p:nvCxnSpPr>
          <p:cNvPr id="162" name="Straight Connector 41"/>
          <p:cNvCxnSpPr/>
          <p:nvPr/>
        </p:nvCxnSpPr>
        <p:spPr>
          <a:xfrm>
            <a:off x="7840800" y="4421520"/>
            <a:ext cx="968760" cy="720"/>
          </a:xfrm>
          <a:prstGeom prst="straightConnector1">
            <a:avLst/>
          </a:prstGeom>
          <a:ln w="0">
            <a:solidFill>
              <a:srgbClr val="000000"/>
            </a:solidFill>
          </a:ln>
        </p:spPr>
      </p:cxnSp>
      <p:sp>
        <p:nvSpPr>
          <p:cNvPr id="163" name="TextBox 42"/>
          <p:cNvSpPr/>
          <p:nvPr/>
        </p:nvSpPr>
        <p:spPr>
          <a:xfrm>
            <a:off x="7312680" y="4648680"/>
            <a:ext cx="1942200" cy="28188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400" spc="-1" strike="noStrike">
                <a:solidFill>
                  <a:srgbClr val="000000"/>
                </a:solidFill>
                <a:latin typeface="Arial"/>
                <a:ea typeface="Arial"/>
              </a:rPr>
              <a:t>Remote queue</a:t>
            </a:r>
            <a:endParaRPr b="0" lang="en-US" sz="1400" spc="-1" strike="noStrike">
              <a:solidFill>
                <a:srgbClr val="000000"/>
              </a:solidFill>
              <a:latin typeface="Arial"/>
            </a:endParaRPr>
          </a:p>
        </p:txBody>
      </p:sp>
      <p:cxnSp>
        <p:nvCxnSpPr>
          <p:cNvPr id="164" name="Straight Arrow Connector 44"/>
          <p:cNvCxnSpPr>
            <a:stCxn id="151" idx="2"/>
            <a:endCxn id="156" idx="0"/>
          </p:cNvCxnSpPr>
          <p:nvPr/>
        </p:nvCxnSpPr>
        <p:spPr>
          <a:xfrm flipH="1">
            <a:off x="8283960" y="2560320"/>
            <a:ext cx="14040" cy="1096200"/>
          </a:xfrm>
          <a:prstGeom prst="straightConnector1">
            <a:avLst/>
          </a:prstGeom>
          <a:ln w="28575">
            <a:solidFill>
              <a:srgbClr val="000000"/>
            </a:solidFill>
            <a:round/>
            <a:tailEnd len="lg" type="triangle" w="lg"/>
          </a:ln>
        </p:spPr>
      </p:cxnSp>
      <p:sp>
        <p:nvSpPr>
          <p:cNvPr id="165"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Pegasus-mpi-cluster (PMC)</a:t>
            </a:r>
            <a:endParaRPr b="0" lang="en-US" sz="2800" spc="-1" strike="noStrike">
              <a:solidFill>
                <a:srgbClr val="000000"/>
              </a:solidFill>
              <a:latin typeface="Arial"/>
            </a:endParaRPr>
          </a:p>
        </p:txBody>
      </p:sp>
      <p:sp>
        <p:nvSpPr>
          <p:cNvPr id="167" name="PlaceHolder 2"/>
          <p:cNvSpPr>
            <a:spLocks noGrp="1"/>
          </p:cNvSpPr>
          <p:nvPr>
            <p:ph/>
          </p:nvPr>
        </p:nvSpPr>
        <p:spPr>
          <a:xfrm>
            <a:off x="311760" y="1041480"/>
            <a:ext cx="746064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MPI wrapper around workflows of serial or thread-parallel jobs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Manager-worker paradigm</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Preserves dependencies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Job is submitted to multiple nodes, starts PMC</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Specify jobs as usual, Pegasus does wrapping</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Uses intelligent scheduling</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Core counts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Memory requirements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Developed for our application</a:t>
            </a:r>
            <a:endParaRPr b="0" lang="en-US" sz="1800" spc="-1" strike="noStrike">
              <a:solidFill>
                <a:srgbClr val="000000"/>
              </a:solidFill>
              <a:latin typeface="Arial"/>
            </a:endParaRPr>
          </a:p>
          <a:p>
            <a:pPr indent="0">
              <a:lnSpc>
                <a:spcPct val="115000"/>
              </a:lnSpc>
              <a:buNone/>
              <a:tabLst>
                <a:tab algn="l" pos="0"/>
              </a:tabLst>
            </a:pPr>
            <a:endParaRPr b="0" lang="en-US" sz="14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168" name="PlaceHolder 3"/>
          <p:cNvSpPr>
            <a:spLocks noGrp="1"/>
          </p:cNvSpPr>
          <p:nvPr>
            <p:ph type="sldNum" idx="17"/>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0DD17FBF-D9D9-4355-A97F-3D7C7A01E442}" type="slidenum">
              <a:rPr b="0" lang="en" sz="1000" spc="-1" strike="noStrike">
                <a:solidFill>
                  <a:schemeClr val="dk2"/>
                </a:solidFill>
                <a:latin typeface="Arial"/>
                <a:ea typeface="Arial"/>
              </a:rPr>
              <a:t>15</a:t>
            </a:fld>
            <a:endParaRPr b="0" lang="en-US" sz="1000" spc="-1" strike="noStrike">
              <a:solidFill>
                <a:srgbClr val="000000"/>
              </a:solidFill>
              <a:latin typeface="Times New Roman"/>
            </a:endParaRPr>
          </a:p>
        </p:txBody>
      </p:sp>
      <p:sp>
        <p:nvSpPr>
          <p:cNvPr id="169" name="Rectangle 5"/>
          <p:cNvSpPr/>
          <p:nvPr/>
        </p:nvSpPr>
        <p:spPr>
          <a:xfrm>
            <a:off x="5577120" y="2012760"/>
            <a:ext cx="1509480" cy="1611360"/>
          </a:xfrm>
          <a:prstGeom prst="rect">
            <a:avLst/>
          </a:prstGeom>
          <a:solidFill>
            <a:schemeClr val="bg1">
              <a:lumMod val="85000"/>
            </a:schemeClr>
          </a:solidFill>
          <a:ln>
            <a:solidFill>
              <a:srgbClr val="000000"/>
            </a:solidFill>
            <a:round/>
          </a:ln>
          <a:effectLst>
            <a:outerShdw algn="tl" blurRad="50760" dir="2700000" dist="37674" rotWithShape="0">
              <a:srgbClr val="000000">
                <a:alpha val="40000"/>
              </a:srgbClr>
            </a:outerShdw>
          </a:effectLst>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70" name="Oval 6"/>
          <p:cNvSpPr/>
          <p:nvPr/>
        </p:nvSpPr>
        <p:spPr>
          <a:xfrm>
            <a:off x="6414480" y="2379600"/>
            <a:ext cx="531720" cy="472680"/>
          </a:xfrm>
          <a:prstGeom prst="ellipse">
            <a:avLst/>
          </a:prstGeom>
          <a:solidFill>
            <a:srgbClr val="92d050"/>
          </a:solidFill>
          <a:ln w="19050">
            <a:solidFill>
              <a:srgbClr val="00b05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71" name="Oval 7"/>
          <p:cNvSpPr/>
          <p:nvPr/>
        </p:nvSpPr>
        <p:spPr>
          <a:xfrm>
            <a:off x="5653440" y="2379600"/>
            <a:ext cx="531720" cy="472680"/>
          </a:xfrm>
          <a:prstGeom prst="ellipse">
            <a:avLst/>
          </a:prstGeom>
          <a:solidFill>
            <a:srgbClr val="ffe967"/>
          </a:solidFill>
          <a:ln w="19050">
            <a:solidFill>
              <a:srgbClr val="ffc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72" name="Oval 8"/>
          <p:cNvSpPr/>
          <p:nvPr/>
        </p:nvSpPr>
        <p:spPr>
          <a:xfrm>
            <a:off x="6003360" y="3039840"/>
            <a:ext cx="540360" cy="480240"/>
          </a:xfrm>
          <a:prstGeom prst="ellipse">
            <a:avLst/>
          </a:prstGeom>
          <a:solidFill>
            <a:srgbClr val="00b0f0"/>
          </a:solidFill>
          <a:ln w="19050">
            <a:solidFill>
              <a:srgbClr val="0066ff"/>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cxnSp>
        <p:nvCxnSpPr>
          <p:cNvPr id="173" name="Straight Arrow Connector 9"/>
          <p:cNvCxnSpPr/>
          <p:nvPr/>
        </p:nvCxnSpPr>
        <p:spPr>
          <a:xfrm>
            <a:off x="5976720" y="2838240"/>
            <a:ext cx="147960" cy="251280"/>
          </a:xfrm>
          <a:prstGeom prst="straightConnector1">
            <a:avLst/>
          </a:prstGeom>
          <a:ln w="12700">
            <a:solidFill>
              <a:srgbClr val="000000"/>
            </a:solidFill>
            <a:round/>
            <a:tailEnd len="med" type="triangle" w="med"/>
          </a:ln>
        </p:spPr>
      </p:cxnSp>
      <p:cxnSp>
        <p:nvCxnSpPr>
          <p:cNvPr id="174" name="Straight Arrow Connector 10"/>
          <p:cNvCxnSpPr/>
          <p:nvPr/>
        </p:nvCxnSpPr>
        <p:spPr>
          <a:xfrm flipH="1">
            <a:off x="6419160" y="2828520"/>
            <a:ext cx="148320" cy="251280"/>
          </a:xfrm>
          <a:prstGeom prst="straightConnector1">
            <a:avLst/>
          </a:prstGeom>
          <a:ln w="12700">
            <a:solidFill>
              <a:srgbClr val="000000"/>
            </a:solidFill>
            <a:round/>
            <a:tailEnd len="med" type="triangle" w="med"/>
          </a:ln>
        </p:spPr>
      </p:cxnSp>
      <p:sp>
        <p:nvSpPr>
          <p:cNvPr id="175" name="TextBox 11"/>
          <p:cNvSpPr/>
          <p:nvPr/>
        </p:nvSpPr>
        <p:spPr>
          <a:xfrm>
            <a:off x="5632200" y="2030400"/>
            <a:ext cx="1294560" cy="28188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400" spc="-1" strike="noStrike">
                <a:solidFill>
                  <a:srgbClr val="000000"/>
                </a:solidFill>
                <a:latin typeface="Arial"/>
                <a:ea typeface="Arial"/>
              </a:rPr>
              <a:t>workflow</a:t>
            </a:r>
            <a:endParaRPr b="0" lang="en-US" sz="1400" spc="-1" strike="noStrike">
              <a:solidFill>
                <a:srgbClr val="000000"/>
              </a:solidFill>
              <a:latin typeface="Arial"/>
            </a:endParaRPr>
          </a:p>
        </p:txBody>
      </p:sp>
      <p:sp>
        <p:nvSpPr>
          <p:cNvPr id="176" name="Rectangle: Rounded Corners 12"/>
          <p:cNvSpPr/>
          <p:nvPr/>
        </p:nvSpPr>
        <p:spPr>
          <a:xfrm>
            <a:off x="7330320" y="1567440"/>
            <a:ext cx="1725840" cy="2742840"/>
          </a:xfrm>
          <a:prstGeom prst="roundRect">
            <a:avLst>
              <a:gd name="adj" fmla="val 16667"/>
            </a:avLst>
          </a:prstGeom>
          <a:gradFill rotWithShape="0">
            <a:gsLst>
              <a:gs pos="0">
                <a:srgbClr val="bebce1"/>
              </a:gs>
              <a:gs pos="50000">
                <a:srgbClr val="d5d5eb"/>
              </a:gs>
              <a:gs pos="100000">
                <a:srgbClr val="eae9f4"/>
              </a:gs>
            </a:gsLst>
            <a:lin ang="16200000"/>
          </a:gradFill>
          <a:ln>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77" name="TextBox 13"/>
          <p:cNvSpPr/>
          <p:nvPr/>
        </p:nvSpPr>
        <p:spPr>
          <a:xfrm>
            <a:off x="7540920" y="1640520"/>
            <a:ext cx="1370880" cy="30888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600" spc="-1" strike="noStrike">
                <a:solidFill>
                  <a:srgbClr val="000000"/>
                </a:solidFill>
                <a:latin typeface="Arial"/>
                <a:ea typeface="Arial"/>
              </a:rPr>
              <a:t>PMC</a:t>
            </a:r>
            <a:endParaRPr b="0" lang="en-US" sz="1600" spc="-1" strike="noStrike">
              <a:solidFill>
                <a:srgbClr val="000000"/>
              </a:solidFill>
              <a:latin typeface="Arial"/>
            </a:endParaRPr>
          </a:p>
        </p:txBody>
      </p:sp>
      <p:sp>
        <p:nvSpPr>
          <p:cNvPr id="178" name="Oval 14"/>
          <p:cNvSpPr/>
          <p:nvPr/>
        </p:nvSpPr>
        <p:spPr>
          <a:xfrm>
            <a:off x="8415720" y="276480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79" name="Oval 15"/>
          <p:cNvSpPr/>
          <p:nvPr/>
        </p:nvSpPr>
        <p:spPr>
          <a:xfrm>
            <a:off x="8415720" y="299340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0" name="Oval 16"/>
          <p:cNvSpPr/>
          <p:nvPr/>
        </p:nvSpPr>
        <p:spPr>
          <a:xfrm>
            <a:off x="8415720" y="322344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1" name="Oval 17"/>
          <p:cNvSpPr/>
          <p:nvPr/>
        </p:nvSpPr>
        <p:spPr>
          <a:xfrm>
            <a:off x="8415720" y="345204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2" name="Oval 18"/>
          <p:cNvSpPr/>
          <p:nvPr/>
        </p:nvSpPr>
        <p:spPr>
          <a:xfrm>
            <a:off x="8415720" y="368064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3" name="Oval 19"/>
          <p:cNvSpPr/>
          <p:nvPr/>
        </p:nvSpPr>
        <p:spPr>
          <a:xfrm>
            <a:off x="7630200" y="2057400"/>
            <a:ext cx="1207800" cy="43740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4" name="TextBox 20"/>
          <p:cNvSpPr/>
          <p:nvPr/>
        </p:nvSpPr>
        <p:spPr>
          <a:xfrm>
            <a:off x="7517160" y="2115000"/>
            <a:ext cx="1416600" cy="28188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400" spc="-1" strike="noStrike">
                <a:solidFill>
                  <a:srgbClr val="000000"/>
                </a:solidFill>
                <a:latin typeface="Arial"/>
                <a:ea typeface="Arial"/>
              </a:rPr>
              <a:t>manager</a:t>
            </a:r>
            <a:endParaRPr b="0" lang="en-US" sz="1400" spc="-1" strike="noStrike">
              <a:solidFill>
                <a:srgbClr val="000000"/>
              </a:solidFill>
              <a:latin typeface="Arial"/>
            </a:endParaRPr>
          </a:p>
        </p:txBody>
      </p:sp>
      <p:cxnSp>
        <p:nvCxnSpPr>
          <p:cNvPr id="185" name="Straight Arrow Connector 21"/>
          <p:cNvCxnSpPr/>
          <p:nvPr/>
        </p:nvCxnSpPr>
        <p:spPr>
          <a:xfrm flipV="1">
            <a:off x="7087320" y="2360520"/>
            <a:ext cx="628560" cy="291240"/>
          </a:xfrm>
          <a:prstGeom prst="straightConnector1">
            <a:avLst/>
          </a:prstGeom>
          <a:ln w="25400">
            <a:solidFill>
              <a:srgbClr val="000000"/>
            </a:solidFill>
            <a:round/>
            <a:tailEnd len="lg" type="triangle" w="lg"/>
          </a:ln>
        </p:spPr>
      </p:cxnSp>
      <p:cxnSp>
        <p:nvCxnSpPr>
          <p:cNvPr id="186" name="Straight Connector 22"/>
          <p:cNvCxnSpPr/>
          <p:nvPr/>
        </p:nvCxnSpPr>
        <p:spPr>
          <a:xfrm>
            <a:off x="8221320" y="2487600"/>
            <a:ext cx="720" cy="1460160"/>
          </a:xfrm>
          <a:prstGeom prst="straightConnector1">
            <a:avLst/>
          </a:prstGeom>
          <a:ln w="12700">
            <a:solidFill>
              <a:srgbClr val="000000"/>
            </a:solidFill>
            <a:round/>
          </a:ln>
        </p:spPr>
      </p:cxnSp>
      <p:sp>
        <p:nvSpPr>
          <p:cNvPr id="187" name="Oval 23"/>
          <p:cNvSpPr/>
          <p:nvPr/>
        </p:nvSpPr>
        <p:spPr>
          <a:xfrm>
            <a:off x="7423200" y="276552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8" name="Oval 24"/>
          <p:cNvSpPr/>
          <p:nvPr/>
        </p:nvSpPr>
        <p:spPr>
          <a:xfrm>
            <a:off x="7423200" y="299376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89" name="Oval 25"/>
          <p:cNvSpPr/>
          <p:nvPr/>
        </p:nvSpPr>
        <p:spPr>
          <a:xfrm>
            <a:off x="7423200" y="322452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90" name="Oval 26"/>
          <p:cNvSpPr/>
          <p:nvPr/>
        </p:nvSpPr>
        <p:spPr>
          <a:xfrm>
            <a:off x="7423200" y="345312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91" name="Oval 27"/>
          <p:cNvSpPr/>
          <p:nvPr/>
        </p:nvSpPr>
        <p:spPr>
          <a:xfrm>
            <a:off x="7423200" y="3681720"/>
            <a:ext cx="583200" cy="339840"/>
          </a:xfrm>
          <a:prstGeom prst="ellipse">
            <a:avLst/>
          </a:prstGeom>
          <a:solidFill>
            <a:schemeClr val="accent4">
              <a:lumMod val="20000"/>
              <a:lumOff val="80000"/>
            </a:schemeClr>
          </a:solidFill>
          <a:ln w="9525">
            <a:solidFill>
              <a:srgbClr val="000000"/>
            </a:solidFill>
            <a:round/>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gn="ctr">
              <a:lnSpc>
                <a:spcPct val="100000"/>
              </a:lnSpc>
            </a:pPr>
            <a:endParaRPr b="0" lang="en-US" sz="2400" spc="-1" strike="noStrike">
              <a:solidFill>
                <a:schemeClr val="lt1"/>
              </a:solidFill>
              <a:latin typeface="Arial"/>
              <a:ea typeface="Arial"/>
            </a:endParaRPr>
          </a:p>
        </p:txBody>
      </p:sp>
      <p:sp>
        <p:nvSpPr>
          <p:cNvPr id="192" name="TextBox 28"/>
          <p:cNvSpPr/>
          <p:nvPr/>
        </p:nvSpPr>
        <p:spPr>
          <a:xfrm>
            <a:off x="7540920" y="4024800"/>
            <a:ext cx="1294560" cy="281880"/>
          </a:xfrm>
          <a:prstGeom prst="rect">
            <a:avLst/>
          </a:prstGeom>
          <a:noFill/>
          <a:ln w="0">
            <a:noFill/>
          </a:ln>
        </p:spPr>
        <p:style>
          <a:lnRef idx="0"/>
          <a:fillRef idx="0"/>
          <a:effectRef idx="0"/>
          <a:fontRef idx="minor"/>
        </p:style>
        <p:txBody>
          <a:bodyPr lIns="90000" rIns="90000" tIns="45000" bIns="45000" anchor="t">
            <a:spAutoFit/>
          </a:bodyPr>
          <a:p>
            <a:pPr algn="ctr">
              <a:lnSpc>
                <a:spcPct val="90000"/>
              </a:lnSpc>
            </a:pPr>
            <a:r>
              <a:rPr b="0" lang="en-US" sz="1400" spc="-1" strike="noStrike">
                <a:solidFill>
                  <a:srgbClr val="000000"/>
                </a:solidFill>
                <a:latin typeface="Arial"/>
                <a:ea typeface="Arial"/>
              </a:rPr>
              <a:t>workers</a:t>
            </a:r>
            <a:endParaRPr b="0" lang="en-US" sz="1400" spc="-1" strike="noStrike">
              <a:solidFill>
                <a:srgbClr val="000000"/>
              </a:solidFill>
              <a:latin typeface="Arial"/>
            </a:endParaRPr>
          </a:p>
        </p:txBody>
      </p:sp>
      <p:cxnSp>
        <p:nvCxnSpPr>
          <p:cNvPr id="193" name="Straight Arrow Connector 29"/>
          <p:cNvCxnSpPr>
            <a:stCxn id="191" idx="6"/>
            <a:endCxn id="182" idx="2"/>
          </p:cNvCxnSpPr>
          <p:nvPr/>
        </p:nvCxnSpPr>
        <p:spPr>
          <a:xfrm flipV="1">
            <a:off x="8006400" y="3850560"/>
            <a:ext cx="409680" cy="1440"/>
          </a:xfrm>
          <a:prstGeom prst="straightConnector1">
            <a:avLst/>
          </a:prstGeom>
          <a:ln w="12700">
            <a:solidFill>
              <a:srgbClr val="000000"/>
            </a:solidFill>
            <a:round/>
            <a:headEnd len="med" type="triangle" w="med"/>
            <a:tailEnd len="med" type="triangle" w="med"/>
          </a:ln>
        </p:spPr>
      </p:cxnSp>
      <p:cxnSp>
        <p:nvCxnSpPr>
          <p:cNvPr id="194" name="Straight Arrow Connector 30"/>
          <p:cNvCxnSpPr>
            <a:stCxn id="190" idx="6"/>
            <a:endCxn id="181" idx="2"/>
          </p:cNvCxnSpPr>
          <p:nvPr/>
        </p:nvCxnSpPr>
        <p:spPr>
          <a:xfrm flipV="1">
            <a:off x="8006400" y="3621960"/>
            <a:ext cx="409680" cy="1440"/>
          </a:xfrm>
          <a:prstGeom prst="straightConnector1">
            <a:avLst/>
          </a:prstGeom>
          <a:ln w="12700">
            <a:solidFill>
              <a:srgbClr val="000000"/>
            </a:solidFill>
            <a:round/>
            <a:headEnd len="med" type="triangle" w="med"/>
            <a:tailEnd len="med" type="triangle" w="med"/>
          </a:ln>
        </p:spPr>
      </p:cxnSp>
      <p:cxnSp>
        <p:nvCxnSpPr>
          <p:cNvPr id="195" name="Straight Arrow Connector 31"/>
          <p:cNvCxnSpPr>
            <a:stCxn id="189" idx="6"/>
            <a:endCxn id="180" idx="2"/>
          </p:cNvCxnSpPr>
          <p:nvPr/>
        </p:nvCxnSpPr>
        <p:spPr>
          <a:xfrm flipV="1">
            <a:off x="8006400" y="3393360"/>
            <a:ext cx="409680" cy="1440"/>
          </a:xfrm>
          <a:prstGeom prst="straightConnector1">
            <a:avLst/>
          </a:prstGeom>
          <a:ln w="12700">
            <a:solidFill>
              <a:srgbClr val="000000"/>
            </a:solidFill>
            <a:round/>
            <a:headEnd len="med" type="triangle" w="med"/>
            <a:tailEnd len="med" type="triangle" w="med"/>
          </a:ln>
        </p:spPr>
      </p:cxnSp>
      <p:cxnSp>
        <p:nvCxnSpPr>
          <p:cNvPr id="196" name="Straight Arrow Connector 32"/>
          <p:cNvCxnSpPr>
            <a:endCxn id="179" idx="2"/>
          </p:cNvCxnSpPr>
          <p:nvPr/>
        </p:nvCxnSpPr>
        <p:spPr>
          <a:xfrm flipV="1">
            <a:off x="8007120" y="3163320"/>
            <a:ext cx="408960" cy="15840"/>
          </a:xfrm>
          <a:prstGeom prst="straightConnector1">
            <a:avLst/>
          </a:prstGeom>
          <a:ln w="12700">
            <a:solidFill>
              <a:srgbClr val="000000"/>
            </a:solidFill>
            <a:round/>
            <a:headEnd len="med" type="triangle" w="med"/>
            <a:tailEnd len="med" type="triangle" w="med"/>
          </a:ln>
        </p:spPr>
      </p:cxnSp>
      <p:cxnSp>
        <p:nvCxnSpPr>
          <p:cNvPr id="197" name="Straight Arrow Connector 33"/>
          <p:cNvCxnSpPr/>
          <p:nvPr/>
        </p:nvCxnSpPr>
        <p:spPr>
          <a:xfrm>
            <a:off x="8007120" y="2935080"/>
            <a:ext cx="409320" cy="720"/>
          </a:xfrm>
          <a:prstGeom prst="straightConnector1">
            <a:avLst/>
          </a:prstGeom>
          <a:ln w="12700">
            <a:solidFill>
              <a:srgbClr val="000000"/>
            </a:solidFill>
            <a:round/>
            <a:headEnd len="med" type="triangle" w="med"/>
            <a:tailEnd len="med" type="triangle" w="med"/>
          </a:ln>
        </p:spPr>
      </p:cxnSp>
      <p:sp>
        <p:nvSpPr>
          <p:cNvPr id="198"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a:t>
            </a:r>
            <a:r>
              <a:rPr b="0" lang="en" sz="800" spc="-1" strike="noStrike">
                <a:solidFill>
                  <a:schemeClr val="accent3"/>
                </a:solidFill>
                <a:latin typeface="Roboto Medium"/>
                <a:ea typeface="Roboto Medium"/>
              </a:rPr>
              <a:t>California </a:t>
            </a:r>
            <a:r>
              <a:rPr b="0" lang="en" sz="800" spc="-1" strike="noStrike">
                <a:solidFill>
                  <a:schemeClr val="accent3"/>
                </a:solidFill>
                <a:latin typeface="Roboto Medium"/>
                <a:ea typeface="Roboto Medium"/>
              </a:rPr>
              <a:t>Earthquake </a:t>
            </a:r>
            <a:r>
              <a:rPr b="0" lang="en" sz="800" spc="-1" strike="noStrike">
                <a:solidFill>
                  <a:schemeClr val="accent3"/>
                </a:solidFill>
                <a:latin typeface="Roboto Medium"/>
                <a:ea typeface="Roboto Medium"/>
              </a:rPr>
              <a:t>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www.scec.or</a:t>
            </a:r>
            <a:r>
              <a:rPr b="0" lang="en" sz="800" spc="-1" strike="noStrike">
                <a:solidFill>
                  <a:schemeClr val="dk2"/>
                </a:solidFill>
                <a:latin typeface="Roboto"/>
                <a:ea typeface="Roboto"/>
              </a:rPr>
              <a:t>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Recent Science Results</a:t>
            </a:r>
            <a:endParaRPr b="0" lang="en-US" sz="2800" spc="-1" strike="noStrike">
              <a:solidFill>
                <a:srgbClr val="000000"/>
              </a:solidFill>
              <a:latin typeface="Arial"/>
            </a:endParaRPr>
          </a:p>
        </p:txBody>
      </p:sp>
      <p:sp>
        <p:nvSpPr>
          <p:cNvPr id="200" name="PlaceHolder 2"/>
          <p:cNvSpPr>
            <a:spLocks noGrp="1"/>
          </p:cNvSpPr>
          <p:nvPr>
            <p:ph/>
          </p:nvPr>
        </p:nvSpPr>
        <p:spPr>
          <a:xfrm>
            <a:off x="311760" y="1041480"/>
            <a:ext cx="8519760" cy="3830760"/>
          </a:xfrm>
          <a:prstGeom prst="rect">
            <a:avLst/>
          </a:prstGeom>
          <a:noFill/>
          <a:ln w="0">
            <a:noFill/>
          </a:ln>
        </p:spPr>
        <p:txBody>
          <a:bodyPr lIns="91440" rIns="91440" tIns="91440" bIns="91440" anchor="t">
            <a:norm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Completed regional hazard calculation for Northern </a:t>
            </a:r>
            <a:r>
              <a:rPr b="0" lang="en-US" sz="1800" spc="-1" strike="noStrike">
                <a:solidFill>
                  <a:schemeClr val="dk2"/>
                </a:solidFill>
                <a:latin typeface="Roboto"/>
                <a:ea typeface="Roboto"/>
              </a:rPr>
              <a:t>California</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45 days of around-the-clock execution</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Used two systems: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55,000 node-hrs (mostly GPU) on </a:t>
            </a:r>
            <a:r>
              <a:rPr b="0" i="1" lang="en-US" sz="1600" spc="-1" strike="noStrike">
                <a:solidFill>
                  <a:schemeClr val="dk2"/>
                </a:solidFill>
                <a:latin typeface="Roboto"/>
                <a:ea typeface="Roboto"/>
              </a:rPr>
              <a:t>Frontier</a:t>
            </a:r>
            <a:r>
              <a:rPr b="0" lang="en-US" sz="1600" spc="-1" strike="noStrike">
                <a:solidFill>
                  <a:schemeClr val="dk2"/>
                </a:solidFill>
                <a:latin typeface="Roboto"/>
                <a:ea typeface="Roboto"/>
              </a:rPr>
              <a:t>, peak 44%</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125,000 node-hrs (all CPU) on </a:t>
            </a:r>
            <a:r>
              <a:rPr b="0" i="1" lang="en-US" sz="1600" spc="-1" strike="noStrike">
                <a:solidFill>
                  <a:schemeClr val="dk2"/>
                </a:solidFill>
                <a:latin typeface="Roboto"/>
                <a:ea typeface="Roboto"/>
              </a:rPr>
              <a:t>Frontera</a:t>
            </a:r>
            <a:r>
              <a:rPr b="0" lang="en-US" sz="1600" spc="-1" strike="noStrike">
                <a:solidFill>
                  <a:schemeClr val="dk2"/>
                </a:solidFill>
                <a:latin typeface="Roboto"/>
                <a:ea typeface="Roboto"/>
              </a:rPr>
              <a:t>, peak 12%</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Workflow tools:</a:t>
            </a:r>
            <a:endParaRPr b="0" lang="en-US" sz="18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Ran 27,720 jobs</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Managed 1.0 PB of data</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Staged 350 TB from </a:t>
            </a:r>
            <a:r>
              <a:rPr b="0" i="1" lang="en-US" sz="1600" spc="-1" strike="noStrike">
                <a:solidFill>
                  <a:schemeClr val="dk2"/>
                </a:solidFill>
                <a:latin typeface="Roboto"/>
                <a:ea typeface="Roboto"/>
              </a:rPr>
              <a:t>Frontier</a:t>
            </a:r>
            <a:r>
              <a:rPr b="0" lang="en-US" sz="1600" spc="-1" strike="noStrike">
                <a:solidFill>
                  <a:schemeClr val="dk2"/>
                </a:solidFill>
                <a:latin typeface="Roboto"/>
                <a:ea typeface="Roboto"/>
              </a:rPr>
              <a:t> to </a:t>
            </a:r>
            <a:r>
              <a:rPr b="0" i="1" lang="en-US" sz="1600" spc="-1" strike="noStrike">
                <a:solidFill>
                  <a:schemeClr val="dk2"/>
                </a:solidFill>
                <a:latin typeface="Roboto"/>
                <a:ea typeface="Roboto"/>
              </a:rPr>
              <a:t>Frontera</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Staged 36 TB / 9 M files to long-term storage</a:t>
            </a:r>
            <a:endParaRPr b="0" lang="en-US" sz="1600" spc="-1" strike="noStrike">
              <a:solidFill>
                <a:srgbClr val="000000"/>
              </a:solidFill>
              <a:latin typeface="Arial"/>
            </a:endParaRPr>
          </a:p>
          <a:p>
            <a:pPr lvl="1" marL="801720" indent="-317520">
              <a:lnSpc>
                <a:spcPct val="115000"/>
              </a:lnSpc>
              <a:buClr>
                <a:srgbClr val="495867"/>
              </a:buClr>
              <a:buFont typeface="Roboto"/>
              <a:buChar char="○"/>
            </a:pPr>
            <a:r>
              <a:rPr b="0" lang="en-US" sz="1600" spc="-1" strike="noStrike">
                <a:solidFill>
                  <a:schemeClr val="dk2"/>
                </a:solidFill>
                <a:latin typeface="Roboto"/>
                <a:ea typeface="Roboto"/>
              </a:rPr>
              <a:t>Inserted 2.3 billion shaking metrics into local database</a:t>
            </a:r>
            <a:endParaRPr b="0" lang="en-US" sz="1600" spc="-1" strike="noStrike">
              <a:solidFill>
                <a:srgbClr val="000000"/>
              </a:solidFill>
              <a:latin typeface="Arial"/>
            </a:endParaRPr>
          </a:p>
        </p:txBody>
      </p:sp>
      <p:sp>
        <p:nvSpPr>
          <p:cNvPr id="201" name="PlaceHolder 3"/>
          <p:cNvSpPr>
            <a:spLocks noGrp="1"/>
          </p:cNvSpPr>
          <p:nvPr>
            <p:ph type="sldNum" idx="18"/>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6D7C01F5-B546-43F0-8AB0-5BBD3B09DED1}" type="slidenum">
              <a:rPr b="0" lang="en" sz="1000" spc="-1" strike="noStrike">
                <a:solidFill>
                  <a:schemeClr val="dk2"/>
                </a:solidFill>
                <a:latin typeface="Arial"/>
                <a:ea typeface="Arial"/>
              </a:rPr>
              <a:t>16</a:t>
            </a:fld>
            <a:endParaRPr b="0" lang="en-US" sz="1000" spc="-1" strike="noStrike">
              <a:solidFill>
                <a:srgbClr val="000000"/>
              </a:solidFill>
              <a:latin typeface="Times New Roman"/>
            </a:endParaRPr>
          </a:p>
        </p:txBody>
      </p:sp>
      <p:pic>
        <p:nvPicPr>
          <p:cNvPr id="202" name="Picture 5" descr="A map of the pacific ocean&#10;&#10;Description automatically generated"/>
          <p:cNvPicPr/>
          <p:nvPr/>
        </p:nvPicPr>
        <p:blipFill>
          <a:blip r:embed="rId1"/>
          <a:srcRect l="3816" t="0" r="5381" b="4546"/>
          <a:stretch/>
        </p:blipFill>
        <p:spPr>
          <a:xfrm>
            <a:off x="6557400" y="1454400"/>
            <a:ext cx="2585880" cy="3417840"/>
          </a:xfrm>
          <a:prstGeom prst="rect">
            <a:avLst/>
          </a:prstGeom>
          <a:ln w="0">
            <a:noFill/>
          </a:ln>
        </p:spPr>
      </p:pic>
      <p:sp>
        <p:nvSpPr>
          <p:cNvPr id="203"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But what about Python scripts?</a:t>
            </a:r>
            <a:endParaRPr b="0" lang="en-US" sz="2800" spc="-1" strike="noStrike">
              <a:solidFill>
                <a:srgbClr val="000000"/>
              </a:solidFill>
              <a:latin typeface="Arial"/>
            </a:endParaRPr>
          </a:p>
        </p:txBody>
      </p:sp>
      <p:sp>
        <p:nvSpPr>
          <p:cNvPr id="205"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You can reproduce some features with custom scripts</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Cluster scheduler supports basic features</a:t>
            </a:r>
            <a:endParaRPr b="0" lang="en-US" sz="1800" spc="-1" strike="noStrike">
              <a:solidFill>
                <a:srgbClr val="000000"/>
              </a:solidFill>
              <a:latin typeface="Arial"/>
            </a:endParaRPr>
          </a:p>
          <a:p>
            <a:pPr lvl="1" marL="914400" indent="-317520">
              <a:lnSpc>
                <a:spcPct val="115000"/>
              </a:lnSpc>
              <a:buClr>
                <a:srgbClr val="495867"/>
              </a:buClr>
              <a:buFont typeface="Roboto"/>
              <a:buChar char="○"/>
            </a:pPr>
            <a:r>
              <a:rPr b="0" lang="en-US" sz="1400" spc="-1" strike="noStrike">
                <a:solidFill>
                  <a:schemeClr val="dk2"/>
                </a:solidFill>
                <a:latin typeface="Roboto"/>
                <a:ea typeface="Roboto"/>
              </a:rPr>
              <a:t>Can enforce job dependencies</a:t>
            </a:r>
            <a:endParaRPr b="0" lang="en-US" sz="1400" spc="-1" strike="noStrike">
              <a:solidFill>
                <a:srgbClr val="000000"/>
              </a:solidFill>
              <a:latin typeface="Arial"/>
            </a:endParaRPr>
          </a:p>
          <a:p>
            <a:pPr lvl="1" marL="914400" indent="-317520">
              <a:lnSpc>
                <a:spcPct val="115000"/>
              </a:lnSpc>
              <a:buClr>
                <a:srgbClr val="495867"/>
              </a:buClr>
              <a:buFont typeface="Roboto"/>
              <a:buChar char="○"/>
            </a:pPr>
            <a:r>
              <a:rPr b="0" lang="en-US" sz="1400" spc="-1" strike="noStrike">
                <a:solidFill>
                  <a:schemeClr val="dk2"/>
                </a:solidFill>
                <a:latin typeface="Roboto"/>
                <a:ea typeface="Roboto"/>
              </a:rPr>
              <a:t>Email notifications when complete</a:t>
            </a:r>
            <a:endParaRPr b="0" lang="en-US" sz="14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Can check exit status and retry on failure</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Copy files in and out when required</a:t>
            </a:r>
            <a:endParaRPr b="0" lang="en-US" sz="1800" spc="-1" strike="noStrike">
              <a:solidFill>
                <a:srgbClr val="000000"/>
              </a:solidFill>
              <a:latin typeface="Arial"/>
            </a:endParaRPr>
          </a:p>
        </p:txBody>
      </p:sp>
      <p:sp>
        <p:nvSpPr>
          <p:cNvPr id="206" name="PlaceHolder 3"/>
          <p:cNvSpPr>
            <a:spLocks noGrp="1"/>
          </p:cNvSpPr>
          <p:nvPr>
            <p:ph type="sldNum" idx="19"/>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CE7D778D-C49C-4439-A1E9-8D682DA3C9A8}" type="slidenum">
              <a:rPr b="0" lang="en" sz="1000" spc="-1" strike="noStrike">
                <a:solidFill>
                  <a:schemeClr val="dk2"/>
                </a:solidFill>
                <a:latin typeface="Arial"/>
                <a:ea typeface="Arial"/>
              </a:rPr>
              <a:t>17</a:t>
            </a:fld>
            <a:endParaRPr b="0" lang="en-US" sz="1000" spc="-1" strike="noStrike">
              <a:solidFill>
                <a:srgbClr val="000000"/>
              </a:solidFill>
              <a:latin typeface="Times New Roman"/>
            </a:endParaRPr>
          </a:p>
        </p:txBody>
      </p:sp>
      <p:sp>
        <p:nvSpPr>
          <p:cNvPr id="207"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a:t>
            </a:r>
            <a:r>
              <a:rPr b="0" lang="en" sz="800" spc="-1" strike="noStrike">
                <a:solidFill>
                  <a:schemeClr val="accent3"/>
                </a:solidFill>
                <a:latin typeface="Roboto Medium"/>
                <a:ea typeface="Roboto Medium"/>
              </a:rPr>
              <a:t>Earthquake 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What approach should you use?</a:t>
            </a:r>
            <a:endParaRPr b="0" lang="en-US" sz="2800" spc="-1" strike="noStrike">
              <a:solidFill>
                <a:srgbClr val="000000"/>
              </a:solidFill>
              <a:latin typeface="Arial"/>
            </a:endParaRPr>
          </a:p>
        </p:txBody>
      </p:sp>
      <p:sp>
        <p:nvSpPr>
          <p:cNvPr id="209"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What are some pros and cons of using an established tool or custom scripts?</a:t>
            </a:r>
            <a:endParaRPr b="0" lang="en-US" sz="1800" spc="-1" strike="noStrike">
              <a:solidFill>
                <a:srgbClr val="000000"/>
              </a:solidFill>
              <a:latin typeface="Arial"/>
            </a:endParaRPr>
          </a:p>
          <a:p>
            <a:pPr marL="114480" indent="0">
              <a:lnSpc>
                <a:spcPct val="115000"/>
              </a:lnSpc>
              <a:buNone/>
              <a:tabLst>
                <a:tab algn="l" pos="0"/>
              </a:tabLst>
            </a:pPr>
            <a:endParaRPr b="0" lang="en-US" sz="1800" spc="-1" strike="noStrike">
              <a:solidFill>
                <a:srgbClr val="000000"/>
              </a:solidFill>
              <a:latin typeface="Arial"/>
            </a:endParaRPr>
          </a:p>
        </p:txBody>
      </p:sp>
      <p:sp>
        <p:nvSpPr>
          <p:cNvPr id="210" name="PlaceHolder 3"/>
          <p:cNvSpPr>
            <a:spLocks noGrp="1"/>
          </p:cNvSpPr>
          <p:nvPr>
            <p:ph type="sldNum" idx="20"/>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7977497E-7F38-423A-A0F5-86AD210DAAF6}" type="slidenum">
              <a:rPr b="0" lang="en" sz="1000" spc="-1" strike="noStrike">
                <a:solidFill>
                  <a:schemeClr val="dk2"/>
                </a:solidFill>
                <a:latin typeface="Arial"/>
                <a:ea typeface="Arial"/>
              </a:rPr>
              <a:t>18</a:t>
            </a:fld>
            <a:endParaRPr b="0" lang="en-US" sz="1000" spc="-1" strike="noStrike">
              <a:solidFill>
                <a:srgbClr val="000000"/>
              </a:solidFill>
              <a:latin typeface="Times New Roman"/>
            </a:endParaRPr>
          </a:p>
        </p:txBody>
      </p:sp>
      <p:sp>
        <p:nvSpPr>
          <p:cNvPr id="211"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a:t>
            </a:r>
            <a:r>
              <a:rPr b="0" lang="en" sz="800" spc="-1" strike="noStrike">
                <a:solidFill>
                  <a:schemeClr val="accent3"/>
                </a:solidFill>
                <a:latin typeface="Roboto Medium"/>
                <a:ea typeface="Roboto Medium"/>
              </a:rPr>
              <a:t>de </a:t>
            </a:r>
            <a:r>
              <a:rPr b="0" lang="en" sz="800" spc="-1" strike="noStrike">
                <a:solidFill>
                  <a:schemeClr val="accent3"/>
                </a:solidFill>
                <a:latin typeface="Roboto Medium"/>
                <a:ea typeface="Roboto Medium"/>
              </a:rPr>
              <a:t>Califor</a:t>
            </a:r>
            <a:r>
              <a:rPr b="0" lang="en" sz="800" spc="-1" strike="noStrike">
                <a:solidFill>
                  <a:schemeClr val="accent3"/>
                </a:solidFill>
                <a:latin typeface="Roboto Medium"/>
                <a:ea typeface="Roboto Medium"/>
              </a:rPr>
              <a:t>nia </a:t>
            </a:r>
            <a:r>
              <a:rPr b="0" lang="en" sz="800" spc="-1" strike="noStrike">
                <a:solidFill>
                  <a:schemeClr val="accent3"/>
                </a:solidFill>
                <a:latin typeface="Roboto Medium"/>
                <a:ea typeface="Roboto Medium"/>
              </a:rPr>
              <a:t>Earthq</a:t>
            </a:r>
            <a:r>
              <a:rPr b="0" lang="en" sz="800" spc="-1" strike="noStrike">
                <a:solidFill>
                  <a:schemeClr val="accent3"/>
                </a:solidFill>
                <a:latin typeface="Roboto Medium"/>
                <a:ea typeface="Roboto Medium"/>
              </a:rPr>
              <a:t>uake </a:t>
            </a:r>
            <a:r>
              <a:rPr b="0" lang="en" sz="800" spc="-1" strike="noStrike">
                <a:solidFill>
                  <a:schemeClr val="accent3"/>
                </a:solidFill>
                <a:latin typeface="Roboto Medium"/>
                <a:ea typeface="Roboto Medium"/>
              </a:rPr>
              <a:t>Center</a:t>
            </a:r>
            <a:r>
              <a:rPr b="0" lang="en" sz="800" spc="-1" strike="noStrike">
                <a:solidFill>
                  <a:schemeClr val="dk2"/>
                </a:solidFill>
                <a:latin typeface="Roboto"/>
                <a:ea typeface="Roboto"/>
              </a:rPr>
              <a:t> </a:t>
            </a:r>
            <a:r>
              <a:rPr b="0" lang="en" sz="800" spc="-1" strike="noStrike">
                <a:solidFill>
                  <a:schemeClr val="dk2"/>
                </a:solidFill>
                <a:latin typeface="Roboto"/>
                <a:ea typeface="Roboto"/>
              </a:rPr>
              <a:t>| </a:t>
            </a:r>
            <a:r>
              <a:rPr b="0" lang="en" sz="800" spc="-1" strike="noStrike">
                <a:solidFill>
                  <a:schemeClr val="dk2"/>
                </a:solidFill>
                <a:latin typeface="Roboto"/>
                <a:ea typeface="Roboto"/>
              </a:rPr>
              <a:t>www.sc</a:t>
            </a:r>
            <a:r>
              <a:rPr b="0" lang="en" sz="800" spc="-1" strike="noStrike">
                <a:solidFill>
                  <a:schemeClr val="dk2"/>
                </a:solidFill>
                <a:latin typeface="Roboto"/>
                <a:ea typeface="Roboto"/>
              </a:rPr>
              <a:t>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What did we learn?</a:t>
            </a:r>
            <a:endParaRPr b="0" lang="en-US" sz="2800" spc="-1" strike="noStrike">
              <a:solidFill>
                <a:srgbClr val="000000"/>
              </a:solidFill>
              <a:latin typeface="Arial"/>
            </a:endParaRPr>
          </a:p>
        </p:txBody>
      </p:sp>
      <p:sp>
        <p:nvSpPr>
          <p:cNvPr id="213"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Workflow tools exist!</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Designed to resolve bottlenecks, improve your efficiency, and aid in reproducibility</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Work with any computational tasks</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No changes required to application codes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Help manage jobs, files, and metadata</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Separate process from data</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Distributed execution</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Migrate workflow to new systems</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Easy to explain your process to new users</a:t>
            </a:r>
            <a:endParaRPr b="0" lang="en-US" sz="1600" spc="-1" strike="noStrike">
              <a:solidFill>
                <a:srgbClr val="000000"/>
              </a:solidFill>
              <a:latin typeface="Arial"/>
            </a:endParaRPr>
          </a:p>
        </p:txBody>
      </p:sp>
      <p:sp>
        <p:nvSpPr>
          <p:cNvPr id="214" name="PlaceHolder 3"/>
          <p:cNvSpPr>
            <a:spLocks noGrp="1"/>
          </p:cNvSpPr>
          <p:nvPr>
            <p:ph type="sldNum" idx="21"/>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65B0A9E9-3E4A-455E-8A76-BBDF9262358D}" type="slidenum">
              <a:rPr b="0" lang="en" sz="1000" spc="-1" strike="noStrike">
                <a:solidFill>
                  <a:schemeClr val="dk2"/>
                </a:solidFill>
                <a:latin typeface="Arial"/>
                <a:ea typeface="Arial"/>
              </a:rPr>
              <a:t>19</a:t>
            </a:fld>
            <a:endParaRPr b="0" lang="en-US" sz="1000" spc="-1" strike="noStrike">
              <a:solidFill>
                <a:srgbClr val="000000"/>
              </a:solidFill>
              <a:latin typeface="Times New Roman"/>
            </a:endParaRPr>
          </a:p>
        </p:txBody>
      </p:sp>
      <p:sp>
        <p:nvSpPr>
          <p:cNvPr id="215"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Cl</a:t>
            </a:r>
            <a:r>
              <a:rPr b="1" lang="en-US" sz="2800" spc="-1" strike="noStrike">
                <a:solidFill>
                  <a:schemeClr val="dk2"/>
                </a:solidFill>
                <a:latin typeface="Lora"/>
                <a:ea typeface="Lora"/>
              </a:rPr>
              <a:t>os</a:t>
            </a:r>
            <a:r>
              <a:rPr b="1" lang="en-US" sz="2800" spc="-1" strike="noStrike">
                <a:solidFill>
                  <a:schemeClr val="dk2"/>
                </a:solidFill>
                <a:latin typeface="Lora"/>
                <a:ea typeface="Lora"/>
              </a:rPr>
              <a:t>in</a:t>
            </a:r>
            <a:r>
              <a:rPr b="1" lang="en-US" sz="2800" spc="-1" strike="noStrike">
                <a:solidFill>
                  <a:schemeClr val="dk2"/>
                </a:solidFill>
                <a:latin typeface="Lora"/>
                <a:ea typeface="Lora"/>
              </a:rPr>
              <a:t>g </a:t>
            </a:r>
            <a:r>
              <a:rPr b="1" lang="en-US" sz="2800" spc="-1" strike="noStrike">
                <a:solidFill>
                  <a:schemeClr val="dk2"/>
                </a:solidFill>
                <a:latin typeface="Lora"/>
                <a:ea typeface="Lora"/>
              </a:rPr>
              <a:t>th</a:t>
            </a:r>
            <a:r>
              <a:rPr b="1" lang="en-US" sz="2800" spc="-1" strike="noStrike">
                <a:solidFill>
                  <a:schemeClr val="dk2"/>
                </a:solidFill>
                <a:latin typeface="Lora"/>
                <a:ea typeface="Lora"/>
              </a:rPr>
              <a:t>o</a:t>
            </a:r>
            <a:r>
              <a:rPr b="1" lang="en-US" sz="2800" spc="-1" strike="noStrike">
                <a:solidFill>
                  <a:schemeClr val="dk2"/>
                </a:solidFill>
                <a:latin typeface="Lora"/>
                <a:ea typeface="Lora"/>
              </a:rPr>
              <a:t>u</a:t>
            </a:r>
            <a:r>
              <a:rPr b="1" lang="en-US" sz="2800" spc="-1" strike="noStrike">
                <a:solidFill>
                  <a:schemeClr val="dk2"/>
                </a:solidFill>
                <a:latin typeface="Lora"/>
                <a:ea typeface="Lora"/>
              </a:rPr>
              <a:t>g</a:t>
            </a:r>
            <a:r>
              <a:rPr b="1" lang="en-US" sz="2800" spc="-1" strike="noStrike">
                <a:solidFill>
                  <a:schemeClr val="dk2"/>
                </a:solidFill>
                <a:latin typeface="Lora"/>
                <a:ea typeface="Lora"/>
              </a:rPr>
              <a:t>ht</a:t>
            </a:r>
            <a:r>
              <a:rPr b="1" lang="en-US" sz="2800" spc="-1" strike="noStrike">
                <a:solidFill>
                  <a:schemeClr val="dk2"/>
                </a:solidFill>
                <a:latin typeface="Lora"/>
                <a:ea typeface="Lora"/>
              </a:rPr>
              <a:t>s</a:t>
            </a:r>
            <a:endParaRPr b="0" lang="en-US" sz="2800" spc="-1" strike="noStrike">
              <a:solidFill>
                <a:srgbClr val="000000"/>
              </a:solidFill>
              <a:latin typeface="Arial"/>
            </a:endParaRPr>
          </a:p>
        </p:txBody>
      </p:sp>
      <p:sp>
        <p:nvSpPr>
          <p:cNvPr id="217" name="PlaceHolder 2"/>
          <p:cNvSpPr>
            <a:spLocks noGrp="1"/>
          </p:cNvSpPr>
          <p:nvPr>
            <p:ph/>
          </p:nvPr>
        </p:nvSpPr>
        <p:spPr>
          <a:xfrm>
            <a:off x="311760" y="1041480"/>
            <a:ext cx="851976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Automation is vital, even without workflow tools</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Eliminate human polling</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Get everything to run automatically if successful</a:t>
            </a:r>
            <a:endParaRPr b="0" lang="en-US" sz="16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Be able to recover from common errors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Put ALL processing steps in the workflow</a:t>
            </a:r>
            <a:endParaRPr b="0" lang="en-US" sz="1800" spc="-1" strike="noStrike">
              <a:solidFill>
                <a:srgbClr val="000000"/>
              </a:solidFill>
              <a:latin typeface="Arial"/>
            </a:endParaRPr>
          </a:p>
          <a:p>
            <a:pPr lvl="1" marL="797040" indent="-317520">
              <a:lnSpc>
                <a:spcPct val="115000"/>
              </a:lnSpc>
              <a:buClr>
                <a:srgbClr val="495867"/>
              </a:buClr>
              <a:buFont typeface="Roboto"/>
              <a:buChar char="○"/>
            </a:pPr>
            <a:r>
              <a:rPr b="0" lang="en-US" sz="1600" spc="-1" strike="noStrike">
                <a:solidFill>
                  <a:schemeClr val="dk2"/>
                </a:solidFill>
                <a:latin typeface="Roboto"/>
                <a:ea typeface="Roboto"/>
              </a:rPr>
              <a:t>Include validation, visualization, publishing, notifications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Avoid premature optimization</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Consider new, larger, compute environments (dream big!)</a:t>
            </a:r>
            <a:endParaRPr b="0" lang="en-US" sz="1800" spc="-1" strike="noStrike">
              <a:solidFill>
                <a:srgbClr val="000000"/>
              </a:solidFill>
              <a:latin typeface="Arial"/>
            </a:endParaRPr>
          </a:p>
          <a:p>
            <a:pPr lvl="1" marL="797040" indent="-317520">
              <a:lnSpc>
                <a:spcPct val="115000"/>
              </a:lnSpc>
              <a:buClr>
                <a:srgbClr val="495867"/>
              </a:buClr>
              <a:buFont typeface="Roboto"/>
              <a:buChar char="○"/>
              <a:tabLst>
                <a:tab algn="l" pos="1946160"/>
              </a:tabLst>
            </a:pPr>
            <a:r>
              <a:rPr b="0" lang="en-US" sz="1600" spc="-1" strike="noStrike">
                <a:solidFill>
                  <a:schemeClr val="dk2"/>
                </a:solidFill>
                <a:latin typeface="Roboto"/>
                <a:ea typeface="Roboto"/>
              </a:rPr>
              <a:t>Larger clusters, clouds</a:t>
            </a:r>
            <a:endParaRPr b="0" lang="en-US" sz="1600" spc="-1" strike="noStrike">
              <a:solidFill>
                <a:srgbClr val="000000"/>
              </a:solidFill>
              <a:latin typeface="Arial"/>
            </a:endParaRPr>
          </a:p>
          <a:p>
            <a:pPr marL="457200" indent="-343080">
              <a:lnSpc>
                <a:spcPct val="115000"/>
              </a:lnSpc>
              <a:spcBef>
                <a:spcPts val="601"/>
              </a:spcBef>
              <a:buClr>
                <a:srgbClr val="495867"/>
              </a:buClr>
              <a:buFont typeface="Roboto"/>
              <a:buChar char="●"/>
              <a:tabLst>
                <a:tab algn="l" pos="1946160"/>
              </a:tabLst>
            </a:pPr>
            <a:r>
              <a:rPr b="0" lang="en-US" sz="1800" spc="-1" strike="noStrike">
                <a:solidFill>
                  <a:schemeClr val="dk2"/>
                </a:solidFill>
                <a:latin typeface="Roboto"/>
                <a:ea typeface="Roboto"/>
              </a:rPr>
              <a:t>Tool developers want to help you!</a:t>
            </a:r>
            <a:endParaRPr b="0" lang="en-US" sz="1800" spc="-1" strike="noStrike">
              <a:solidFill>
                <a:srgbClr val="000000"/>
              </a:solidFill>
              <a:latin typeface="Arial"/>
            </a:endParaRPr>
          </a:p>
        </p:txBody>
      </p:sp>
      <p:sp>
        <p:nvSpPr>
          <p:cNvPr id="218" name="PlaceHolder 3"/>
          <p:cNvSpPr>
            <a:spLocks noGrp="1"/>
          </p:cNvSpPr>
          <p:nvPr>
            <p:ph type="sldNum" idx="22"/>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63C63127-3A00-4E0B-AEEB-E3E0E47EDDBD}" type="slidenum">
              <a:rPr b="0" lang="en" sz="1000" spc="-1" strike="noStrike">
                <a:solidFill>
                  <a:schemeClr val="dk2"/>
                </a:solidFill>
                <a:latin typeface="Arial"/>
                <a:ea typeface="Arial"/>
              </a:rPr>
              <a:t>20</a:t>
            </a:fld>
            <a:endParaRPr b="0" lang="en-US" sz="1000" spc="-1" strike="noStrike">
              <a:solidFill>
                <a:srgbClr val="000000"/>
              </a:solidFill>
              <a:latin typeface="Times New Roman"/>
            </a:endParaRPr>
          </a:p>
        </p:txBody>
      </p:sp>
      <p:sp>
        <p:nvSpPr>
          <p:cNvPr id="219"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a:t>
            </a:r>
            <a:r>
              <a:rPr b="0" lang="en" sz="800" spc="-1" strike="noStrike">
                <a:solidFill>
                  <a:schemeClr val="accent3"/>
                </a:solidFill>
                <a:latin typeface="Roboto Medium"/>
                <a:ea typeface="Roboto Medium"/>
              </a:rPr>
              <a:t>California </a:t>
            </a:r>
            <a:r>
              <a:rPr b="0" lang="en" sz="800" spc="-1" strike="noStrike">
                <a:solidFill>
                  <a:schemeClr val="accent3"/>
                </a:solidFill>
                <a:latin typeface="Roboto Medium"/>
                <a:ea typeface="Roboto Medium"/>
              </a:rPr>
              <a:t>Earthquake </a:t>
            </a:r>
            <a:r>
              <a:rPr b="0" lang="en" sz="800" spc="-1" strike="noStrike">
                <a:solidFill>
                  <a:schemeClr val="accent3"/>
                </a:solidFill>
                <a:latin typeface="Roboto Medium"/>
                <a:ea typeface="Roboto Medium"/>
              </a:rPr>
              <a:t>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a:t>
            </a:r>
            <a:r>
              <a:rPr b="0" lang="en" sz="800" spc="-1" strike="noStrike">
                <a:solidFill>
                  <a:schemeClr val="dk2"/>
                </a:solidFill>
                <a:latin typeface="Roboto"/>
                <a:ea typeface="Roboto"/>
              </a:rPr>
              <a:t>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Links</a:t>
            </a:r>
            <a:endParaRPr b="0" lang="en-US" sz="2800" spc="-1" strike="noStrike">
              <a:solidFill>
                <a:srgbClr val="000000"/>
              </a:solidFill>
              <a:latin typeface="Arial"/>
            </a:endParaRPr>
          </a:p>
        </p:txBody>
      </p:sp>
      <p:sp>
        <p:nvSpPr>
          <p:cNvPr id="221" name="PlaceHolder 2"/>
          <p:cNvSpPr>
            <a:spLocks noGrp="1"/>
          </p:cNvSpPr>
          <p:nvPr>
            <p:ph/>
          </p:nvPr>
        </p:nvSpPr>
        <p:spPr>
          <a:xfrm>
            <a:off x="311760" y="1041480"/>
            <a:ext cx="8519760" cy="3753000"/>
          </a:xfrm>
          <a:prstGeom prst="rect">
            <a:avLst/>
          </a:prstGeom>
          <a:noFill/>
          <a:ln w="0">
            <a:noFill/>
          </a:ln>
        </p:spPr>
        <p:txBody>
          <a:bodyPr lIns="91440" rIns="91440" tIns="91440" bIns="91440" anchor="t">
            <a:normAutofit fontScale="71666"/>
          </a:bodyPr>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SCEC:  </a:t>
            </a:r>
            <a:r>
              <a:rPr b="0" lang="en-US" sz="1800" spc="-1" strike="noStrike" u="sng">
                <a:solidFill>
                  <a:schemeClr val="dk2"/>
                </a:solidFill>
                <a:uFillTx/>
                <a:latin typeface="Roboto"/>
                <a:ea typeface="Roboto"/>
                <a:hlinkClick r:id="rId1"/>
              </a:rPr>
              <a:t>http://www.scec.org</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Pegasus:  </a:t>
            </a:r>
            <a:r>
              <a:rPr b="0" lang="en-US" sz="1800" spc="-1" strike="noStrike" u="sng">
                <a:solidFill>
                  <a:schemeClr val="dk2"/>
                </a:solidFill>
                <a:uFillTx/>
                <a:latin typeface="Roboto"/>
                <a:ea typeface="Roboto"/>
                <a:hlinkClick r:id="rId2"/>
              </a:rPr>
              <a:t>http://pegasus.isi.edu</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Pegasus-mpi-cluster:  </a:t>
            </a:r>
            <a:r>
              <a:rPr b="0" lang="en-US" sz="1800" spc="-1" strike="noStrike" u="sng">
                <a:solidFill>
                  <a:schemeClr val="dk2"/>
                </a:solidFill>
                <a:uFillTx/>
                <a:latin typeface="Roboto"/>
                <a:ea typeface="Roboto"/>
                <a:hlinkClick r:id="rId3"/>
              </a:rPr>
              <a:t>http://pegasus.isi.edu/wms/docs/latest/cli-pegasus-mpi-cluster.php</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HTCondor: </a:t>
            </a:r>
            <a:r>
              <a:rPr b="0" lang="en-US" sz="1800" spc="-1" strike="noStrike" u="sng">
                <a:solidFill>
                  <a:schemeClr val="dk2"/>
                </a:solidFill>
                <a:uFillTx/>
                <a:latin typeface="Roboto"/>
                <a:ea typeface="Roboto"/>
                <a:hlinkClick r:id="rId4"/>
              </a:rPr>
              <a:t>http://www.cs.wisc.edu/htcondor/</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Parsl:  </a:t>
            </a:r>
            <a:r>
              <a:rPr b="0" lang="en-US" sz="1800" spc="-1" strike="noStrike" u="sng">
                <a:solidFill>
                  <a:schemeClr val="dk2"/>
                </a:solidFill>
                <a:uFillTx/>
                <a:latin typeface="Roboto"/>
                <a:ea typeface="Roboto"/>
                <a:hlinkClick r:id="rId5"/>
              </a:rPr>
              <a:t>https://parsl-project.org/</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eFlows4HPC: </a:t>
            </a:r>
            <a:r>
              <a:rPr b="0" lang="en-US" sz="1800" spc="-1" strike="noStrike" u="sng">
                <a:solidFill>
                  <a:schemeClr val="dk2"/>
                </a:solidFill>
                <a:uFillTx/>
                <a:latin typeface="Roboto"/>
                <a:ea typeface="Roboto"/>
                <a:hlinkClick r:id="rId6"/>
              </a:rPr>
              <a:t>https://eflows4hpc.eu/</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pyComps: </a:t>
            </a:r>
            <a:r>
              <a:rPr b="0" lang="en-US" sz="1800" spc="-1" strike="noStrike" u="sng">
                <a:solidFill>
                  <a:schemeClr val="dk2"/>
                </a:solidFill>
                <a:uFillTx/>
                <a:latin typeface="Roboto"/>
                <a:ea typeface="Roboto"/>
                <a:hlinkClick r:id="rId7"/>
              </a:rPr>
              <a:t>https://eflows4hpc.readthedocs.io/en/latest/Sections/01_Software_Stack/02_Runtime_Components/COMPSs.html</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Snakemake: </a:t>
            </a:r>
            <a:r>
              <a:rPr b="0" lang="en-US" sz="1800" spc="-1" strike="noStrike" u="sng">
                <a:solidFill>
                  <a:schemeClr val="dk2"/>
                </a:solidFill>
                <a:uFillTx/>
                <a:latin typeface="Roboto"/>
                <a:ea typeface="Roboto"/>
                <a:hlinkClick r:id="rId8"/>
              </a:rPr>
              <a:t>https://snakemake.github.io/</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Makeflow: </a:t>
            </a:r>
            <a:r>
              <a:rPr b="0" lang="en-US" sz="1800" spc="-1" strike="noStrike" u="sng">
                <a:solidFill>
                  <a:schemeClr val="dk2"/>
                </a:solidFill>
                <a:uFillTx/>
                <a:latin typeface="Roboto"/>
                <a:ea typeface="Roboto"/>
                <a:hlinkClick r:id="rId9"/>
              </a:rPr>
              <a:t>http://ccl.cse.nd.edu/software/makeflow/</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Work Queue: </a:t>
            </a:r>
            <a:r>
              <a:rPr b="0" lang="en-US" sz="1800" spc="-1" strike="noStrike" u="sng">
                <a:solidFill>
                  <a:schemeClr val="dk2"/>
                </a:solidFill>
                <a:uFillTx/>
                <a:latin typeface="Roboto"/>
                <a:ea typeface="Roboto"/>
                <a:hlinkClick r:id="rId10"/>
              </a:rPr>
              <a:t>http://ccl.cse.nd.edu/software/workqueue/</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Nextflow: </a:t>
            </a:r>
            <a:r>
              <a:rPr b="0" lang="en-US" sz="1800" spc="-1" strike="noStrike" u="sng">
                <a:solidFill>
                  <a:schemeClr val="dk2"/>
                </a:solidFill>
                <a:uFillTx/>
                <a:latin typeface="Roboto"/>
                <a:ea typeface="Roboto"/>
                <a:hlinkClick r:id="rId11"/>
              </a:rPr>
              <a:t>https://www.nextflow.io/</a:t>
            </a:r>
            <a:endParaRPr b="0" lang="en-US" sz="1800" spc="-1" strike="noStrike">
              <a:solidFill>
                <a:srgbClr val="000000"/>
              </a:solidFill>
              <a:latin typeface="Arial"/>
            </a:endParaRPr>
          </a:p>
          <a:p>
            <a:pPr marL="457200" indent="-343080">
              <a:lnSpc>
                <a:spcPct val="115000"/>
              </a:lnSpc>
              <a:spcBef>
                <a:spcPts val="320"/>
              </a:spcBef>
              <a:buClr>
                <a:srgbClr val="495867"/>
              </a:buClr>
              <a:buFont typeface="Roboto"/>
              <a:buChar char="●"/>
            </a:pPr>
            <a:r>
              <a:rPr b="0" lang="en-US" sz="1800" spc="-1" strike="noStrike">
                <a:solidFill>
                  <a:schemeClr val="dk2"/>
                </a:solidFill>
                <a:latin typeface="Roboto"/>
                <a:ea typeface="Roboto"/>
              </a:rPr>
              <a:t>CyberShake (my project): </a:t>
            </a:r>
            <a:r>
              <a:rPr b="0" lang="en-US" sz="1800" spc="-1" strike="noStrike" u="sng">
                <a:solidFill>
                  <a:schemeClr val="dk2"/>
                </a:solidFill>
                <a:uFillTx/>
                <a:latin typeface="Roboto"/>
                <a:ea typeface="Roboto"/>
                <a:hlinkClick r:id="rId12"/>
              </a:rPr>
              <a:t>https://www.scec.org/software/cybershake</a:t>
            </a:r>
            <a:endParaRPr b="0" lang="en-US" sz="1800" spc="-1" strike="noStrike">
              <a:solidFill>
                <a:srgbClr val="000000"/>
              </a:solidFill>
              <a:latin typeface="Arial"/>
            </a:endParaRPr>
          </a:p>
          <a:p>
            <a:pPr marL="114480" indent="0">
              <a:lnSpc>
                <a:spcPct val="115000"/>
              </a:lnSpc>
              <a:buNone/>
              <a:tabLst>
                <a:tab algn="l" pos="0"/>
              </a:tabLst>
            </a:pPr>
            <a:endParaRPr b="0" lang="en-US" sz="1800" spc="-1" strike="noStrike">
              <a:solidFill>
                <a:srgbClr val="000000"/>
              </a:solidFill>
              <a:latin typeface="Arial"/>
            </a:endParaRPr>
          </a:p>
        </p:txBody>
      </p:sp>
      <p:sp>
        <p:nvSpPr>
          <p:cNvPr id="222" name="PlaceHolder 3"/>
          <p:cNvSpPr>
            <a:spLocks noGrp="1"/>
          </p:cNvSpPr>
          <p:nvPr>
            <p:ph type="sldNum" idx="23"/>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F298B7B2-4894-4EAD-90E4-8787003C5096}" type="slidenum">
              <a:rPr b="0" lang="en" sz="1000" spc="-1" strike="noStrike">
                <a:solidFill>
                  <a:schemeClr val="dk2"/>
                </a:solidFill>
                <a:latin typeface="Arial"/>
                <a:ea typeface="Arial"/>
              </a:rPr>
              <a:t>21</a:t>
            </a:fld>
            <a:endParaRPr b="0" lang="en-US" sz="1000" spc="-1" strike="noStrike">
              <a:solidFill>
                <a:srgbClr val="000000"/>
              </a:solidFill>
              <a:latin typeface="Times New Roman"/>
            </a:endParaRPr>
          </a:p>
        </p:txBody>
      </p:sp>
      <p:sp>
        <p:nvSpPr>
          <p:cNvPr id="223"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Thanks!</a:t>
            </a:r>
            <a:endParaRPr b="0" lang="en-US" sz="2800" spc="-1" strike="noStrike">
              <a:solidFill>
                <a:srgbClr val="000000"/>
              </a:solidFill>
              <a:latin typeface="Arial"/>
            </a:endParaRPr>
          </a:p>
        </p:txBody>
      </p:sp>
      <p:sp>
        <p:nvSpPr>
          <p:cNvPr id="225" name="PlaceHolder 2"/>
          <p:cNvSpPr>
            <a:spLocks noGrp="1"/>
          </p:cNvSpPr>
          <p:nvPr>
            <p:ph type="sldNum" idx="24"/>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7EC8B7B9-35D2-4A4B-8BBF-752AA6D3D193}" type="slidenum">
              <a:rPr b="0" lang="en" sz="1000" spc="-1" strike="noStrike">
                <a:solidFill>
                  <a:schemeClr val="dk2"/>
                </a:solidFill>
                <a:latin typeface="Arial"/>
                <a:ea typeface="Arial"/>
              </a:rPr>
              <a:t>22</a:t>
            </a:fld>
            <a:endParaRPr b="0" lang="en-US" sz="1000" spc="-1" strike="noStrike">
              <a:solidFill>
                <a:srgbClr val="000000"/>
              </a:solidFill>
              <a:latin typeface="Times New Roman"/>
            </a:endParaRPr>
          </a:p>
        </p:txBody>
      </p:sp>
      <p:pic>
        <p:nvPicPr>
          <p:cNvPr id="226" name="Content Placeholder 6" descr=""/>
          <p:cNvPicPr/>
          <p:nvPr/>
        </p:nvPicPr>
        <p:blipFill>
          <a:blip r:embed="rId1"/>
          <a:stretch/>
        </p:blipFill>
        <p:spPr>
          <a:xfrm>
            <a:off x="113040" y="4311720"/>
            <a:ext cx="3285000" cy="552240"/>
          </a:xfrm>
          <a:prstGeom prst="rect">
            <a:avLst/>
          </a:prstGeom>
          <a:ln w="0">
            <a:noFill/>
          </a:ln>
        </p:spPr>
      </p:pic>
      <p:pic>
        <p:nvPicPr>
          <p:cNvPr id="227" name="Picture 6" descr="bigusgs"/>
          <p:cNvPicPr/>
          <p:nvPr/>
        </p:nvPicPr>
        <p:blipFill>
          <a:blip r:embed="rId2"/>
          <a:stretch/>
        </p:blipFill>
        <p:spPr>
          <a:xfrm>
            <a:off x="178200" y="987840"/>
            <a:ext cx="1757520" cy="648360"/>
          </a:xfrm>
          <a:prstGeom prst="rect">
            <a:avLst/>
          </a:prstGeom>
          <a:ln w="9525">
            <a:noFill/>
          </a:ln>
        </p:spPr>
      </p:pic>
      <p:pic>
        <p:nvPicPr>
          <p:cNvPr id="228" name="Picture 9" descr="isi_logo_red_large"/>
          <p:cNvPicPr/>
          <p:nvPr/>
        </p:nvPicPr>
        <p:blipFill>
          <a:blip r:embed="rId3"/>
          <a:stretch/>
        </p:blipFill>
        <p:spPr>
          <a:xfrm>
            <a:off x="7570440" y="2128680"/>
            <a:ext cx="1384560" cy="880200"/>
          </a:xfrm>
          <a:prstGeom prst="rect">
            <a:avLst/>
          </a:prstGeom>
          <a:ln w="9525">
            <a:noFill/>
          </a:ln>
        </p:spPr>
      </p:pic>
      <p:grpSp>
        <p:nvGrpSpPr>
          <p:cNvPr id="229" name="Group 8"/>
          <p:cNvGrpSpPr/>
          <p:nvPr/>
        </p:nvGrpSpPr>
        <p:grpSpPr>
          <a:xfrm>
            <a:off x="7232400" y="3404160"/>
            <a:ext cx="1787760" cy="572040"/>
            <a:chOff x="7232400" y="3404160"/>
            <a:chExt cx="1787760" cy="572040"/>
          </a:xfrm>
        </p:grpSpPr>
        <p:sp>
          <p:nvSpPr>
            <p:cNvPr id="230" name="Rectangle 9"/>
            <p:cNvSpPr/>
            <p:nvPr/>
          </p:nvSpPr>
          <p:spPr>
            <a:xfrm>
              <a:off x="7232400" y="3404160"/>
              <a:ext cx="1693800" cy="486360"/>
            </a:xfrm>
            <a:prstGeom prst="rect">
              <a:avLst/>
            </a:prstGeom>
            <a:solidFill>
              <a:srgbClr val="3366cc"/>
            </a:solidFill>
            <a:ln w="0">
              <a:noFill/>
            </a:ln>
          </p:spPr>
          <p:style>
            <a:lnRef idx="0"/>
            <a:fillRef idx="0"/>
            <a:effectRef idx="0"/>
            <a:fontRef idx="minor"/>
          </p:style>
          <p:txBody>
            <a:bodyPr numCol="1" spcCol="0" lIns="90000" rIns="90000" tIns="45000" bIns="45000" anchor="ctr">
              <a:noAutofit/>
            </a:bodyPr>
            <a:p>
              <a:pPr algn="ctr" defTabSz="914400">
                <a:lnSpc>
                  <a:spcPct val="100000"/>
                </a:lnSpc>
                <a:tabLst>
                  <a:tab algn="l" pos="0"/>
                </a:tabLst>
              </a:pPr>
              <a:endParaRPr b="0" lang="en-US" sz="3200" spc="-1" strike="noStrike">
                <a:solidFill>
                  <a:schemeClr val="dk2"/>
                </a:solidFill>
                <a:latin typeface="Arial"/>
                <a:ea typeface="Arial"/>
              </a:endParaRPr>
            </a:p>
          </p:txBody>
        </p:sp>
        <p:pic>
          <p:nvPicPr>
            <p:cNvPr id="231" name="Picture 2" descr="https://pegasus.isi.edu/wordpress/wp-content/uploads/2015/10/logo.png"/>
            <p:cNvPicPr/>
            <p:nvPr/>
          </p:nvPicPr>
          <p:blipFill>
            <a:blip r:embed="rId4"/>
            <a:stretch/>
          </p:blipFill>
          <p:spPr>
            <a:xfrm>
              <a:off x="7274160" y="3404160"/>
              <a:ext cx="1746000" cy="572040"/>
            </a:xfrm>
            <a:prstGeom prst="rect">
              <a:avLst/>
            </a:prstGeom>
            <a:ln w="0">
              <a:noFill/>
            </a:ln>
          </p:spPr>
        </p:pic>
      </p:grpSp>
      <p:pic>
        <p:nvPicPr>
          <p:cNvPr id="232" name="Picture 12" descr="doe-logo-1.png"/>
          <p:cNvPicPr/>
          <p:nvPr/>
        </p:nvPicPr>
        <p:blipFill>
          <a:blip r:embed="rId5"/>
          <a:stretch/>
        </p:blipFill>
        <p:spPr>
          <a:xfrm>
            <a:off x="188280" y="1969200"/>
            <a:ext cx="2549160" cy="640440"/>
          </a:xfrm>
          <a:prstGeom prst="rect">
            <a:avLst/>
          </a:prstGeom>
          <a:ln w="0">
            <a:noFill/>
          </a:ln>
        </p:spPr>
      </p:pic>
      <p:pic>
        <p:nvPicPr>
          <p:cNvPr id="233" name="Picture 13" descr=""/>
          <p:cNvPicPr/>
          <p:nvPr/>
        </p:nvPicPr>
        <p:blipFill>
          <a:blip r:embed="rId6"/>
          <a:stretch/>
        </p:blipFill>
        <p:spPr>
          <a:xfrm>
            <a:off x="4413960" y="4282560"/>
            <a:ext cx="4667400" cy="572040"/>
          </a:xfrm>
          <a:prstGeom prst="rect">
            <a:avLst/>
          </a:prstGeom>
          <a:ln w="0">
            <a:noFill/>
          </a:ln>
        </p:spPr>
      </p:pic>
      <p:pic>
        <p:nvPicPr>
          <p:cNvPr id="234" name="Graphic 14" descr=""/>
          <p:cNvPicPr/>
          <p:nvPr/>
        </p:nvPicPr>
        <p:blipFill>
          <a:blip r:embed="rId7">
            <a:extLst>
              <a:ext uri="{96DAC541-7B7A-43D3-8B79-37D633B846F1}">
                <asvg:svgBlip xmlns:asvg="http://schemas.microsoft.com/office/drawing/2016/SVG/main" r:embed="rId8"/>
              </a:ext>
            </a:extLst>
          </a:blip>
          <a:stretch/>
        </p:blipFill>
        <p:spPr>
          <a:xfrm>
            <a:off x="7912440" y="913680"/>
            <a:ext cx="833760" cy="878760"/>
          </a:xfrm>
          <a:prstGeom prst="rect">
            <a:avLst/>
          </a:prstGeom>
          <a:ln w="0">
            <a:noFill/>
          </a:ln>
        </p:spPr>
      </p:pic>
      <p:pic>
        <p:nvPicPr>
          <p:cNvPr id="235" name="Picture 15" descr=""/>
          <p:cNvPicPr/>
          <p:nvPr/>
        </p:nvPicPr>
        <p:blipFill>
          <a:blip r:embed="rId9"/>
          <a:srcRect l="0" t="17417" r="54701" b="22803"/>
          <a:stretch/>
        </p:blipFill>
        <p:spPr>
          <a:xfrm>
            <a:off x="188280" y="2954880"/>
            <a:ext cx="1981080" cy="734760"/>
          </a:xfrm>
          <a:prstGeom prst="rect">
            <a:avLst/>
          </a:prstGeom>
          <a:ln w="0">
            <a:noFill/>
          </a:ln>
        </p:spPr>
      </p:pic>
      <p:pic>
        <p:nvPicPr>
          <p:cNvPr id="236" name="Picture 16" descr=""/>
          <p:cNvPicPr/>
          <p:nvPr/>
        </p:nvPicPr>
        <p:blipFill>
          <a:blip r:embed="rId10"/>
          <a:srcRect l="0" t="12147" r="54376" b="16444"/>
          <a:stretch/>
        </p:blipFill>
        <p:spPr>
          <a:xfrm>
            <a:off x="3641400" y="966960"/>
            <a:ext cx="1996560" cy="878760"/>
          </a:xfrm>
          <a:prstGeom prst="rect">
            <a:avLst/>
          </a:prstGeom>
          <a:ln w="0">
            <a:noFill/>
          </a:ln>
        </p:spPr>
      </p:pic>
      <p:sp>
        <p:nvSpPr>
          <p:cNvPr id="237" name="PlaceHolder 3"/>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pic>
        <p:nvPicPr>
          <p:cNvPr id="238" name="" descr=""/>
          <p:cNvPicPr/>
          <p:nvPr/>
        </p:nvPicPr>
        <p:blipFill>
          <a:blip r:embed="rId11"/>
          <a:stretch/>
        </p:blipFill>
        <p:spPr>
          <a:xfrm>
            <a:off x="3890520" y="2182320"/>
            <a:ext cx="1631880" cy="163188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Solution: Scientific Workflows</a:t>
            </a:r>
            <a:endParaRPr b="0" lang="en-US" sz="2800" spc="-1" strike="noStrike">
              <a:solidFill>
                <a:srgbClr val="000000"/>
              </a:solidFill>
              <a:latin typeface="Arial"/>
            </a:endParaRPr>
          </a:p>
        </p:txBody>
      </p:sp>
      <p:sp>
        <p:nvSpPr>
          <p:cNvPr id="240" name="PlaceHolder 2"/>
          <p:cNvSpPr>
            <a:spLocks noGrp="1"/>
          </p:cNvSpPr>
          <p:nvPr>
            <p:ph/>
          </p:nvPr>
        </p:nvSpPr>
        <p:spPr>
          <a:xfrm>
            <a:off x="311760" y="1041480"/>
            <a:ext cx="593604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We at SCEC decided to use scientific workflows </a:t>
            </a:r>
            <a:r>
              <a:rPr b="0" lang="en-US" sz="1800" spc="-1" strike="noStrike">
                <a:solidFill>
                  <a:schemeClr val="dk2"/>
                </a:solidFill>
                <a:latin typeface="Roboto"/>
                <a:ea typeface="Roboto"/>
              </a:rPr>
              <a:t>to manage challenges</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Describe your workflow as a directed graph of </a:t>
            </a:r>
            <a:r>
              <a:rPr b="0" lang="en-US" sz="1800" spc="-1" strike="noStrike">
                <a:solidFill>
                  <a:schemeClr val="dk2"/>
                </a:solidFill>
                <a:latin typeface="Roboto"/>
                <a:ea typeface="Roboto"/>
              </a:rPr>
              <a:t>tasks with dependencies</a:t>
            </a:r>
            <a:endParaRPr b="0" lang="en-US" sz="1800" spc="-1" strike="noStrike">
              <a:solidFill>
                <a:srgbClr val="000000"/>
              </a:solidFill>
              <a:latin typeface="Arial"/>
            </a:endParaRPr>
          </a:p>
          <a:p>
            <a:pPr lvl="1" marL="817920" indent="-324000">
              <a:lnSpc>
                <a:spcPct val="115000"/>
              </a:lnSpc>
              <a:spcBef>
                <a:spcPts val="145"/>
              </a:spcBef>
              <a:buClr>
                <a:srgbClr val="495867"/>
              </a:buClr>
              <a:buSzPct val="75000"/>
              <a:buFont typeface="Wingdings 2" charset="2"/>
              <a:buChar char=""/>
            </a:pPr>
            <a:r>
              <a:rPr b="0" lang="en-US" sz="1600" spc="-1" strike="noStrike">
                <a:solidFill>
                  <a:schemeClr val="dk2"/>
                </a:solidFill>
                <a:latin typeface="Roboto"/>
                <a:ea typeface="Roboto"/>
              </a:rPr>
              <a:t>No changes to application codes</a:t>
            </a:r>
            <a:endParaRPr b="0" lang="en-US" sz="16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Separation of process from data</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with different data</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on different systems</a:t>
            </a:r>
            <a:endParaRPr b="0" lang="en-US" sz="16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Jobs are queued and executed</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We use two open-source tools in user space:</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Pegasus-WMS</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HTCondor</a:t>
            </a:r>
            <a:endParaRPr b="0" lang="en-US" sz="16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241" name="PlaceHolder 3"/>
          <p:cNvSpPr>
            <a:spLocks noGrp="1"/>
          </p:cNvSpPr>
          <p:nvPr>
            <p:ph type="sldNum" idx="25"/>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54A2C6A6-58CB-41B0-ABB8-4A81F2F44BE4}"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pic>
        <p:nvPicPr>
          <p:cNvPr id="242" name="Picture 4" descr=""/>
          <p:cNvPicPr/>
          <p:nvPr/>
        </p:nvPicPr>
        <p:blipFill>
          <a:blip r:embed="rId1"/>
          <a:srcRect l="19599" t="0" r="19097" b="0"/>
          <a:stretch/>
        </p:blipFill>
        <p:spPr>
          <a:xfrm>
            <a:off x="6282000" y="847440"/>
            <a:ext cx="2832840" cy="4102200"/>
          </a:xfrm>
          <a:prstGeom prst="rect">
            <a:avLst/>
          </a:prstGeom>
          <a:ln w="0">
            <a:noFill/>
          </a:ln>
        </p:spPr>
      </p:pic>
      <p:sp>
        <p:nvSpPr>
          <p:cNvPr id="243"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Solution: Scientific Workflows</a:t>
            </a:r>
            <a:endParaRPr b="0" lang="en-US" sz="2800" spc="-1" strike="noStrike">
              <a:solidFill>
                <a:srgbClr val="000000"/>
              </a:solidFill>
              <a:latin typeface="Arial"/>
            </a:endParaRPr>
          </a:p>
        </p:txBody>
      </p:sp>
      <p:sp>
        <p:nvSpPr>
          <p:cNvPr id="245" name="PlaceHolder 2"/>
          <p:cNvSpPr>
            <a:spLocks noGrp="1"/>
          </p:cNvSpPr>
          <p:nvPr>
            <p:ph/>
          </p:nvPr>
        </p:nvSpPr>
        <p:spPr>
          <a:xfrm>
            <a:off x="311760" y="1041480"/>
            <a:ext cx="5936040" cy="3526560"/>
          </a:xfrm>
          <a:prstGeom prst="rect">
            <a:avLst/>
          </a:prstGeom>
          <a:noFill/>
          <a:ln w="0">
            <a:noFill/>
          </a:ln>
        </p:spPr>
        <p:txBody>
          <a:bodyPr lIns="91440" rIns="91440" tIns="91440" bIns="91440" anchor="t">
            <a:no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We at SCEC decided to use scientific workflows to manage challenges</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Describe your workflow as a directed graph of tasks with dependencies</a:t>
            </a:r>
            <a:endParaRPr b="0" lang="en-US" sz="1800" spc="-1" strike="noStrike">
              <a:solidFill>
                <a:srgbClr val="000000"/>
              </a:solidFill>
              <a:latin typeface="Arial"/>
            </a:endParaRPr>
          </a:p>
          <a:p>
            <a:pPr lvl="1" marL="817920" indent="-324000">
              <a:lnSpc>
                <a:spcPct val="115000"/>
              </a:lnSpc>
              <a:spcBef>
                <a:spcPts val="145"/>
              </a:spcBef>
              <a:buClr>
                <a:srgbClr val="495867"/>
              </a:buClr>
              <a:buSzPct val="75000"/>
              <a:buFont typeface="Wingdings 2" charset="2"/>
              <a:buChar char=""/>
            </a:pPr>
            <a:r>
              <a:rPr b="0" lang="en-US" sz="1600" spc="-1" strike="noStrike">
                <a:solidFill>
                  <a:schemeClr val="dk2"/>
                </a:solidFill>
                <a:latin typeface="Roboto"/>
                <a:ea typeface="Roboto"/>
              </a:rPr>
              <a:t>No changes to application codes</a:t>
            </a:r>
            <a:endParaRPr b="0" lang="en-US" sz="16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Separation of process from data</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with different data</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Can run the same workflow on different systems</a:t>
            </a:r>
            <a:endParaRPr b="0" lang="en-US" sz="16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Jobs are queued and executed</a:t>
            </a:r>
            <a:endParaRPr b="0" lang="en-US" sz="1800" spc="-1" strike="noStrike">
              <a:solidFill>
                <a:srgbClr val="000000"/>
              </a:solidFill>
              <a:latin typeface="Arial"/>
            </a:endParaRPr>
          </a:p>
          <a:p>
            <a:pPr marL="457200" indent="-343080">
              <a:lnSpc>
                <a:spcPct val="115000"/>
              </a:lnSpc>
              <a:buClr>
                <a:srgbClr val="495867"/>
              </a:buClr>
              <a:buFont typeface="Roboto"/>
              <a:buChar char="●"/>
            </a:pPr>
            <a:r>
              <a:rPr b="0" lang="en-US" sz="1800" spc="-1" strike="noStrike">
                <a:solidFill>
                  <a:schemeClr val="dk2"/>
                </a:solidFill>
                <a:latin typeface="Roboto"/>
                <a:ea typeface="Roboto"/>
              </a:rPr>
              <a:t>We use two open-source tools in user space:</a:t>
            </a:r>
            <a:endParaRPr b="0" lang="en-US" sz="18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Pegasus-WMS</a:t>
            </a:r>
            <a:endParaRPr b="0" lang="en-US" sz="1600" spc="-1" strike="noStrike">
              <a:solidFill>
                <a:srgbClr val="000000"/>
              </a:solidFill>
              <a:latin typeface="Arial"/>
            </a:endParaRPr>
          </a:p>
          <a:p>
            <a:pPr lvl="1" marL="801720" indent="-317520">
              <a:lnSpc>
                <a:spcPct val="115000"/>
              </a:lnSpc>
              <a:spcBef>
                <a:spcPts val="145"/>
              </a:spcBef>
              <a:buClr>
                <a:srgbClr val="495867"/>
              </a:buClr>
              <a:buFont typeface="Roboto"/>
              <a:buChar char="○"/>
            </a:pPr>
            <a:r>
              <a:rPr b="0" lang="en-US" sz="1600" spc="-1" strike="noStrike">
                <a:solidFill>
                  <a:schemeClr val="dk2"/>
                </a:solidFill>
                <a:latin typeface="Roboto"/>
                <a:ea typeface="Roboto"/>
              </a:rPr>
              <a:t>HTCondor</a:t>
            </a:r>
            <a:endParaRPr b="0" lang="en-US" sz="16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246" name="PlaceHolder 3"/>
          <p:cNvSpPr>
            <a:spLocks noGrp="1"/>
          </p:cNvSpPr>
          <p:nvPr>
            <p:ph type="sldNum" idx="26"/>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9644EC85-34B3-4434-AFDB-611F2951A6F1}"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pic>
        <p:nvPicPr>
          <p:cNvPr id="247" name="Picture 3" descr=""/>
          <p:cNvPicPr/>
          <p:nvPr/>
        </p:nvPicPr>
        <p:blipFill>
          <a:blip r:embed="rId1"/>
          <a:srcRect l="19599" t="0" r="19097" b="0"/>
          <a:stretch/>
        </p:blipFill>
        <p:spPr>
          <a:xfrm>
            <a:off x="6282000" y="847440"/>
            <a:ext cx="2832840" cy="4102200"/>
          </a:xfrm>
          <a:prstGeom prst="rect">
            <a:avLst/>
          </a:prstGeom>
          <a:ln w="0">
            <a:noFill/>
          </a:ln>
        </p:spPr>
      </p:pic>
      <p:sp>
        <p:nvSpPr>
          <p:cNvPr id="248"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10723</TotalTime>
  <Application>LibreOffice/24.2.7.2$Linux_X86_64 LibreOffice_project/420$Build-2</Application>
  <AppVersion>15.0000</AppVersion>
  <Words>1958</Words>
  <Paragraphs>298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Scott Callaghan</dc:creator>
  <dc:description/>
  <dc:language>en-US</dc:language>
  <cp:lastModifiedBy/>
  <dcterms:modified xsi:type="dcterms:W3CDTF">2026-07-16T22:40:14Z</dcterms:modified>
  <cp:revision>189</cp:revision>
  <dc:subject/>
  <dc:title>Statewide California Earthquake Center</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On-screen Show (16:9)</vt:lpwstr>
  </property>
  <property fmtid="{D5CDD505-2E9C-101B-9397-08002B2CF9AE}" pid="4" name="Slides">
    <vt:i4>23</vt:i4>
  </property>
</Properties>
</file>