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24"/>
  </p:notesMasterIdLst>
  <p:sldIdLst>
    <p:sldId id="310" r:id="rId2"/>
    <p:sldId id="313" r:id="rId3"/>
    <p:sldId id="311" r:id="rId4"/>
    <p:sldId id="312" r:id="rId5"/>
    <p:sldId id="388" r:id="rId6"/>
    <p:sldId id="315" r:id="rId7"/>
    <p:sldId id="432" r:id="rId8"/>
    <p:sldId id="316" r:id="rId9"/>
    <p:sldId id="433" r:id="rId10"/>
    <p:sldId id="434" r:id="rId11"/>
    <p:sldId id="448" r:id="rId12"/>
    <p:sldId id="431" r:id="rId13"/>
    <p:sldId id="439" r:id="rId14"/>
    <p:sldId id="438" r:id="rId15"/>
    <p:sldId id="447" r:id="rId16"/>
    <p:sldId id="440" r:id="rId17"/>
    <p:sldId id="436" r:id="rId18"/>
    <p:sldId id="441" r:id="rId19"/>
    <p:sldId id="443" r:id="rId20"/>
    <p:sldId id="442" r:id="rId21"/>
    <p:sldId id="446" r:id="rId22"/>
    <p:sldId id="449" r:id="rId23"/>
  </p:sldIdLst>
  <p:sldSz cx="9144000" cy="6858000" type="screen4x3"/>
  <p:notesSz cx="7315200" cy="9601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CCECFF"/>
    <a:srgbClr val="99CCFF"/>
    <a:srgbClr val="FFFFCC"/>
    <a:srgbClr val="FFFF99"/>
    <a:srgbClr val="CCFFCC"/>
    <a:srgbClr val="005A9E"/>
    <a:srgbClr val="6699FF"/>
    <a:srgbClr val="CC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00" autoAdjust="0"/>
    <p:restoredTop sz="94630" autoAdjust="0"/>
  </p:normalViewPr>
  <p:slideViewPr>
    <p:cSldViewPr>
      <p:cViewPr varScale="1">
        <p:scale>
          <a:sx n="107" d="100"/>
          <a:sy n="107" d="100"/>
        </p:scale>
        <p:origin x="-99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>
            <a:lvl1pPr algn="l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>
            <a:lvl1pPr algn="r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1226"/>
            <a:ext cx="5852160" cy="432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173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b" anchorCtr="0" compatLnSpc="1">
            <a:prstTxWarp prst="textNoShape">
              <a:avLst/>
            </a:prstTxWarp>
          </a:bodyPr>
          <a:lstStyle>
            <a:lvl1pPr algn="l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173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b" anchorCtr="0" compatLnSpc="1">
            <a:prstTxWarp prst="textNoShape">
              <a:avLst/>
            </a:prstTxWarp>
          </a:bodyPr>
          <a:lstStyle>
            <a:lvl1pPr algn="r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000E6464-DBE5-4018-B25C-40B10B1D74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17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7054F0-94E9-4EDA-9437-88209DD60917}" type="slidenum">
              <a:rPr lang="en-US"/>
              <a:pPr/>
              <a:t>1</a:t>
            </a:fld>
            <a:endParaRPr lang="en-US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16E01-DE12-424C-8E51-C8C484651A5F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1B3-835C-49A3-826E-D864D7222CFD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08DA8-E359-44B1-B1AD-498E0DA2834A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1344F-CC6E-43AE-A3C9-AB06C8FFECE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6B4CF-D491-41B6-AFA5-582F0A6A513B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73485-BD44-45C6-80EC-E593FC155576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753C3-00C0-4F29-9F5B-0D043357E6D1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A1A52-D646-4944-AC43-4EC6E50D6DE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DC466-1749-47AE-BAF7-E94C506715F0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DE7B1-28A0-443A-9852-D960D30A2812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609600"/>
            <a:ext cx="2233612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54843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5BEE5-0442-41BB-9EF6-C3965AF6C4A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2D777262-6EF1-480E-B33C-5012B0D4FB6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752600"/>
            <a:ext cx="8934450" cy="47244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FF9A18D7-AE61-450A-89D8-F576754828CC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752600"/>
            <a:ext cx="89344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73838"/>
            <a:ext cx="601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73838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73838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</a:defRPr>
            </a:lvl1pPr>
          </a:lstStyle>
          <a:p>
            <a:fld id="{AC096B87-848E-44BC-B15D-499F08372197}" type="slidenum">
              <a:rPr lang="en-US"/>
              <a:pPr/>
              <a:t>‹#›</a:t>
            </a:fld>
            <a:endParaRPr lang="en-US" sz="12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5" cstate="print"/>
          <a:srcRect b="1950"/>
          <a:stretch>
            <a:fillRect/>
          </a:stretch>
        </p:blipFill>
        <p:spPr bwMode="auto">
          <a:xfrm>
            <a:off x="0" y="0"/>
            <a:ext cx="9144000" cy="558800"/>
          </a:xfrm>
          <a:prstGeom prst="rect">
            <a:avLst/>
          </a:prstGeom>
          <a:noFill/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584200"/>
            <a:ext cx="91440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82151A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82151A"/>
          </a:solidFill>
          <a:latin typeface="+mn-lt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82151A"/>
          </a:solidFill>
          <a:latin typeface="+mn-lt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4E08-7626-4A85-BBE3-EE8606A32BA4}" type="slidenum">
              <a:rPr lang="en-US"/>
              <a:pPr/>
              <a:t>1</a:t>
            </a:fld>
            <a:endParaRPr lang="en-US" sz="1200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534400" cy="1676400"/>
          </a:xfrm>
        </p:spPr>
        <p:txBody>
          <a:bodyPr/>
          <a:lstStyle/>
          <a:p>
            <a:r>
              <a:rPr lang="en-US" sz="4800" dirty="0" smtClean="0">
                <a:solidFill>
                  <a:srgbClr val="A50021"/>
                </a:solidFill>
              </a:rPr>
              <a:t>Overview of Workflows:</a:t>
            </a:r>
            <a:br>
              <a:rPr lang="en-US" sz="4800" dirty="0" smtClean="0">
                <a:solidFill>
                  <a:srgbClr val="A50021"/>
                </a:solidFill>
              </a:rPr>
            </a:br>
            <a:r>
              <a:rPr lang="en-US" sz="4800" dirty="0" smtClean="0">
                <a:solidFill>
                  <a:srgbClr val="A50021"/>
                </a:solidFill>
              </a:rPr>
              <a:t>Why Use Them?</a:t>
            </a:r>
            <a:endParaRPr lang="en-US" sz="4800" dirty="0">
              <a:solidFill>
                <a:srgbClr val="A50021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543175" y="5702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endParaRPr lang="en-US" sz="240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381000" y="4953000"/>
            <a:ext cx="5486400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Scott Callaghan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Southern California Earthquake Center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University of Southern </a:t>
            </a:r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California</a:t>
            </a:r>
          </a:p>
          <a:p>
            <a:pPr algn="l" eaLnBrk="0" hangingPunct="0"/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scottcal@usc.edu</a:t>
            </a:r>
            <a:endParaRPr lang="en-US" sz="2100" dirty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1239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430713"/>
            <a:ext cx="2544763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828800" y="3389293"/>
            <a:ext cx="54864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Workflow Workshop</a:t>
            </a:r>
            <a:endParaRPr lang="en-US" sz="2800" dirty="0" smtClean="0">
              <a:solidFill>
                <a:schemeClr val="tx1"/>
              </a:solidFill>
              <a:latin typeface="Times" pitchFamily="18" charset="0"/>
            </a:endParaRPr>
          </a:p>
          <a:p>
            <a:pPr eaLnBrk="0" hangingPunct="0"/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August 9, </a:t>
            </a:r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2016</a:t>
            </a:r>
            <a:endParaRPr lang="en-US" sz="2800" dirty="0">
              <a:solidFill>
                <a:schemeClr val="tx1"/>
              </a:solidFill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</a:t>
            </a:r>
            <a:r>
              <a:rPr lang="en-US" dirty="0" smtClean="0"/>
              <a:t>“workflows”?</a:t>
            </a:r>
          </a:p>
          <a:p>
            <a:r>
              <a:rPr lang="en-US" dirty="0" smtClean="0"/>
              <a:t>What elements make up a workflow?</a:t>
            </a:r>
            <a:endParaRPr lang="en-US" dirty="0" smtClean="0"/>
          </a:p>
          <a:p>
            <a:r>
              <a:rPr lang="en-US" dirty="0" smtClean="0"/>
              <a:t>What problems do workflow tools solve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should you consider in selecting a tool for your work?</a:t>
            </a:r>
          </a:p>
          <a:p>
            <a:r>
              <a:rPr lang="en-US" dirty="0" smtClean="0"/>
              <a:t>Why should you use workflow tools?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 way to express a </a:t>
            </a:r>
            <a:r>
              <a:rPr lang="en-US" dirty="0" smtClean="0"/>
              <a:t>calculation</a:t>
            </a:r>
            <a:endParaRPr lang="en-US" dirty="0" smtClean="0"/>
          </a:p>
          <a:p>
            <a:r>
              <a:rPr lang="en-US" dirty="0" smtClean="0"/>
              <a:t>Multiple tasks with dependencies between them</a:t>
            </a:r>
            <a:endParaRPr lang="en-US" dirty="0"/>
          </a:p>
          <a:p>
            <a:r>
              <a:rPr lang="en-US" dirty="0" smtClean="0"/>
              <a:t>No limitations on tasks</a:t>
            </a:r>
          </a:p>
          <a:p>
            <a:pPr lvl="1"/>
            <a:r>
              <a:rPr lang="en-US" dirty="0" smtClean="0"/>
              <a:t>Short or long</a:t>
            </a:r>
          </a:p>
          <a:p>
            <a:pPr lvl="1"/>
            <a:r>
              <a:rPr lang="en-US" dirty="0" smtClean="0"/>
              <a:t>Loosely or tightly coupled</a:t>
            </a:r>
          </a:p>
          <a:p>
            <a:r>
              <a:rPr lang="en-US" dirty="0" smtClean="0"/>
              <a:t>Capture task parameters, input, output</a:t>
            </a:r>
          </a:p>
          <a:p>
            <a:r>
              <a:rPr lang="en-US" dirty="0" smtClean="0"/>
              <a:t>Independence of workflow process and data</a:t>
            </a:r>
          </a:p>
          <a:p>
            <a:pPr lvl="1"/>
            <a:r>
              <a:rPr lang="en-US" dirty="0" smtClean="0"/>
              <a:t>Often, run same workflow with different data</a:t>
            </a:r>
          </a:p>
          <a:p>
            <a:r>
              <a:rPr lang="en-US" dirty="0" smtClean="0"/>
              <a:t>You use workflows all the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Workflow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200"/>
          </a:p>
        </p:txBody>
      </p:sp>
      <p:sp>
        <p:nvSpPr>
          <p:cNvPr id="5" name="TextBox 4"/>
          <p:cNvSpPr txBox="1"/>
          <p:nvPr/>
        </p:nvSpPr>
        <p:spPr>
          <a:xfrm>
            <a:off x="304800" y="1752601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#!/bin/bash</a:t>
            </a:r>
          </a:p>
          <a:p>
            <a:pPr algn="l"/>
            <a:r>
              <a:rPr lang="en-US" sz="1800" b="1" dirty="0" smtClean="0">
                <a:latin typeface="+mn-lt"/>
                <a:cs typeface="Courier New" pitchFamily="49" charset="0"/>
              </a:rPr>
              <a:t>1) Stage-in input data to compute environment</a:t>
            </a: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myself@datastore.com:/data/input.txt /scratch/input.txt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2) Run a serial job with an input and output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bin/pre-processing in=input.txt out=tmp.txt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3) Run a parallel job with the resulting data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mpiexec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bin/parallel-job in=tmp.txt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out_prefix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=output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4) Run a set of independent serial jobs in parallel – scheduling by hand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in `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0 $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np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`; do</a:t>
            </a: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bin/integrity-check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output.$i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&amp;</a:t>
            </a: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done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5) While those are running, get metadata and run another serial job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ts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=`date +%s`</a:t>
            </a:r>
            <a:endParaRPr lang="en-US" sz="1800" b="1" dirty="0" smtClean="0"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bin/merge prefix=output out=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b="1" dirty="0" smtClean="0">
                <a:cs typeface="Courier New" pitchFamily="49" charset="0"/>
              </a:rPr>
              <a:t>6) Finally, stage results back to permanent storage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/scratch/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myself@datastore.com:/data/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 bwMode="auto">
          <a:xfrm>
            <a:off x="3584354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schematic of shell script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200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81000" y="2840666"/>
            <a:ext cx="8534400" cy="0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304800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47244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stage-in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700132" y="4584402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parallel-job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 bwMode="auto">
          <a:xfrm>
            <a:off x="1944577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19600" y="57912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224132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7467600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450820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pre-processing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0" y="470529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merge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7510132" y="4692888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stage-out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495800" y="60198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date</a:t>
            </a:r>
            <a:endParaRPr lang="en-US" sz="2000" dirty="0"/>
          </a:p>
        </p:txBody>
      </p:sp>
      <p:sp>
        <p:nvSpPr>
          <p:cNvPr id="22" name="Oval 21"/>
          <p:cNvSpPr/>
          <p:nvPr/>
        </p:nvSpPr>
        <p:spPr bwMode="auto">
          <a:xfrm>
            <a:off x="6019800" y="2971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9165" y="3090532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integrity-check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381000" y="1447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234309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input.txt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1219200" y="3886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input.txt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2819400" y="386709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tmp.txt</a:t>
            </a:r>
            <a:endParaRPr lang="en-US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4268969" y="3918099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output.*</a:t>
            </a:r>
            <a:endParaRPr lang="en-US" sz="2000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1447800" y="2971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3048000" y="2971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495800" y="29718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4572000" y="30480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4648200" y="31242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6629400" y="55626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00800" y="6444367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output.$ts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7543800" y="2362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output.$ts</a:t>
            </a:r>
            <a:endParaRPr lang="en-US" sz="2000" dirty="0"/>
          </a:p>
        </p:txBody>
      </p:sp>
      <p:sp>
        <p:nvSpPr>
          <p:cNvPr id="43" name="Rectangle 42"/>
          <p:cNvSpPr/>
          <p:nvPr/>
        </p:nvSpPr>
        <p:spPr bwMode="auto">
          <a:xfrm>
            <a:off x="7772400" y="1447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46" name="Straight Arrow Connector 45"/>
          <p:cNvCxnSpPr>
            <a:stCxn id="24" idx="2"/>
          </p:cNvCxnSpPr>
          <p:nvPr/>
        </p:nvCxnSpPr>
        <p:spPr bwMode="auto">
          <a:xfrm>
            <a:off x="800100" y="2712422"/>
            <a:ext cx="38100" cy="178337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 flipV="1">
            <a:off x="1219200" y="4191000"/>
            <a:ext cx="381000" cy="35022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1981200" y="41910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2895600" y="4191000"/>
            <a:ext cx="304800" cy="35022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>
            <a:off x="3657600" y="41910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 flipV="1">
            <a:off x="4572000" y="4233532"/>
            <a:ext cx="304800" cy="304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5231842" y="4243157"/>
            <a:ext cx="254558" cy="362511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5" name="Straight Arrow Connector 64"/>
          <p:cNvCxnSpPr>
            <a:endCxn id="22" idx="2"/>
          </p:cNvCxnSpPr>
          <p:nvPr/>
        </p:nvCxnSpPr>
        <p:spPr bwMode="auto">
          <a:xfrm>
            <a:off x="5334000" y="3429000"/>
            <a:ext cx="68580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 flipV="1">
            <a:off x="5419064" y="5334000"/>
            <a:ext cx="295936" cy="49086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>
            <a:off x="6559141" y="5202866"/>
            <a:ext cx="298859" cy="359734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6" name="Straight Arrow Connector 75"/>
          <p:cNvCxnSpPr/>
          <p:nvPr/>
        </p:nvCxnSpPr>
        <p:spPr bwMode="auto">
          <a:xfrm flipV="1">
            <a:off x="7239000" y="51816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9" name="Straight Arrow Connector 78"/>
          <p:cNvCxnSpPr/>
          <p:nvPr/>
        </p:nvCxnSpPr>
        <p:spPr bwMode="auto">
          <a:xfrm flipV="1">
            <a:off x="8153400" y="2667000"/>
            <a:ext cx="0" cy="1828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</a:t>
            </a:r>
            <a:r>
              <a:rPr lang="en-US" dirty="0" smtClean="0"/>
              <a:t>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 </a:t>
            </a:r>
            <a:r>
              <a:rPr lang="en-US" dirty="0" smtClean="0"/>
              <a:t>executions with dependencies</a:t>
            </a:r>
            <a:endParaRPr lang="en-US" dirty="0" smtClean="0"/>
          </a:p>
          <a:p>
            <a:pPr lvl="1"/>
            <a:r>
              <a:rPr lang="en-US" dirty="0" smtClean="0"/>
              <a:t>Specify a series of tasks to run</a:t>
            </a:r>
          </a:p>
          <a:p>
            <a:pPr lvl="1"/>
            <a:r>
              <a:rPr lang="en-US" dirty="0" smtClean="0"/>
              <a:t>Outputs </a:t>
            </a:r>
            <a:r>
              <a:rPr lang="en-US" dirty="0" smtClean="0"/>
              <a:t>from one task may be inputs for another</a:t>
            </a:r>
          </a:p>
          <a:p>
            <a:r>
              <a:rPr lang="en-US" dirty="0" smtClean="0"/>
              <a:t>Task </a:t>
            </a:r>
            <a:r>
              <a:rPr lang="en-US" dirty="0" smtClean="0"/>
              <a:t>scheduling</a:t>
            </a:r>
          </a:p>
          <a:p>
            <a:pPr lvl="1"/>
            <a:r>
              <a:rPr lang="en-US" dirty="0" smtClean="0"/>
              <a:t>Some tasks may be able to run in parallel with other tasks</a:t>
            </a:r>
          </a:p>
          <a:p>
            <a:r>
              <a:rPr lang="en-US" dirty="0" smtClean="0"/>
              <a:t>Resource </a:t>
            </a:r>
            <a:r>
              <a:rPr lang="en-US" dirty="0" smtClean="0"/>
              <a:t>provisioning (getting </a:t>
            </a:r>
            <a:r>
              <a:rPr lang="en-US" dirty="0" smtClean="0"/>
              <a:t>processors)</a:t>
            </a:r>
            <a:endParaRPr lang="en-US" dirty="0" smtClean="0"/>
          </a:p>
          <a:p>
            <a:pPr lvl="1"/>
            <a:r>
              <a:rPr lang="en-US" dirty="0" smtClean="0"/>
              <a:t>Computational resources are needed to run jobs </a:t>
            </a:r>
            <a:r>
              <a:rPr lang="en-US" dirty="0" smtClean="0"/>
              <a:t>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Elements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Metadata and provenance</a:t>
            </a:r>
          </a:p>
          <a:p>
            <a:pPr lvl="1"/>
            <a:r>
              <a:rPr lang="en-US" dirty="0" smtClean="0"/>
              <a:t>When was a task run?</a:t>
            </a:r>
          </a:p>
          <a:p>
            <a:pPr lvl="1"/>
            <a:r>
              <a:rPr lang="en-US" dirty="0" smtClean="0"/>
              <a:t>Key parameters and inputs</a:t>
            </a:r>
            <a:endParaRPr lang="en-US" dirty="0"/>
          </a:p>
          <a:p>
            <a:r>
              <a:rPr lang="en-US" dirty="0" smtClean="0"/>
              <a:t>File </a:t>
            </a:r>
            <a:r>
              <a:rPr lang="en-US" dirty="0"/>
              <a:t>management</a:t>
            </a:r>
          </a:p>
          <a:p>
            <a:pPr lvl="1"/>
            <a:r>
              <a:rPr lang="en-US" dirty="0"/>
              <a:t>Input files must be present for task to run</a:t>
            </a:r>
          </a:p>
          <a:p>
            <a:pPr lvl="1"/>
            <a:r>
              <a:rPr lang="en-US" dirty="0"/>
              <a:t>Output files may need to be archived elsewhere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5432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need help with?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00600"/>
          </a:xfrm>
        </p:spPr>
        <p:txBody>
          <a:bodyPr/>
          <a:lstStyle/>
          <a:p>
            <a:r>
              <a:rPr lang="en-US" dirty="0" smtClean="0"/>
              <a:t>Task </a:t>
            </a:r>
            <a:r>
              <a:rPr lang="en-US" dirty="0" smtClean="0"/>
              <a:t>executions with dependencies</a:t>
            </a:r>
            <a:endParaRPr lang="en-US" dirty="0" smtClean="0"/>
          </a:p>
          <a:p>
            <a:pPr lvl="1"/>
            <a:r>
              <a:rPr lang="en-US" dirty="0" smtClean="0"/>
              <a:t>What if something fails in the middle?</a:t>
            </a:r>
          </a:p>
          <a:p>
            <a:pPr lvl="1"/>
            <a:r>
              <a:rPr lang="en-US" dirty="0" smtClean="0"/>
              <a:t>Dependencies may be complex</a:t>
            </a:r>
            <a:endParaRPr lang="en-US" dirty="0" smtClean="0"/>
          </a:p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Minimize execution time while preserving </a:t>
            </a:r>
            <a:r>
              <a:rPr lang="en-US" dirty="0" smtClean="0"/>
              <a:t>dependencies</a:t>
            </a:r>
          </a:p>
          <a:p>
            <a:pPr lvl="1"/>
            <a:r>
              <a:rPr lang="en-US" dirty="0" smtClean="0"/>
              <a:t>May have many tasks to run</a:t>
            </a:r>
            <a:endParaRPr lang="en-US" dirty="0" smtClean="0"/>
          </a:p>
          <a:p>
            <a:r>
              <a:rPr lang="en-US" dirty="0" smtClean="0"/>
              <a:t>Resource provisioning</a:t>
            </a:r>
          </a:p>
          <a:p>
            <a:pPr lvl="1"/>
            <a:r>
              <a:rPr lang="en-US" dirty="0" smtClean="0"/>
              <a:t>May want to run across multiple systems</a:t>
            </a:r>
          </a:p>
          <a:p>
            <a:pPr lvl="1"/>
            <a:r>
              <a:rPr lang="en-US" dirty="0" smtClean="0"/>
              <a:t>How to match processors to work?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Metadata </a:t>
            </a:r>
            <a:r>
              <a:rPr lang="en-US" dirty="0" smtClean="0"/>
              <a:t>and provenance</a:t>
            </a:r>
          </a:p>
          <a:p>
            <a:pPr lvl="1"/>
            <a:r>
              <a:rPr lang="en-US" dirty="0" smtClean="0"/>
              <a:t>Automatically </a:t>
            </a:r>
            <a:r>
              <a:rPr lang="en-US" dirty="0"/>
              <a:t>capture and </a:t>
            </a:r>
            <a:r>
              <a:rPr lang="en-US" dirty="0" smtClean="0"/>
              <a:t>track</a:t>
            </a:r>
          </a:p>
          <a:p>
            <a:pPr lvl="1"/>
            <a:r>
              <a:rPr lang="en-US" dirty="0" smtClean="0"/>
              <a:t>Where did my task run?  How long did it take?</a:t>
            </a:r>
          </a:p>
          <a:p>
            <a:pPr lvl="1"/>
            <a:r>
              <a:rPr lang="en-US" dirty="0" smtClean="0"/>
              <a:t>What were the inputs and parameters?</a:t>
            </a:r>
          </a:p>
          <a:p>
            <a:pPr lvl="1"/>
            <a:r>
              <a:rPr lang="en-US" dirty="0" smtClean="0"/>
              <a:t>What versions of code were used?</a:t>
            </a:r>
          </a:p>
          <a:p>
            <a:r>
              <a:rPr lang="en-US" dirty="0" smtClean="0"/>
              <a:t>File management</a:t>
            </a:r>
            <a:endParaRPr lang="en-US" dirty="0"/>
          </a:p>
          <a:p>
            <a:pPr lvl="1"/>
            <a:r>
              <a:rPr lang="en-US" dirty="0"/>
              <a:t>Make sure inputs are available for tasks</a:t>
            </a:r>
          </a:p>
          <a:p>
            <a:pPr lvl="1"/>
            <a:r>
              <a:rPr lang="en-US" dirty="0"/>
              <a:t>Archive output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Automation</a:t>
            </a:r>
          </a:p>
          <a:p>
            <a:pPr lvl="1"/>
            <a:r>
              <a:rPr lang="en-US" dirty="0" smtClean="0"/>
              <a:t>You have a workflow already – are there manual steps?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01401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 products designed to help users with workflows</a:t>
            </a:r>
          </a:p>
          <a:p>
            <a:pPr lvl="1"/>
            <a:r>
              <a:rPr lang="en-US" dirty="0" smtClean="0"/>
              <a:t>Component to create your workflow</a:t>
            </a:r>
          </a:p>
          <a:p>
            <a:pPr lvl="1"/>
            <a:r>
              <a:rPr lang="en-US" dirty="0" smtClean="0"/>
              <a:t>Component to run your workflow</a:t>
            </a:r>
          </a:p>
          <a:p>
            <a:r>
              <a:rPr lang="en-US" dirty="0" smtClean="0"/>
              <a:t>Can support all kinds of workflows</a:t>
            </a:r>
          </a:p>
          <a:p>
            <a:r>
              <a:rPr lang="en-US" dirty="0" smtClean="0"/>
              <a:t>Can run on local machines or large clusters</a:t>
            </a:r>
          </a:p>
          <a:p>
            <a:r>
              <a:rPr lang="en-US" dirty="0" smtClean="0"/>
              <a:t>Use existing code (no changes)</a:t>
            </a:r>
          </a:p>
          <a:p>
            <a:r>
              <a:rPr lang="en-US" dirty="0" smtClean="0"/>
              <a:t>Automate your pipeline</a:t>
            </a:r>
          </a:p>
          <a:p>
            <a:r>
              <a:rPr lang="en-US" dirty="0" smtClean="0"/>
              <a:t>Provide many features and capabilities for flexibility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0555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</a:t>
            </a:r>
            <a:r>
              <a:rPr lang="en-US" dirty="0" smtClean="0"/>
              <a:t>Workflow Tools Solve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00600"/>
          </a:xfrm>
        </p:spPr>
        <p:txBody>
          <a:bodyPr/>
          <a:lstStyle/>
          <a:p>
            <a:r>
              <a:rPr lang="en-US" sz="2400" dirty="0" smtClean="0"/>
              <a:t>Task </a:t>
            </a:r>
            <a:r>
              <a:rPr lang="en-US" sz="2400" dirty="0" smtClean="0"/>
              <a:t>execution</a:t>
            </a:r>
            <a:endParaRPr lang="en-US" sz="2400" dirty="0" smtClean="0"/>
          </a:p>
          <a:p>
            <a:pPr lvl="1"/>
            <a:r>
              <a:rPr lang="en-US" sz="2000" dirty="0" smtClean="0"/>
              <a:t>Workflow tools will retry and checkpoint if needed</a:t>
            </a:r>
          </a:p>
          <a:p>
            <a:r>
              <a:rPr lang="en-US" sz="2400" dirty="0" smtClean="0"/>
              <a:t>Data management</a:t>
            </a:r>
          </a:p>
          <a:p>
            <a:pPr lvl="1"/>
            <a:r>
              <a:rPr lang="en-US" sz="2000" dirty="0" smtClean="0"/>
              <a:t>Stage-in and stage-out data</a:t>
            </a:r>
          </a:p>
          <a:p>
            <a:pPr lvl="1"/>
            <a:r>
              <a:rPr lang="en-US" sz="2000" dirty="0" smtClean="0"/>
              <a:t>Ensure data is available for jobs automatically</a:t>
            </a:r>
          </a:p>
          <a:p>
            <a:r>
              <a:rPr lang="en-US" sz="2400" dirty="0" smtClean="0"/>
              <a:t>Task scheduling</a:t>
            </a:r>
          </a:p>
          <a:p>
            <a:pPr lvl="1"/>
            <a:r>
              <a:rPr lang="en-US" sz="2000" dirty="0" smtClean="0"/>
              <a:t>Optimal execution on available resources</a:t>
            </a:r>
          </a:p>
          <a:p>
            <a:r>
              <a:rPr lang="en-US" sz="2400" dirty="0" smtClean="0"/>
              <a:t>Metadata</a:t>
            </a:r>
          </a:p>
          <a:p>
            <a:pPr lvl="1"/>
            <a:r>
              <a:rPr lang="en-US" sz="2000" dirty="0" smtClean="0"/>
              <a:t>Automatically track runtime, environment, arguments, inputs</a:t>
            </a:r>
          </a:p>
          <a:p>
            <a:r>
              <a:rPr lang="en-US" sz="2400" dirty="0" smtClean="0"/>
              <a:t>Resource provisioning</a:t>
            </a:r>
            <a:endParaRPr lang="en-US" sz="2400" dirty="0" smtClean="0"/>
          </a:p>
          <a:p>
            <a:pPr lvl="1"/>
            <a:r>
              <a:rPr lang="en-US" sz="2000" dirty="0" smtClean="0"/>
              <a:t>Whether large parallel jobs or high throughput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18377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6 different workflow tools to help you pick the one best for you</a:t>
            </a:r>
          </a:p>
          <a:p>
            <a:pPr lvl="1"/>
            <a:r>
              <a:rPr lang="en-US" dirty="0" smtClean="0"/>
              <a:t>Copernicus</a:t>
            </a:r>
          </a:p>
          <a:p>
            <a:pPr lvl="1"/>
            <a:r>
              <a:rPr lang="en-US" dirty="0" smtClean="0"/>
              <a:t>Galaxy</a:t>
            </a:r>
          </a:p>
          <a:p>
            <a:pPr lvl="1"/>
            <a:r>
              <a:rPr lang="en-US" dirty="0" err="1" smtClean="0"/>
              <a:t>Makeflow</a:t>
            </a:r>
            <a:r>
              <a:rPr lang="en-US" dirty="0" smtClean="0"/>
              <a:t>/</a:t>
            </a:r>
            <a:r>
              <a:rPr lang="en-US" dirty="0" err="1" smtClean="0"/>
              <a:t>WorkQueue</a:t>
            </a:r>
            <a:endParaRPr lang="en-US" dirty="0" smtClean="0"/>
          </a:p>
          <a:p>
            <a:pPr lvl="1"/>
            <a:r>
              <a:rPr lang="en-US" dirty="0" smtClean="0"/>
              <a:t>RADICAL </a:t>
            </a:r>
            <a:r>
              <a:rPr lang="en-US" dirty="0" err="1" smtClean="0"/>
              <a:t>Cybertools</a:t>
            </a:r>
            <a:endParaRPr lang="en-US" dirty="0" smtClean="0"/>
          </a:p>
          <a:p>
            <a:pPr lvl="1"/>
            <a:r>
              <a:rPr lang="en-US" dirty="0" smtClean="0"/>
              <a:t>Pegasus</a:t>
            </a:r>
          </a:p>
          <a:p>
            <a:pPr lvl="1"/>
            <a:r>
              <a:rPr lang="en-US" dirty="0" smtClean="0"/>
              <a:t>Swift</a:t>
            </a:r>
          </a:p>
          <a:p>
            <a:r>
              <a:rPr lang="en-US" dirty="0" smtClean="0"/>
              <a:t>General Q&amp;A at the end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2949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select a workflow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00600"/>
          </a:xfrm>
        </p:spPr>
        <p:txBody>
          <a:bodyPr>
            <a:noAutofit/>
          </a:bodyPr>
          <a:lstStyle/>
          <a:p>
            <a:r>
              <a:rPr lang="en-US" dirty="0" smtClean="0"/>
              <a:t>Tools are solving same general problems, but differ in specific approach</a:t>
            </a:r>
          </a:p>
          <a:p>
            <a:r>
              <a:rPr lang="en-US" dirty="0" smtClean="0"/>
              <a:t>A few categories to think about for your work:</a:t>
            </a:r>
          </a:p>
          <a:p>
            <a:pPr lvl="1"/>
            <a:r>
              <a:rPr lang="en-US" dirty="0" smtClean="0"/>
              <a:t>Interface: how are workflows constructed?</a:t>
            </a:r>
          </a:p>
          <a:p>
            <a:pPr lvl="1"/>
            <a:r>
              <a:rPr lang="en-US" dirty="0" smtClean="0"/>
              <a:t>Workload: what does your workflow look like?</a:t>
            </a:r>
          </a:p>
          <a:p>
            <a:pPr lvl="1"/>
            <a:r>
              <a:rPr lang="en-US" dirty="0" smtClean="0"/>
              <a:t>Community: what domains does the tool focus on?</a:t>
            </a:r>
          </a:p>
          <a:p>
            <a:pPr lvl="1"/>
            <a:r>
              <a:rPr lang="en-US" dirty="0" smtClean="0"/>
              <a:t>Push vs. Pull: how are resources matched to jobs?</a:t>
            </a:r>
          </a:p>
          <a:p>
            <a:r>
              <a:rPr lang="en-US" dirty="0" smtClean="0"/>
              <a:t>Other points of comparison will emerge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0287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a user construct workflows?</a:t>
            </a:r>
          </a:p>
          <a:p>
            <a:pPr lvl="1"/>
            <a:r>
              <a:rPr lang="en-US" dirty="0" smtClean="0"/>
              <a:t>Graphical: like assembling a flow chart</a:t>
            </a:r>
          </a:p>
          <a:p>
            <a:pPr lvl="1"/>
            <a:r>
              <a:rPr lang="en-US" dirty="0" smtClean="0"/>
              <a:t>Scripting: use a workflow tool-specific scripting language to describe workflow</a:t>
            </a:r>
          </a:p>
          <a:p>
            <a:pPr lvl="1"/>
            <a:r>
              <a:rPr lang="en-US" dirty="0" smtClean="0"/>
              <a:t>API: use a common programming language with a tool-provided API to describe workflow</a:t>
            </a:r>
          </a:p>
          <a:p>
            <a:r>
              <a:rPr lang="en-US" dirty="0" smtClean="0"/>
              <a:t>Which is best depends on your application</a:t>
            </a:r>
          </a:p>
          <a:p>
            <a:pPr lvl="1"/>
            <a:r>
              <a:rPr lang="en-US" dirty="0" smtClean="0"/>
              <a:t>Graphical can be unwieldy with many tasks</a:t>
            </a:r>
          </a:p>
          <a:p>
            <a:pPr lvl="1"/>
            <a:r>
              <a:rPr lang="en-US" dirty="0" smtClean="0"/>
              <a:t>Scripting and API can require more initial investment</a:t>
            </a:r>
          </a:p>
          <a:p>
            <a:r>
              <a:rPr lang="en-US" dirty="0" smtClean="0"/>
              <a:t>Some tools support multiple approaches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5552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kind of workflow are you running?</a:t>
            </a:r>
          </a:p>
          <a:p>
            <a:pPr lvl="1"/>
            <a:r>
              <a:rPr lang="en-US" dirty="0" smtClean="0"/>
              <a:t>Many vs. few tasks</a:t>
            </a:r>
          </a:p>
          <a:p>
            <a:pPr lvl="1"/>
            <a:r>
              <a:rPr lang="en-US" dirty="0" smtClean="0"/>
              <a:t>Short vs. long</a:t>
            </a:r>
          </a:p>
          <a:p>
            <a:pPr lvl="1"/>
            <a:r>
              <a:rPr lang="en-US" dirty="0" smtClean="0"/>
              <a:t>Dynamic vs. static</a:t>
            </a:r>
          </a:p>
          <a:p>
            <a:pPr lvl="1"/>
            <a:r>
              <a:rPr lang="en-US" dirty="0" smtClean="0"/>
              <a:t>Loops vs. directed acyclic graph</a:t>
            </a:r>
          </a:p>
          <a:p>
            <a:r>
              <a:rPr lang="en-US" dirty="0" smtClean="0"/>
              <a:t>Different tools are targeted at different workloads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25366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kinds of applications is the tool designed for?</a:t>
            </a:r>
          </a:p>
          <a:p>
            <a:r>
              <a:rPr lang="en-US" dirty="0" smtClean="0"/>
              <a:t>Some tools focus on certain science fields</a:t>
            </a:r>
          </a:p>
          <a:p>
            <a:pPr lvl="1"/>
            <a:r>
              <a:rPr lang="en-US" dirty="0" smtClean="0"/>
              <a:t>Have specific paradigms or task types built-in</a:t>
            </a:r>
          </a:p>
          <a:p>
            <a:pPr lvl="1"/>
            <a:r>
              <a:rPr lang="en-US" dirty="0" smtClean="0"/>
              <a:t>Workflow community will share science field</a:t>
            </a:r>
          </a:p>
          <a:p>
            <a:pPr lvl="1"/>
            <a:r>
              <a:rPr lang="en-US" dirty="0" smtClean="0"/>
              <a:t>Less useful if not in the field or users of the provided tasks</a:t>
            </a:r>
          </a:p>
          <a:p>
            <a:r>
              <a:rPr lang="en-US" dirty="0" smtClean="0"/>
              <a:t>Some tools are more general</a:t>
            </a:r>
          </a:p>
          <a:p>
            <a:pPr lvl="1"/>
            <a:r>
              <a:rPr lang="en-US" dirty="0" smtClean="0"/>
              <a:t>Open-ended, flexible</a:t>
            </a:r>
          </a:p>
          <a:p>
            <a:pPr lvl="1"/>
            <a:r>
              <a:rPr lang="en-US" dirty="0" smtClean="0"/>
              <a:t>Less domain-specific community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1295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 vs. Pull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Challenge: tasks need to run on processors somewhere</a:t>
            </a:r>
          </a:p>
          <a:p>
            <a:r>
              <a:rPr lang="en-US" dirty="0" smtClean="0"/>
              <a:t>Want the approach to be automated</a:t>
            </a:r>
          </a:p>
          <a:p>
            <a:r>
              <a:rPr lang="en-US" dirty="0" smtClean="0"/>
              <a:t>How to get the tasks to run on the processors?</a:t>
            </a:r>
          </a:p>
          <a:p>
            <a:r>
              <a:rPr lang="en-US" dirty="0" smtClean="0"/>
              <a:t>Two primary approaches:</a:t>
            </a:r>
          </a:p>
          <a:p>
            <a:pPr lvl="1"/>
            <a:r>
              <a:rPr lang="en-US" dirty="0" smtClean="0"/>
              <a:t>Push:  When work is ready, send it to a resource, waiting if necessary</a:t>
            </a:r>
          </a:p>
          <a:p>
            <a:pPr lvl="1"/>
            <a:r>
              <a:rPr lang="en-US" dirty="0" smtClean="0"/>
              <a:t>Pull: Gather resources, then find work to put on them</a:t>
            </a:r>
          </a:p>
          <a:p>
            <a:r>
              <a:rPr lang="en-US" dirty="0" smtClean="0"/>
              <a:t>Which is best for you depends on your target system and workload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33721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51"/>
          <p:cNvSpPr/>
          <p:nvPr/>
        </p:nvSpPr>
        <p:spPr bwMode="auto">
          <a:xfrm>
            <a:off x="4903739" y="2236361"/>
            <a:ext cx="1132882" cy="160020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4648200" y="4648200"/>
            <a:ext cx="1320859" cy="813744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44882" y="2362199"/>
            <a:ext cx="2590800" cy="2714655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930682" y="2971800"/>
            <a:ext cx="1158843" cy="167640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18</a:t>
            </a:fld>
            <a:endParaRPr lang="en-US" sz="120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581400" y="1600200"/>
            <a:ext cx="0" cy="4083259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22625" y="257169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Workflow queue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930682" y="2972803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1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937472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2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946525" y="3714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3</a:t>
            </a:r>
            <a:endParaRPr lang="en-US" sz="2000" dirty="0"/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937472" y="3333690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930682" y="3733800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930682" y="4114800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930682" y="41148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. . .</a:t>
            </a:r>
            <a:endParaRPr lang="en-US" sz="2000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2089525" y="2571690"/>
            <a:ext cx="2814213" cy="601167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4179838" y="1619854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Remote queue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76200" y="18288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Workflow scheduler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4903738" y="2236361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1</a:t>
            </a:r>
            <a:endParaRPr lang="en-US" sz="2000" dirty="0"/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4900410" y="2660639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4903738" y="2667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. . .</a:t>
            </a:r>
            <a:endParaRPr lang="en-US" sz="2000" dirty="0"/>
          </a:p>
        </p:txBody>
      </p:sp>
      <p:cxnSp>
        <p:nvCxnSpPr>
          <p:cNvPr id="30" name="Straight Arrow Connector 29"/>
          <p:cNvCxnSpPr/>
          <p:nvPr/>
        </p:nvCxnSpPr>
        <p:spPr bwMode="auto">
          <a:xfrm flipH="1">
            <a:off x="5334000" y="3836561"/>
            <a:ext cx="141238" cy="790676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4756951" y="48768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1</a:t>
            </a:r>
            <a:endParaRPr lang="en-US" sz="2000" dirty="0"/>
          </a:p>
        </p:txBody>
      </p:sp>
      <p:cxnSp>
        <p:nvCxnSpPr>
          <p:cNvPr id="37" name="Straight Arrow Connector 36"/>
          <p:cNvCxnSpPr>
            <a:stCxn id="49" idx="2"/>
          </p:cNvCxnSpPr>
          <p:nvPr/>
        </p:nvCxnSpPr>
        <p:spPr bwMode="auto">
          <a:xfrm flipH="1" flipV="1">
            <a:off x="2835683" y="4114800"/>
            <a:ext cx="1812517" cy="94027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6248400" y="2636470"/>
            <a:ext cx="289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 algn="l">
              <a:buAutoNum type="arabicParenR"/>
            </a:pPr>
            <a:r>
              <a:rPr lang="en-US" sz="2200" dirty="0" smtClean="0"/>
              <a:t>Task is submitted to remote job queue</a:t>
            </a:r>
          </a:p>
          <a:p>
            <a:pPr marL="230188" indent="-230188" algn="l">
              <a:buAutoNum type="arabicParenR"/>
            </a:pPr>
            <a:r>
              <a:rPr lang="en-US" sz="2200" dirty="0" smtClean="0"/>
              <a:t>Remote job starts up on node, runs</a:t>
            </a:r>
          </a:p>
          <a:p>
            <a:pPr marL="230188" indent="-230188" algn="l">
              <a:buAutoNum type="arabicParenR"/>
            </a:pPr>
            <a:r>
              <a:rPr lang="en-US" sz="2200" dirty="0" smtClean="0"/>
              <a:t>Task status is communicated back to workflow scheduler</a:t>
            </a:r>
            <a:endParaRPr lang="en-US" sz="2200" dirty="0"/>
          </a:p>
        </p:txBody>
      </p:sp>
      <p:sp>
        <p:nvSpPr>
          <p:cNvPr id="43" name="TextBox 42"/>
          <p:cNvSpPr txBox="1"/>
          <p:nvPr/>
        </p:nvSpPr>
        <p:spPr>
          <a:xfrm>
            <a:off x="3059837" y="2490519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(1)</a:t>
            </a:r>
            <a:endParaRPr lang="en-US" sz="2000" dirty="0"/>
          </a:p>
        </p:txBody>
      </p:sp>
      <p:sp>
        <p:nvSpPr>
          <p:cNvPr id="44" name="TextBox 43"/>
          <p:cNvSpPr txBox="1"/>
          <p:nvPr/>
        </p:nvSpPr>
        <p:spPr>
          <a:xfrm>
            <a:off x="4900410" y="3959910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(2)</a:t>
            </a:r>
            <a:endParaRPr lang="en-US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3559020" y="4171890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(3)</a:t>
            </a:r>
            <a:endParaRPr lang="en-US" sz="2000" dirty="0"/>
          </a:p>
        </p:txBody>
      </p:sp>
      <p:sp>
        <p:nvSpPr>
          <p:cNvPr id="48" name="TextBox 47"/>
          <p:cNvSpPr txBox="1"/>
          <p:nvPr/>
        </p:nvSpPr>
        <p:spPr>
          <a:xfrm>
            <a:off x="76200" y="5660629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Low overhead: nodes are only running when there is work</a:t>
            </a:r>
          </a:p>
          <a:p>
            <a:pPr algn="l"/>
            <a:r>
              <a:rPr lang="en-US" sz="2400" dirty="0" smtClean="0"/>
              <a:t>Must wait in remote queue for indeterminate time</a:t>
            </a:r>
          </a:p>
          <a:p>
            <a:pPr algn="l"/>
            <a:r>
              <a:rPr lang="en-US" sz="2400" dirty="0" smtClean="0"/>
              <a:t>Requires ability to submit remote jobs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08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26" grpId="0"/>
      <p:bldP spid="28" grpId="0"/>
      <p:bldP spid="35" grpId="0"/>
      <p:bldP spid="43" grpId="0"/>
      <p:bldP spid="44" grpId="0"/>
      <p:bldP spid="45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val 61"/>
          <p:cNvSpPr/>
          <p:nvPr/>
        </p:nvSpPr>
        <p:spPr bwMode="auto">
          <a:xfrm>
            <a:off x="4378911" y="4596755"/>
            <a:ext cx="1981200" cy="103099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15" y="609600"/>
            <a:ext cx="8915400" cy="914400"/>
          </a:xfrm>
        </p:spPr>
        <p:txBody>
          <a:bodyPr/>
          <a:lstStyle/>
          <a:p>
            <a:r>
              <a:rPr lang="en-US" dirty="0" smtClean="0"/>
              <a:t>Pull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19</a:t>
            </a:fld>
            <a:endParaRPr lang="en-US" sz="1200"/>
          </a:p>
        </p:txBody>
      </p:sp>
      <p:sp>
        <p:nvSpPr>
          <p:cNvPr id="34" name="Rounded Rectangle 33"/>
          <p:cNvSpPr/>
          <p:nvPr/>
        </p:nvSpPr>
        <p:spPr bwMode="auto">
          <a:xfrm>
            <a:off x="4903739" y="2236361"/>
            <a:ext cx="1132882" cy="160020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4715762" y="4974311"/>
            <a:ext cx="1320859" cy="591296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38719" y="1752600"/>
            <a:ext cx="2590800" cy="2747919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930682" y="2362202"/>
            <a:ext cx="1158843" cy="167640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2625" y="1962092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Workflow queue</a:t>
            </a:r>
            <a:endParaRPr lang="en-US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930682" y="2363205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1</a:t>
            </a:r>
            <a:endParaRPr lang="en-US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937472" y="2724092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2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946525" y="3105092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3</a:t>
            </a:r>
            <a:endParaRPr lang="en-US" sz="2000" dirty="0"/>
          </a:p>
        </p:txBody>
      </p:sp>
      <p:cxnSp>
        <p:nvCxnSpPr>
          <p:cNvPr id="42" name="Straight Connector 41"/>
          <p:cNvCxnSpPr/>
          <p:nvPr/>
        </p:nvCxnSpPr>
        <p:spPr bwMode="auto">
          <a:xfrm>
            <a:off x="937472" y="2724092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930682" y="3124202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930682" y="3505202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930682" y="3505202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. . .</a:t>
            </a:r>
            <a:endParaRPr lang="en-US" sz="2000" dirty="0"/>
          </a:p>
        </p:txBody>
      </p:sp>
      <p:cxnSp>
        <p:nvCxnSpPr>
          <p:cNvPr id="46" name="Straight Arrow Connector 45"/>
          <p:cNvCxnSpPr>
            <a:endCxn id="49" idx="1"/>
          </p:cNvCxnSpPr>
          <p:nvPr/>
        </p:nvCxnSpPr>
        <p:spPr bwMode="auto">
          <a:xfrm>
            <a:off x="4331193" y="2362202"/>
            <a:ext cx="572545" cy="74214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4179838" y="180969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Remote queue</a:t>
            </a:r>
            <a:endParaRPr lang="en-US" sz="2000" dirty="0"/>
          </a:p>
        </p:txBody>
      </p:sp>
      <p:sp>
        <p:nvSpPr>
          <p:cNvPr id="48" name="TextBox 47"/>
          <p:cNvSpPr txBox="1"/>
          <p:nvPr/>
        </p:nvSpPr>
        <p:spPr>
          <a:xfrm>
            <a:off x="76200" y="12954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Workflow scheduler</a:t>
            </a:r>
            <a:endParaRPr lang="en-US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4903738" y="2236361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Pilot job</a:t>
            </a:r>
            <a:endParaRPr lang="en-US" sz="2000" dirty="0"/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4900410" y="2660639"/>
            <a:ext cx="1136210" cy="0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TextBox 50"/>
          <p:cNvSpPr txBox="1"/>
          <p:nvPr/>
        </p:nvSpPr>
        <p:spPr>
          <a:xfrm>
            <a:off x="4903738" y="2667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. . .</a:t>
            </a:r>
            <a:endParaRPr lang="en-US" sz="2000" dirty="0"/>
          </a:p>
        </p:txBody>
      </p:sp>
      <p:cxnSp>
        <p:nvCxnSpPr>
          <p:cNvPr id="52" name="Straight Arrow Connector 51"/>
          <p:cNvCxnSpPr/>
          <p:nvPr/>
        </p:nvCxnSpPr>
        <p:spPr bwMode="auto">
          <a:xfrm flipH="1">
            <a:off x="5334000" y="3836561"/>
            <a:ext cx="141238" cy="790676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3" name="TextBox 52"/>
          <p:cNvSpPr txBox="1"/>
          <p:nvPr/>
        </p:nvSpPr>
        <p:spPr>
          <a:xfrm>
            <a:off x="4756951" y="50100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Task 1</a:t>
            </a:r>
            <a:endParaRPr lang="en-US" sz="2000" dirty="0"/>
          </a:p>
        </p:txBody>
      </p:sp>
      <p:cxnSp>
        <p:nvCxnSpPr>
          <p:cNvPr id="54" name="Straight Arrow Connector 53"/>
          <p:cNvCxnSpPr/>
          <p:nvPr/>
        </p:nvCxnSpPr>
        <p:spPr bwMode="auto">
          <a:xfrm flipH="1" flipV="1">
            <a:off x="2089525" y="2490520"/>
            <a:ext cx="2708486" cy="218102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4286624" y="2399309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(1)</a:t>
            </a:r>
            <a:endParaRPr lang="en-US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4900410" y="3959910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(2)</a:t>
            </a:r>
            <a:endParaRPr lang="en-US" sz="2000" dirty="0"/>
          </a:p>
        </p:txBody>
      </p:sp>
      <p:sp>
        <p:nvSpPr>
          <p:cNvPr id="57" name="TextBox 56"/>
          <p:cNvSpPr txBox="1"/>
          <p:nvPr/>
        </p:nvSpPr>
        <p:spPr>
          <a:xfrm>
            <a:off x="3819250" y="3617902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(3)</a:t>
            </a:r>
            <a:endParaRPr lang="en-US" sz="2000" dirty="0"/>
          </a:p>
        </p:txBody>
      </p:sp>
      <p:cxnSp>
        <p:nvCxnSpPr>
          <p:cNvPr id="58" name="Straight Connector 57"/>
          <p:cNvCxnSpPr/>
          <p:nvPr/>
        </p:nvCxnSpPr>
        <p:spPr bwMode="auto">
          <a:xfrm>
            <a:off x="3048000" y="1648902"/>
            <a:ext cx="0" cy="388620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Oval 58"/>
          <p:cNvSpPr/>
          <p:nvPr/>
        </p:nvSpPr>
        <p:spPr bwMode="auto">
          <a:xfrm>
            <a:off x="3162300" y="1752600"/>
            <a:ext cx="1168893" cy="914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24200" y="1872943"/>
            <a:ext cx="1254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Pilot job manager</a:t>
            </a:r>
            <a:endParaRPr lang="en-US" sz="1800" dirty="0"/>
          </a:p>
        </p:txBody>
      </p:sp>
      <p:sp>
        <p:nvSpPr>
          <p:cNvPr id="63" name="TextBox 62"/>
          <p:cNvSpPr txBox="1"/>
          <p:nvPr/>
        </p:nvSpPr>
        <p:spPr>
          <a:xfrm>
            <a:off x="4798011" y="4636347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Pilot job</a:t>
            </a:r>
            <a:endParaRPr lang="en-US" sz="2000" dirty="0"/>
          </a:p>
        </p:txBody>
      </p:sp>
      <p:cxnSp>
        <p:nvCxnSpPr>
          <p:cNvPr id="68" name="Straight Arrow Connector 67"/>
          <p:cNvCxnSpPr/>
          <p:nvPr/>
        </p:nvCxnSpPr>
        <p:spPr bwMode="auto">
          <a:xfrm>
            <a:off x="2089525" y="2660639"/>
            <a:ext cx="2708486" cy="2451615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3545708" y="4300464"/>
            <a:ext cx="547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(4)</a:t>
            </a:r>
            <a:endParaRPr lang="en-US" sz="2000" dirty="0"/>
          </a:p>
        </p:txBody>
      </p:sp>
      <p:sp>
        <p:nvSpPr>
          <p:cNvPr id="71" name="TextBox 70"/>
          <p:cNvSpPr txBox="1"/>
          <p:nvPr/>
        </p:nvSpPr>
        <p:spPr>
          <a:xfrm>
            <a:off x="6324600" y="2133600"/>
            <a:ext cx="2895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 algn="l">
              <a:buAutoNum type="arabicParenR"/>
            </a:pPr>
            <a:r>
              <a:rPr lang="en-US" sz="2200" dirty="0" smtClean="0"/>
              <a:t>Pilot job manager submits job to remote queue</a:t>
            </a:r>
          </a:p>
          <a:p>
            <a:pPr marL="230188" indent="-230188" algn="l">
              <a:buAutoNum type="arabicParenR"/>
            </a:pPr>
            <a:r>
              <a:rPr lang="en-US" sz="2200" dirty="0" smtClean="0"/>
              <a:t>Pilot job starts up on node</a:t>
            </a:r>
          </a:p>
          <a:p>
            <a:pPr marL="230188" indent="-230188" algn="l">
              <a:buAutoNum type="arabicParenR"/>
            </a:pPr>
            <a:r>
              <a:rPr lang="en-US" sz="2200" dirty="0" smtClean="0"/>
              <a:t>Pilot job requests work from workflow scheduler</a:t>
            </a:r>
          </a:p>
          <a:p>
            <a:pPr marL="230188" indent="-230188" algn="l">
              <a:buAutoNum type="arabicParenR"/>
            </a:pPr>
            <a:r>
              <a:rPr lang="en-US" sz="2200" dirty="0" smtClean="0"/>
              <a:t>Task runs on pilot job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6200" y="5660629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Overhead: pilot jobs may not map well to tasks</a:t>
            </a:r>
          </a:p>
          <a:p>
            <a:pPr algn="l"/>
            <a:r>
              <a:rPr lang="en-US" sz="2400" dirty="0" smtClean="0"/>
              <a:t>Can tailor pilot job size to remote system</a:t>
            </a:r>
          </a:p>
          <a:p>
            <a:pPr algn="l"/>
            <a:r>
              <a:rPr lang="en-US" sz="2400" dirty="0" smtClean="0"/>
              <a:t>More flexible: pilot job manager can run on either system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279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35" grpId="0" animBg="1"/>
      <p:bldP spid="49" grpId="0"/>
      <p:bldP spid="51" grpId="0"/>
      <p:bldP spid="53" grpId="0"/>
      <p:bldP spid="55" grpId="0"/>
      <p:bldP spid="56" grpId="0"/>
      <p:bldP spid="57" grpId="0"/>
      <p:bldP spid="63" grpId="0"/>
      <p:bldP spid="69" grpId="0"/>
      <p:bldP spid="7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use workflow tools?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Probably using a workflow already</a:t>
            </a:r>
          </a:p>
          <a:p>
            <a:pPr lvl="1"/>
            <a:r>
              <a:rPr lang="en-US" dirty="0" smtClean="0"/>
              <a:t>Replace manual steps and polling to monitor</a:t>
            </a:r>
          </a:p>
          <a:p>
            <a:r>
              <a:rPr lang="en-US" dirty="0" smtClean="0"/>
              <a:t>Scales from local system to large clusters</a:t>
            </a:r>
          </a:p>
          <a:p>
            <a:r>
              <a:rPr lang="en-US" dirty="0" smtClean="0"/>
              <a:t>Provides a portable algorithm description independent of data</a:t>
            </a:r>
          </a:p>
          <a:p>
            <a:r>
              <a:rPr lang="en-US" dirty="0" smtClean="0"/>
              <a:t>Workflow tool developers have thought of and resolved problems you haven’t even considered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121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 from my workflow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Automation is vital</a:t>
            </a:r>
          </a:p>
          <a:p>
            <a:pPr lvl="1"/>
            <a:r>
              <a:rPr lang="en-US" dirty="0" smtClean="0"/>
              <a:t>Put everything in the workflow: validation, visualization, publishing, notifications…</a:t>
            </a:r>
          </a:p>
          <a:p>
            <a:r>
              <a:rPr lang="en-US" dirty="0" smtClean="0"/>
              <a:t>It’s worth the initial investment</a:t>
            </a:r>
          </a:p>
          <a:p>
            <a:r>
              <a:rPr lang="en-US" dirty="0" smtClean="0"/>
              <a:t>Having a workflow provides other benefits</a:t>
            </a:r>
          </a:p>
          <a:p>
            <a:pPr lvl="1"/>
            <a:r>
              <a:rPr lang="en-US" dirty="0" smtClean="0"/>
              <a:t>Easy to explain process</a:t>
            </a:r>
          </a:p>
          <a:p>
            <a:pPr lvl="1"/>
            <a:r>
              <a:rPr lang="en-US" dirty="0" smtClean="0"/>
              <a:t>Simplifies training new people</a:t>
            </a:r>
          </a:p>
          <a:p>
            <a:pPr lvl="1"/>
            <a:r>
              <a:rPr lang="en-US" dirty="0" smtClean="0"/>
              <a:t>Move to new machines easily</a:t>
            </a:r>
          </a:p>
          <a:p>
            <a:r>
              <a:rPr lang="en-US" dirty="0" smtClean="0"/>
              <a:t>Workflow tool developers want to help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0863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5405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CEC.new.bann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2_SCEC.new.ban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27110</TotalTime>
  <Words>1142</Words>
  <Application>Microsoft Office PowerPoint</Application>
  <PresentationFormat>On-screen Show (4:3)</PresentationFormat>
  <Paragraphs>244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2_SCEC.new.banner</vt:lpstr>
      <vt:lpstr>Overview of Workflows: Why Use Them?</vt:lpstr>
      <vt:lpstr>Overview</vt:lpstr>
      <vt:lpstr>Workflow Definition</vt:lpstr>
      <vt:lpstr>Sample Workflow</vt:lpstr>
      <vt:lpstr>Workflow schematic of shell script</vt:lpstr>
      <vt:lpstr>Workflow Elements</vt:lpstr>
      <vt:lpstr>Workflow Elements (cont.)</vt:lpstr>
      <vt:lpstr>What do we need help with?</vt:lpstr>
      <vt:lpstr>PowerPoint Presentation</vt:lpstr>
      <vt:lpstr>Workflow Tools</vt:lpstr>
      <vt:lpstr>Problems Workflow Tools Solve</vt:lpstr>
      <vt:lpstr>Workflow Workshop</vt:lpstr>
      <vt:lpstr>How to select a workflow tool</vt:lpstr>
      <vt:lpstr>Interface</vt:lpstr>
      <vt:lpstr>Workload</vt:lpstr>
      <vt:lpstr>Community</vt:lpstr>
      <vt:lpstr>Push vs. Pull</vt:lpstr>
      <vt:lpstr>Push</vt:lpstr>
      <vt:lpstr>Pull</vt:lpstr>
      <vt:lpstr>Why should you use workflow tools?</vt:lpstr>
      <vt:lpstr>Thoughts from my workflow experience</vt:lpstr>
      <vt:lpstr>Questions?</vt:lpstr>
    </vt:vector>
  </TitlesOfParts>
  <Company>IRIS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SCEC/CME Architecture</dc:title>
  <dc:creator>Philip Maechling</dc:creator>
  <cp:lastModifiedBy>Scott Callaghan</cp:lastModifiedBy>
  <cp:revision>1500</cp:revision>
  <cp:lastPrinted>2016-06-28T10:18:49Z</cp:lastPrinted>
  <dcterms:created xsi:type="dcterms:W3CDTF">2002-10-09T15:30:27Z</dcterms:created>
  <dcterms:modified xsi:type="dcterms:W3CDTF">2016-08-08T21:19:43Z</dcterms:modified>
</cp:coreProperties>
</file>