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79" r:id="rId4"/>
    <p:sldId id="281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82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-7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073D6-BCC4-6F4E-B8DE-76BE955C6AD4}" type="datetimeFigureOut">
              <a:rPr lang="en-US" smtClean="0"/>
              <a:t>3/23/15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09CDEA-E63D-3749-A734-35F4B4218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67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CE6CA-8DA1-9C42-BAA2-FC0B24365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09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42875-B27C-9E4F-AF38-3C36FB252D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94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9AA2D-FE31-9040-B1C7-677984FFFA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24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1617-00EA-9D48-B9A7-8EA9B277AD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55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46590-842B-B245-A0A1-7F8AB4E51D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65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36D81-F618-064F-A13D-53ADD5F542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90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FD294-A885-CB48-A3C3-85FCD7BB1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095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843B0-7765-C646-90EF-1BA99E3BF6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66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18511-F89A-8548-99FD-AB5CEA1506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01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43BEF-AEDB-9748-9C95-FB7DEACCC2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747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08/26/12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E42FD3-DEA0-7547-BB86-0C0A188E60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70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0" y="0"/>
            <a:ext cx="9144000" cy="1143000"/>
          </a:xfrm>
          <a:prstGeom prst="rect">
            <a:avLst/>
          </a:prstGeom>
          <a:gradFill flip="none" rotWithShape="1">
            <a:gsLst>
              <a:gs pos="0">
                <a:srgbClr val="FFAF67"/>
              </a:gs>
              <a:gs pos="46000">
                <a:srgbClr val="FFFFFF"/>
              </a:gs>
            </a:gsLst>
            <a:lin ang="54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000000"/>
              </a:solidFill>
              <a:latin typeface="Times"/>
              <a:ea typeface="ＭＳ Ｐゴシック" pitchFamily="-106" charset="-128"/>
              <a:cs typeface="Time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52400" y="76200"/>
            <a:ext cx="762000" cy="457200"/>
          </a:xfrm>
          <a:prstGeom prst="rect">
            <a:avLst/>
          </a:prstGeom>
        </p:spPr>
      </p:pic>
      <p:sp>
        <p:nvSpPr>
          <p:cNvPr id="10" name="Text Box 13"/>
          <p:cNvSpPr txBox="1">
            <a:spLocks noChangeArrowheads="1"/>
          </p:cNvSpPr>
          <p:nvPr userDrawn="1"/>
        </p:nvSpPr>
        <p:spPr bwMode="auto">
          <a:xfrm>
            <a:off x="7848600" y="149423"/>
            <a:ext cx="1295400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i="1" dirty="0">
                <a:solidFill>
                  <a:srgbClr val="800000"/>
                </a:solidFill>
                <a:latin typeface="Calisto MT"/>
                <a:ea typeface="ＭＳ Ｐゴシック" pitchFamily="-106" charset="-128"/>
                <a:cs typeface="Calisto MT"/>
              </a:rPr>
              <a:t>Southern California Earthquake Center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893445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110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900">
                <a:solidFill>
                  <a:srgbClr val="82151A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Gutenberg Lecture</a:t>
            </a:r>
            <a:endParaRPr lang="en-US"/>
          </a:p>
        </p:txBody>
      </p:sp>
      <p:sp>
        <p:nvSpPr>
          <p:cNvPr id="43110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08/26/12</a:t>
            </a:r>
            <a:endParaRPr lang="en-US" sz="1200"/>
          </a:p>
        </p:txBody>
      </p:sp>
      <p:sp>
        <p:nvSpPr>
          <p:cNvPr id="4311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40A1AD-7A05-1742-B651-C6251B2FB14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91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i="1">
          <a:solidFill>
            <a:schemeClr val="bg2"/>
          </a:solidFill>
          <a:latin typeface="Times"/>
          <a:ea typeface="ＭＳ Ｐゴシック" pitchFamily="-65" charset="-128"/>
          <a:cs typeface="Time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rgbClr val="82151A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bg2"/>
          </a:solidFill>
          <a:latin typeface="+mn-lt"/>
          <a:ea typeface="ＭＳ Ｐゴシック" pitchFamily="-65" charset="-128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b="1">
          <a:solidFill>
            <a:srgbClr val="82151A"/>
          </a:solidFill>
          <a:latin typeface="+mn-lt"/>
          <a:ea typeface="ＭＳ Ｐゴシック" pitchFamily="-65" charset="-128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 b="1">
          <a:solidFill>
            <a:srgbClr val="82151A"/>
          </a:solidFill>
          <a:latin typeface="+mn-lt"/>
          <a:ea typeface="ＭＳ Ｐゴシック" pitchFamily="-65" charset="-128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 b="1">
          <a:solidFill>
            <a:srgbClr val="82151A"/>
          </a:solidFill>
          <a:latin typeface="+mn-lt"/>
          <a:ea typeface="ＭＳ Ｐゴシック" pitchFamily="-65" charset="-128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 b="1">
          <a:solidFill>
            <a:srgbClr val="82151A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scec.usc.edu/scecpedia/SCEC_Web_Development_Home_Page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cec.usc.edu/it/SCEC_Drupal_Website_Deployment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cec.usc.edu/it/SCEC_Prototype_Use_Case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ftershock.usc.edu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sz="3600" dirty="0" smtClean="0"/>
              <a:t>SCEC Drupal Website Development</a:t>
            </a:r>
            <a:br>
              <a:rPr lang="en-US" sz="3600" dirty="0" smtClean="0"/>
            </a:br>
            <a:r>
              <a:rPr lang="en-US" sz="3600" dirty="0" smtClean="0"/>
              <a:t>Overview and Status</a:t>
            </a:r>
            <a:endParaRPr lang="en-US" sz="3600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5143500"/>
            <a:ext cx="6400800" cy="647700"/>
          </a:xfrm>
        </p:spPr>
        <p:txBody>
          <a:bodyPr/>
          <a:lstStyle/>
          <a:p>
            <a:r>
              <a:rPr lang="en-US" i="1" dirty="0" smtClean="0">
                <a:latin typeface="Times"/>
                <a:cs typeface="Times"/>
              </a:rPr>
              <a:t>24 March</a:t>
            </a:r>
            <a:r>
              <a:rPr lang="en-US" b="1" i="1" dirty="0" smtClean="0">
                <a:latin typeface="Times"/>
                <a:cs typeface="Times"/>
              </a:rPr>
              <a:t> 2015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49711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kern="0" dirty="0">
                <a:solidFill>
                  <a:srgbClr val="000000"/>
                </a:solidFill>
                <a:latin typeface="Times"/>
                <a:ea typeface="ＭＳ Ｐゴシック" pitchFamily="-65" charset="-128"/>
                <a:cs typeface="Times"/>
                <a:hlinkClick r:id="rId2"/>
              </a:rPr>
              <a:t>http://scec.usc.edu/scecpedia/</a:t>
            </a:r>
            <a:r>
              <a:rPr lang="en-US" sz="2400" b="1" i="1" kern="0" dirty="0" err="1" smtClean="0">
                <a:solidFill>
                  <a:srgbClr val="000000"/>
                </a:solidFill>
                <a:latin typeface="Times"/>
                <a:ea typeface="ＭＳ Ｐゴシック" pitchFamily="-65" charset="-128"/>
                <a:cs typeface="Times"/>
                <a:hlinkClick r:id="rId2"/>
              </a:rPr>
              <a:t>SCEC_Web_Development_Home_Page</a:t>
            </a:r>
            <a:endParaRPr lang="en-US" sz="2400" dirty="0">
              <a:solidFill>
                <a:srgbClr val="000000"/>
              </a:solidFill>
              <a:latin typeface="Arial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0795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Drupal Website Development Plan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rgbClr val="800000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Article Contribution Workflow Sequence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105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854" y="1216410"/>
            <a:ext cx="6997959" cy="44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36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Drupal Website Development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rgbClr val="800000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Article Contribution Workflow Sequence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010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Drupal Development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Moved Development to Recent Version of Drupal</a:t>
            </a:r>
            <a:endParaRPr lang="en-US" sz="2000" dirty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Upgrade to recent Drupal Version (7.x)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Use existing (core and contributed) Drupal modules where possible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Write custom web capabilities as Drupal Modules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endParaRPr lang="en-US" sz="20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428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Drupal Website Development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rgbClr val="800000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Article Contribution Workflow Sequence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17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Drupal Website Deployment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Develop, Stage, Live</a:t>
            </a:r>
            <a:endParaRPr lang="en-US" sz="2000" dirty="0"/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Public (Live) Website </a:t>
            </a:r>
            <a:r>
              <a:rPr lang="en-US" sz="2000" b="0" dirty="0">
                <a:solidFill>
                  <a:srgbClr val="000000"/>
                </a:solidFill>
              </a:rPr>
              <a:t>to be based on KVM image running on server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>
                <a:solidFill>
                  <a:srgbClr val="000000"/>
                </a:solidFill>
              </a:rPr>
              <a:t>Staging </a:t>
            </a:r>
            <a:r>
              <a:rPr lang="en-US" sz="2000" b="0" dirty="0" smtClean="0">
                <a:solidFill>
                  <a:srgbClr val="000000"/>
                </a:solidFill>
              </a:rPr>
              <a:t>Website established </a:t>
            </a:r>
            <a:r>
              <a:rPr lang="en-US" sz="2000" b="0" dirty="0">
                <a:solidFill>
                  <a:srgbClr val="000000"/>
                </a:solidFill>
              </a:rPr>
              <a:t>with its local LDAP server (</a:t>
            </a:r>
            <a:r>
              <a:rPr lang="en-US" sz="2000" b="0" dirty="0" err="1">
                <a:solidFill>
                  <a:srgbClr val="000000"/>
                </a:solidFill>
              </a:rPr>
              <a:t>aftershock.usc.edu</a:t>
            </a:r>
            <a:r>
              <a:rPr lang="en-US" sz="2000" b="0" dirty="0" smtClean="0">
                <a:solidFill>
                  <a:srgbClr val="000000"/>
                </a:solidFill>
              </a:rPr>
              <a:t>)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Development Websites (for software development) moved to Laptops (David, Phil </a:t>
            </a:r>
            <a:r>
              <a:rPr lang="en-US" sz="2000" b="0" dirty="0" err="1" smtClean="0">
                <a:solidFill>
                  <a:srgbClr val="000000"/>
                </a:solidFill>
              </a:rPr>
              <a:t>etc</a:t>
            </a:r>
            <a:r>
              <a:rPr lang="en-US" sz="2000" b="0" dirty="0" smtClean="0">
                <a:solidFill>
                  <a:srgbClr val="000000"/>
                </a:solidFill>
              </a:rPr>
              <a:t>), using MAMP, and local LDAP server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endParaRPr lang="en-US" sz="2000" b="0" dirty="0">
              <a:solidFill>
                <a:srgbClr val="000000"/>
              </a:solidFill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000" dirty="0">
                <a:solidFill>
                  <a:srgbClr val="800000"/>
                </a:solidFill>
              </a:rPr>
              <a:t>Deployment Instructions Posted: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0" dirty="0">
                <a:solidFill>
                  <a:srgbClr val="000000"/>
                </a:solidFill>
                <a:hlinkClick r:id="rId2"/>
              </a:rPr>
              <a:t>https://scec.usc.edu/it/SCEC_Drupal_Website_Deployment</a:t>
            </a:r>
            <a:endParaRPr lang="en-US" sz="2000" b="0" dirty="0">
              <a:solidFill>
                <a:srgbClr val="000000"/>
              </a:solidFill>
            </a:endParaRP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endParaRPr lang="en-US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02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Content Modifications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Deployment Approach Permits </a:t>
            </a:r>
            <a:r>
              <a:rPr lang="en-US" sz="2000" dirty="0" smtClean="0"/>
              <a:t>Content to be migrated between Websites</a:t>
            </a:r>
          </a:p>
          <a:p>
            <a:pPr marL="0" indent="0">
              <a:buNone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We expect content </a:t>
            </a:r>
            <a:r>
              <a:rPr lang="en-US" sz="2000" b="0" dirty="0" smtClean="0">
                <a:solidFill>
                  <a:srgbClr val="000000"/>
                </a:solidFill>
              </a:rPr>
              <a:t>to be added to Live Site 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We expect content </a:t>
            </a:r>
            <a:r>
              <a:rPr lang="en-US" sz="2000" b="0" dirty="0" smtClean="0">
                <a:solidFill>
                  <a:srgbClr val="000000"/>
                </a:solidFill>
              </a:rPr>
              <a:t>to be added to Staging Site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We expect </a:t>
            </a:r>
            <a:r>
              <a:rPr lang="en-US" sz="2000" b="0" dirty="0">
                <a:solidFill>
                  <a:srgbClr val="000000"/>
                </a:solidFill>
              </a:rPr>
              <a:t>s</a:t>
            </a:r>
            <a:r>
              <a:rPr lang="en-US" sz="2000" b="0" dirty="0" smtClean="0">
                <a:solidFill>
                  <a:srgbClr val="000000"/>
                </a:solidFill>
              </a:rPr>
              <a:t>oftware </a:t>
            </a:r>
            <a:r>
              <a:rPr lang="en-US" sz="2000" b="0" dirty="0" smtClean="0">
                <a:solidFill>
                  <a:srgbClr val="000000"/>
                </a:solidFill>
              </a:rPr>
              <a:t>modifications </a:t>
            </a:r>
            <a:r>
              <a:rPr lang="en-US" sz="2000" b="0" dirty="0" smtClean="0">
                <a:solidFill>
                  <a:srgbClr val="000000"/>
                </a:solidFill>
              </a:rPr>
              <a:t>and content to </a:t>
            </a:r>
            <a:r>
              <a:rPr lang="en-US" sz="2000" b="0" dirty="0" smtClean="0">
                <a:solidFill>
                  <a:srgbClr val="000000"/>
                </a:solidFill>
              </a:rPr>
              <a:t>be made to Development Site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endParaRPr lang="en-US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4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Drupal Website Development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rgbClr val="800000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Article Contribution Workflow Sequence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095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Website User Roles and Permissions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Website functions change based on the “role” assigned to the user that is logged </a:t>
            </a:r>
            <a:r>
              <a:rPr lang="en-US" sz="2000" dirty="0"/>
              <a:t>in. Currently defined roles are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Anonymous </a:t>
            </a:r>
            <a:r>
              <a:rPr lang="en-US" sz="2000" b="0" dirty="0">
                <a:solidFill>
                  <a:srgbClr val="000000"/>
                </a:solidFill>
              </a:rPr>
              <a:t>User: non-registered user to the SCEC website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Member</a:t>
            </a:r>
            <a:r>
              <a:rPr lang="en-US" sz="2000" b="0" dirty="0">
                <a:solidFill>
                  <a:srgbClr val="000000"/>
                </a:solidFill>
              </a:rPr>
              <a:t>: User with a username and password to log into the SCEC website and other limited functionality (e.g. search for other members, register for the annual meeting)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Contributor</a:t>
            </a:r>
            <a:r>
              <a:rPr lang="en-US" sz="2000" b="0" dirty="0">
                <a:solidFill>
                  <a:srgbClr val="000000"/>
                </a:solidFill>
              </a:rPr>
              <a:t>: User recognized as an active SCEC participant that can contribute content to the SCEC website.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Editor</a:t>
            </a:r>
            <a:r>
              <a:rPr lang="en-US" sz="2000" b="0" dirty="0">
                <a:solidFill>
                  <a:srgbClr val="000000"/>
                </a:solidFill>
              </a:rPr>
              <a:t>: User that can review, edit, and publish content on the SCEC website.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Staff</a:t>
            </a:r>
            <a:r>
              <a:rPr lang="en-US" sz="2000" b="0" dirty="0">
                <a:solidFill>
                  <a:srgbClr val="000000"/>
                </a:solidFill>
              </a:rPr>
              <a:t>:  User that </a:t>
            </a:r>
            <a:r>
              <a:rPr lang="en-US" sz="2000" b="0" dirty="0" smtClean="0">
                <a:solidFill>
                  <a:srgbClr val="000000"/>
                </a:solidFill>
              </a:rPr>
              <a:t>can assign user roles, and all other functionalities </a:t>
            </a:r>
            <a:r>
              <a:rPr lang="en-US" sz="2000" b="0" dirty="0">
                <a:solidFill>
                  <a:srgbClr val="000000"/>
                </a:solidFill>
              </a:rPr>
              <a:t>on the SCEC </a:t>
            </a:r>
            <a:r>
              <a:rPr lang="en-US" sz="2000" b="0" dirty="0" smtClean="0">
                <a:solidFill>
                  <a:srgbClr val="000000"/>
                </a:solidFill>
              </a:rPr>
              <a:t>website, except modify the software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Developer: User that can modify the Drupal software and edit the LDAP DB</a:t>
            </a:r>
            <a:endParaRPr lang="en-US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762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Drupal Website Development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rgbClr val="800000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>
                <a:solidFill>
                  <a:schemeClr val="tx1"/>
                </a:solidFill>
              </a:rPr>
              <a:t>Article Contribution Workflow </a:t>
            </a:r>
            <a:r>
              <a:rPr lang="en-US" b="0" dirty="0" smtClean="0">
                <a:solidFill>
                  <a:schemeClr val="tx1"/>
                </a:solidFill>
              </a:rPr>
              <a:t>Sequence</a:t>
            </a:r>
            <a:endParaRPr lang="en-US" b="0" dirty="0" smtClean="0">
              <a:solidFill>
                <a:srgbClr val="80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245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Website User Roles and Permissions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We are using Use Cases to define the site requirements. </a:t>
            </a:r>
            <a:r>
              <a:rPr lang="en-US" sz="2000" dirty="0" smtClean="0"/>
              <a:t>Use </a:t>
            </a:r>
            <a:r>
              <a:rPr lang="en-US" sz="2000" dirty="0"/>
              <a:t>cases should express web site functionality without defining how that functionality is </a:t>
            </a:r>
            <a:r>
              <a:rPr lang="en-US" sz="2000" dirty="0" smtClean="0"/>
              <a:t>implemented: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0" dirty="0" smtClean="0">
                <a:solidFill>
                  <a:srgbClr val="000000"/>
                </a:solidFill>
              </a:rPr>
              <a:t>We </a:t>
            </a:r>
            <a:r>
              <a:rPr lang="en-US" sz="2000" b="0" dirty="0">
                <a:solidFill>
                  <a:srgbClr val="000000"/>
                </a:solidFill>
              </a:rPr>
              <a:t>try to express our Use Cases in a three part format:</a:t>
            </a:r>
          </a:p>
          <a:p>
            <a:pPr marL="457200" indent="-457200">
              <a:buFont typeface="+mj-lt"/>
              <a:buAutoNum type="arabicPeriod"/>
            </a:pPr>
            <a:endParaRPr lang="en-US" sz="20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</a:rPr>
              <a:t> As a &lt;user role&gt;,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</a:rPr>
              <a:t> I &lt;do something&gt; using the website,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</a:rPr>
              <a:t> for &lt;a reason&gt;.</a:t>
            </a:r>
          </a:p>
          <a:p>
            <a:pPr marL="457200" indent="-457200">
              <a:buFont typeface="+mj-lt"/>
              <a:buAutoNum type="arabicPeriod"/>
            </a:pPr>
            <a:endParaRPr lang="en-US" sz="2000" b="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sz="2000" b="0" dirty="0">
                <a:solidFill>
                  <a:srgbClr val="000000"/>
                </a:solidFill>
              </a:rPr>
              <a:t>Our initial set of use cases are defined below:</a:t>
            </a:r>
          </a:p>
          <a:p>
            <a:pPr marL="0" indent="0">
              <a:buNone/>
            </a:pPr>
            <a:r>
              <a:rPr lang="en-US" sz="2000" b="0" dirty="0" smtClean="0">
                <a:solidFill>
                  <a:srgbClr val="000000"/>
                </a:solidFill>
                <a:hlinkClick r:id="rId2"/>
              </a:rPr>
              <a:t>https</a:t>
            </a:r>
            <a:r>
              <a:rPr lang="en-US" sz="2000" b="0" dirty="0">
                <a:solidFill>
                  <a:srgbClr val="000000"/>
                </a:solidFill>
                <a:hlinkClick r:id="rId2"/>
              </a:rPr>
              <a:t>://</a:t>
            </a:r>
            <a:r>
              <a:rPr lang="en-US" sz="2000" b="0" dirty="0" err="1">
                <a:solidFill>
                  <a:srgbClr val="000000"/>
                </a:solidFill>
                <a:hlinkClick r:id="rId2"/>
              </a:rPr>
              <a:t>scec.usc.edu</a:t>
            </a:r>
            <a:r>
              <a:rPr lang="en-US" sz="2000" b="0" dirty="0">
                <a:solidFill>
                  <a:srgbClr val="000000"/>
                </a:solidFill>
                <a:hlinkClick r:id="rId2"/>
              </a:rPr>
              <a:t>/it/</a:t>
            </a:r>
            <a:r>
              <a:rPr lang="en-US" sz="2000" b="0" dirty="0" err="1" smtClean="0">
                <a:solidFill>
                  <a:srgbClr val="000000"/>
                </a:solidFill>
                <a:hlinkClick r:id="rId2"/>
              </a:rPr>
              <a:t>SCEC_Prototype_Use_Cases</a:t>
            </a:r>
            <a:endParaRPr lang="en-US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504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Drupal Website Development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>
                <a:solidFill>
                  <a:srgbClr val="800000"/>
                </a:solidFill>
              </a:rPr>
              <a:t>Article Contribution Workflow </a:t>
            </a:r>
            <a:r>
              <a:rPr lang="en-US" b="0" dirty="0" smtClean="0">
                <a:solidFill>
                  <a:srgbClr val="800000"/>
                </a:solidFill>
              </a:rPr>
              <a:t>Sequence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174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SCEC Website Use Cases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As a contributor I want to add an article so that I can highlight my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research</a:t>
            </a:r>
            <a:endParaRPr lang="en-US" sz="2000" b="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As an editor, I want to review submitted articles to see which ones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should approved </a:t>
            </a: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and added to the SCEC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site</a:t>
            </a:r>
            <a:endParaRPr lang="en-US" sz="2000" b="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As an editor, I want to ask the contributor to make revisions to their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article</a:t>
            </a:r>
            <a:endParaRPr lang="en-US" sz="2000" b="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As a contributor, I want to make the revisions asked by the editor so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that my </a:t>
            </a: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article can be featured on the SCEC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site</a:t>
            </a:r>
            <a:endParaRPr lang="en-US" sz="2000" b="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As an editor, I want to publish an article and promote it to the home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page</a:t>
            </a:r>
            <a:endParaRPr lang="en-US" sz="2000" b="0" dirty="0">
              <a:solidFill>
                <a:schemeClr val="tx1"/>
              </a:solidFill>
              <a:latin typeface="Helvetica"/>
              <a:cs typeface="Helvetica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As an editor, I want to edit an existing web page on the SCEC site to </a:t>
            </a:r>
            <a:r>
              <a:rPr lang="en-US" sz="2000" b="0" dirty="0" smtClean="0">
                <a:solidFill>
                  <a:schemeClr val="tx1"/>
                </a:solidFill>
                <a:latin typeface="Helvetica"/>
                <a:cs typeface="Helvetica"/>
              </a:rPr>
              <a:t>add and</a:t>
            </a:r>
            <a:r>
              <a:rPr lang="en-US" sz="2000" b="0" dirty="0">
                <a:solidFill>
                  <a:schemeClr val="tx1"/>
                </a:solidFill>
                <a:latin typeface="Helvetica"/>
                <a:cs typeface="Helvetica"/>
              </a:rPr>
              <a:t>/or update publicly viewable SCEC content</a:t>
            </a:r>
          </a:p>
        </p:txBody>
      </p:sp>
    </p:spTree>
    <p:extLst>
      <p:ext uri="{BB962C8B-B14F-4D97-AF65-F5344CB8AC3E}">
        <p14:creationId xmlns:p14="http://schemas.microsoft.com/office/powerpoint/2010/main" val="1225143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Drupal Website Development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>
                <a:solidFill>
                  <a:srgbClr val="000000"/>
                </a:solidFill>
              </a:rPr>
              <a:t>Article Contribution Workflow </a:t>
            </a:r>
            <a:r>
              <a:rPr lang="en-US" b="0" dirty="0" smtClean="0">
                <a:solidFill>
                  <a:srgbClr val="000000"/>
                </a:solidFill>
              </a:rPr>
              <a:t>Sequence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rgbClr val="800000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72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Working With the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To evaluate this prototype, would like stakeholder (future users and contributors) to try entering content on the website:</a:t>
            </a:r>
          </a:p>
          <a:p>
            <a:pPr marL="0" indent="0">
              <a:buNone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We ask users to enter content on the “Staging” Website. All entered content will be preserved </a:t>
            </a:r>
            <a:r>
              <a:rPr lang="en-US" sz="2000" b="0" dirty="0" smtClean="0">
                <a:solidFill>
                  <a:srgbClr val="000000"/>
                </a:solidFill>
                <a:hlinkClick r:id="rId2"/>
              </a:rPr>
              <a:t>http://aftershock.usc.edu</a:t>
            </a:r>
            <a:endParaRPr lang="en-US" sz="2000" b="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Report Problems, Comments, Suggestions, Questions via IM or email to David</a:t>
            </a:r>
          </a:p>
          <a:p>
            <a:pPr marL="457200" indent="-457200">
              <a:buFont typeface="+mj-lt"/>
              <a:buAutoNum type="arabicPeriod"/>
            </a:pPr>
            <a:endParaRPr lang="en-US" sz="2000" b="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b="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David will preserve the comments into the Trouble Ticket System (</a:t>
            </a:r>
            <a:r>
              <a:rPr lang="en-US" sz="2000" b="0" dirty="0" err="1" smtClean="0">
                <a:solidFill>
                  <a:srgbClr val="000000"/>
                </a:solidFill>
              </a:rPr>
              <a:t>Trac</a:t>
            </a:r>
            <a:r>
              <a:rPr lang="en-US" sz="2000" b="0" dirty="0" smtClean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3570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Working With the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Content  Assignments</a:t>
            </a:r>
            <a:r>
              <a:rPr lang="en-US" sz="2000" dirty="0" smtClean="0"/>
              <a:t>: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Mark, as a editor, add content to </a:t>
            </a:r>
            <a:r>
              <a:rPr lang="en-US" sz="2000" b="0" dirty="0">
                <a:solidFill>
                  <a:srgbClr val="000000"/>
                </a:solidFill>
              </a:rPr>
              <a:t>the “"Earthquake &amp; Tsunami Preparedness” </a:t>
            </a:r>
            <a:r>
              <a:rPr lang="en-US" sz="2000" b="0" dirty="0" smtClean="0">
                <a:solidFill>
                  <a:srgbClr val="000000"/>
                </a:solidFill>
              </a:rPr>
              <a:t>Page, so the public can easily find accurate and helpful preparedness information.</a:t>
            </a:r>
            <a:endParaRPr lang="en-US" sz="2000" b="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Jason, as a contributor, add content from recent SCEC highlights as articles, to communicate recent SCEC accomplishments to the Public.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Mark, as an editor, approve these articles and promote them to the carousel.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John Marquis, as contributor, enter one or more new publications from recent progress reports in as publications, so SCEC has a current publication list for our next progress report. </a:t>
            </a:r>
            <a:endParaRPr lang="en-US" sz="2000" b="0" dirty="0" smtClean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Tran</a:t>
            </a:r>
            <a:r>
              <a:rPr lang="en-US" sz="2000" b="0" dirty="0" smtClean="0">
                <a:solidFill>
                  <a:srgbClr val="000000"/>
                </a:solidFill>
              </a:rPr>
              <a:t>, as editor, review the new publications and approve them when ready</a:t>
            </a:r>
            <a:r>
              <a:rPr lang="en-US" sz="2000" b="0" dirty="0" smtClean="0">
                <a:solidFill>
                  <a:srgbClr val="000000"/>
                </a:solidFill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Phil, as developer, deploy the prototype on development computer using deployment instructions.</a:t>
            </a:r>
            <a:endParaRPr lang="en-US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886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57200"/>
            <a:ext cx="89154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Drupal Website Development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7315200" cy="3581400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tx1"/>
                </a:solidFill>
              </a:rPr>
              <a:t>Custom Drupal Theme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Development Approach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Deployment Strategy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User Roles and Associated Capabilities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Use Cases Implemented</a:t>
            </a:r>
          </a:p>
          <a:p>
            <a:pPr>
              <a:spcBef>
                <a:spcPts val="1200"/>
              </a:spcBef>
            </a:pPr>
            <a:r>
              <a:rPr lang="en-US" b="0" dirty="0">
                <a:solidFill>
                  <a:srgbClr val="000000"/>
                </a:solidFill>
              </a:rPr>
              <a:t>Article Contribution Workflow </a:t>
            </a:r>
            <a:r>
              <a:rPr lang="en-US" b="0" dirty="0" smtClean="0">
                <a:solidFill>
                  <a:srgbClr val="000000"/>
                </a:solidFill>
              </a:rPr>
              <a:t>Sequence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Demonstrations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chemeClr val="tx1"/>
                </a:solidFill>
              </a:rPr>
              <a:t>Assignments</a:t>
            </a:r>
          </a:p>
          <a:p>
            <a:pPr>
              <a:spcBef>
                <a:spcPts val="1200"/>
              </a:spcBef>
            </a:pPr>
            <a:r>
              <a:rPr lang="en-US" b="0" dirty="0" smtClean="0">
                <a:solidFill>
                  <a:srgbClr val="800000"/>
                </a:solidFill>
              </a:rPr>
              <a:t>Next Steps</a:t>
            </a:r>
          </a:p>
          <a:p>
            <a:pPr>
              <a:spcBef>
                <a:spcPts val="1200"/>
              </a:spcBef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62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99994"/>
            <a:ext cx="8229600" cy="789680"/>
          </a:xfrm>
        </p:spPr>
        <p:txBody>
          <a:bodyPr>
            <a:normAutofit/>
          </a:bodyPr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7397" y="1341437"/>
            <a:ext cx="851040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Anticipated Next Steps in Website Development:</a:t>
            </a:r>
          </a:p>
          <a:p>
            <a:pPr marL="0" indent="0">
              <a:buNone/>
            </a:pP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Collect and document feedback from prototype.</a:t>
            </a:r>
            <a:endParaRPr lang="en-US" sz="2000" b="0" dirty="0">
              <a:solidFill>
                <a:srgbClr val="0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Practice deployment process.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Establish nightly backups.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Develop detail users profile display pages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Review fields in publications for completeness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Establish linking mechanism between files (including images) and articles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Develop group email list capabilities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0" dirty="0" smtClean="0">
                <a:solidFill>
                  <a:srgbClr val="000000"/>
                </a:solidFill>
              </a:rPr>
              <a:t>Develop Basic calendar functionality</a:t>
            </a:r>
          </a:p>
          <a:p>
            <a:pPr marL="457200" indent="-457200">
              <a:buFont typeface="+mj-lt"/>
              <a:buAutoNum type="arabicPeriod"/>
            </a:pPr>
            <a:endParaRPr lang="en-US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716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aijfc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854" y="0"/>
            <a:ext cx="6997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079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705" y="1341437"/>
            <a:ext cx="8510403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000" dirty="0" smtClean="0"/>
          </a:p>
          <a:p>
            <a:pPr marL="0" indent="0" algn="ctr">
              <a:buNone/>
            </a:pPr>
            <a:r>
              <a:rPr lang="en-US" sz="2000" dirty="0" smtClean="0"/>
              <a:t>End</a:t>
            </a:r>
            <a:endParaRPr lang="en-US" sz="2000" b="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967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070009"/>
      </a:hlink>
      <a:folHlink>
        <a:srgbClr val="0000FF"/>
      </a:folHlink>
    </a:clrScheme>
    <a:fontScheme name="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1013</Words>
  <Application>Microsoft Macintosh PowerPoint</Application>
  <PresentationFormat>On-screen Show (4:3)</PresentationFormat>
  <Paragraphs>162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2_SCEC.new.banner</vt:lpstr>
      <vt:lpstr>SCEC Drupal Website Development Overview and Status</vt:lpstr>
      <vt:lpstr>Drupal Website Development Plan</vt:lpstr>
      <vt:lpstr>PowerPoint Presentation</vt:lpstr>
      <vt:lpstr>Drupal Website Development Plan</vt:lpstr>
      <vt:lpstr>Drupal Development Approach</vt:lpstr>
      <vt:lpstr>Drupal Website Development Plan</vt:lpstr>
      <vt:lpstr>Drupal Website Deployment Approach</vt:lpstr>
      <vt:lpstr>Content Modifications</vt:lpstr>
      <vt:lpstr>Drupal Website Development Plan</vt:lpstr>
      <vt:lpstr>Website User Roles and Permissions</vt:lpstr>
      <vt:lpstr>Drupal Website Development Plan</vt:lpstr>
      <vt:lpstr>Website User Roles and Permissions</vt:lpstr>
      <vt:lpstr>Drupal Website Development Plan</vt:lpstr>
      <vt:lpstr>SCEC Website Use Cases</vt:lpstr>
      <vt:lpstr>Drupal Website Development Plan</vt:lpstr>
      <vt:lpstr>Working With the Prototype</vt:lpstr>
      <vt:lpstr>Working With the Prototype</vt:lpstr>
      <vt:lpstr>Drupal Website Development Plan</vt:lpstr>
      <vt:lpstr>Next Steps</vt:lpstr>
      <vt:lpstr>PowerPoint Presentation</vt:lpstr>
      <vt:lpstr>PowerPoint Presentation</vt:lpstr>
    </vt:vector>
  </TitlesOfParts>
  <Company>USC Earth Sciences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Collaboratory Development Plan</dc:title>
  <dc:creator>Philip Maechling</dc:creator>
  <cp:lastModifiedBy>Philip Maechling</cp:lastModifiedBy>
  <cp:revision>37</cp:revision>
  <dcterms:created xsi:type="dcterms:W3CDTF">2015-03-10T21:24:18Z</dcterms:created>
  <dcterms:modified xsi:type="dcterms:W3CDTF">2015-03-24T02:06:30Z</dcterms:modified>
</cp:coreProperties>
</file>