
<file path=[Content_Types].xml><?xml version="1.0" encoding="utf-8"?>
<Types xmlns="http://schemas.openxmlformats.org/package/2006/content-types">
  <Default Extension="xml" ContentType="application/xml"/>
  <Default Extension="jpg" ContentType="image/jpeg"/>
  <Default Extension="tiff" ContentType="image/tiff"/>
  <Default Extension="emf" ContentType="image/x-emf"/>
  <Default Extension="xlsx" ContentType="application/vnd.openxmlformats-officedocument.spreadsheetml.sheet"/>
  <Default Extension="rels" ContentType="application/vnd.openxmlformats-package.relationships+xml"/>
  <Default Extension="vml" ContentType="application/vnd.openxmlformats-officedocument.vmlDrawing"/>
  <Default Extension="docx" ContentType="application/vnd.openxmlformats-officedocument.wordprocessingml.document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embeddings/oleObject1.bin" ContentType="application/vnd.openxmlformats-officedocument.oleObject"/>
  <Override PartName="/ppt/embeddings/oleObject2.bin" ContentType="application/vnd.openxmlformats-officedocument.oleObject"/>
  <Override PartName="/ppt/embeddings/oleObject3.bin" ContentType="application/vnd.openxmlformats-officedocument.oleObject"/>
  <Override PartName="/ppt/embeddings/oleObject4.bin" ContentType="application/vnd.openxmlformats-officedocument.oleObject"/>
  <Override PartName="/ppt/embeddings/oleObject5.bin" ContentType="application/vnd.openxmlformats-officedocument.oleObject"/>
  <Override PartName="/ppt/embeddings/oleObject6.bin" ContentType="application/vnd.openxmlformats-officedocument.oleObject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charts/chart4.xml" ContentType="application/vnd.openxmlformats-officedocument.drawingml.chart+xml"/>
  <Override PartName="/ppt/notesSlides/notesSlide22.xml" ContentType="application/vnd.openxmlformats-officedocument.presentationml.notesSlide+xml"/>
  <Override PartName="/ppt/charts/chart5.xml" ContentType="application/vnd.openxmlformats-officedocument.drawingml.chart+xml"/>
  <Override PartName="/ppt/notesSlides/notesSlide23.xml" ContentType="application/vnd.openxmlformats-officedocument.presentationml.notesSlide+xml"/>
  <Override PartName="/ppt/charts/chart6.xml" ContentType="application/vnd.openxmlformats-officedocument.drawingml.chart+xml"/>
  <Override PartName="/ppt/notesSlides/notesSlide24.xml" ContentType="application/vnd.openxmlformats-officedocument.presentationml.notesSlide+xml"/>
  <Override PartName="/ppt/charts/chart7.xml" ContentType="application/vnd.openxmlformats-officedocument.drawingml.chart+xml"/>
  <Override PartName="/ppt/notesSlides/notesSlide25.xml" ContentType="application/vnd.openxmlformats-officedocument.presentationml.notesSlide+xml"/>
  <Override PartName="/ppt/charts/chart8.xml" ContentType="application/vnd.openxmlformats-officedocument.drawingml.chart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45"/>
  </p:notesMasterIdLst>
  <p:handoutMasterIdLst>
    <p:handoutMasterId r:id="rId46"/>
  </p:handoutMasterIdLst>
  <p:sldIdLst>
    <p:sldId id="804" r:id="rId2"/>
    <p:sldId id="934" r:id="rId3"/>
    <p:sldId id="916" r:id="rId4"/>
    <p:sldId id="977" r:id="rId5"/>
    <p:sldId id="1040" r:id="rId6"/>
    <p:sldId id="1041" r:id="rId7"/>
    <p:sldId id="1042" r:id="rId8"/>
    <p:sldId id="1043" r:id="rId9"/>
    <p:sldId id="1044" r:id="rId10"/>
    <p:sldId id="980" r:id="rId11"/>
    <p:sldId id="978" r:id="rId12"/>
    <p:sldId id="979" r:id="rId13"/>
    <p:sldId id="906" r:id="rId14"/>
    <p:sldId id="907" r:id="rId15"/>
    <p:sldId id="909" r:id="rId16"/>
    <p:sldId id="948" r:id="rId17"/>
    <p:sldId id="949" r:id="rId18"/>
    <p:sldId id="950" r:id="rId19"/>
    <p:sldId id="947" r:id="rId20"/>
    <p:sldId id="970" r:id="rId21"/>
    <p:sldId id="965" r:id="rId22"/>
    <p:sldId id="1009" r:id="rId23"/>
    <p:sldId id="1011" r:id="rId24"/>
    <p:sldId id="1010" r:id="rId25"/>
    <p:sldId id="1008" r:id="rId26"/>
    <p:sldId id="1026" r:id="rId27"/>
    <p:sldId id="1027" r:id="rId28"/>
    <p:sldId id="1018" r:id="rId29"/>
    <p:sldId id="1001" r:id="rId30"/>
    <p:sldId id="1013" r:id="rId31"/>
    <p:sldId id="945" r:id="rId32"/>
    <p:sldId id="943" r:id="rId33"/>
    <p:sldId id="913" r:id="rId34"/>
    <p:sldId id="1039" r:id="rId35"/>
    <p:sldId id="1036" r:id="rId36"/>
    <p:sldId id="1037" r:id="rId37"/>
    <p:sldId id="982" r:id="rId38"/>
    <p:sldId id="983" r:id="rId39"/>
    <p:sldId id="984" r:id="rId40"/>
    <p:sldId id="985" r:id="rId41"/>
    <p:sldId id="986" r:id="rId42"/>
    <p:sldId id="1012" r:id="rId43"/>
    <p:sldId id="815" r:id="rId4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8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299" autoAdjust="0"/>
    <p:restoredTop sz="86935" autoAdjust="0"/>
  </p:normalViewPr>
  <p:slideViewPr>
    <p:cSldViewPr snapToGrid="0" snapToObjects="1">
      <p:cViewPr>
        <p:scale>
          <a:sx n="150" d="100"/>
          <a:sy n="150" d="100"/>
        </p:scale>
        <p:origin x="-432" y="-17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38776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 snapToGrid="0" snapToObjects="1">
      <p:cViewPr varScale="1">
        <p:scale>
          <a:sx n="86" d="100"/>
          <a:sy n="86" d="100"/>
        </p:scale>
        <p:origin x="-3104" y="-104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46" Type="http://schemas.openxmlformats.org/officeDocument/2006/relationships/handoutMaster" Target="handoutMasters/handoutMaster1.xml"/><Relationship Id="rId47" Type="http://schemas.openxmlformats.org/officeDocument/2006/relationships/printerSettings" Target="printerSettings/printerSettings1.bin"/><Relationship Id="rId48" Type="http://schemas.openxmlformats.org/officeDocument/2006/relationships/presProps" Target="presProps.xml"/><Relationship Id="rId49" Type="http://schemas.openxmlformats.org/officeDocument/2006/relationships/viewProps" Target="viewProps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50" Type="http://schemas.openxmlformats.org/officeDocument/2006/relationships/theme" Target="theme/theme1.xml"/><Relationship Id="rId5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yifengcui:Documents:Events:2014:00.03.03.Congress:SCEC_Allocations_09-14-v7.xlsx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yifengcui:Documents:Events:2014:00.03.03.Congress:SCEC_Allocations_09-14-v7.xlsx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yifengcui:Documents:Events:2014:00.03.03.Congress:SCEC_Allocations_09-14-v7.xlsx" TargetMode="Externa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yifengcui:Documents:Events:2014:00.03.03.Congress:SCEC_Allocations_09-14-v7.xlsx" TargetMode="External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yifengcui:Documents:Events:2014:00.03.03.Congress:SCEC_Allocations_09-14-v7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000">
                <a:latin typeface="Helvetica" panose="020B0604020202020204" pitchFamily="34" charset="0"/>
                <a:cs typeface="Helvetica" panose="020B0604020202020204" pitchFamily="34" charset="0"/>
              </a:defRPr>
            </a:pPr>
            <a:r>
              <a:rPr lang="en-US" sz="1000" baseline="0" dirty="0" smtClean="0">
                <a:latin typeface="Helvetica" panose="020B0604020202020204" pitchFamily="34" charset="0"/>
                <a:cs typeface="Helvetica" panose="020B0604020202020204" pitchFamily="34" charset="0"/>
              </a:rPr>
              <a:t>Stiffness and Attenuation Time</a:t>
            </a:r>
            <a:endParaRPr lang="en-US" sz="1000" dirty="0">
              <a:latin typeface="Helvetica" panose="020B0604020202020204" pitchFamily="34" charset="0"/>
              <a:cs typeface="Helvetica" panose="020B0604020202020204" pitchFamily="34" charset="0"/>
            </a:endParaRPr>
          </a:p>
        </c:rich>
      </c:tx>
      <c:layout/>
      <c:overlay val="0"/>
    </c:title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invertIfNegative val="0"/>
          <c:cat>
            <c:strRef>
              <c:f>(Sheet1!$A$5,Sheet1!$A$6)</c:f>
              <c:strCache>
                <c:ptCount val="2"/>
                <c:pt idx="0">
                  <c:v>CPU</c:v>
                </c:pt>
                <c:pt idx="1">
                  <c:v>GPU</c:v>
                </c:pt>
              </c:strCache>
            </c:strRef>
          </c:cat>
          <c:val>
            <c:numRef>
              <c:f>(Sheet1!$H$5,Sheet1!$H$6)</c:f>
              <c:numCache>
                <c:formatCode>General</c:formatCode>
                <c:ptCount val="2"/>
                <c:pt idx="0">
                  <c:v>346.22</c:v>
                </c:pt>
                <c:pt idx="1">
                  <c:v>51.32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-2041184328"/>
        <c:axId val="-2041181320"/>
        <c:axId val="0"/>
      </c:bar3DChart>
      <c:catAx>
        <c:axId val="-204118432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>
                <a:latin typeface="Helvetica" panose="020B0604020202020204" pitchFamily="34" charset="0"/>
                <a:cs typeface="Helvetica" panose="020B0604020202020204" pitchFamily="34" charset="0"/>
              </a:defRPr>
            </a:pPr>
            <a:endParaRPr lang="en-US"/>
          </a:p>
        </c:txPr>
        <c:crossAx val="-2041181320"/>
        <c:crosses val="autoZero"/>
        <c:auto val="1"/>
        <c:lblAlgn val="ctr"/>
        <c:lblOffset val="100"/>
        <c:noMultiLvlLbl val="0"/>
      </c:catAx>
      <c:valAx>
        <c:axId val="-2041181320"/>
        <c:scaling>
          <c:orientation val="minMax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>
                    <a:latin typeface="Helvetica" panose="020B0604020202020204" pitchFamily="34" charset="0"/>
                    <a:cs typeface="Helvetica" panose="020B0604020202020204" pitchFamily="34" charset="0"/>
                  </a:defRPr>
                </a:pPr>
                <a:r>
                  <a:rPr lang="en-US">
                    <a:latin typeface="Helvetica" panose="020B0604020202020204" pitchFamily="34" charset="0"/>
                    <a:cs typeface="Helvetica" panose="020B0604020202020204" pitchFamily="34" charset="0"/>
                  </a:rPr>
                  <a:t>Wallclock</a:t>
                </a:r>
                <a:r>
                  <a:rPr lang="en-US" baseline="0">
                    <a:latin typeface="Helvetica" panose="020B0604020202020204" pitchFamily="34" charset="0"/>
                    <a:cs typeface="Helvetica" panose="020B0604020202020204" pitchFamily="34" charset="0"/>
                  </a:rPr>
                  <a:t> (s)</a:t>
                </a:r>
                <a:endParaRPr lang="en-US">
                  <a:latin typeface="Helvetica" panose="020B0604020202020204" pitchFamily="34" charset="0"/>
                  <a:cs typeface="Helvetica" panose="020B0604020202020204" pitchFamily="34" charset="0"/>
                </a:endParaRP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-2041184328"/>
        <c:crosses val="autoZero"/>
        <c:crossBetween val="between"/>
      </c:valAx>
    </c:plotArea>
    <c:plotVisOnly val="1"/>
    <c:dispBlanksAs val="gap"/>
    <c:showDLblsOverMax val="0"/>
  </c:chart>
  <c:spPr>
    <a:solidFill>
      <a:schemeClr val="accent4">
        <a:lumMod val="20000"/>
        <a:lumOff val="80000"/>
      </a:schemeClr>
    </a:solidFill>
    <a:ln w="25400">
      <a:solidFill>
        <a:schemeClr val="accent4"/>
      </a:solidFill>
    </a:ln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000">
                <a:latin typeface="Helvetica" panose="020B0604020202020204" pitchFamily="34" charset="0"/>
                <a:cs typeface="Helvetica" panose="020B0604020202020204" pitchFamily="34" charset="0"/>
              </a:defRPr>
            </a:pPr>
            <a:r>
              <a:rPr lang="en-US" sz="1000" baseline="0">
                <a:latin typeface="Helvetica" panose="020B0604020202020204" pitchFamily="34" charset="0"/>
                <a:cs typeface="Helvetica" panose="020B0604020202020204" pitchFamily="34" charset="0"/>
              </a:rPr>
              <a:t>Displacement Update Time</a:t>
            </a:r>
            <a:endParaRPr lang="en-US" sz="1000">
              <a:latin typeface="Helvetica" panose="020B0604020202020204" pitchFamily="34" charset="0"/>
              <a:cs typeface="Helvetica" panose="020B0604020202020204" pitchFamily="34" charset="0"/>
            </a:endParaRPr>
          </a:p>
        </c:rich>
      </c:tx>
      <c:layout/>
      <c:overlay val="0"/>
    </c:title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invertIfNegative val="0"/>
          <c:cat>
            <c:strRef>
              <c:f>Sheet1!$A$5:$A$6</c:f>
              <c:strCache>
                <c:ptCount val="2"/>
                <c:pt idx="0">
                  <c:v>CPU</c:v>
                </c:pt>
                <c:pt idx="1">
                  <c:v>GPU</c:v>
                </c:pt>
              </c:strCache>
            </c:strRef>
          </c:cat>
          <c:val>
            <c:numRef>
              <c:f>Sheet1!$I$5:$I$6</c:f>
              <c:numCache>
                <c:formatCode>General</c:formatCode>
                <c:ptCount val="2"/>
                <c:pt idx="0">
                  <c:v>29.92</c:v>
                </c:pt>
                <c:pt idx="1">
                  <c:v>12.36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-2041142472"/>
        <c:axId val="-2041112520"/>
        <c:axId val="0"/>
      </c:bar3DChart>
      <c:catAx>
        <c:axId val="-204114247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>
                <a:latin typeface="Helvetica" panose="020B0604020202020204" pitchFamily="34" charset="0"/>
                <a:cs typeface="Helvetica" panose="020B0604020202020204" pitchFamily="34" charset="0"/>
              </a:defRPr>
            </a:pPr>
            <a:endParaRPr lang="en-US"/>
          </a:p>
        </c:txPr>
        <c:crossAx val="-2041112520"/>
        <c:crosses val="autoZero"/>
        <c:auto val="1"/>
        <c:lblAlgn val="ctr"/>
        <c:lblOffset val="100"/>
        <c:noMultiLvlLbl val="0"/>
      </c:catAx>
      <c:valAx>
        <c:axId val="-2041112520"/>
        <c:scaling>
          <c:orientation val="minMax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>
                    <a:latin typeface="Helvetica" panose="020B0604020202020204" pitchFamily="34" charset="0"/>
                    <a:cs typeface="Helvetica" panose="020B0604020202020204" pitchFamily="34" charset="0"/>
                  </a:defRPr>
                </a:pPr>
                <a:r>
                  <a:rPr lang="en-US">
                    <a:latin typeface="Helvetica" panose="020B0604020202020204" pitchFamily="34" charset="0"/>
                    <a:cs typeface="Helvetica" panose="020B0604020202020204" pitchFamily="34" charset="0"/>
                  </a:rPr>
                  <a:t>Wallclock</a:t>
                </a:r>
                <a:r>
                  <a:rPr lang="en-US" baseline="0">
                    <a:latin typeface="Helvetica" panose="020B0604020202020204" pitchFamily="34" charset="0"/>
                    <a:cs typeface="Helvetica" panose="020B0604020202020204" pitchFamily="34" charset="0"/>
                  </a:rPr>
                  <a:t> (s)</a:t>
                </a:r>
                <a:endParaRPr lang="en-US">
                  <a:latin typeface="Helvetica" panose="020B0604020202020204" pitchFamily="34" charset="0"/>
                  <a:cs typeface="Helvetica" panose="020B0604020202020204" pitchFamily="34" charset="0"/>
                </a:endParaRP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-2041142472"/>
        <c:crosses val="autoZero"/>
        <c:crossBetween val="between"/>
      </c:valAx>
    </c:plotArea>
    <c:plotVisOnly val="1"/>
    <c:dispBlanksAs val="gap"/>
    <c:showDLblsOverMax val="0"/>
  </c:chart>
  <c:spPr>
    <a:solidFill>
      <a:schemeClr val="accent4">
        <a:lumMod val="20000"/>
        <a:lumOff val="80000"/>
      </a:schemeClr>
    </a:solidFill>
    <a:ln w="25400">
      <a:solidFill>
        <a:schemeClr val="accent4"/>
      </a:solidFill>
    </a:ln>
  </c:sp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000">
                <a:latin typeface="Helvetica" panose="020B0604020202020204" pitchFamily="34" charset="0"/>
                <a:cs typeface="Helvetica" panose="020B0604020202020204" pitchFamily="34" charset="0"/>
              </a:defRPr>
            </a:pPr>
            <a:r>
              <a:rPr lang="en-US" sz="1000" baseline="0" dirty="0">
                <a:latin typeface="Helvetica" panose="020B0604020202020204" pitchFamily="34" charset="0"/>
                <a:cs typeface="Helvetica" panose="020B0604020202020204" pitchFamily="34" charset="0"/>
              </a:rPr>
              <a:t>Solver Time</a:t>
            </a:r>
            <a:endParaRPr lang="en-US" sz="1000" dirty="0">
              <a:latin typeface="Helvetica" panose="020B0604020202020204" pitchFamily="34" charset="0"/>
              <a:cs typeface="Helvetica" panose="020B0604020202020204" pitchFamily="34" charset="0"/>
            </a:endParaRPr>
          </a:p>
        </c:rich>
      </c:tx>
      <c:layout/>
      <c:overlay val="0"/>
    </c:title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invertIfNegative val="0"/>
          <c:cat>
            <c:strRef>
              <c:f>(Sheet1!$A$5,Sheet1!$A$6)</c:f>
              <c:strCache>
                <c:ptCount val="2"/>
                <c:pt idx="0">
                  <c:v>CPU</c:v>
                </c:pt>
                <c:pt idx="1">
                  <c:v>GPU</c:v>
                </c:pt>
              </c:strCache>
            </c:strRef>
          </c:cat>
          <c:val>
            <c:numRef>
              <c:f>(Sheet1!$C$5,Sheet1!$C$6)</c:f>
              <c:numCache>
                <c:formatCode>General</c:formatCode>
                <c:ptCount val="2"/>
                <c:pt idx="0">
                  <c:v>561.1</c:v>
                </c:pt>
                <c:pt idx="1">
                  <c:v>236.94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-2041086344"/>
        <c:axId val="1822991272"/>
        <c:axId val="0"/>
      </c:bar3DChart>
      <c:catAx>
        <c:axId val="-204108634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>
                <a:latin typeface="Helvetica" panose="020B0604020202020204" pitchFamily="34" charset="0"/>
                <a:cs typeface="Helvetica" panose="020B0604020202020204" pitchFamily="34" charset="0"/>
              </a:defRPr>
            </a:pPr>
            <a:endParaRPr lang="en-US"/>
          </a:p>
        </c:txPr>
        <c:crossAx val="1822991272"/>
        <c:crosses val="autoZero"/>
        <c:auto val="1"/>
        <c:lblAlgn val="ctr"/>
        <c:lblOffset val="100"/>
        <c:noMultiLvlLbl val="0"/>
      </c:catAx>
      <c:valAx>
        <c:axId val="1822991272"/>
        <c:scaling>
          <c:orientation val="minMax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>
                    <a:latin typeface="Helvetica" panose="020B0604020202020204" pitchFamily="34" charset="0"/>
                    <a:cs typeface="Helvetica" panose="020B0604020202020204" pitchFamily="34" charset="0"/>
                  </a:defRPr>
                </a:pPr>
                <a:r>
                  <a:rPr lang="en-US">
                    <a:latin typeface="Helvetica" panose="020B0604020202020204" pitchFamily="34" charset="0"/>
                    <a:cs typeface="Helvetica" panose="020B0604020202020204" pitchFamily="34" charset="0"/>
                  </a:rPr>
                  <a:t>Wallclock</a:t>
                </a:r>
                <a:r>
                  <a:rPr lang="en-US" baseline="0">
                    <a:latin typeface="Helvetica" panose="020B0604020202020204" pitchFamily="34" charset="0"/>
                    <a:cs typeface="Helvetica" panose="020B0604020202020204" pitchFamily="34" charset="0"/>
                  </a:rPr>
                  <a:t> (s)</a:t>
                </a:r>
                <a:endParaRPr lang="en-US">
                  <a:latin typeface="Helvetica" panose="020B0604020202020204" pitchFamily="34" charset="0"/>
                  <a:cs typeface="Helvetica" panose="020B0604020202020204" pitchFamily="34" charset="0"/>
                </a:endParaRP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-2041086344"/>
        <c:crosses val="autoZero"/>
        <c:crossBetween val="between"/>
      </c:valAx>
    </c:plotArea>
    <c:plotVisOnly val="1"/>
    <c:dispBlanksAs val="gap"/>
    <c:showDLblsOverMax val="0"/>
  </c:chart>
  <c:spPr>
    <a:solidFill>
      <a:schemeClr val="accent4">
        <a:lumMod val="20000"/>
        <a:lumOff val="80000"/>
      </a:schemeClr>
    </a:solidFill>
    <a:ln w="25400">
      <a:solidFill>
        <a:schemeClr val="accent4"/>
      </a:solidFill>
    </a:ln>
  </c:sp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02983776866168"/>
          <c:y val="0.0423913007196764"/>
          <c:w val="0.83304564230597"/>
          <c:h val="0.874956703615482"/>
        </c:manualLayout>
      </c:layout>
      <c:lineChart>
        <c:grouping val="standard"/>
        <c:varyColors val="0"/>
        <c:ser>
          <c:idx val="0"/>
          <c:order val="0"/>
          <c:spPr>
            <a:ln>
              <a:noFill/>
            </a:ln>
          </c:spPr>
          <c:marker>
            <c:symbol val="triangle"/>
            <c:size val="5"/>
            <c:spPr>
              <a:solidFill>
                <a:schemeClr val="accent1">
                  <a:lumMod val="50000"/>
                </a:schemeClr>
              </a:solidFill>
              <a:ln>
                <a:solidFill>
                  <a:schemeClr val="accent1">
                    <a:lumMod val="50000"/>
                  </a:schemeClr>
                </a:solidFill>
              </a:ln>
            </c:spPr>
          </c:marker>
          <c:cat>
            <c:strRef>
              <c:f>data!$B$36:$B$65</c:f>
              <c:strCache>
                <c:ptCount val="29"/>
                <c:pt idx="0">
                  <c:v>2004</c:v>
                </c:pt>
                <c:pt idx="2">
                  <c:v>2005</c:v>
                </c:pt>
                <c:pt idx="4">
                  <c:v>2006</c:v>
                </c:pt>
                <c:pt idx="6">
                  <c:v>2007</c:v>
                </c:pt>
                <c:pt idx="8">
                  <c:v>2008</c:v>
                </c:pt>
                <c:pt idx="10">
                  <c:v>2009</c:v>
                </c:pt>
                <c:pt idx="12">
                  <c:v>2010</c:v>
                </c:pt>
                <c:pt idx="13">
                  <c:v> </c:v>
                </c:pt>
                <c:pt idx="14">
                  <c:v>2011</c:v>
                </c:pt>
                <c:pt idx="16">
                  <c:v>2012</c:v>
                </c:pt>
                <c:pt idx="17">
                  <c:v> </c:v>
                </c:pt>
                <c:pt idx="18">
                  <c:v>2013</c:v>
                </c:pt>
                <c:pt idx="20">
                  <c:v>2014</c:v>
                </c:pt>
                <c:pt idx="22">
                  <c:v>2015</c:v>
                </c:pt>
                <c:pt idx="24">
                  <c:v>2016</c:v>
                </c:pt>
                <c:pt idx="26">
                  <c:v>2017</c:v>
                </c:pt>
                <c:pt idx="28">
                  <c:v>2018</c:v>
                </c:pt>
              </c:strCache>
            </c:strRef>
          </c:cat>
          <c:val>
            <c:numRef>
              <c:f>data!$C$36:$C$64</c:f>
              <c:numCache>
                <c:formatCode>General</c:formatCode>
                <c:ptCount val="29"/>
                <c:pt idx="0">
                  <c:v>36.0</c:v>
                </c:pt>
                <c:pt idx="1">
                  <c:v>91.8</c:v>
                </c:pt>
                <c:pt idx="2">
                  <c:v>183.0</c:v>
                </c:pt>
                <c:pt idx="3">
                  <c:v>367.0</c:v>
                </c:pt>
                <c:pt idx="4">
                  <c:v>367.0</c:v>
                </c:pt>
                <c:pt idx="5">
                  <c:v>367.0</c:v>
                </c:pt>
                <c:pt idx="6">
                  <c:v>367.0</c:v>
                </c:pt>
                <c:pt idx="7">
                  <c:v>596.0</c:v>
                </c:pt>
                <c:pt idx="8">
                  <c:v>1375.0</c:v>
                </c:pt>
                <c:pt idx="9">
                  <c:v>1456.0</c:v>
                </c:pt>
                <c:pt idx="10">
                  <c:v>1456.0</c:v>
                </c:pt>
                <c:pt idx="11">
                  <c:v>2331.0</c:v>
                </c:pt>
                <c:pt idx="12">
                  <c:v>2331.0</c:v>
                </c:pt>
                <c:pt idx="13">
                  <c:v>4701.0</c:v>
                </c:pt>
                <c:pt idx="14">
                  <c:v>8773.0</c:v>
                </c:pt>
                <c:pt idx="15">
                  <c:v>11280.0</c:v>
                </c:pt>
                <c:pt idx="16">
                  <c:v>20132.0</c:v>
                </c:pt>
                <c:pt idx="17">
                  <c:v>27112.0</c:v>
                </c:pt>
                <c:pt idx="18">
                  <c:v>54902.0</c:v>
                </c:pt>
                <c:pt idx="19">
                  <c:v>54902.0</c:v>
                </c:pt>
                <c:pt idx="28">
                  <c:v>0.0</c:v>
                </c:pt>
              </c:numCache>
            </c:numRef>
          </c:val>
          <c:smooth val="0"/>
        </c:ser>
        <c:ser>
          <c:idx val="1"/>
          <c:order val="1"/>
          <c:spPr>
            <a:ln>
              <a:noFill/>
            </a:ln>
          </c:spPr>
          <c:marker>
            <c:symbol val="triangle"/>
            <c:size val="5"/>
            <c:spPr>
              <a:noFill/>
              <a:ln>
                <a:solidFill>
                  <a:schemeClr val="accent1">
                    <a:lumMod val="50000"/>
                  </a:schemeClr>
                </a:solidFill>
              </a:ln>
            </c:spPr>
          </c:marker>
          <c:cat>
            <c:strRef>
              <c:f>data!$B$36:$B$65</c:f>
              <c:strCache>
                <c:ptCount val="29"/>
                <c:pt idx="0">
                  <c:v>2004</c:v>
                </c:pt>
                <c:pt idx="2">
                  <c:v>2005</c:v>
                </c:pt>
                <c:pt idx="4">
                  <c:v>2006</c:v>
                </c:pt>
                <c:pt idx="6">
                  <c:v>2007</c:v>
                </c:pt>
                <c:pt idx="8">
                  <c:v>2008</c:v>
                </c:pt>
                <c:pt idx="10">
                  <c:v>2009</c:v>
                </c:pt>
                <c:pt idx="12">
                  <c:v>2010</c:v>
                </c:pt>
                <c:pt idx="13">
                  <c:v> </c:v>
                </c:pt>
                <c:pt idx="14">
                  <c:v>2011</c:v>
                </c:pt>
                <c:pt idx="16">
                  <c:v>2012</c:v>
                </c:pt>
                <c:pt idx="17">
                  <c:v> </c:v>
                </c:pt>
                <c:pt idx="18">
                  <c:v>2013</c:v>
                </c:pt>
                <c:pt idx="20">
                  <c:v>2014</c:v>
                </c:pt>
                <c:pt idx="22">
                  <c:v>2015</c:v>
                </c:pt>
                <c:pt idx="24">
                  <c:v>2016</c:v>
                </c:pt>
                <c:pt idx="26">
                  <c:v>2017</c:v>
                </c:pt>
                <c:pt idx="28">
                  <c:v>2018</c:v>
                </c:pt>
              </c:strCache>
            </c:strRef>
          </c:cat>
          <c:val>
            <c:numRef>
              <c:f>data!$D$36:$D$64</c:f>
              <c:numCache>
                <c:formatCode>General</c:formatCode>
                <c:ptCount val="29"/>
                <c:pt idx="0">
                  <c:v>41.0</c:v>
                </c:pt>
                <c:pt idx="1">
                  <c:v>70.8</c:v>
                </c:pt>
                <c:pt idx="2">
                  <c:v>136.0</c:v>
                </c:pt>
                <c:pt idx="3">
                  <c:v>280.0</c:v>
                </c:pt>
                <c:pt idx="4">
                  <c:v>280.0</c:v>
                </c:pt>
                <c:pt idx="5">
                  <c:v>280.0</c:v>
                </c:pt>
                <c:pt idx="6">
                  <c:v>280.0</c:v>
                </c:pt>
                <c:pt idx="7">
                  <c:v>478.0</c:v>
                </c:pt>
                <c:pt idx="8">
                  <c:v>1026.0</c:v>
                </c:pt>
                <c:pt idx="9">
                  <c:v>1105.0</c:v>
                </c:pt>
                <c:pt idx="10">
                  <c:v>1105.0</c:v>
                </c:pt>
                <c:pt idx="11">
                  <c:v>1759.0</c:v>
                </c:pt>
                <c:pt idx="12">
                  <c:v>1759.0</c:v>
                </c:pt>
                <c:pt idx="13">
                  <c:v>2566.0</c:v>
                </c:pt>
                <c:pt idx="14">
                  <c:v>8162.0</c:v>
                </c:pt>
                <c:pt idx="15">
                  <c:v>10511.0</c:v>
                </c:pt>
                <c:pt idx="16">
                  <c:v>16324.0</c:v>
                </c:pt>
                <c:pt idx="17">
                  <c:v>17590.0</c:v>
                </c:pt>
                <c:pt idx="18">
                  <c:v>33862.0</c:v>
                </c:pt>
                <c:pt idx="19">
                  <c:v>33862.0</c:v>
                </c:pt>
                <c:pt idx="28">
                  <c:v>0.0</c:v>
                </c:pt>
              </c:numCache>
            </c:numRef>
          </c:val>
          <c:smooth val="0"/>
        </c:ser>
        <c:ser>
          <c:idx val="2"/>
          <c:order val="2"/>
          <c:spPr>
            <a:ln w="28575" cmpd="sng">
              <a:solidFill>
                <a:schemeClr val="accent1">
                  <a:lumMod val="60000"/>
                  <a:lumOff val="40000"/>
                </a:schemeClr>
              </a:solidFill>
            </a:ln>
          </c:spPr>
          <c:marker>
            <c:symbol val="none"/>
          </c:marker>
          <c:cat>
            <c:strRef>
              <c:f>data!$B$36:$B$65</c:f>
              <c:strCache>
                <c:ptCount val="29"/>
                <c:pt idx="0">
                  <c:v>2004</c:v>
                </c:pt>
                <c:pt idx="2">
                  <c:v>2005</c:v>
                </c:pt>
                <c:pt idx="4">
                  <c:v>2006</c:v>
                </c:pt>
                <c:pt idx="6">
                  <c:v>2007</c:v>
                </c:pt>
                <c:pt idx="8">
                  <c:v>2008</c:v>
                </c:pt>
                <c:pt idx="10">
                  <c:v>2009</c:v>
                </c:pt>
                <c:pt idx="12">
                  <c:v>2010</c:v>
                </c:pt>
                <c:pt idx="13">
                  <c:v> </c:v>
                </c:pt>
                <c:pt idx="14">
                  <c:v>2011</c:v>
                </c:pt>
                <c:pt idx="16">
                  <c:v>2012</c:v>
                </c:pt>
                <c:pt idx="17">
                  <c:v> </c:v>
                </c:pt>
                <c:pt idx="18">
                  <c:v>2013</c:v>
                </c:pt>
                <c:pt idx="20">
                  <c:v>2014</c:v>
                </c:pt>
                <c:pt idx="22">
                  <c:v>2015</c:v>
                </c:pt>
                <c:pt idx="24">
                  <c:v>2016</c:v>
                </c:pt>
                <c:pt idx="26">
                  <c:v>2017</c:v>
                </c:pt>
                <c:pt idx="28">
                  <c:v>2018</c:v>
                </c:pt>
              </c:strCache>
            </c:strRef>
          </c:cat>
          <c:val>
            <c:numRef>
              <c:f>data!$E$36:$E$64</c:f>
              <c:numCache>
                <c:formatCode>General</c:formatCode>
                <c:ptCount val="29"/>
                <c:pt idx="0">
                  <c:v>15.3</c:v>
                </c:pt>
                <c:pt idx="1">
                  <c:v>15.3</c:v>
                </c:pt>
                <c:pt idx="2">
                  <c:v>15.3</c:v>
                </c:pt>
                <c:pt idx="3">
                  <c:v>15.3</c:v>
                </c:pt>
                <c:pt idx="4">
                  <c:v>15.3</c:v>
                </c:pt>
                <c:pt idx="5">
                  <c:v>55.5</c:v>
                </c:pt>
                <c:pt idx="6">
                  <c:v>90.0</c:v>
                </c:pt>
                <c:pt idx="7">
                  <c:v>90.0</c:v>
                </c:pt>
                <c:pt idx="8">
                  <c:v>607.0</c:v>
                </c:pt>
                <c:pt idx="9">
                  <c:v>607.0</c:v>
                </c:pt>
                <c:pt idx="10">
                  <c:v>607.0</c:v>
                </c:pt>
                <c:pt idx="11">
                  <c:v>1028.0</c:v>
                </c:pt>
                <c:pt idx="12">
                  <c:v>1028.0</c:v>
                </c:pt>
                <c:pt idx="13">
                  <c:v>1028.0</c:v>
                </c:pt>
                <c:pt idx="14">
                  <c:v>1173.0</c:v>
                </c:pt>
                <c:pt idx="15">
                  <c:v>1173.0</c:v>
                </c:pt>
                <c:pt idx="16">
                  <c:v>1173.0</c:v>
                </c:pt>
                <c:pt idx="17">
                  <c:v>3959.0</c:v>
                </c:pt>
                <c:pt idx="18">
                  <c:v>8520.0</c:v>
                </c:pt>
                <c:pt idx="19">
                  <c:v>8520.0</c:v>
                </c:pt>
              </c:numCache>
            </c:numRef>
          </c:val>
          <c:smooth val="0"/>
        </c:ser>
        <c:ser>
          <c:idx val="3"/>
          <c:order val="3"/>
          <c:spPr>
            <a:ln w="28575" cmpd="sng">
              <a:solidFill>
                <a:schemeClr val="accent1">
                  <a:lumMod val="60000"/>
                  <a:lumOff val="40000"/>
                </a:schemeClr>
              </a:solidFill>
              <a:prstDash val="sysDot"/>
            </a:ln>
          </c:spPr>
          <c:marker>
            <c:symbol val="none"/>
          </c:marker>
          <c:cat>
            <c:strRef>
              <c:f>data!$B$36:$B$65</c:f>
              <c:strCache>
                <c:ptCount val="29"/>
                <c:pt idx="0">
                  <c:v>2004</c:v>
                </c:pt>
                <c:pt idx="2">
                  <c:v>2005</c:v>
                </c:pt>
                <c:pt idx="4">
                  <c:v>2006</c:v>
                </c:pt>
                <c:pt idx="6">
                  <c:v>2007</c:v>
                </c:pt>
                <c:pt idx="8">
                  <c:v>2008</c:v>
                </c:pt>
                <c:pt idx="10">
                  <c:v>2009</c:v>
                </c:pt>
                <c:pt idx="12">
                  <c:v>2010</c:v>
                </c:pt>
                <c:pt idx="13">
                  <c:v> </c:v>
                </c:pt>
                <c:pt idx="14">
                  <c:v>2011</c:v>
                </c:pt>
                <c:pt idx="16">
                  <c:v>2012</c:v>
                </c:pt>
                <c:pt idx="17">
                  <c:v> </c:v>
                </c:pt>
                <c:pt idx="18">
                  <c:v>2013</c:v>
                </c:pt>
                <c:pt idx="20">
                  <c:v>2014</c:v>
                </c:pt>
                <c:pt idx="22">
                  <c:v>2015</c:v>
                </c:pt>
                <c:pt idx="24">
                  <c:v>2016</c:v>
                </c:pt>
                <c:pt idx="26">
                  <c:v>2017</c:v>
                </c:pt>
                <c:pt idx="28">
                  <c:v>2018</c:v>
                </c:pt>
              </c:strCache>
            </c:strRef>
          </c:cat>
          <c:val>
            <c:numRef>
              <c:f>data!$F$36:$F$64</c:f>
              <c:numCache>
                <c:formatCode>General</c:formatCode>
                <c:ptCount val="29"/>
                <c:pt idx="0">
                  <c:v>9.8</c:v>
                </c:pt>
                <c:pt idx="1">
                  <c:v>9.8</c:v>
                </c:pt>
                <c:pt idx="2">
                  <c:v>9.8</c:v>
                </c:pt>
                <c:pt idx="3">
                  <c:v>9.8</c:v>
                </c:pt>
                <c:pt idx="4">
                  <c:v>9.8</c:v>
                </c:pt>
                <c:pt idx="5">
                  <c:v>41.5</c:v>
                </c:pt>
                <c:pt idx="6">
                  <c:v>63.0</c:v>
                </c:pt>
                <c:pt idx="7">
                  <c:v>63.0</c:v>
                </c:pt>
                <c:pt idx="8">
                  <c:v>463.0</c:v>
                </c:pt>
                <c:pt idx="9">
                  <c:v>463.0</c:v>
                </c:pt>
                <c:pt idx="10">
                  <c:v>463.0</c:v>
                </c:pt>
                <c:pt idx="11">
                  <c:v>831.0</c:v>
                </c:pt>
                <c:pt idx="12">
                  <c:v>831.0</c:v>
                </c:pt>
                <c:pt idx="13">
                  <c:v>831.0</c:v>
                </c:pt>
                <c:pt idx="14">
                  <c:v>919.0</c:v>
                </c:pt>
                <c:pt idx="15">
                  <c:v>919.0</c:v>
                </c:pt>
                <c:pt idx="16">
                  <c:v>919.0</c:v>
                </c:pt>
                <c:pt idx="17">
                  <c:v>2660.0</c:v>
                </c:pt>
                <c:pt idx="18">
                  <c:v>5168.0</c:v>
                </c:pt>
                <c:pt idx="19">
                  <c:v>5168.0</c:v>
                </c:pt>
              </c:numCache>
            </c:numRef>
          </c:val>
          <c:smooth val="0"/>
        </c:ser>
        <c:ser>
          <c:idx val="4"/>
          <c:order val="4"/>
          <c:spPr>
            <a:ln w="28575" cmpd="sng">
              <a:solidFill>
                <a:schemeClr val="accent1">
                  <a:lumMod val="75000"/>
                </a:schemeClr>
              </a:solidFill>
            </a:ln>
          </c:spPr>
          <c:marker>
            <c:symbol val="none"/>
          </c:marker>
          <c:cat>
            <c:strRef>
              <c:f>data!$B$36:$B$65</c:f>
              <c:strCache>
                <c:ptCount val="29"/>
                <c:pt idx="0">
                  <c:v>2004</c:v>
                </c:pt>
                <c:pt idx="2">
                  <c:v>2005</c:v>
                </c:pt>
                <c:pt idx="4">
                  <c:v>2006</c:v>
                </c:pt>
                <c:pt idx="6">
                  <c:v>2007</c:v>
                </c:pt>
                <c:pt idx="8">
                  <c:v>2008</c:v>
                </c:pt>
                <c:pt idx="10">
                  <c:v>2009</c:v>
                </c:pt>
                <c:pt idx="12">
                  <c:v>2010</c:v>
                </c:pt>
                <c:pt idx="13">
                  <c:v> </c:v>
                </c:pt>
                <c:pt idx="14">
                  <c:v>2011</c:v>
                </c:pt>
                <c:pt idx="16">
                  <c:v>2012</c:v>
                </c:pt>
                <c:pt idx="17">
                  <c:v> </c:v>
                </c:pt>
                <c:pt idx="18">
                  <c:v>2013</c:v>
                </c:pt>
                <c:pt idx="20">
                  <c:v>2014</c:v>
                </c:pt>
                <c:pt idx="22">
                  <c:v>2015</c:v>
                </c:pt>
                <c:pt idx="24">
                  <c:v>2016</c:v>
                </c:pt>
                <c:pt idx="26">
                  <c:v>2017</c:v>
                </c:pt>
                <c:pt idx="28">
                  <c:v>2018</c:v>
                </c:pt>
              </c:strCache>
            </c:strRef>
          </c:cat>
          <c:val>
            <c:numRef>
              <c:f>data!$G$36:$G$64</c:f>
              <c:numCache>
                <c:formatCode>General</c:formatCode>
                <c:ptCount val="29"/>
                <c:pt idx="0">
                  <c:v>22.94</c:v>
                </c:pt>
                <c:pt idx="1">
                  <c:v>91.8</c:v>
                </c:pt>
                <c:pt idx="2">
                  <c:v>183.0</c:v>
                </c:pt>
                <c:pt idx="3">
                  <c:v>367.0</c:v>
                </c:pt>
                <c:pt idx="4">
                  <c:v>367.0</c:v>
                </c:pt>
                <c:pt idx="5">
                  <c:v>367.0</c:v>
                </c:pt>
                <c:pt idx="6">
                  <c:v>367.0</c:v>
                </c:pt>
                <c:pt idx="7">
                  <c:v>596.0</c:v>
                </c:pt>
                <c:pt idx="8">
                  <c:v>1375.0</c:v>
                </c:pt>
                <c:pt idx="9">
                  <c:v>1456.0</c:v>
                </c:pt>
                <c:pt idx="10">
                  <c:v>1456.0</c:v>
                </c:pt>
                <c:pt idx="11">
                  <c:v>2331.0</c:v>
                </c:pt>
                <c:pt idx="12">
                  <c:v>2331.0</c:v>
                </c:pt>
                <c:pt idx="13">
                  <c:v>2331.0</c:v>
                </c:pt>
                <c:pt idx="14">
                  <c:v>2331.0</c:v>
                </c:pt>
                <c:pt idx="15">
                  <c:v>2331.0</c:v>
                </c:pt>
                <c:pt idx="16">
                  <c:v>20132.0</c:v>
                </c:pt>
                <c:pt idx="17">
                  <c:v>27112.0</c:v>
                </c:pt>
                <c:pt idx="18">
                  <c:v>27112.0</c:v>
                </c:pt>
                <c:pt idx="19">
                  <c:v>27112.0</c:v>
                </c:pt>
              </c:numCache>
            </c:numRef>
          </c:val>
          <c:smooth val="0"/>
        </c:ser>
        <c:ser>
          <c:idx val="5"/>
          <c:order val="5"/>
          <c:spPr>
            <a:ln w="28575" cmpd="sng">
              <a:solidFill>
                <a:schemeClr val="accent1">
                  <a:lumMod val="75000"/>
                </a:schemeClr>
              </a:solidFill>
              <a:prstDash val="sysDot"/>
            </a:ln>
          </c:spPr>
          <c:marker>
            <c:symbol val="none"/>
          </c:marker>
          <c:cat>
            <c:strRef>
              <c:f>data!$B$36:$B$65</c:f>
              <c:strCache>
                <c:ptCount val="29"/>
                <c:pt idx="0">
                  <c:v>2004</c:v>
                </c:pt>
                <c:pt idx="2">
                  <c:v>2005</c:v>
                </c:pt>
                <c:pt idx="4">
                  <c:v>2006</c:v>
                </c:pt>
                <c:pt idx="6">
                  <c:v>2007</c:v>
                </c:pt>
                <c:pt idx="8">
                  <c:v>2008</c:v>
                </c:pt>
                <c:pt idx="10">
                  <c:v>2009</c:v>
                </c:pt>
                <c:pt idx="12">
                  <c:v>2010</c:v>
                </c:pt>
                <c:pt idx="13">
                  <c:v> </c:v>
                </c:pt>
                <c:pt idx="14">
                  <c:v>2011</c:v>
                </c:pt>
                <c:pt idx="16">
                  <c:v>2012</c:v>
                </c:pt>
                <c:pt idx="17">
                  <c:v> </c:v>
                </c:pt>
                <c:pt idx="18">
                  <c:v>2013</c:v>
                </c:pt>
                <c:pt idx="20">
                  <c:v>2014</c:v>
                </c:pt>
                <c:pt idx="22">
                  <c:v>2015</c:v>
                </c:pt>
                <c:pt idx="24">
                  <c:v>2016</c:v>
                </c:pt>
                <c:pt idx="26">
                  <c:v>2017</c:v>
                </c:pt>
                <c:pt idx="28">
                  <c:v>2018</c:v>
                </c:pt>
              </c:strCache>
            </c:strRef>
          </c:cat>
          <c:val>
            <c:numRef>
              <c:f>data!$H$36:$H$64</c:f>
              <c:numCache>
                <c:formatCode>General</c:formatCode>
                <c:ptCount val="29"/>
                <c:pt idx="0">
                  <c:v>19.94</c:v>
                </c:pt>
                <c:pt idx="1">
                  <c:v>70.8</c:v>
                </c:pt>
                <c:pt idx="2">
                  <c:v>136.0</c:v>
                </c:pt>
                <c:pt idx="3">
                  <c:v>280.0</c:v>
                </c:pt>
                <c:pt idx="4">
                  <c:v>280.0</c:v>
                </c:pt>
                <c:pt idx="5">
                  <c:v>280.0</c:v>
                </c:pt>
                <c:pt idx="6">
                  <c:v>280.0</c:v>
                </c:pt>
                <c:pt idx="7">
                  <c:v>478.0</c:v>
                </c:pt>
                <c:pt idx="8">
                  <c:v>1026.0</c:v>
                </c:pt>
                <c:pt idx="9">
                  <c:v>1105.0</c:v>
                </c:pt>
                <c:pt idx="10">
                  <c:v>1105.0</c:v>
                </c:pt>
                <c:pt idx="11">
                  <c:v>1759.0</c:v>
                </c:pt>
                <c:pt idx="12">
                  <c:v>1759.0</c:v>
                </c:pt>
                <c:pt idx="13">
                  <c:v>1759.0</c:v>
                </c:pt>
                <c:pt idx="14">
                  <c:v>1759.0</c:v>
                </c:pt>
                <c:pt idx="15">
                  <c:v>1759.0</c:v>
                </c:pt>
                <c:pt idx="16">
                  <c:v>16324.0</c:v>
                </c:pt>
                <c:pt idx="17">
                  <c:v>17590.0</c:v>
                </c:pt>
                <c:pt idx="18">
                  <c:v>17590.0</c:v>
                </c:pt>
                <c:pt idx="19">
                  <c:v>17590.0</c:v>
                </c:pt>
              </c:numCache>
            </c:numRef>
          </c:val>
          <c:smooth val="0"/>
        </c:ser>
        <c:ser>
          <c:idx val="6"/>
          <c:order val="6"/>
          <c:spPr>
            <a:ln>
              <a:noFill/>
            </a:ln>
          </c:spPr>
          <c:marker>
            <c:symbol val="none"/>
          </c:marker>
          <c:dLbls>
            <c:dLbl>
              <c:idx val="1"/>
              <c:layout>
                <c:manualLayout>
                  <c:x val="-0.0238690149803698"/>
                  <c:y val="0.0288953443926305"/>
                </c:manualLayout>
              </c:layout>
              <c:tx>
                <c:rich>
                  <a:bodyPr/>
                  <a:lstStyle/>
                  <a:p>
                    <a:r>
                      <a:rPr lang="en-US" sz="1100">
                        <a:solidFill>
                          <a:schemeClr val="bg1"/>
                        </a:solidFill>
                      </a:rPr>
                      <a:t>TS1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0.0208852236088874"/>
                  <c:y val="0.0270205302007152"/>
                </c:manualLayout>
              </c:layout>
              <c:tx>
                <c:rich>
                  <a:bodyPr/>
                  <a:lstStyle/>
                  <a:p>
                    <a:r>
                      <a:rPr lang="en-US" sz="1100">
                        <a:solidFill>
                          <a:schemeClr val="bg1"/>
                        </a:solidFill>
                      </a:rPr>
                      <a:t>TS2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layout>
                <c:manualLayout>
                  <c:x val="-0.0240669620336455"/>
                  <c:y val="0.0291780275038436"/>
                </c:manualLayout>
              </c:layout>
              <c:tx>
                <c:rich>
                  <a:bodyPr/>
                  <a:lstStyle/>
                  <a:p>
                    <a:r>
                      <a:rPr lang="en-US" sz="1100">
                        <a:solidFill>
                          <a:schemeClr val="bg1"/>
                        </a:solidFill>
                      </a:rPr>
                      <a:t>SO-K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9"/>
              <c:layout>
                <c:manualLayout>
                  <c:x val="-0.0276478845436799"/>
                  <c:y val="0.0291780275038435"/>
                </c:manualLayout>
              </c:layout>
              <c:tx>
                <c:rich>
                  <a:bodyPr/>
                  <a:lstStyle/>
                  <a:p>
                    <a:r>
                      <a:rPr lang="en-US" sz="1100">
                        <a:solidFill>
                          <a:schemeClr val="bg1"/>
                        </a:solidFill>
                      </a:rPr>
                      <a:t>SO-D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2"/>
              <c:layout>
                <c:manualLayout>
                  <c:x val="-0.0210833899940781"/>
                  <c:y val="0.025487857707107"/>
                </c:manualLayout>
              </c:layout>
              <c:tx>
                <c:rich>
                  <a:bodyPr/>
                  <a:lstStyle/>
                  <a:p>
                    <a:r>
                      <a:rPr lang="en-US" sz="1100">
                        <a:solidFill>
                          <a:schemeClr val="bg1"/>
                        </a:solidFill>
                      </a:rPr>
                      <a:t>M8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5"/>
              <c:layout>
                <c:manualLayout>
                  <c:x val="-0.0350109409190372"/>
                  <c:y val="0.055350553505535"/>
                </c:manualLayout>
              </c:layout>
              <c:tx>
                <c:rich>
                  <a:bodyPr/>
                  <a:lstStyle/>
                  <a:p>
                    <a:r>
                      <a:rPr lang="en-US" sz="1100" kern="1000">
                        <a:solidFill>
                          <a:schemeClr val="bg1"/>
                        </a:solidFill>
                      </a:rPr>
                      <a:t>CH-Z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7"/>
              <c:layout>
                <c:manualLayout>
                  <c:x val="-0.0284463894967179"/>
                  <c:y val="0.033210332103321"/>
                </c:manualLayout>
              </c:layout>
              <c:tx>
                <c:rich>
                  <a:bodyPr/>
                  <a:lstStyle/>
                  <a:p>
                    <a:r>
                      <a:rPr lang="en-US" sz="1100">
                        <a:solidFill>
                          <a:schemeClr val="bg1"/>
                        </a:solidFill>
                      </a:rPr>
                      <a:t>CS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8"/>
              <c:layout>
                <c:manualLayout>
                  <c:x val="-0.0192944092294871"/>
                  <c:y val="0.0261128523983046"/>
                </c:manualLayout>
              </c:layout>
              <c:tx>
                <c:rich>
                  <a:bodyPr/>
                  <a:lstStyle/>
                  <a:p>
                    <a:r>
                      <a:rPr lang="en-US" sz="1100">
                        <a:solidFill>
                          <a:schemeClr val="bg1"/>
                        </a:solidFill>
                      </a:rPr>
                      <a:t>RF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9"/>
              <c:layout>
                <c:manualLayout>
                  <c:x val="-0.0181058495821727"/>
                  <c:y val="0.023732470334412"/>
                </c:manualLayout>
              </c:layout>
              <c:tx>
                <c:rich>
                  <a:bodyPr/>
                  <a:lstStyle/>
                  <a:p>
                    <a:r>
                      <a:rPr lang="en-US" sz="1100">
                        <a:solidFill>
                          <a:schemeClr val="bg1"/>
                        </a:solidFill>
                      </a:rPr>
                      <a:t>CS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ln>
                <a:noFill/>
              </a:ln>
            </c:spPr>
            <c:txPr>
              <a:bodyPr rot="0"/>
              <a:lstStyle/>
              <a:p>
                <a:pPr>
                  <a:defRPr sz="1100">
                    <a:solidFill>
                      <a:schemeClr val="bg1"/>
                    </a:solidFill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</c:dLbls>
          <c:cat>
            <c:strRef>
              <c:f>data!$B$36:$B$65</c:f>
              <c:strCache>
                <c:ptCount val="29"/>
                <c:pt idx="0">
                  <c:v>2004</c:v>
                </c:pt>
                <c:pt idx="2">
                  <c:v>2005</c:v>
                </c:pt>
                <c:pt idx="4">
                  <c:v>2006</c:v>
                </c:pt>
                <c:pt idx="6">
                  <c:v>2007</c:v>
                </c:pt>
                <c:pt idx="8">
                  <c:v>2008</c:v>
                </c:pt>
                <c:pt idx="10">
                  <c:v>2009</c:v>
                </c:pt>
                <c:pt idx="12">
                  <c:v>2010</c:v>
                </c:pt>
                <c:pt idx="13">
                  <c:v> </c:v>
                </c:pt>
                <c:pt idx="14">
                  <c:v>2011</c:v>
                </c:pt>
                <c:pt idx="16">
                  <c:v>2012</c:v>
                </c:pt>
                <c:pt idx="17">
                  <c:v> </c:v>
                </c:pt>
                <c:pt idx="18">
                  <c:v>2013</c:v>
                </c:pt>
                <c:pt idx="20">
                  <c:v>2014</c:v>
                </c:pt>
                <c:pt idx="22">
                  <c:v>2015</c:v>
                </c:pt>
                <c:pt idx="24">
                  <c:v>2016</c:v>
                </c:pt>
                <c:pt idx="26">
                  <c:v>2017</c:v>
                </c:pt>
                <c:pt idx="28">
                  <c:v>2018</c:v>
                </c:pt>
              </c:strCache>
            </c:strRef>
          </c:cat>
          <c:val>
            <c:numRef>
              <c:f>data!$I$36:$I$64</c:f>
              <c:numCache>
                <c:formatCode>General</c:formatCode>
                <c:ptCount val="29"/>
                <c:pt idx="1">
                  <c:v>0.04</c:v>
                </c:pt>
                <c:pt idx="3">
                  <c:v>0.68</c:v>
                </c:pt>
                <c:pt idx="7">
                  <c:v>7.3</c:v>
                </c:pt>
                <c:pt idx="9">
                  <c:v>27.0</c:v>
                </c:pt>
                <c:pt idx="12">
                  <c:v>223.0</c:v>
                </c:pt>
                <c:pt idx="17">
                  <c:v>0.0</c:v>
                </c:pt>
                <c:pt idx="18">
                  <c:v>2230.0</c:v>
                </c:pt>
                <c:pt idx="19">
                  <c:v>2760.0</c:v>
                </c:pt>
                <c:pt idx="21">
                  <c:v>0.0</c:v>
                </c:pt>
                <c:pt idx="23">
                  <c:v>0.0</c:v>
                </c:pt>
                <c:pt idx="25">
                  <c:v>0.0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780517208"/>
        <c:axId val="1781129528"/>
      </c:lineChart>
      <c:scatterChart>
        <c:scatterStyle val="lineMarker"/>
        <c:varyColors val="0"/>
        <c:ser>
          <c:idx val="7"/>
          <c:order val="7"/>
          <c:spPr>
            <a:ln w="47625">
              <a:noFill/>
            </a:ln>
          </c:spPr>
          <c:marker>
            <c:symbol val="none"/>
          </c:marker>
          <c:xVal>
            <c:strRef>
              <c:f>data!$N$36:$N$64</c:f>
              <c:strCache>
                <c:ptCount val="29"/>
                <c:pt idx="0">
                  <c:v>Jun-04</c:v>
                </c:pt>
                <c:pt idx="2">
                  <c:v>Jun-05</c:v>
                </c:pt>
                <c:pt idx="4">
                  <c:v>Jun-06</c:v>
                </c:pt>
                <c:pt idx="6">
                  <c:v>Jun-07</c:v>
                </c:pt>
                <c:pt idx="8">
                  <c:v>Jun-08</c:v>
                </c:pt>
                <c:pt idx="10">
                  <c:v>Jun-09</c:v>
                </c:pt>
                <c:pt idx="12">
                  <c:v>Jun-10</c:v>
                </c:pt>
                <c:pt idx="13">
                  <c:v> </c:v>
                </c:pt>
                <c:pt idx="14">
                  <c:v>Jun-11</c:v>
                </c:pt>
                <c:pt idx="16">
                  <c:v>Jun-12</c:v>
                </c:pt>
                <c:pt idx="17">
                  <c:v> </c:v>
                </c:pt>
                <c:pt idx="18">
                  <c:v>Jun-13</c:v>
                </c:pt>
                <c:pt idx="19">
                  <c:v>CyberShake</c:v>
                </c:pt>
                <c:pt idx="20">
                  <c:v>Jun-14</c:v>
                </c:pt>
                <c:pt idx="22">
                  <c:v>Jun-15</c:v>
                </c:pt>
                <c:pt idx="24">
                  <c:v>Jun-16</c:v>
                </c:pt>
                <c:pt idx="26">
                  <c:v>Jun-17</c:v>
                </c:pt>
                <c:pt idx="28">
                  <c:v>Jun-18</c:v>
                </c:pt>
              </c:strCache>
            </c:strRef>
          </c:xVal>
          <c:yVal>
            <c:numRef>
              <c:f>data!$K$36:$K$64</c:f>
              <c:numCache>
                <c:formatCode>General</c:formatCode>
                <c:ptCount val="29"/>
                <c:pt idx="16">
                  <c:v>0.0</c:v>
                </c:pt>
                <c:pt idx="17">
                  <c:v>0.0</c:v>
                </c:pt>
                <c:pt idx="18">
                  <c:v>0.0</c:v>
                </c:pt>
                <c:pt idx="19">
                  <c:v>0.0</c:v>
                </c:pt>
                <c:pt idx="20">
                  <c:v>0.0</c:v>
                </c:pt>
                <c:pt idx="21">
                  <c:v>23595.0</c:v>
                </c:pt>
                <c:pt idx="22">
                  <c:v>0.0</c:v>
                </c:pt>
                <c:pt idx="23">
                  <c:v>118478.0</c:v>
                </c:pt>
                <c:pt idx="24">
                  <c:v>0.0</c:v>
                </c:pt>
                <c:pt idx="25">
                  <c:v>758263.0</c:v>
                </c:pt>
                <c:pt idx="28">
                  <c:v>0.0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780517208"/>
        <c:axId val="1781129528"/>
      </c:scatterChart>
      <c:catAx>
        <c:axId val="178051720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400"/>
            </a:pPr>
            <a:endParaRPr lang="en-US"/>
          </a:p>
        </c:txPr>
        <c:crossAx val="1781129528"/>
        <c:crossesAt val="0.01"/>
        <c:auto val="1"/>
        <c:lblAlgn val="ctr"/>
        <c:lblOffset val="100"/>
        <c:noMultiLvlLbl val="0"/>
      </c:catAx>
      <c:valAx>
        <c:axId val="1781129528"/>
        <c:scaling>
          <c:logBase val="10.0"/>
          <c:orientation val="minMax"/>
        </c:scaling>
        <c:delete val="0"/>
        <c:axPos val="l"/>
        <c:majorGridlines/>
        <c:numFmt formatCode="[&lt;1]\ #,##0.00\ &quot;TF/s&quot;;[&gt;=1]##,##0\ &quot;TF/s&quot;" sourceLinked="0"/>
        <c:majorTickMark val="out"/>
        <c:minorTickMark val="out"/>
        <c:tickLblPos val="nextTo"/>
        <c:txPr>
          <a:bodyPr/>
          <a:lstStyle/>
          <a:p>
            <a:pPr>
              <a:defRPr sz="1400"/>
            </a:pPr>
            <a:endParaRPr lang="en-US"/>
          </a:p>
        </c:txPr>
        <c:crossAx val="1780517208"/>
        <c:crosses val="autoZero"/>
        <c:crossBetween val="between"/>
        <c:majorUnit val="10.0"/>
        <c:minorUnit val="10.0"/>
      </c:valAx>
    </c:plotArea>
    <c:plotVisOnly val="1"/>
    <c:dispBlanksAs val="gap"/>
    <c:showDLblsOverMax val="0"/>
  </c:chart>
  <c:spPr>
    <a:ln>
      <a:noFill/>
    </a:ln>
  </c:spPr>
  <c:txPr>
    <a:bodyPr/>
    <a:lstStyle/>
    <a:p>
      <a:pPr>
        <a:defRPr sz="900" b="1"/>
      </a:pPr>
      <a:endParaRPr lang="en-US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02983776866168"/>
          <c:y val="0.0423913007196764"/>
          <c:w val="0.83304564230597"/>
          <c:h val="0.874956703615482"/>
        </c:manualLayout>
      </c:layout>
      <c:lineChart>
        <c:grouping val="standard"/>
        <c:varyColors val="0"/>
        <c:ser>
          <c:idx val="0"/>
          <c:order val="0"/>
          <c:spPr>
            <a:ln>
              <a:noFill/>
            </a:ln>
          </c:spPr>
          <c:marker>
            <c:symbol val="triangle"/>
            <c:size val="5"/>
            <c:spPr>
              <a:solidFill>
                <a:schemeClr val="accent1">
                  <a:lumMod val="50000"/>
                </a:schemeClr>
              </a:solidFill>
              <a:ln>
                <a:solidFill>
                  <a:schemeClr val="accent1">
                    <a:lumMod val="50000"/>
                  </a:schemeClr>
                </a:solidFill>
              </a:ln>
            </c:spPr>
          </c:marker>
          <c:cat>
            <c:strRef>
              <c:f>data!$B$36:$B$65</c:f>
              <c:strCache>
                <c:ptCount val="29"/>
                <c:pt idx="0">
                  <c:v>2004</c:v>
                </c:pt>
                <c:pt idx="2">
                  <c:v>2005</c:v>
                </c:pt>
                <c:pt idx="4">
                  <c:v>2006</c:v>
                </c:pt>
                <c:pt idx="6">
                  <c:v>2007</c:v>
                </c:pt>
                <c:pt idx="8">
                  <c:v>2008</c:v>
                </c:pt>
                <c:pt idx="10">
                  <c:v>2009</c:v>
                </c:pt>
                <c:pt idx="12">
                  <c:v>2010</c:v>
                </c:pt>
                <c:pt idx="13">
                  <c:v> </c:v>
                </c:pt>
                <c:pt idx="14">
                  <c:v>2011</c:v>
                </c:pt>
                <c:pt idx="16">
                  <c:v>2012</c:v>
                </c:pt>
                <c:pt idx="17">
                  <c:v> </c:v>
                </c:pt>
                <c:pt idx="18">
                  <c:v>2013</c:v>
                </c:pt>
                <c:pt idx="20">
                  <c:v>2014</c:v>
                </c:pt>
                <c:pt idx="22">
                  <c:v>2015</c:v>
                </c:pt>
                <c:pt idx="24">
                  <c:v>2016</c:v>
                </c:pt>
                <c:pt idx="26">
                  <c:v>2017</c:v>
                </c:pt>
                <c:pt idx="28">
                  <c:v>2018</c:v>
                </c:pt>
              </c:strCache>
            </c:strRef>
          </c:cat>
          <c:val>
            <c:numRef>
              <c:f>data!$C$36:$C$64</c:f>
              <c:numCache>
                <c:formatCode>General</c:formatCode>
                <c:ptCount val="29"/>
                <c:pt idx="0">
                  <c:v>36.0</c:v>
                </c:pt>
                <c:pt idx="1">
                  <c:v>91.8</c:v>
                </c:pt>
                <c:pt idx="2">
                  <c:v>183.0</c:v>
                </c:pt>
                <c:pt idx="3">
                  <c:v>367.0</c:v>
                </c:pt>
                <c:pt idx="4">
                  <c:v>367.0</c:v>
                </c:pt>
                <c:pt idx="5">
                  <c:v>367.0</c:v>
                </c:pt>
                <c:pt idx="6">
                  <c:v>367.0</c:v>
                </c:pt>
                <c:pt idx="7">
                  <c:v>596.0</c:v>
                </c:pt>
                <c:pt idx="8">
                  <c:v>1375.0</c:v>
                </c:pt>
                <c:pt idx="9">
                  <c:v>1456.0</c:v>
                </c:pt>
                <c:pt idx="10">
                  <c:v>1456.0</c:v>
                </c:pt>
                <c:pt idx="11">
                  <c:v>2331.0</c:v>
                </c:pt>
                <c:pt idx="12">
                  <c:v>2331.0</c:v>
                </c:pt>
                <c:pt idx="13">
                  <c:v>4701.0</c:v>
                </c:pt>
                <c:pt idx="14">
                  <c:v>8773.0</c:v>
                </c:pt>
                <c:pt idx="15">
                  <c:v>11280.0</c:v>
                </c:pt>
                <c:pt idx="16">
                  <c:v>20132.0</c:v>
                </c:pt>
                <c:pt idx="17">
                  <c:v>27112.0</c:v>
                </c:pt>
                <c:pt idx="18">
                  <c:v>54902.0</c:v>
                </c:pt>
                <c:pt idx="19">
                  <c:v>54902.0</c:v>
                </c:pt>
                <c:pt idx="28">
                  <c:v>0.0</c:v>
                </c:pt>
              </c:numCache>
            </c:numRef>
          </c:val>
          <c:smooth val="0"/>
        </c:ser>
        <c:ser>
          <c:idx val="1"/>
          <c:order val="1"/>
          <c:spPr>
            <a:ln>
              <a:noFill/>
            </a:ln>
          </c:spPr>
          <c:marker>
            <c:symbol val="triangle"/>
            <c:size val="5"/>
            <c:spPr>
              <a:noFill/>
              <a:ln>
                <a:solidFill>
                  <a:schemeClr val="accent1">
                    <a:lumMod val="50000"/>
                  </a:schemeClr>
                </a:solidFill>
              </a:ln>
            </c:spPr>
          </c:marker>
          <c:cat>
            <c:strRef>
              <c:f>data!$B$36:$B$65</c:f>
              <c:strCache>
                <c:ptCount val="29"/>
                <c:pt idx="0">
                  <c:v>2004</c:v>
                </c:pt>
                <c:pt idx="2">
                  <c:v>2005</c:v>
                </c:pt>
                <c:pt idx="4">
                  <c:v>2006</c:v>
                </c:pt>
                <c:pt idx="6">
                  <c:v>2007</c:v>
                </c:pt>
                <c:pt idx="8">
                  <c:v>2008</c:v>
                </c:pt>
                <c:pt idx="10">
                  <c:v>2009</c:v>
                </c:pt>
                <c:pt idx="12">
                  <c:v>2010</c:v>
                </c:pt>
                <c:pt idx="13">
                  <c:v> </c:v>
                </c:pt>
                <c:pt idx="14">
                  <c:v>2011</c:v>
                </c:pt>
                <c:pt idx="16">
                  <c:v>2012</c:v>
                </c:pt>
                <c:pt idx="17">
                  <c:v> </c:v>
                </c:pt>
                <c:pt idx="18">
                  <c:v>2013</c:v>
                </c:pt>
                <c:pt idx="20">
                  <c:v>2014</c:v>
                </c:pt>
                <c:pt idx="22">
                  <c:v>2015</c:v>
                </c:pt>
                <c:pt idx="24">
                  <c:v>2016</c:v>
                </c:pt>
                <c:pt idx="26">
                  <c:v>2017</c:v>
                </c:pt>
                <c:pt idx="28">
                  <c:v>2018</c:v>
                </c:pt>
              </c:strCache>
            </c:strRef>
          </c:cat>
          <c:val>
            <c:numRef>
              <c:f>data!$D$36:$D$64</c:f>
              <c:numCache>
                <c:formatCode>General</c:formatCode>
                <c:ptCount val="29"/>
                <c:pt idx="0">
                  <c:v>41.0</c:v>
                </c:pt>
                <c:pt idx="1">
                  <c:v>70.8</c:v>
                </c:pt>
                <c:pt idx="2">
                  <c:v>136.0</c:v>
                </c:pt>
                <c:pt idx="3">
                  <c:v>280.0</c:v>
                </c:pt>
                <c:pt idx="4">
                  <c:v>280.0</c:v>
                </c:pt>
                <c:pt idx="5">
                  <c:v>280.0</c:v>
                </c:pt>
                <c:pt idx="6">
                  <c:v>280.0</c:v>
                </c:pt>
                <c:pt idx="7">
                  <c:v>478.0</c:v>
                </c:pt>
                <c:pt idx="8">
                  <c:v>1026.0</c:v>
                </c:pt>
                <c:pt idx="9">
                  <c:v>1105.0</c:v>
                </c:pt>
                <c:pt idx="10">
                  <c:v>1105.0</c:v>
                </c:pt>
                <c:pt idx="11">
                  <c:v>1759.0</c:v>
                </c:pt>
                <c:pt idx="12">
                  <c:v>1759.0</c:v>
                </c:pt>
                <c:pt idx="13">
                  <c:v>2566.0</c:v>
                </c:pt>
                <c:pt idx="14">
                  <c:v>8162.0</c:v>
                </c:pt>
                <c:pt idx="15">
                  <c:v>10511.0</c:v>
                </c:pt>
                <c:pt idx="16">
                  <c:v>16324.0</c:v>
                </c:pt>
                <c:pt idx="17">
                  <c:v>17590.0</c:v>
                </c:pt>
                <c:pt idx="18">
                  <c:v>33862.0</c:v>
                </c:pt>
                <c:pt idx="19">
                  <c:v>33862.0</c:v>
                </c:pt>
                <c:pt idx="28">
                  <c:v>0.0</c:v>
                </c:pt>
              </c:numCache>
            </c:numRef>
          </c:val>
          <c:smooth val="0"/>
        </c:ser>
        <c:ser>
          <c:idx val="2"/>
          <c:order val="2"/>
          <c:spPr>
            <a:ln w="28575" cmpd="sng">
              <a:solidFill>
                <a:schemeClr val="accent1">
                  <a:lumMod val="60000"/>
                  <a:lumOff val="40000"/>
                </a:schemeClr>
              </a:solidFill>
            </a:ln>
          </c:spPr>
          <c:marker>
            <c:symbol val="none"/>
          </c:marker>
          <c:cat>
            <c:strRef>
              <c:f>data!$B$36:$B$65</c:f>
              <c:strCache>
                <c:ptCount val="29"/>
                <c:pt idx="0">
                  <c:v>2004</c:v>
                </c:pt>
                <c:pt idx="2">
                  <c:v>2005</c:v>
                </c:pt>
                <c:pt idx="4">
                  <c:v>2006</c:v>
                </c:pt>
                <c:pt idx="6">
                  <c:v>2007</c:v>
                </c:pt>
                <c:pt idx="8">
                  <c:v>2008</c:v>
                </c:pt>
                <c:pt idx="10">
                  <c:v>2009</c:v>
                </c:pt>
                <c:pt idx="12">
                  <c:v>2010</c:v>
                </c:pt>
                <c:pt idx="13">
                  <c:v> </c:v>
                </c:pt>
                <c:pt idx="14">
                  <c:v>2011</c:v>
                </c:pt>
                <c:pt idx="16">
                  <c:v>2012</c:v>
                </c:pt>
                <c:pt idx="17">
                  <c:v> </c:v>
                </c:pt>
                <c:pt idx="18">
                  <c:v>2013</c:v>
                </c:pt>
                <c:pt idx="20">
                  <c:v>2014</c:v>
                </c:pt>
                <c:pt idx="22">
                  <c:v>2015</c:v>
                </c:pt>
                <c:pt idx="24">
                  <c:v>2016</c:v>
                </c:pt>
                <c:pt idx="26">
                  <c:v>2017</c:v>
                </c:pt>
                <c:pt idx="28">
                  <c:v>2018</c:v>
                </c:pt>
              </c:strCache>
            </c:strRef>
          </c:cat>
          <c:val>
            <c:numRef>
              <c:f>data!$E$36:$E$64</c:f>
              <c:numCache>
                <c:formatCode>General</c:formatCode>
                <c:ptCount val="29"/>
                <c:pt idx="0">
                  <c:v>15.3</c:v>
                </c:pt>
                <c:pt idx="1">
                  <c:v>15.3</c:v>
                </c:pt>
                <c:pt idx="2">
                  <c:v>15.3</c:v>
                </c:pt>
                <c:pt idx="3">
                  <c:v>15.3</c:v>
                </c:pt>
                <c:pt idx="4">
                  <c:v>15.3</c:v>
                </c:pt>
                <c:pt idx="5">
                  <c:v>55.5</c:v>
                </c:pt>
                <c:pt idx="6">
                  <c:v>90.0</c:v>
                </c:pt>
                <c:pt idx="7">
                  <c:v>90.0</c:v>
                </c:pt>
                <c:pt idx="8">
                  <c:v>607.0</c:v>
                </c:pt>
                <c:pt idx="9">
                  <c:v>607.0</c:v>
                </c:pt>
                <c:pt idx="10">
                  <c:v>607.0</c:v>
                </c:pt>
                <c:pt idx="11">
                  <c:v>1028.0</c:v>
                </c:pt>
                <c:pt idx="12">
                  <c:v>1028.0</c:v>
                </c:pt>
                <c:pt idx="13">
                  <c:v>1028.0</c:v>
                </c:pt>
                <c:pt idx="14">
                  <c:v>1173.0</c:v>
                </c:pt>
                <c:pt idx="15">
                  <c:v>1173.0</c:v>
                </c:pt>
                <c:pt idx="16">
                  <c:v>1173.0</c:v>
                </c:pt>
                <c:pt idx="17">
                  <c:v>3959.0</c:v>
                </c:pt>
                <c:pt idx="18">
                  <c:v>8520.0</c:v>
                </c:pt>
                <c:pt idx="19">
                  <c:v>8520.0</c:v>
                </c:pt>
              </c:numCache>
            </c:numRef>
          </c:val>
          <c:smooth val="0"/>
        </c:ser>
        <c:ser>
          <c:idx val="3"/>
          <c:order val="3"/>
          <c:spPr>
            <a:ln w="28575" cmpd="sng">
              <a:solidFill>
                <a:schemeClr val="accent1">
                  <a:lumMod val="60000"/>
                  <a:lumOff val="40000"/>
                </a:schemeClr>
              </a:solidFill>
              <a:prstDash val="sysDot"/>
            </a:ln>
          </c:spPr>
          <c:marker>
            <c:symbol val="none"/>
          </c:marker>
          <c:cat>
            <c:strRef>
              <c:f>data!$B$36:$B$65</c:f>
              <c:strCache>
                <c:ptCount val="29"/>
                <c:pt idx="0">
                  <c:v>2004</c:v>
                </c:pt>
                <c:pt idx="2">
                  <c:v>2005</c:v>
                </c:pt>
                <c:pt idx="4">
                  <c:v>2006</c:v>
                </c:pt>
                <c:pt idx="6">
                  <c:v>2007</c:v>
                </c:pt>
                <c:pt idx="8">
                  <c:v>2008</c:v>
                </c:pt>
                <c:pt idx="10">
                  <c:v>2009</c:v>
                </c:pt>
                <c:pt idx="12">
                  <c:v>2010</c:v>
                </c:pt>
                <c:pt idx="13">
                  <c:v> </c:v>
                </c:pt>
                <c:pt idx="14">
                  <c:v>2011</c:v>
                </c:pt>
                <c:pt idx="16">
                  <c:v>2012</c:v>
                </c:pt>
                <c:pt idx="17">
                  <c:v> </c:v>
                </c:pt>
                <c:pt idx="18">
                  <c:v>2013</c:v>
                </c:pt>
                <c:pt idx="20">
                  <c:v>2014</c:v>
                </c:pt>
                <c:pt idx="22">
                  <c:v>2015</c:v>
                </c:pt>
                <c:pt idx="24">
                  <c:v>2016</c:v>
                </c:pt>
                <c:pt idx="26">
                  <c:v>2017</c:v>
                </c:pt>
                <c:pt idx="28">
                  <c:v>2018</c:v>
                </c:pt>
              </c:strCache>
            </c:strRef>
          </c:cat>
          <c:val>
            <c:numRef>
              <c:f>data!$F$36:$F$64</c:f>
              <c:numCache>
                <c:formatCode>General</c:formatCode>
                <c:ptCount val="29"/>
                <c:pt idx="0">
                  <c:v>9.8</c:v>
                </c:pt>
                <c:pt idx="1">
                  <c:v>9.8</c:v>
                </c:pt>
                <c:pt idx="2">
                  <c:v>9.8</c:v>
                </c:pt>
                <c:pt idx="3">
                  <c:v>9.8</c:v>
                </c:pt>
                <c:pt idx="4">
                  <c:v>9.8</c:v>
                </c:pt>
                <c:pt idx="5">
                  <c:v>41.5</c:v>
                </c:pt>
                <c:pt idx="6">
                  <c:v>63.0</c:v>
                </c:pt>
                <c:pt idx="7">
                  <c:v>63.0</c:v>
                </c:pt>
                <c:pt idx="8">
                  <c:v>463.0</c:v>
                </c:pt>
                <c:pt idx="9">
                  <c:v>463.0</c:v>
                </c:pt>
                <c:pt idx="10">
                  <c:v>463.0</c:v>
                </c:pt>
                <c:pt idx="11">
                  <c:v>831.0</c:v>
                </c:pt>
                <c:pt idx="12">
                  <c:v>831.0</c:v>
                </c:pt>
                <c:pt idx="13">
                  <c:v>831.0</c:v>
                </c:pt>
                <c:pt idx="14">
                  <c:v>919.0</c:v>
                </c:pt>
                <c:pt idx="15">
                  <c:v>919.0</c:v>
                </c:pt>
                <c:pt idx="16">
                  <c:v>919.0</c:v>
                </c:pt>
                <c:pt idx="17">
                  <c:v>2660.0</c:v>
                </c:pt>
                <c:pt idx="18">
                  <c:v>5168.0</c:v>
                </c:pt>
                <c:pt idx="19">
                  <c:v>5168.0</c:v>
                </c:pt>
              </c:numCache>
            </c:numRef>
          </c:val>
          <c:smooth val="0"/>
        </c:ser>
        <c:ser>
          <c:idx val="4"/>
          <c:order val="4"/>
          <c:spPr>
            <a:ln w="28575" cmpd="sng">
              <a:solidFill>
                <a:schemeClr val="accent1">
                  <a:lumMod val="75000"/>
                </a:schemeClr>
              </a:solidFill>
            </a:ln>
          </c:spPr>
          <c:marker>
            <c:symbol val="none"/>
          </c:marker>
          <c:cat>
            <c:strRef>
              <c:f>data!$B$36:$B$65</c:f>
              <c:strCache>
                <c:ptCount val="29"/>
                <c:pt idx="0">
                  <c:v>2004</c:v>
                </c:pt>
                <c:pt idx="2">
                  <c:v>2005</c:v>
                </c:pt>
                <c:pt idx="4">
                  <c:v>2006</c:v>
                </c:pt>
                <c:pt idx="6">
                  <c:v>2007</c:v>
                </c:pt>
                <c:pt idx="8">
                  <c:v>2008</c:v>
                </c:pt>
                <c:pt idx="10">
                  <c:v>2009</c:v>
                </c:pt>
                <c:pt idx="12">
                  <c:v>2010</c:v>
                </c:pt>
                <c:pt idx="13">
                  <c:v> </c:v>
                </c:pt>
                <c:pt idx="14">
                  <c:v>2011</c:v>
                </c:pt>
                <c:pt idx="16">
                  <c:v>2012</c:v>
                </c:pt>
                <c:pt idx="17">
                  <c:v> </c:v>
                </c:pt>
                <c:pt idx="18">
                  <c:v>2013</c:v>
                </c:pt>
                <c:pt idx="20">
                  <c:v>2014</c:v>
                </c:pt>
                <c:pt idx="22">
                  <c:v>2015</c:v>
                </c:pt>
                <c:pt idx="24">
                  <c:v>2016</c:v>
                </c:pt>
                <c:pt idx="26">
                  <c:v>2017</c:v>
                </c:pt>
                <c:pt idx="28">
                  <c:v>2018</c:v>
                </c:pt>
              </c:strCache>
            </c:strRef>
          </c:cat>
          <c:val>
            <c:numRef>
              <c:f>data!$G$36:$G$64</c:f>
              <c:numCache>
                <c:formatCode>General</c:formatCode>
                <c:ptCount val="29"/>
                <c:pt idx="0">
                  <c:v>22.94</c:v>
                </c:pt>
                <c:pt idx="1">
                  <c:v>91.8</c:v>
                </c:pt>
                <c:pt idx="2">
                  <c:v>183.0</c:v>
                </c:pt>
                <c:pt idx="3">
                  <c:v>367.0</c:v>
                </c:pt>
                <c:pt idx="4">
                  <c:v>367.0</c:v>
                </c:pt>
                <c:pt idx="5">
                  <c:v>367.0</c:v>
                </c:pt>
                <c:pt idx="6">
                  <c:v>367.0</c:v>
                </c:pt>
                <c:pt idx="7">
                  <c:v>596.0</c:v>
                </c:pt>
                <c:pt idx="8">
                  <c:v>1375.0</c:v>
                </c:pt>
                <c:pt idx="9">
                  <c:v>1456.0</c:v>
                </c:pt>
                <c:pt idx="10">
                  <c:v>1456.0</c:v>
                </c:pt>
                <c:pt idx="11">
                  <c:v>2331.0</c:v>
                </c:pt>
                <c:pt idx="12">
                  <c:v>2331.0</c:v>
                </c:pt>
                <c:pt idx="13">
                  <c:v>2331.0</c:v>
                </c:pt>
                <c:pt idx="14">
                  <c:v>2331.0</c:v>
                </c:pt>
                <c:pt idx="15">
                  <c:v>2331.0</c:v>
                </c:pt>
                <c:pt idx="16">
                  <c:v>20132.0</c:v>
                </c:pt>
                <c:pt idx="17">
                  <c:v>27112.0</c:v>
                </c:pt>
                <c:pt idx="18">
                  <c:v>27112.0</c:v>
                </c:pt>
                <c:pt idx="19">
                  <c:v>27112.0</c:v>
                </c:pt>
              </c:numCache>
            </c:numRef>
          </c:val>
          <c:smooth val="0"/>
        </c:ser>
        <c:ser>
          <c:idx val="5"/>
          <c:order val="5"/>
          <c:spPr>
            <a:ln w="28575" cmpd="sng">
              <a:solidFill>
                <a:schemeClr val="accent1">
                  <a:lumMod val="75000"/>
                </a:schemeClr>
              </a:solidFill>
              <a:prstDash val="sysDot"/>
            </a:ln>
          </c:spPr>
          <c:marker>
            <c:symbol val="none"/>
          </c:marker>
          <c:cat>
            <c:strRef>
              <c:f>data!$B$36:$B$65</c:f>
              <c:strCache>
                <c:ptCount val="29"/>
                <c:pt idx="0">
                  <c:v>2004</c:v>
                </c:pt>
                <c:pt idx="2">
                  <c:v>2005</c:v>
                </c:pt>
                <c:pt idx="4">
                  <c:v>2006</c:v>
                </c:pt>
                <c:pt idx="6">
                  <c:v>2007</c:v>
                </c:pt>
                <c:pt idx="8">
                  <c:v>2008</c:v>
                </c:pt>
                <c:pt idx="10">
                  <c:v>2009</c:v>
                </c:pt>
                <c:pt idx="12">
                  <c:v>2010</c:v>
                </c:pt>
                <c:pt idx="13">
                  <c:v> </c:v>
                </c:pt>
                <c:pt idx="14">
                  <c:v>2011</c:v>
                </c:pt>
                <c:pt idx="16">
                  <c:v>2012</c:v>
                </c:pt>
                <c:pt idx="17">
                  <c:v> </c:v>
                </c:pt>
                <c:pt idx="18">
                  <c:v>2013</c:v>
                </c:pt>
                <c:pt idx="20">
                  <c:v>2014</c:v>
                </c:pt>
                <c:pt idx="22">
                  <c:v>2015</c:v>
                </c:pt>
                <c:pt idx="24">
                  <c:v>2016</c:v>
                </c:pt>
                <c:pt idx="26">
                  <c:v>2017</c:v>
                </c:pt>
                <c:pt idx="28">
                  <c:v>2018</c:v>
                </c:pt>
              </c:strCache>
            </c:strRef>
          </c:cat>
          <c:val>
            <c:numRef>
              <c:f>data!$H$36:$H$64</c:f>
              <c:numCache>
                <c:formatCode>General</c:formatCode>
                <c:ptCount val="29"/>
                <c:pt idx="0">
                  <c:v>19.94</c:v>
                </c:pt>
                <c:pt idx="1">
                  <c:v>70.8</c:v>
                </c:pt>
                <c:pt idx="2">
                  <c:v>136.0</c:v>
                </c:pt>
                <c:pt idx="3">
                  <c:v>280.0</c:v>
                </c:pt>
                <c:pt idx="4">
                  <c:v>280.0</c:v>
                </c:pt>
                <c:pt idx="5">
                  <c:v>280.0</c:v>
                </c:pt>
                <c:pt idx="6">
                  <c:v>280.0</c:v>
                </c:pt>
                <c:pt idx="7">
                  <c:v>478.0</c:v>
                </c:pt>
                <c:pt idx="8">
                  <c:v>1026.0</c:v>
                </c:pt>
                <c:pt idx="9">
                  <c:v>1105.0</c:v>
                </c:pt>
                <c:pt idx="10">
                  <c:v>1105.0</c:v>
                </c:pt>
                <c:pt idx="11">
                  <c:v>1759.0</c:v>
                </c:pt>
                <c:pt idx="12">
                  <c:v>1759.0</c:v>
                </c:pt>
                <c:pt idx="13">
                  <c:v>1759.0</c:v>
                </c:pt>
                <c:pt idx="14">
                  <c:v>1759.0</c:v>
                </c:pt>
                <c:pt idx="15">
                  <c:v>1759.0</c:v>
                </c:pt>
                <c:pt idx="16">
                  <c:v>16324.0</c:v>
                </c:pt>
                <c:pt idx="17">
                  <c:v>17590.0</c:v>
                </c:pt>
                <c:pt idx="18">
                  <c:v>17590.0</c:v>
                </c:pt>
                <c:pt idx="19">
                  <c:v>17590.0</c:v>
                </c:pt>
              </c:numCache>
            </c:numRef>
          </c:val>
          <c:smooth val="0"/>
        </c:ser>
        <c:ser>
          <c:idx val="6"/>
          <c:order val="6"/>
          <c:spPr>
            <a:ln>
              <a:noFill/>
            </a:ln>
          </c:spPr>
          <c:marker>
            <c:symbol val="square"/>
            <c:size val="5"/>
            <c:spPr>
              <a:solidFill>
                <a:srgbClr val="800000"/>
              </a:solidFill>
              <a:ln>
                <a:solidFill>
                  <a:srgbClr val="800000"/>
                </a:solidFill>
              </a:ln>
            </c:spPr>
          </c:marker>
          <c:dLbls>
            <c:dLbl>
              <c:idx val="1"/>
              <c:layout>
                <c:manualLayout>
                  <c:x val="-0.0238690149803698"/>
                  <c:y val="0.0288953443926305"/>
                </c:manualLayout>
              </c:layout>
              <c:tx>
                <c:rich>
                  <a:bodyPr/>
                  <a:lstStyle/>
                  <a:p>
                    <a:r>
                      <a:rPr lang="en-US" sz="1100">
                        <a:solidFill>
                          <a:srgbClr val="800000"/>
                        </a:solidFill>
                      </a:rPr>
                      <a:t>TS1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0.0208852236088874"/>
                  <c:y val="0.0270205302007152"/>
                </c:manualLayout>
              </c:layout>
              <c:tx>
                <c:rich>
                  <a:bodyPr/>
                  <a:lstStyle/>
                  <a:p>
                    <a:r>
                      <a:rPr lang="en-US" sz="1100">
                        <a:solidFill>
                          <a:srgbClr val="800000"/>
                        </a:solidFill>
                      </a:rPr>
                      <a:t>TS2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layout>
                <c:manualLayout>
                  <c:x val="-0.0240669620336455"/>
                  <c:y val="0.0291780275038436"/>
                </c:manualLayout>
              </c:layout>
              <c:tx>
                <c:rich>
                  <a:bodyPr/>
                  <a:lstStyle/>
                  <a:p>
                    <a:r>
                      <a:rPr lang="en-US" sz="1100">
                        <a:solidFill>
                          <a:srgbClr val="800000"/>
                        </a:solidFill>
                      </a:rPr>
                      <a:t>SO-K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9"/>
              <c:layout>
                <c:manualLayout>
                  <c:x val="-0.0276478845436799"/>
                  <c:y val="0.0291780275038435"/>
                </c:manualLayout>
              </c:layout>
              <c:tx>
                <c:rich>
                  <a:bodyPr/>
                  <a:lstStyle/>
                  <a:p>
                    <a:r>
                      <a:rPr lang="en-US" sz="1100">
                        <a:solidFill>
                          <a:srgbClr val="800000"/>
                        </a:solidFill>
                      </a:rPr>
                      <a:t>SO-D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2"/>
              <c:layout>
                <c:manualLayout>
                  <c:x val="-0.0210833899940781"/>
                  <c:y val="0.025487857707107"/>
                </c:manualLayout>
              </c:layout>
              <c:tx>
                <c:rich>
                  <a:bodyPr/>
                  <a:lstStyle/>
                  <a:p>
                    <a:r>
                      <a:rPr lang="en-US" sz="1100">
                        <a:solidFill>
                          <a:srgbClr val="800000"/>
                        </a:solidFill>
                      </a:rPr>
                      <a:t>M8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5"/>
              <c:layout>
                <c:manualLayout>
                  <c:x val="-0.0350109409190372"/>
                  <c:y val="0.055350553505535"/>
                </c:manualLayout>
              </c:layout>
              <c:tx>
                <c:rich>
                  <a:bodyPr/>
                  <a:lstStyle/>
                  <a:p>
                    <a:r>
                      <a:rPr lang="en-US" sz="1100" kern="1000">
                        <a:solidFill>
                          <a:srgbClr val="800000"/>
                        </a:solidFill>
                      </a:rPr>
                      <a:t>CH-Z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7"/>
              <c:layout>
                <c:manualLayout>
                  <c:x val="-0.0284463894967179"/>
                  <c:y val="0.033210332103321"/>
                </c:manualLayout>
              </c:layout>
              <c:tx>
                <c:rich>
                  <a:bodyPr/>
                  <a:lstStyle/>
                  <a:p>
                    <a:r>
                      <a:rPr lang="en-US" sz="1100"/>
                      <a:t>CS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8"/>
              <c:layout>
                <c:manualLayout>
                  <c:x val="-0.0192944092294871"/>
                  <c:y val="0.0261128523983046"/>
                </c:manualLayout>
              </c:layout>
              <c:tx>
                <c:rich>
                  <a:bodyPr/>
                  <a:lstStyle/>
                  <a:p>
                    <a:r>
                      <a:rPr lang="en-US" sz="1100">
                        <a:solidFill>
                          <a:srgbClr val="800000"/>
                        </a:solidFill>
                      </a:rPr>
                      <a:t>RF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9"/>
              <c:layout>
                <c:manualLayout>
                  <c:x val="-0.0181058495821727"/>
                  <c:y val="0.023732470334412"/>
                </c:manualLayout>
              </c:layout>
              <c:tx>
                <c:rich>
                  <a:bodyPr/>
                  <a:lstStyle/>
                  <a:p>
                    <a:r>
                      <a:rPr lang="en-US" sz="1100"/>
                      <a:t>CS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ln>
                <a:noFill/>
              </a:ln>
            </c:spPr>
            <c:txPr>
              <a:bodyPr rot="0"/>
              <a:lstStyle/>
              <a:p>
                <a:pPr>
                  <a:defRPr sz="1100">
                    <a:solidFill>
                      <a:srgbClr val="800000"/>
                    </a:solidFill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</c:dLbls>
          <c:cat>
            <c:strRef>
              <c:f>data!$B$36:$B$65</c:f>
              <c:strCache>
                <c:ptCount val="29"/>
                <c:pt idx="0">
                  <c:v>2004</c:v>
                </c:pt>
                <c:pt idx="2">
                  <c:v>2005</c:v>
                </c:pt>
                <c:pt idx="4">
                  <c:v>2006</c:v>
                </c:pt>
                <c:pt idx="6">
                  <c:v>2007</c:v>
                </c:pt>
                <c:pt idx="8">
                  <c:v>2008</c:v>
                </c:pt>
                <c:pt idx="10">
                  <c:v>2009</c:v>
                </c:pt>
                <c:pt idx="12">
                  <c:v>2010</c:v>
                </c:pt>
                <c:pt idx="13">
                  <c:v> </c:v>
                </c:pt>
                <c:pt idx="14">
                  <c:v>2011</c:v>
                </c:pt>
                <c:pt idx="16">
                  <c:v>2012</c:v>
                </c:pt>
                <c:pt idx="17">
                  <c:v> </c:v>
                </c:pt>
                <c:pt idx="18">
                  <c:v>2013</c:v>
                </c:pt>
                <c:pt idx="20">
                  <c:v>2014</c:v>
                </c:pt>
                <c:pt idx="22">
                  <c:v>2015</c:v>
                </c:pt>
                <c:pt idx="24">
                  <c:v>2016</c:v>
                </c:pt>
                <c:pt idx="26">
                  <c:v>2017</c:v>
                </c:pt>
                <c:pt idx="28">
                  <c:v>2018</c:v>
                </c:pt>
              </c:strCache>
            </c:strRef>
          </c:cat>
          <c:val>
            <c:numRef>
              <c:f>data!$I$36:$I$64</c:f>
              <c:numCache>
                <c:formatCode>General</c:formatCode>
                <c:ptCount val="29"/>
                <c:pt idx="1">
                  <c:v>0.04</c:v>
                </c:pt>
                <c:pt idx="3">
                  <c:v>0.68</c:v>
                </c:pt>
                <c:pt idx="7">
                  <c:v>7.3</c:v>
                </c:pt>
                <c:pt idx="9">
                  <c:v>27.0</c:v>
                </c:pt>
                <c:pt idx="12">
                  <c:v>223.0</c:v>
                </c:pt>
                <c:pt idx="17">
                  <c:v>0.0</c:v>
                </c:pt>
                <c:pt idx="18">
                  <c:v>2230.0</c:v>
                </c:pt>
                <c:pt idx="19">
                  <c:v>2760.0</c:v>
                </c:pt>
                <c:pt idx="21">
                  <c:v>0.0</c:v>
                </c:pt>
                <c:pt idx="23">
                  <c:v>0.0</c:v>
                </c:pt>
                <c:pt idx="25">
                  <c:v>0.0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823453016"/>
        <c:axId val="-2084723480"/>
      </c:lineChart>
      <c:scatterChart>
        <c:scatterStyle val="lineMarker"/>
        <c:varyColors val="0"/>
        <c:ser>
          <c:idx val="7"/>
          <c:order val="7"/>
          <c:spPr>
            <a:ln w="47625">
              <a:noFill/>
            </a:ln>
          </c:spPr>
          <c:marker>
            <c:symbol val="none"/>
          </c:marker>
          <c:xVal>
            <c:strRef>
              <c:f>data!$N$36:$N$64</c:f>
              <c:strCache>
                <c:ptCount val="29"/>
                <c:pt idx="0">
                  <c:v>Jun-04</c:v>
                </c:pt>
                <c:pt idx="2">
                  <c:v>Jun-05</c:v>
                </c:pt>
                <c:pt idx="4">
                  <c:v>Jun-06</c:v>
                </c:pt>
                <c:pt idx="6">
                  <c:v>Jun-07</c:v>
                </c:pt>
                <c:pt idx="8">
                  <c:v>Jun-08</c:v>
                </c:pt>
                <c:pt idx="10">
                  <c:v>Jun-09</c:v>
                </c:pt>
                <c:pt idx="12">
                  <c:v>Jun-10</c:v>
                </c:pt>
                <c:pt idx="13">
                  <c:v> </c:v>
                </c:pt>
                <c:pt idx="14">
                  <c:v>Jun-11</c:v>
                </c:pt>
                <c:pt idx="16">
                  <c:v>Jun-12</c:v>
                </c:pt>
                <c:pt idx="17">
                  <c:v> </c:v>
                </c:pt>
                <c:pt idx="18">
                  <c:v>Jun-13</c:v>
                </c:pt>
                <c:pt idx="19">
                  <c:v>CyberShake</c:v>
                </c:pt>
                <c:pt idx="20">
                  <c:v>Jun-14</c:v>
                </c:pt>
                <c:pt idx="22">
                  <c:v>Jun-15</c:v>
                </c:pt>
                <c:pt idx="24">
                  <c:v>Jun-16</c:v>
                </c:pt>
                <c:pt idx="26">
                  <c:v>Jun-17</c:v>
                </c:pt>
                <c:pt idx="28">
                  <c:v>Jun-18</c:v>
                </c:pt>
              </c:strCache>
            </c:strRef>
          </c:xVal>
          <c:yVal>
            <c:numRef>
              <c:f>data!$K$36:$K$64</c:f>
              <c:numCache>
                <c:formatCode>General</c:formatCode>
                <c:ptCount val="29"/>
                <c:pt idx="16">
                  <c:v>0.0</c:v>
                </c:pt>
                <c:pt idx="17">
                  <c:v>0.0</c:v>
                </c:pt>
                <c:pt idx="18">
                  <c:v>0.0</c:v>
                </c:pt>
                <c:pt idx="19">
                  <c:v>0.0</c:v>
                </c:pt>
                <c:pt idx="20">
                  <c:v>0.0</c:v>
                </c:pt>
                <c:pt idx="21">
                  <c:v>23595.0</c:v>
                </c:pt>
                <c:pt idx="22">
                  <c:v>0.0</c:v>
                </c:pt>
                <c:pt idx="23">
                  <c:v>118478.0</c:v>
                </c:pt>
                <c:pt idx="24">
                  <c:v>0.0</c:v>
                </c:pt>
                <c:pt idx="25">
                  <c:v>758263.0</c:v>
                </c:pt>
                <c:pt idx="28">
                  <c:v>0.0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823453016"/>
        <c:axId val="-2084723480"/>
      </c:scatterChart>
      <c:catAx>
        <c:axId val="182345301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400"/>
            </a:pPr>
            <a:endParaRPr lang="en-US"/>
          </a:p>
        </c:txPr>
        <c:crossAx val="-2084723480"/>
        <c:crossesAt val="0.01"/>
        <c:auto val="1"/>
        <c:lblAlgn val="ctr"/>
        <c:lblOffset val="100"/>
        <c:noMultiLvlLbl val="0"/>
      </c:catAx>
      <c:valAx>
        <c:axId val="-2084723480"/>
        <c:scaling>
          <c:logBase val="10.0"/>
          <c:orientation val="minMax"/>
        </c:scaling>
        <c:delete val="0"/>
        <c:axPos val="l"/>
        <c:majorGridlines/>
        <c:numFmt formatCode="[&lt;1]\ #,##0.00\ &quot;TF/s&quot;;[&gt;=1]##,##0\ &quot;TF/s&quot;" sourceLinked="0"/>
        <c:majorTickMark val="out"/>
        <c:minorTickMark val="out"/>
        <c:tickLblPos val="nextTo"/>
        <c:txPr>
          <a:bodyPr/>
          <a:lstStyle/>
          <a:p>
            <a:pPr>
              <a:defRPr sz="1400"/>
            </a:pPr>
            <a:endParaRPr lang="en-US"/>
          </a:p>
        </c:txPr>
        <c:crossAx val="1823453016"/>
        <c:crosses val="autoZero"/>
        <c:crossBetween val="between"/>
        <c:majorUnit val="10.0"/>
        <c:minorUnit val="10.0"/>
      </c:valAx>
    </c:plotArea>
    <c:plotVisOnly val="1"/>
    <c:dispBlanksAs val="gap"/>
    <c:showDLblsOverMax val="0"/>
  </c:chart>
  <c:spPr>
    <a:ln>
      <a:noFill/>
    </a:ln>
  </c:spPr>
  <c:txPr>
    <a:bodyPr/>
    <a:lstStyle/>
    <a:p>
      <a:pPr>
        <a:defRPr sz="900" b="1"/>
      </a:pPr>
      <a:endParaRPr lang="en-US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02983776866168"/>
          <c:y val="0.0423913007196764"/>
          <c:w val="0.83304564230597"/>
          <c:h val="0.874956703615482"/>
        </c:manualLayout>
      </c:layout>
      <c:lineChart>
        <c:grouping val="standard"/>
        <c:varyColors val="0"/>
        <c:ser>
          <c:idx val="0"/>
          <c:order val="0"/>
          <c:spPr>
            <a:ln>
              <a:noFill/>
            </a:ln>
          </c:spPr>
          <c:marker>
            <c:symbol val="triangle"/>
            <c:size val="5"/>
            <c:spPr>
              <a:solidFill>
                <a:schemeClr val="accent1">
                  <a:lumMod val="50000"/>
                </a:schemeClr>
              </a:solidFill>
              <a:ln>
                <a:solidFill>
                  <a:schemeClr val="accent1">
                    <a:lumMod val="50000"/>
                  </a:schemeClr>
                </a:solidFill>
              </a:ln>
            </c:spPr>
          </c:marker>
          <c:cat>
            <c:strRef>
              <c:f>data!$B$36:$B$65</c:f>
              <c:strCache>
                <c:ptCount val="29"/>
                <c:pt idx="0">
                  <c:v>2004</c:v>
                </c:pt>
                <c:pt idx="2">
                  <c:v>2005</c:v>
                </c:pt>
                <c:pt idx="4">
                  <c:v>2006</c:v>
                </c:pt>
                <c:pt idx="6">
                  <c:v>2007</c:v>
                </c:pt>
                <c:pt idx="8">
                  <c:v>2008</c:v>
                </c:pt>
                <c:pt idx="10">
                  <c:v>2009</c:v>
                </c:pt>
                <c:pt idx="12">
                  <c:v>2010</c:v>
                </c:pt>
                <c:pt idx="13">
                  <c:v> </c:v>
                </c:pt>
                <c:pt idx="14">
                  <c:v>2011</c:v>
                </c:pt>
                <c:pt idx="16">
                  <c:v>2012</c:v>
                </c:pt>
                <c:pt idx="17">
                  <c:v> </c:v>
                </c:pt>
                <c:pt idx="18">
                  <c:v>2013</c:v>
                </c:pt>
                <c:pt idx="20">
                  <c:v>2014</c:v>
                </c:pt>
                <c:pt idx="22">
                  <c:v>2015</c:v>
                </c:pt>
                <c:pt idx="24">
                  <c:v>2016</c:v>
                </c:pt>
                <c:pt idx="26">
                  <c:v>2017</c:v>
                </c:pt>
                <c:pt idx="28">
                  <c:v>2018</c:v>
                </c:pt>
              </c:strCache>
            </c:strRef>
          </c:cat>
          <c:val>
            <c:numRef>
              <c:f>data!$C$36:$C$64</c:f>
              <c:numCache>
                <c:formatCode>General</c:formatCode>
                <c:ptCount val="29"/>
                <c:pt idx="0">
                  <c:v>36.0</c:v>
                </c:pt>
                <c:pt idx="1">
                  <c:v>91.8</c:v>
                </c:pt>
                <c:pt idx="2">
                  <c:v>183.0</c:v>
                </c:pt>
                <c:pt idx="3">
                  <c:v>367.0</c:v>
                </c:pt>
                <c:pt idx="4">
                  <c:v>367.0</c:v>
                </c:pt>
                <c:pt idx="5">
                  <c:v>367.0</c:v>
                </c:pt>
                <c:pt idx="6">
                  <c:v>367.0</c:v>
                </c:pt>
                <c:pt idx="7">
                  <c:v>596.0</c:v>
                </c:pt>
                <c:pt idx="8">
                  <c:v>1375.0</c:v>
                </c:pt>
                <c:pt idx="9">
                  <c:v>1456.0</c:v>
                </c:pt>
                <c:pt idx="10">
                  <c:v>1456.0</c:v>
                </c:pt>
                <c:pt idx="11">
                  <c:v>2331.0</c:v>
                </c:pt>
                <c:pt idx="12">
                  <c:v>2331.0</c:v>
                </c:pt>
                <c:pt idx="13">
                  <c:v>4701.0</c:v>
                </c:pt>
                <c:pt idx="14">
                  <c:v>8773.0</c:v>
                </c:pt>
                <c:pt idx="15">
                  <c:v>11280.0</c:v>
                </c:pt>
                <c:pt idx="16">
                  <c:v>20132.0</c:v>
                </c:pt>
                <c:pt idx="17">
                  <c:v>27112.0</c:v>
                </c:pt>
                <c:pt idx="18">
                  <c:v>54902.0</c:v>
                </c:pt>
                <c:pt idx="19">
                  <c:v>54902.0</c:v>
                </c:pt>
                <c:pt idx="28">
                  <c:v>0.0</c:v>
                </c:pt>
              </c:numCache>
            </c:numRef>
          </c:val>
          <c:smooth val="0"/>
        </c:ser>
        <c:ser>
          <c:idx val="1"/>
          <c:order val="1"/>
          <c:spPr>
            <a:ln>
              <a:noFill/>
            </a:ln>
          </c:spPr>
          <c:marker>
            <c:symbol val="triangle"/>
            <c:size val="5"/>
            <c:spPr>
              <a:noFill/>
              <a:ln>
                <a:solidFill>
                  <a:schemeClr val="accent1">
                    <a:lumMod val="50000"/>
                  </a:schemeClr>
                </a:solidFill>
              </a:ln>
            </c:spPr>
          </c:marker>
          <c:cat>
            <c:strRef>
              <c:f>data!$B$36:$B$65</c:f>
              <c:strCache>
                <c:ptCount val="29"/>
                <c:pt idx="0">
                  <c:v>2004</c:v>
                </c:pt>
                <c:pt idx="2">
                  <c:v>2005</c:v>
                </c:pt>
                <c:pt idx="4">
                  <c:v>2006</c:v>
                </c:pt>
                <c:pt idx="6">
                  <c:v>2007</c:v>
                </c:pt>
                <c:pt idx="8">
                  <c:v>2008</c:v>
                </c:pt>
                <c:pt idx="10">
                  <c:v>2009</c:v>
                </c:pt>
                <c:pt idx="12">
                  <c:v>2010</c:v>
                </c:pt>
                <c:pt idx="13">
                  <c:v> </c:v>
                </c:pt>
                <c:pt idx="14">
                  <c:v>2011</c:v>
                </c:pt>
                <c:pt idx="16">
                  <c:v>2012</c:v>
                </c:pt>
                <c:pt idx="17">
                  <c:v> </c:v>
                </c:pt>
                <c:pt idx="18">
                  <c:v>2013</c:v>
                </c:pt>
                <c:pt idx="20">
                  <c:v>2014</c:v>
                </c:pt>
                <c:pt idx="22">
                  <c:v>2015</c:v>
                </c:pt>
                <c:pt idx="24">
                  <c:v>2016</c:v>
                </c:pt>
                <c:pt idx="26">
                  <c:v>2017</c:v>
                </c:pt>
                <c:pt idx="28">
                  <c:v>2018</c:v>
                </c:pt>
              </c:strCache>
            </c:strRef>
          </c:cat>
          <c:val>
            <c:numRef>
              <c:f>data!$D$36:$D$64</c:f>
              <c:numCache>
                <c:formatCode>General</c:formatCode>
                <c:ptCount val="29"/>
                <c:pt idx="0">
                  <c:v>41.0</c:v>
                </c:pt>
                <c:pt idx="1">
                  <c:v>70.8</c:v>
                </c:pt>
                <c:pt idx="2">
                  <c:v>136.0</c:v>
                </c:pt>
                <c:pt idx="3">
                  <c:v>280.0</c:v>
                </c:pt>
                <c:pt idx="4">
                  <c:v>280.0</c:v>
                </c:pt>
                <c:pt idx="5">
                  <c:v>280.0</c:v>
                </c:pt>
                <c:pt idx="6">
                  <c:v>280.0</c:v>
                </c:pt>
                <c:pt idx="7">
                  <c:v>478.0</c:v>
                </c:pt>
                <c:pt idx="8">
                  <c:v>1026.0</c:v>
                </c:pt>
                <c:pt idx="9">
                  <c:v>1105.0</c:v>
                </c:pt>
                <c:pt idx="10">
                  <c:v>1105.0</c:v>
                </c:pt>
                <c:pt idx="11">
                  <c:v>1759.0</c:v>
                </c:pt>
                <c:pt idx="12">
                  <c:v>1759.0</c:v>
                </c:pt>
                <c:pt idx="13">
                  <c:v>2566.0</c:v>
                </c:pt>
                <c:pt idx="14">
                  <c:v>8162.0</c:v>
                </c:pt>
                <c:pt idx="15">
                  <c:v>10511.0</c:v>
                </c:pt>
                <c:pt idx="16">
                  <c:v>16324.0</c:v>
                </c:pt>
                <c:pt idx="17">
                  <c:v>17590.0</c:v>
                </c:pt>
                <c:pt idx="18">
                  <c:v>33862.0</c:v>
                </c:pt>
                <c:pt idx="19">
                  <c:v>33862.0</c:v>
                </c:pt>
                <c:pt idx="28">
                  <c:v>0.0</c:v>
                </c:pt>
              </c:numCache>
            </c:numRef>
          </c:val>
          <c:smooth val="0"/>
        </c:ser>
        <c:ser>
          <c:idx val="2"/>
          <c:order val="2"/>
          <c:spPr>
            <a:ln w="28575" cmpd="sng">
              <a:solidFill>
                <a:schemeClr val="accent1">
                  <a:lumMod val="60000"/>
                  <a:lumOff val="40000"/>
                </a:schemeClr>
              </a:solidFill>
            </a:ln>
          </c:spPr>
          <c:marker>
            <c:symbol val="none"/>
          </c:marker>
          <c:cat>
            <c:strRef>
              <c:f>data!$B$36:$B$65</c:f>
              <c:strCache>
                <c:ptCount val="29"/>
                <c:pt idx="0">
                  <c:v>2004</c:v>
                </c:pt>
                <c:pt idx="2">
                  <c:v>2005</c:v>
                </c:pt>
                <c:pt idx="4">
                  <c:v>2006</c:v>
                </c:pt>
                <c:pt idx="6">
                  <c:v>2007</c:v>
                </c:pt>
                <c:pt idx="8">
                  <c:v>2008</c:v>
                </c:pt>
                <c:pt idx="10">
                  <c:v>2009</c:v>
                </c:pt>
                <c:pt idx="12">
                  <c:v>2010</c:v>
                </c:pt>
                <c:pt idx="13">
                  <c:v> </c:v>
                </c:pt>
                <c:pt idx="14">
                  <c:v>2011</c:v>
                </c:pt>
                <c:pt idx="16">
                  <c:v>2012</c:v>
                </c:pt>
                <c:pt idx="17">
                  <c:v> </c:v>
                </c:pt>
                <c:pt idx="18">
                  <c:v>2013</c:v>
                </c:pt>
                <c:pt idx="20">
                  <c:v>2014</c:v>
                </c:pt>
                <c:pt idx="22">
                  <c:v>2015</c:v>
                </c:pt>
                <c:pt idx="24">
                  <c:v>2016</c:v>
                </c:pt>
                <c:pt idx="26">
                  <c:v>2017</c:v>
                </c:pt>
                <c:pt idx="28">
                  <c:v>2018</c:v>
                </c:pt>
              </c:strCache>
            </c:strRef>
          </c:cat>
          <c:val>
            <c:numRef>
              <c:f>data!$E$36:$E$64</c:f>
              <c:numCache>
                <c:formatCode>General</c:formatCode>
                <c:ptCount val="29"/>
                <c:pt idx="0">
                  <c:v>15.3</c:v>
                </c:pt>
                <c:pt idx="1">
                  <c:v>15.3</c:v>
                </c:pt>
                <c:pt idx="2">
                  <c:v>15.3</c:v>
                </c:pt>
                <c:pt idx="3">
                  <c:v>15.3</c:v>
                </c:pt>
                <c:pt idx="4">
                  <c:v>15.3</c:v>
                </c:pt>
                <c:pt idx="5">
                  <c:v>55.5</c:v>
                </c:pt>
                <c:pt idx="6">
                  <c:v>90.0</c:v>
                </c:pt>
                <c:pt idx="7">
                  <c:v>90.0</c:v>
                </c:pt>
                <c:pt idx="8">
                  <c:v>607.0</c:v>
                </c:pt>
                <c:pt idx="9">
                  <c:v>607.0</c:v>
                </c:pt>
                <c:pt idx="10">
                  <c:v>607.0</c:v>
                </c:pt>
                <c:pt idx="11">
                  <c:v>1028.0</c:v>
                </c:pt>
                <c:pt idx="12">
                  <c:v>1028.0</c:v>
                </c:pt>
                <c:pt idx="13">
                  <c:v>1028.0</c:v>
                </c:pt>
                <c:pt idx="14">
                  <c:v>1173.0</c:v>
                </c:pt>
                <c:pt idx="15">
                  <c:v>1173.0</c:v>
                </c:pt>
                <c:pt idx="16">
                  <c:v>1173.0</c:v>
                </c:pt>
                <c:pt idx="17">
                  <c:v>3959.0</c:v>
                </c:pt>
                <c:pt idx="18">
                  <c:v>8520.0</c:v>
                </c:pt>
                <c:pt idx="19">
                  <c:v>8520.0</c:v>
                </c:pt>
              </c:numCache>
            </c:numRef>
          </c:val>
          <c:smooth val="0"/>
        </c:ser>
        <c:ser>
          <c:idx val="3"/>
          <c:order val="3"/>
          <c:spPr>
            <a:ln w="28575" cmpd="sng">
              <a:solidFill>
                <a:schemeClr val="accent1">
                  <a:lumMod val="60000"/>
                  <a:lumOff val="40000"/>
                </a:schemeClr>
              </a:solidFill>
              <a:prstDash val="sysDot"/>
            </a:ln>
          </c:spPr>
          <c:marker>
            <c:symbol val="none"/>
          </c:marker>
          <c:cat>
            <c:strRef>
              <c:f>data!$B$36:$B$65</c:f>
              <c:strCache>
                <c:ptCount val="29"/>
                <c:pt idx="0">
                  <c:v>2004</c:v>
                </c:pt>
                <c:pt idx="2">
                  <c:v>2005</c:v>
                </c:pt>
                <c:pt idx="4">
                  <c:v>2006</c:v>
                </c:pt>
                <c:pt idx="6">
                  <c:v>2007</c:v>
                </c:pt>
                <c:pt idx="8">
                  <c:v>2008</c:v>
                </c:pt>
                <c:pt idx="10">
                  <c:v>2009</c:v>
                </c:pt>
                <c:pt idx="12">
                  <c:v>2010</c:v>
                </c:pt>
                <c:pt idx="13">
                  <c:v> </c:v>
                </c:pt>
                <c:pt idx="14">
                  <c:v>2011</c:v>
                </c:pt>
                <c:pt idx="16">
                  <c:v>2012</c:v>
                </c:pt>
                <c:pt idx="17">
                  <c:v> </c:v>
                </c:pt>
                <c:pt idx="18">
                  <c:v>2013</c:v>
                </c:pt>
                <c:pt idx="20">
                  <c:v>2014</c:v>
                </c:pt>
                <c:pt idx="22">
                  <c:v>2015</c:v>
                </c:pt>
                <c:pt idx="24">
                  <c:v>2016</c:v>
                </c:pt>
                <c:pt idx="26">
                  <c:v>2017</c:v>
                </c:pt>
                <c:pt idx="28">
                  <c:v>2018</c:v>
                </c:pt>
              </c:strCache>
            </c:strRef>
          </c:cat>
          <c:val>
            <c:numRef>
              <c:f>data!$F$36:$F$64</c:f>
              <c:numCache>
                <c:formatCode>General</c:formatCode>
                <c:ptCount val="29"/>
                <c:pt idx="0">
                  <c:v>9.8</c:v>
                </c:pt>
                <c:pt idx="1">
                  <c:v>9.8</c:v>
                </c:pt>
                <c:pt idx="2">
                  <c:v>9.8</c:v>
                </c:pt>
                <c:pt idx="3">
                  <c:v>9.8</c:v>
                </c:pt>
                <c:pt idx="4">
                  <c:v>9.8</c:v>
                </c:pt>
                <c:pt idx="5">
                  <c:v>41.5</c:v>
                </c:pt>
                <c:pt idx="6">
                  <c:v>63.0</c:v>
                </c:pt>
                <c:pt idx="7">
                  <c:v>63.0</c:v>
                </c:pt>
                <c:pt idx="8">
                  <c:v>463.0</c:v>
                </c:pt>
                <c:pt idx="9">
                  <c:v>463.0</c:v>
                </c:pt>
                <c:pt idx="10">
                  <c:v>463.0</c:v>
                </c:pt>
                <c:pt idx="11">
                  <c:v>831.0</c:v>
                </c:pt>
                <c:pt idx="12">
                  <c:v>831.0</c:v>
                </c:pt>
                <c:pt idx="13">
                  <c:v>831.0</c:v>
                </c:pt>
                <c:pt idx="14">
                  <c:v>919.0</c:v>
                </c:pt>
                <c:pt idx="15">
                  <c:v>919.0</c:v>
                </c:pt>
                <c:pt idx="16">
                  <c:v>919.0</c:v>
                </c:pt>
                <c:pt idx="17">
                  <c:v>2660.0</c:v>
                </c:pt>
                <c:pt idx="18">
                  <c:v>5168.0</c:v>
                </c:pt>
                <c:pt idx="19">
                  <c:v>5168.0</c:v>
                </c:pt>
              </c:numCache>
            </c:numRef>
          </c:val>
          <c:smooth val="0"/>
        </c:ser>
        <c:ser>
          <c:idx val="4"/>
          <c:order val="4"/>
          <c:spPr>
            <a:ln w="28575" cmpd="sng">
              <a:solidFill>
                <a:schemeClr val="accent1">
                  <a:lumMod val="75000"/>
                </a:schemeClr>
              </a:solidFill>
            </a:ln>
          </c:spPr>
          <c:marker>
            <c:symbol val="none"/>
          </c:marker>
          <c:cat>
            <c:strRef>
              <c:f>data!$B$36:$B$65</c:f>
              <c:strCache>
                <c:ptCount val="29"/>
                <c:pt idx="0">
                  <c:v>2004</c:v>
                </c:pt>
                <c:pt idx="2">
                  <c:v>2005</c:v>
                </c:pt>
                <c:pt idx="4">
                  <c:v>2006</c:v>
                </c:pt>
                <c:pt idx="6">
                  <c:v>2007</c:v>
                </c:pt>
                <c:pt idx="8">
                  <c:v>2008</c:v>
                </c:pt>
                <c:pt idx="10">
                  <c:v>2009</c:v>
                </c:pt>
                <c:pt idx="12">
                  <c:v>2010</c:v>
                </c:pt>
                <c:pt idx="13">
                  <c:v> </c:v>
                </c:pt>
                <c:pt idx="14">
                  <c:v>2011</c:v>
                </c:pt>
                <c:pt idx="16">
                  <c:v>2012</c:v>
                </c:pt>
                <c:pt idx="17">
                  <c:v> </c:v>
                </c:pt>
                <c:pt idx="18">
                  <c:v>2013</c:v>
                </c:pt>
                <c:pt idx="20">
                  <c:v>2014</c:v>
                </c:pt>
                <c:pt idx="22">
                  <c:v>2015</c:v>
                </c:pt>
                <c:pt idx="24">
                  <c:v>2016</c:v>
                </c:pt>
                <c:pt idx="26">
                  <c:v>2017</c:v>
                </c:pt>
                <c:pt idx="28">
                  <c:v>2018</c:v>
                </c:pt>
              </c:strCache>
            </c:strRef>
          </c:cat>
          <c:val>
            <c:numRef>
              <c:f>data!$G$36:$G$64</c:f>
              <c:numCache>
                <c:formatCode>General</c:formatCode>
                <c:ptCount val="29"/>
                <c:pt idx="0">
                  <c:v>22.94</c:v>
                </c:pt>
                <c:pt idx="1">
                  <c:v>91.8</c:v>
                </c:pt>
                <c:pt idx="2">
                  <c:v>183.0</c:v>
                </c:pt>
                <c:pt idx="3">
                  <c:v>367.0</c:v>
                </c:pt>
                <c:pt idx="4">
                  <c:v>367.0</c:v>
                </c:pt>
                <c:pt idx="5">
                  <c:v>367.0</c:v>
                </c:pt>
                <c:pt idx="6">
                  <c:v>367.0</c:v>
                </c:pt>
                <c:pt idx="7">
                  <c:v>596.0</c:v>
                </c:pt>
                <c:pt idx="8">
                  <c:v>1375.0</c:v>
                </c:pt>
                <c:pt idx="9">
                  <c:v>1456.0</c:v>
                </c:pt>
                <c:pt idx="10">
                  <c:v>1456.0</c:v>
                </c:pt>
                <c:pt idx="11">
                  <c:v>2331.0</c:v>
                </c:pt>
                <c:pt idx="12">
                  <c:v>2331.0</c:v>
                </c:pt>
                <c:pt idx="13">
                  <c:v>2331.0</c:v>
                </c:pt>
                <c:pt idx="14">
                  <c:v>2331.0</c:v>
                </c:pt>
                <c:pt idx="15">
                  <c:v>2331.0</c:v>
                </c:pt>
                <c:pt idx="16">
                  <c:v>20132.0</c:v>
                </c:pt>
                <c:pt idx="17">
                  <c:v>27112.0</c:v>
                </c:pt>
                <c:pt idx="18">
                  <c:v>27112.0</c:v>
                </c:pt>
                <c:pt idx="19">
                  <c:v>27112.0</c:v>
                </c:pt>
              </c:numCache>
            </c:numRef>
          </c:val>
          <c:smooth val="0"/>
        </c:ser>
        <c:ser>
          <c:idx val="5"/>
          <c:order val="5"/>
          <c:spPr>
            <a:ln w="28575" cmpd="sng">
              <a:solidFill>
                <a:schemeClr val="accent1">
                  <a:lumMod val="75000"/>
                </a:schemeClr>
              </a:solidFill>
              <a:prstDash val="sysDot"/>
            </a:ln>
          </c:spPr>
          <c:marker>
            <c:symbol val="none"/>
          </c:marker>
          <c:cat>
            <c:strRef>
              <c:f>data!$B$36:$B$65</c:f>
              <c:strCache>
                <c:ptCount val="29"/>
                <c:pt idx="0">
                  <c:v>2004</c:v>
                </c:pt>
                <c:pt idx="2">
                  <c:v>2005</c:v>
                </c:pt>
                <c:pt idx="4">
                  <c:v>2006</c:v>
                </c:pt>
                <c:pt idx="6">
                  <c:v>2007</c:v>
                </c:pt>
                <c:pt idx="8">
                  <c:v>2008</c:v>
                </c:pt>
                <c:pt idx="10">
                  <c:v>2009</c:v>
                </c:pt>
                <c:pt idx="12">
                  <c:v>2010</c:v>
                </c:pt>
                <c:pt idx="13">
                  <c:v> </c:v>
                </c:pt>
                <c:pt idx="14">
                  <c:v>2011</c:v>
                </c:pt>
                <c:pt idx="16">
                  <c:v>2012</c:v>
                </c:pt>
                <c:pt idx="17">
                  <c:v> </c:v>
                </c:pt>
                <c:pt idx="18">
                  <c:v>2013</c:v>
                </c:pt>
                <c:pt idx="20">
                  <c:v>2014</c:v>
                </c:pt>
                <c:pt idx="22">
                  <c:v>2015</c:v>
                </c:pt>
                <c:pt idx="24">
                  <c:v>2016</c:v>
                </c:pt>
                <c:pt idx="26">
                  <c:v>2017</c:v>
                </c:pt>
                <c:pt idx="28">
                  <c:v>2018</c:v>
                </c:pt>
              </c:strCache>
            </c:strRef>
          </c:cat>
          <c:val>
            <c:numRef>
              <c:f>data!$H$36:$H$64</c:f>
              <c:numCache>
                <c:formatCode>General</c:formatCode>
                <c:ptCount val="29"/>
                <c:pt idx="0">
                  <c:v>19.94</c:v>
                </c:pt>
                <c:pt idx="1">
                  <c:v>70.8</c:v>
                </c:pt>
                <c:pt idx="2">
                  <c:v>136.0</c:v>
                </c:pt>
                <c:pt idx="3">
                  <c:v>280.0</c:v>
                </c:pt>
                <c:pt idx="4">
                  <c:v>280.0</c:v>
                </c:pt>
                <c:pt idx="5">
                  <c:v>280.0</c:v>
                </c:pt>
                <c:pt idx="6">
                  <c:v>280.0</c:v>
                </c:pt>
                <c:pt idx="7">
                  <c:v>478.0</c:v>
                </c:pt>
                <c:pt idx="8">
                  <c:v>1026.0</c:v>
                </c:pt>
                <c:pt idx="9">
                  <c:v>1105.0</c:v>
                </c:pt>
                <c:pt idx="10">
                  <c:v>1105.0</c:v>
                </c:pt>
                <c:pt idx="11">
                  <c:v>1759.0</c:v>
                </c:pt>
                <c:pt idx="12">
                  <c:v>1759.0</c:v>
                </c:pt>
                <c:pt idx="13">
                  <c:v>1759.0</c:v>
                </c:pt>
                <c:pt idx="14">
                  <c:v>1759.0</c:v>
                </c:pt>
                <c:pt idx="15">
                  <c:v>1759.0</c:v>
                </c:pt>
                <c:pt idx="16">
                  <c:v>16324.0</c:v>
                </c:pt>
                <c:pt idx="17">
                  <c:v>17590.0</c:v>
                </c:pt>
                <c:pt idx="18">
                  <c:v>17590.0</c:v>
                </c:pt>
                <c:pt idx="19">
                  <c:v>17590.0</c:v>
                </c:pt>
              </c:numCache>
            </c:numRef>
          </c:val>
          <c:smooth val="0"/>
        </c:ser>
        <c:ser>
          <c:idx val="6"/>
          <c:order val="6"/>
          <c:spPr>
            <a:ln>
              <a:noFill/>
            </a:ln>
          </c:spPr>
          <c:marker>
            <c:symbol val="square"/>
            <c:size val="5"/>
            <c:spPr>
              <a:solidFill>
                <a:srgbClr val="800000"/>
              </a:solidFill>
              <a:ln>
                <a:solidFill>
                  <a:srgbClr val="800000"/>
                </a:solidFill>
              </a:ln>
            </c:spPr>
          </c:marker>
          <c:dLbls>
            <c:dLbl>
              <c:idx val="1"/>
              <c:layout>
                <c:manualLayout>
                  <c:x val="-0.0238690149803698"/>
                  <c:y val="0.0288953443926305"/>
                </c:manualLayout>
              </c:layout>
              <c:tx>
                <c:rich>
                  <a:bodyPr/>
                  <a:lstStyle/>
                  <a:p>
                    <a:r>
                      <a:rPr lang="en-US" sz="1100">
                        <a:solidFill>
                          <a:srgbClr val="800000"/>
                        </a:solidFill>
                      </a:rPr>
                      <a:t>TS1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0.0208852236088874"/>
                  <c:y val="0.0270205302007152"/>
                </c:manualLayout>
              </c:layout>
              <c:tx>
                <c:rich>
                  <a:bodyPr/>
                  <a:lstStyle/>
                  <a:p>
                    <a:r>
                      <a:rPr lang="en-US" sz="1100">
                        <a:solidFill>
                          <a:srgbClr val="800000"/>
                        </a:solidFill>
                      </a:rPr>
                      <a:t>TS2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layout>
                <c:manualLayout>
                  <c:x val="-0.0240669620336455"/>
                  <c:y val="0.0291780275038436"/>
                </c:manualLayout>
              </c:layout>
              <c:tx>
                <c:rich>
                  <a:bodyPr/>
                  <a:lstStyle/>
                  <a:p>
                    <a:r>
                      <a:rPr lang="en-US" sz="1100">
                        <a:solidFill>
                          <a:srgbClr val="800000"/>
                        </a:solidFill>
                      </a:rPr>
                      <a:t>SO-K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9"/>
              <c:layout>
                <c:manualLayout>
                  <c:x val="-0.0276478845436799"/>
                  <c:y val="0.0291780275038435"/>
                </c:manualLayout>
              </c:layout>
              <c:tx>
                <c:rich>
                  <a:bodyPr/>
                  <a:lstStyle/>
                  <a:p>
                    <a:r>
                      <a:rPr lang="en-US" sz="1100">
                        <a:solidFill>
                          <a:srgbClr val="800000"/>
                        </a:solidFill>
                      </a:rPr>
                      <a:t>SO-D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2"/>
              <c:layout>
                <c:manualLayout>
                  <c:x val="-0.0210833899940781"/>
                  <c:y val="0.025487857707107"/>
                </c:manualLayout>
              </c:layout>
              <c:tx>
                <c:rich>
                  <a:bodyPr/>
                  <a:lstStyle/>
                  <a:p>
                    <a:r>
                      <a:rPr lang="en-US" sz="1100">
                        <a:solidFill>
                          <a:srgbClr val="800000"/>
                        </a:solidFill>
                      </a:rPr>
                      <a:t>M8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5"/>
              <c:layout>
                <c:manualLayout>
                  <c:x val="-0.0350109409190372"/>
                  <c:y val="0.055350553505535"/>
                </c:manualLayout>
              </c:layout>
              <c:tx>
                <c:rich>
                  <a:bodyPr/>
                  <a:lstStyle/>
                  <a:p>
                    <a:r>
                      <a:rPr lang="en-US" sz="1100" kern="1000">
                        <a:solidFill>
                          <a:srgbClr val="800000"/>
                        </a:solidFill>
                      </a:rPr>
                      <a:t>CH-Z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7"/>
              <c:layout>
                <c:manualLayout>
                  <c:x val="-0.0284463894967179"/>
                  <c:y val="0.033210332103321"/>
                </c:manualLayout>
              </c:layout>
              <c:tx>
                <c:rich>
                  <a:bodyPr/>
                  <a:lstStyle/>
                  <a:p>
                    <a:r>
                      <a:rPr lang="en-US" sz="1100"/>
                      <a:t>CS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8"/>
              <c:layout>
                <c:manualLayout>
                  <c:x val="-0.0192944092294871"/>
                  <c:y val="0.0261128523983046"/>
                </c:manualLayout>
              </c:layout>
              <c:tx>
                <c:rich>
                  <a:bodyPr/>
                  <a:lstStyle/>
                  <a:p>
                    <a:r>
                      <a:rPr lang="en-US" sz="1100">
                        <a:solidFill>
                          <a:srgbClr val="800000"/>
                        </a:solidFill>
                      </a:rPr>
                      <a:t>RF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9"/>
              <c:layout>
                <c:manualLayout>
                  <c:x val="-0.0181058495821727"/>
                  <c:y val="0.023732470334412"/>
                </c:manualLayout>
              </c:layout>
              <c:tx>
                <c:rich>
                  <a:bodyPr/>
                  <a:lstStyle/>
                  <a:p>
                    <a:r>
                      <a:rPr lang="en-US" sz="1100"/>
                      <a:t>CS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ln>
                <a:noFill/>
              </a:ln>
            </c:spPr>
            <c:txPr>
              <a:bodyPr rot="0"/>
              <a:lstStyle/>
              <a:p>
                <a:pPr>
                  <a:defRPr sz="1100">
                    <a:solidFill>
                      <a:srgbClr val="800000"/>
                    </a:solidFill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</c:dLbls>
          <c:cat>
            <c:strRef>
              <c:f>data!$B$36:$B$65</c:f>
              <c:strCache>
                <c:ptCount val="29"/>
                <c:pt idx="0">
                  <c:v>2004</c:v>
                </c:pt>
                <c:pt idx="2">
                  <c:v>2005</c:v>
                </c:pt>
                <c:pt idx="4">
                  <c:v>2006</c:v>
                </c:pt>
                <c:pt idx="6">
                  <c:v>2007</c:v>
                </c:pt>
                <c:pt idx="8">
                  <c:v>2008</c:v>
                </c:pt>
                <c:pt idx="10">
                  <c:v>2009</c:v>
                </c:pt>
                <c:pt idx="12">
                  <c:v>2010</c:v>
                </c:pt>
                <c:pt idx="13">
                  <c:v> </c:v>
                </c:pt>
                <c:pt idx="14">
                  <c:v>2011</c:v>
                </c:pt>
                <c:pt idx="16">
                  <c:v>2012</c:v>
                </c:pt>
                <c:pt idx="17">
                  <c:v> </c:v>
                </c:pt>
                <c:pt idx="18">
                  <c:v>2013</c:v>
                </c:pt>
                <c:pt idx="20">
                  <c:v>2014</c:v>
                </c:pt>
                <c:pt idx="22">
                  <c:v>2015</c:v>
                </c:pt>
                <c:pt idx="24">
                  <c:v>2016</c:v>
                </c:pt>
                <c:pt idx="26">
                  <c:v>2017</c:v>
                </c:pt>
                <c:pt idx="28">
                  <c:v>2018</c:v>
                </c:pt>
              </c:strCache>
            </c:strRef>
          </c:cat>
          <c:val>
            <c:numRef>
              <c:f>data!$I$36:$I$64</c:f>
              <c:numCache>
                <c:formatCode>General</c:formatCode>
                <c:ptCount val="29"/>
                <c:pt idx="1">
                  <c:v>0.04</c:v>
                </c:pt>
                <c:pt idx="3">
                  <c:v>0.68</c:v>
                </c:pt>
                <c:pt idx="7">
                  <c:v>7.3</c:v>
                </c:pt>
                <c:pt idx="9">
                  <c:v>27.0</c:v>
                </c:pt>
                <c:pt idx="12">
                  <c:v>223.0</c:v>
                </c:pt>
                <c:pt idx="17">
                  <c:v>0.0</c:v>
                </c:pt>
                <c:pt idx="18">
                  <c:v>2230.0</c:v>
                </c:pt>
                <c:pt idx="19">
                  <c:v>2760.0</c:v>
                </c:pt>
                <c:pt idx="21">
                  <c:v>0.0</c:v>
                </c:pt>
                <c:pt idx="23">
                  <c:v>0.0</c:v>
                </c:pt>
                <c:pt idx="25">
                  <c:v>0.0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774998040"/>
        <c:axId val="1783589624"/>
      </c:lineChart>
      <c:scatterChart>
        <c:scatterStyle val="lineMarker"/>
        <c:varyColors val="0"/>
        <c:ser>
          <c:idx val="7"/>
          <c:order val="7"/>
          <c:spPr>
            <a:ln w="47625">
              <a:noFill/>
            </a:ln>
          </c:spPr>
          <c:marker>
            <c:symbol val="none"/>
          </c:marker>
          <c:xVal>
            <c:strRef>
              <c:f>data!$N$36:$N$64</c:f>
              <c:strCache>
                <c:ptCount val="29"/>
                <c:pt idx="0">
                  <c:v>Jun-04</c:v>
                </c:pt>
                <c:pt idx="2">
                  <c:v>Jun-05</c:v>
                </c:pt>
                <c:pt idx="4">
                  <c:v>Jun-06</c:v>
                </c:pt>
                <c:pt idx="6">
                  <c:v>Jun-07</c:v>
                </c:pt>
                <c:pt idx="8">
                  <c:v>Jun-08</c:v>
                </c:pt>
                <c:pt idx="10">
                  <c:v>Jun-09</c:v>
                </c:pt>
                <c:pt idx="12">
                  <c:v>Jun-10</c:v>
                </c:pt>
                <c:pt idx="13">
                  <c:v> </c:v>
                </c:pt>
                <c:pt idx="14">
                  <c:v>Jun-11</c:v>
                </c:pt>
                <c:pt idx="16">
                  <c:v>Jun-12</c:v>
                </c:pt>
                <c:pt idx="17">
                  <c:v> </c:v>
                </c:pt>
                <c:pt idx="18">
                  <c:v>Jun-13</c:v>
                </c:pt>
                <c:pt idx="19">
                  <c:v>CyberShake</c:v>
                </c:pt>
                <c:pt idx="20">
                  <c:v>Jun-14</c:v>
                </c:pt>
                <c:pt idx="22">
                  <c:v>Jun-15</c:v>
                </c:pt>
                <c:pt idx="24">
                  <c:v>Jun-16</c:v>
                </c:pt>
                <c:pt idx="26">
                  <c:v>Jun-17</c:v>
                </c:pt>
                <c:pt idx="28">
                  <c:v>Jun-18</c:v>
                </c:pt>
              </c:strCache>
            </c:strRef>
          </c:xVal>
          <c:yVal>
            <c:numRef>
              <c:f>data!$K$36:$K$64</c:f>
              <c:numCache>
                <c:formatCode>General</c:formatCode>
                <c:ptCount val="29"/>
                <c:pt idx="16">
                  <c:v>0.0</c:v>
                </c:pt>
                <c:pt idx="17">
                  <c:v>0.0</c:v>
                </c:pt>
                <c:pt idx="18">
                  <c:v>0.0</c:v>
                </c:pt>
                <c:pt idx="19">
                  <c:v>0.0</c:v>
                </c:pt>
                <c:pt idx="20">
                  <c:v>0.0</c:v>
                </c:pt>
                <c:pt idx="21">
                  <c:v>23595.0</c:v>
                </c:pt>
                <c:pt idx="22">
                  <c:v>0.0</c:v>
                </c:pt>
                <c:pt idx="23">
                  <c:v>118478.0</c:v>
                </c:pt>
                <c:pt idx="24">
                  <c:v>0.0</c:v>
                </c:pt>
                <c:pt idx="25">
                  <c:v>758263.0</c:v>
                </c:pt>
                <c:pt idx="28">
                  <c:v>0.0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774998040"/>
        <c:axId val="1783589624"/>
      </c:scatterChart>
      <c:catAx>
        <c:axId val="177499804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400"/>
            </a:pPr>
            <a:endParaRPr lang="en-US"/>
          </a:p>
        </c:txPr>
        <c:crossAx val="1783589624"/>
        <c:crossesAt val="0.01"/>
        <c:auto val="1"/>
        <c:lblAlgn val="ctr"/>
        <c:lblOffset val="100"/>
        <c:noMultiLvlLbl val="0"/>
      </c:catAx>
      <c:valAx>
        <c:axId val="1783589624"/>
        <c:scaling>
          <c:logBase val="10.0"/>
          <c:orientation val="minMax"/>
        </c:scaling>
        <c:delete val="0"/>
        <c:axPos val="l"/>
        <c:majorGridlines/>
        <c:numFmt formatCode="[&lt;1]\ #,##0.00\ &quot;TF/s&quot;;[&gt;=1]##,##0\ &quot;TF/s&quot;" sourceLinked="0"/>
        <c:majorTickMark val="out"/>
        <c:minorTickMark val="out"/>
        <c:tickLblPos val="nextTo"/>
        <c:txPr>
          <a:bodyPr/>
          <a:lstStyle/>
          <a:p>
            <a:pPr>
              <a:defRPr sz="1400"/>
            </a:pPr>
            <a:endParaRPr lang="en-US"/>
          </a:p>
        </c:txPr>
        <c:crossAx val="1774998040"/>
        <c:crosses val="autoZero"/>
        <c:crossBetween val="between"/>
        <c:majorUnit val="10.0"/>
        <c:minorUnit val="10.0"/>
      </c:valAx>
    </c:plotArea>
    <c:plotVisOnly val="1"/>
    <c:dispBlanksAs val="gap"/>
    <c:showDLblsOverMax val="0"/>
  </c:chart>
  <c:spPr>
    <a:ln>
      <a:noFill/>
    </a:ln>
  </c:spPr>
  <c:txPr>
    <a:bodyPr/>
    <a:lstStyle/>
    <a:p>
      <a:pPr>
        <a:defRPr sz="900" b="1"/>
      </a:pPr>
      <a:endParaRPr lang="en-US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02983776866168"/>
          <c:y val="0.0423913007196764"/>
          <c:w val="0.83304564230597"/>
          <c:h val="0.874956703615482"/>
        </c:manualLayout>
      </c:layout>
      <c:lineChart>
        <c:grouping val="standard"/>
        <c:varyColors val="0"/>
        <c:ser>
          <c:idx val="0"/>
          <c:order val="0"/>
          <c:spPr>
            <a:ln>
              <a:noFill/>
            </a:ln>
          </c:spPr>
          <c:marker>
            <c:symbol val="triangle"/>
            <c:size val="5"/>
            <c:spPr>
              <a:solidFill>
                <a:schemeClr val="accent1">
                  <a:lumMod val="50000"/>
                </a:schemeClr>
              </a:solidFill>
              <a:ln>
                <a:solidFill>
                  <a:schemeClr val="accent1">
                    <a:lumMod val="50000"/>
                  </a:schemeClr>
                </a:solidFill>
              </a:ln>
            </c:spPr>
          </c:marker>
          <c:cat>
            <c:strRef>
              <c:f>data!$B$36:$B$65</c:f>
              <c:strCache>
                <c:ptCount val="29"/>
                <c:pt idx="0">
                  <c:v>2004</c:v>
                </c:pt>
                <c:pt idx="2">
                  <c:v>2005</c:v>
                </c:pt>
                <c:pt idx="4">
                  <c:v>2006</c:v>
                </c:pt>
                <c:pt idx="6">
                  <c:v>2007</c:v>
                </c:pt>
                <c:pt idx="8">
                  <c:v>2008</c:v>
                </c:pt>
                <c:pt idx="10">
                  <c:v>2009</c:v>
                </c:pt>
                <c:pt idx="12">
                  <c:v>2010</c:v>
                </c:pt>
                <c:pt idx="13">
                  <c:v> </c:v>
                </c:pt>
                <c:pt idx="14">
                  <c:v>2011</c:v>
                </c:pt>
                <c:pt idx="16">
                  <c:v>2012</c:v>
                </c:pt>
                <c:pt idx="17">
                  <c:v> </c:v>
                </c:pt>
                <c:pt idx="18">
                  <c:v>2013</c:v>
                </c:pt>
                <c:pt idx="20">
                  <c:v>2014</c:v>
                </c:pt>
                <c:pt idx="22">
                  <c:v>2015</c:v>
                </c:pt>
                <c:pt idx="24">
                  <c:v>2016</c:v>
                </c:pt>
                <c:pt idx="26">
                  <c:v>2017</c:v>
                </c:pt>
                <c:pt idx="28">
                  <c:v>2018</c:v>
                </c:pt>
              </c:strCache>
            </c:strRef>
          </c:cat>
          <c:val>
            <c:numRef>
              <c:f>data!$C$36:$C$64</c:f>
              <c:numCache>
                <c:formatCode>General</c:formatCode>
                <c:ptCount val="29"/>
                <c:pt idx="0">
                  <c:v>36.0</c:v>
                </c:pt>
                <c:pt idx="1">
                  <c:v>91.8</c:v>
                </c:pt>
                <c:pt idx="2">
                  <c:v>183.0</c:v>
                </c:pt>
                <c:pt idx="3">
                  <c:v>367.0</c:v>
                </c:pt>
                <c:pt idx="4">
                  <c:v>367.0</c:v>
                </c:pt>
                <c:pt idx="5">
                  <c:v>367.0</c:v>
                </c:pt>
                <c:pt idx="6">
                  <c:v>367.0</c:v>
                </c:pt>
                <c:pt idx="7">
                  <c:v>596.0</c:v>
                </c:pt>
                <c:pt idx="8">
                  <c:v>1375.0</c:v>
                </c:pt>
                <c:pt idx="9">
                  <c:v>1456.0</c:v>
                </c:pt>
                <c:pt idx="10">
                  <c:v>1456.0</c:v>
                </c:pt>
                <c:pt idx="11">
                  <c:v>2331.0</c:v>
                </c:pt>
                <c:pt idx="12">
                  <c:v>2331.0</c:v>
                </c:pt>
                <c:pt idx="13">
                  <c:v>4701.0</c:v>
                </c:pt>
                <c:pt idx="14">
                  <c:v>8773.0</c:v>
                </c:pt>
                <c:pt idx="15">
                  <c:v>11280.0</c:v>
                </c:pt>
                <c:pt idx="16">
                  <c:v>20132.0</c:v>
                </c:pt>
                <c:pt idx="17">
                  <c:v>27112.0</c:v>
                </c:pt>
                <c:pt idx="18">
                  <c:v>54902.0</c:v>
                </c:pt>
                <c:pt idx="19">
                  <c:v>54902.0</c:v>
                </c:pt>
                <c:pt idx="28">
                  <c:v>0.0</c:v>
                </c:pt>
              </c:numCache>
            </c:numRef>
          </c:val>
          <c:smooth val="0"/>
        </c:ser>
        <c:ser>
          <c:idx val="1"/>
          <c:order val="1"/>
          <c:spPr>
            <a:ln>
              <a:noFill/>
            </a:ln>
          </c:spPr>
          <c:marker>
            <c:symbol val="triangle"/>
            <c:size val="5"/>
            <c:spPr>
              <a:noFill/>
              <a:ln>
                <a:solidFill>
                  <a:schemeClr val="accent1">
                    <a:lumMod val="50000"/>
                  </a:schemeClr>
                </a:solidFill>
              </a:ln>
            </c:spPr>
          </c:marker>
          <c:cat>
            <c:strRef>
              <c:f>data!$B$36:$B$65</c:f>
              <c:strCache>
                <c:ptCount val="29"/>
                <c:pt idx="0">
                  <c:v>2004</c:v>
                </c:pt>
                <c:pt idx="2">
                  <c:v>2005</c:v>
                </c:pt>
                <c:pt idx="4">
                  <c:v>2006</c:v>
                </c:pt>
                <c:pt idx="6">
                  <c:v>2007</c:v>
                </c:pt>
                <c:pt idx="8">
                  <c:v>2008</c:v>
                </c:pt>
                <c:pt idx="10">
                  <c:v>2009</c:v>
                </c:pt>
                <c:pt idx="12">
                  <c:v>2010</c:v>
                </c:pt>
                <c:pt idx="13">
                  <c:v> </c:v>
                </c:pt>
                <c:pt idx="14">
                  <c:v>2011</c:v>
                </c:pt>
                <c:pt idx="16">
                  <c:v>2012</c:v>
                </c:pt>
                <c:pt idx="17">
                  <c:v> </c:v>
                </c:pt>
                <c:pt idx="18">
                  <c:v>2013</c:v>
                </c:pt>
                <c:pt idx="20">
                  <c:v>2014</c:v>
                </c:pt>
                <c:pt idx="22">
                  <c:v>2015</c:v>
                </c:pt>
                <c:pt idx="24">
                  <c:v>2016</c:v>
                </c:pt>
                <c:pt idx="26">
                  <c:v>2017</c:v>
                </c:pt>
                <c:pt idx="28">
                  <c:v>2018</c:v>
                </c:pt>
              </c:strCache>
            </c:strRef>
          </c:cat>
          <c:val>
            <c:numRef>
              <c:f>data!$D$36:$D$64</c:f>
              <c:numCache>
                <c:formatCode>General</c:formatCode>
                <c:ptCount val="29"/>
                <c:pt idx="0">
                  <c:v>41.0</c:v>
                </c:pt>
                <c:pt idx="1">
                  <c:v>70.8</c:v>
                </c:pt>
                <c:pt idx="2">
                  <c:v>136.0</c:v>
                </c:pt>
                <c:pt idx="3">
                  <c:v>280.0</c:v>
                </c:pt>
                <c:pt idx="4">
                  <c:v>280.0</c:v>
                </c:pt>
                <c:pt idx="5">
                  <c:v>280.0</c:v>
                </c:pt>
                <c:pt idx="6">
                  <c:v>280.0</c:v>
                </c:pt>
                <c:pt idx="7">
                  <c:v>478.0</c:v>
                </c:pt>
                <c:pt idx="8">
                  <c:v>1026.0</c:v>
                </c:pt>
                <c:pt idx="9">
                  <c:v>1105.0</c:v>
                </c:pt>
                <c:pt idx="10">
                  <c:v>1105.0</c:v>
                </c:pt>
                <c:pt idx="11">
                  <c:v>1759.0</c:v>
                </c:pt>
                <c:pt idx="12">
                  <c:v>1759.0</c:v>
                </c:pt>
                <c:pt idx="13">
                  <c:v>2566.0</c:v>
                </c:pt>
                <c:pt idx="14">
                  <c:v>8162.0</c:v>
                </c:pt>
                <c:pt idx="15">
                  <c:v>10511.0</c:v>
                </c:pt>
                <c:pt idx="16">
                  <c:v>16324.0</c:v>
                </c:pt>
                <c:pt idx="17">
                  <c:v>17590.0</c:v>
                </c:pt>
                <c:pt idx="18">
                  <c:v>33862.0</c:v>
                </c:pt>
                <c:pt idx="19">
                  <c:v>33862.0</c:v>
                </c:pt>
                <c:pt idx="28">
                  <c:v>0.0</c:v>
                </c:pt>
              </c:numCache>
            </c:numRef>
          </c:val>
          <c:smooth val="0"/>
        </c:ser>
        <c:ser>
          <c:idx val="2"/>
          <c:order val="2"/>
          <c:spPr>
            <a:ln w="28575" cmpd="sng">
              <a:solidFill>
                <a:schemeClr val="accent1">
                  <a:lumMod val="60000"/>
                  <a:lumOff val="40000"/>
                </a:schemeClr>
              </a:solidFill>
            </a:ln>
          </c:spPr>
          <c:marker>
            <c:symbol val="none"/>
          </c:marker>
          <c:cat>
            <c:strRef>
              <c:f>data!$B$36:$B$65</c:f>
              <c:strCache>
                <c:ptCount val="29"/>
                <c:pt idx="0">
                  <c:v>2004</c:v>
                </c:pt>
                <c:pt idx="2">
                  <c:v>2005</c:v>
                </c:pt>
                <c:pt idx="4">
                  <c:v>2006</c:v>
                </c:pt>
                <c:pt idx="6">
                  <c:v>2007</c:v>
                </c:pt>
                <c:pt idx="8">
                  <c:v>2008</c:v>
                </c:pt>
                <c:pt idx="10">
                  <c:v>2009</c:v>
                </c:pt>
                <c:pt idx="12">
                  <c:v>2010</c:v>
                </c:pt>
                <c:pt idx="13">
                  <c:v> </c:v>
                </c:pt>
                <c:pt idx="14">
                  <c:v>2011</c:v>
                </c:pt>
                <c:pt idx="16">
                  <c:v>2012</c:v>
                </c:pt>
                <c:pt idx="17">
                  <c:v> </c:v>
                </c:pt>
                <c:pt idx="18">
                  <c:v>2013</c:v>
                </c:pt>
                <c:pt idx="20">
                  <c:v>2014</c:v>
                </c:pt>
                <c:pt idx="22">
                  <c:v>2015</c:v>
                </c:pt>
                <c:pt idx="24">
                  <c:v>2016</c:v>
                </c:pt>
                <c:pt idx="26">
                  <c:v>2017</c:v>
                </c:pt>
                <c:pt idx="28">
                  <c:v>2018</c:v>
                </c:pt>
              </c:strCache>
            </c:strRef>
          </c:cat>
          <c:val>
            <c:numRef>
              <c:f>data!$E$36:$E$64</c:f>
              <c:numCache>
                <c:formatCode>General</c:formatCode>
                <c:ptCount val="29"/>
                <c:pt idx="0">
                  <c:v>15.3</c:v>
                </c:pt>
                <c:pt idx="1">
                  <c:v>15.3</c:v>
                </c:pt>
                <c:pt idx="2">
                  <c:v>15.3</c:v>
                </c:pt>
                <c:pt idx="3">
                  <c:v>15.3</c:v>
                </c:pt>
                <c:pt idx="4">
                  <c:v>15.3</c:v>
                </c:pt>
                <c:pt idx="5">
                  <c:v>55.5</c:v>
                </c:pt>
                <c:pt idx="6">
                  <c:v>90.0</c:v>
                </c:pt>
                <c:pt idx="7">
                  <c:v>90.0</c:v>
                </c:pt>
                <c:pt idx="8">
                  <c:v>607.0</c:v>
                </c:pt>
                <c:pt idx="9">
                  <c:v>607.0</c:v>
                </c:pt>
                <c:pt idx="10">
                  <c:v>607.0</c:v>
                </c:pt>
                <c:pt idx="11">
                  <c:v>1028.0</c:v>
                </c:pt>
                <c:pt idx="12">
                  <c:v>1028.0</c:v>
                </c:pt>
                <c:pt idx="13">
                  <c:v>1028.0</c:v>
                </c:pt>
                <c:pt idx="14">
                  <c:v>1173.0</c:v>
                </c:pt>
                <c:pt idx="15">
                  <c:v>1173.0</c:v>
                </c:pt>
                <c:pt idx="16">
                  <c:v>1173.0</c:v>
                </c:pt>
                <c:pt idx="17">
                  <c:v>3959.0</c:v>
                </c:pt>
                <c:pt idx="18">
                  <c:v>8520.0</c:v>
                </c:pt>
                <c:pt idx="19">
                  <c:v>8520.0</c:v>
                </c:pt>
              </c:numCache>
            </c:numRef>
          </c:val>
          <c:smooth val="0"/>
        </c:ser>
        <c:ser>
          <c:idx val="3"/>
          <c:order val="3"/>
          <c:spPr>
            <a:ln w="28575" cmpd="sng">
              <a:solidFill>
                <a:schemeClr val="accent1">
                  <a:lumMod val="60000"/>
                  <a:lumOff val="40000"/>
                </a:schemeClr>
              </a:solidFill>
              <a:prstDash val="sysDot"/>
            </a:ln>
          </c:spPr>
          <c:marker>
            <c:symbol val="none"/>
          </c:marker>
          <c:cat>
            <c:strRef>
              <c:f>data!$B$36:$B$65</c:f>
              <c:strCache>
                <c:ptCount val="29"/>
                <c:pt idx="0">
                  <c:v>2004</c:v>
                </c:pt>
                <c:pt idx="2">
                  <c:v>2005</c:v>
                </c:pt>
                <c:pt idx="4">
                  <c:v>2006</c:v>
                </c:pt>
                <c:pt idx="6">
                  <c:v>2007</c:v>
                </c:pt>
                <c:pt idx="8">
                  <c:v>2008</c:v>
                </c:pt>
                <c:pt idx="10">
                  <c:v>2009</c:v>
                </c:pt>
                <c:pt idx="12">
                  <c:v>2010</c:v>
                </c:pt>
                <c:pt idx="13">
                  <c:v> </c:v>
                </c:pt>
                <c:pt idx="14">
                  <c:v>2011</c:v>
                </c:pt>
                <c:pt idx="16">
                  <c:v>2012</c:v>
                </c:pt>
                <c:pt idx="17">
                  <c:v> </c:v>
                </c:pt>
                <c:pt idx="18">
                  <c:v>2013</c:v>
                </c:pt>
                <c:pt idx="20">
                  <c:v>2014</c:v>
                </c:pt>
                <c:pt idx="22">
                  <c:v>2015</c:v>
                </c:pt>
                <c:pt idx="24">
                  <c:v>2016</c:v>
                </c:pt>
                <c:pt idx="26">
                  <c:v>2017</c:v>
                </c:pt>
                <c:pt idx="28">
                  <c:v>2018</c:v>
                </c:pt>
              </c:strCache>
            </c:strRef>
          </c:cat>
          <c:val>
            <c:numRef>
              <c:f>data!$F$36:$F$64</c:f>
              <c:numCache>
                <c:formatCode>General</c:formatCode>
                <c:ptCount val="29"/>
                <c:pt idx="0">
                  <c:v>9.8</c:v>
                </c:pt>
                <c:pt idx="1">
                  <c:v>9.8</c:v>
                </c:pt>
                <c:pt idx="2">
                  <c:v>9.8</c:v>
                </c:pt>
                <c:pt idx="3">
                  <c:v>9.8</c:v>
                </c:pt>
                <c:pt idx="4">
                  <c:v>9.8</c:v>
                </c:pt>
                <c:pt idx="5">
                  <c:v>41.5</c:v>
                </c:pt>
                <c:pt idx="6">
                  <c:v>63.0</c:v>
                </c:pt>
                <c:pt idx="7">
                  <c:v>63.0</c:v>
                </c:pt>
                <c:pt idx="8">
                  <c:v>463.0</c:v>
                </c:pt>
                <c:pt idx="9">
                  <c:v>463.0</c:v>
                </c:pt>
                <c:pt idx="10">
                  <c:v>463.0</c:v>
                </c:pt>
                <c:pt idx="11">
                  <c:v>831.0</c:v>
                </c:pt>
                <c:pt idx="12">
                  <c:v>831.0</c:v>
                </c:pt>
                <c:pt idx="13">
                  <c:v>831.0</c:v>
                </c:pt>
                <c:pt idx="14">
                  <c:v>919.0</c:v>
                </c:pt>
                <c:pt idx="15">
                  <c:v>919.0</c:v>
                </c:pt>
                <c:pt idx="16">
                  <c:v>919.0</c:v>
                </c:pt>
                <c:pt idx="17">
                  <c:v>2660.0</c:v>
                </c:pt>
                <c:pt idx="18">
                  <c:v>5168.0</c:v>
                </c:pt>
                <c:pt idx="19">
                  <c:v>5168.0</c:v>
                </c:pt>
              </c:numCache>
            </c:numRef>
          </c:val>
          <c:smooth val="0"/>
        </c:ser>
        <c:ser>
          <c:idx val="4"/>
          <c:order val="4"/>
          <c:spPr>
            <a:ln w="28575" cmpd="sng">
              <a:solidFill>
                <a:schemeClr val="accent1">
                  <a:lumMod val="75000"/>
                </a:schemeClr>
              </a:solidFill>
            </a:ln>
          </c:spPr>
          <c:marker>
            <c:symbol val="none"/>
          </c:marker>
          <c:cat>
            <c:strRef>
              <c:f>data!$B$36:$B$65</c:f>
              <c:strCache>
                <c:ptCount val="29"/>
                <c:pt idx="0">
                  <c:v>2004</c:v>
                </c:pt>
                <c:pt idx="2">
                  <c:v>2005</c:v>
                </c:pt>
                <c:pt idx="4">
                  <c:v>2006</c:v>
                </c:pt>
                <c:pt idx="6">
                  <c:v>2007</c:v>
                </c:pt>
                <c:pt idx="8">
                  <c:v>2008</c:v>
                </c:pt>
                <c:pt idx="10">
                  <c:v>2009</c:v>
                </c:pt>
                <c:pt idx="12">
                  <c:v>2010</c:v>
                </c:pt>
                <c:pt idx="13">
                  <c:v> </c:v>
                </c:pt>
                <c:pt idx="14">
                  <c:v>2011</c:v>
                </c:pt>
                <c:pt idx="16">
                  <c:v>2012</c:v>
                </c:pt>
                <c:pt idx="17">
                  <c:v> </c:v>
                </c:pt>
                <c:pt idx="18">
                  <c:v>2013</c:v>
                </c:pt>
                <c:pt idx="20">
                  <c:v>2014</c:v>
                </c:pt>
                <c:pt idx="22">
                  <c:v>2015</c:v>
                </c:pt>
                <c:pt idx="24">
                  <c:v>2016</c:v>
                </c:pt>
                <c:pt idx="26">
                  <c:v>2017</c:v>
                </c:pt>
                <c:pt idx="28">
                  <c:v>2018</c:v>
                </c:pt>
              </c:strCache>
            </c:strRef>
          </c:cat>
          <c:val>
            <c:numRef>
              <c:f>data!$G$36:$G$64</c:f>
              <c:numCache>
                <c:formatCode>General</c:formatCode>
                <c:ptCount val="29"/>
                <c:pt idx="0">
                  <c:v>22.94</c:v>
                </c:pt>
                <c:pt idx="1">
                  <c:v>91.8</c:v>
                </c:pt>
                <c:pt idx="2">
                  <c:v>183.0</c:v>
                </c:pt>
                <c:pt idx="3">
                  <c:v>367.0</c:v>
                </c:pt>
                <c:pt idx="4">
                  <c:v>367.0</c:v>
                </c:pt>
                <c:pt idx="5">
                  <c:v>367.0</c:v>
                </c:pt>
                <c:pt idx="6">
                  <c:v>367.0</c:v>
                </c:pt>
                <c:pt idx="7">
                  <c:v>596.0</c:v>
                </c:pt>
                <c:pt idx="8">
                  <c:v>1375.0</c:v>
                </c:pt>
                <c:pt idx="9">
                  <c:v>1456.0</c:v>
                </c:pt>
                <c:pt idx="10">
                  <c:v>1456.0</c:v>
                </c:pt>
                <c:pt idx="11">
                  <c:v>2331.0</c:v>
                </c:pt>
                <c:pt idx="12">
                  <c:v>2331.0</c:v>
                </c:pt>
                <c:pt idx="13">
                  <c:v>2331.0</c:v>
                </c:pt>
                <c:pt idx="14">
                  <c:v>2331.0</c:v>
                </c:pt>
                <c:pt idx="15">
                  <c:v>2331.0</c:v>
                </c:pt>
                <c:pt idx="16">
                  <c:v>20132.0</c:v>
                </c:pt>
                <c:pt idx="17">
                  <c:v>27112.0</c:v>
                </c:pt>
                <c:pt idx="18">
                  <c:v>27112.0</c:v>
                </c:pt>
                <c:pt idx="19">
                  <c:v>27112.0</c:v>
                </c:pt>
              </c:numCache>
            </c:numRef>
          </c:val>
          <c:smooth val="0"/>
        </c:ser>
        <c:ser>
          <c:idx val="5"/>
          <c:order val="5"/>
          <c:spPr>
            <a:ln w="28575" cmpd="sng">
              <a:solidFill>
                <a:schemeClr val="accent1">
                  <a:lumMod val="75000"/>
                </a:schemeClr>
              </a:solidFill>
              <a:prstDash val="sysDot"/>
            </a:ln>
          </c:spPr>
          <c:marker>
            <c:symbol val="none"/>
          </c:marker>
          <c:cat>
            <c:strRef>
              <c:f>data!$B$36:$B$65</c:f>
              <c:strCache>
                <c:ptCount val="29"/>
                <c:pt idx="0">
                  <c:v>2004</c:v>
                </c:pt>
                <c:pt idx="2">
                  <c:v>2005</c:v>
                </c:pt>
                <c:pt idx="4">
                  <c:v>2006</c:v>
                </c:pt>
                <c:pt idx="6">
                  <c:v>2007</c:v>
                </c:pt>
                <c:pt idx="8">
                  <c:v>2008</c:v>
                </c:pt>
                <c:pt idx="10">
                  <c:v>2009</c:v>
                </c:pt>
                <c:pt idx="12">
                  <c:v>2010</c:v>
                </c:pt>
                <c:pt idx="13">
                  <c:v> </c:v>
                </c:pt>
                <c:pt idx="14">
                  <c:v>2011</c:v>
                </c:pt>
                <c:pt idx="16">
                  <c:v>2012</c:v>
                </c:pt>
                <c:pt idx="17">
                  <c:v> </c:v>
                </c:pt>
                <c:pt idx="18">
                  <c:v>2013</c:v>
                </c:pt>
                <c:pt idx="20">
                  <c:v>2014</c:v>
                </c:pt>
                <c:pt idx="22">
                  <c:v>2015</c:v>
                </c:pt>
                <c:pt idx="24">
                  <c:v>2016</c:v>
                </c:pt>
                <c:pt idx="26">
                  <c:v>2017</c:v>
                </c:pt>
                <c:pt idx="28">
                  <c:v>2018</c:v>
                </c:pt>
              </c:strCache>
            </c:strRef>
          </c:cat>
          <c:val>
            <c:numRef>
              <c:f>data!$H$36:$H$64</c:f>
              <c:numCache>
                <c:formatCode>General</c:formatCode>
                <c:ptCount val="29"/>
                <c:pt idx="0">
                  <c:v>19.94</c:v>
                </c:pt>
                <c:pt idx="1">
                  <c:v>70.8</c:v>
                </c:pt>
                <c:pt idx="2">
                  <c:v>136.0</c:v>
                </c:pt>
                <c:pt idx="3">
                  <c:v>280.0</c:v>
                </c:pt>
                <c:pt idx="4">
                  <c:v>280.0</c:v>
                </c:pt>
                <c:pt idx="5">
                  <c:v>280.0</c:v>
                </c:pt>
                <c:pt idx="6">
                  <c:v>280.0</c:v>
                </c:pt>
                <c:pt idx="7">
                  <c:v>478.0</c:v>
                </c:pt>
                <c:pt idx="8">
                  <c:v>1026.0</c:v>
                </c:pt>
                <c:pt idx="9">
                  <c:v>1105.0</c:v>
                </c:pt>
                <c:pt idx="10">
                  <c:v>1105.0</c:v>
                </c:pt>
                <c:pt idx="11">
                  <c:v>1759.0</c:v>
                </c:pt>
                <c:pt idx="12">
                  <c:v>1759.0</c:v>
                </c:pt>
                <c:pt idx="13">
                  <c:v>1759.0</c:v>
                </c:pt>
                <c:pt idx="14">
                  <c:v>1759.0</c:v>
                </c:pt>
                <c:pt idx="15">
                  <c:v>1759.0</c:v>
                </c:pt>
                <c:pt idx="16">
                  <c:v>16324.0</c:v>
                </c:pt>
                <c:pt idx="17">
                  <c:v>17590.0</c:v>
                </c:pt>
                <c:pt idx="18">
                  <c:v>17590.0</c:v>
                </c:pt>
                <c:pt idx="19">
                  <c:v>17590.0</c:v>
                </c:pt>
              </c:numCache>
            </c:numRef>
          </c:val>
          <c:smooth val="0"/>
        </c:ser>
        <c:ser>
          <c:idx val="6"/>
          <c:order val="6"/>
          <c:spPr>
            <a:ln>
              <a:noFill/>
            </a:ln>
          </c:spPr>
          <c:marker>
            <c:symbol val="square"/>
            <c:size val="5"/>
            <c:spPr>
              <a:solidFill>
                <a:srgbClr val="800000"/>
              </a:solidFill>
              <a:ln>
                <a:solidFill>
                  <a:srgbClr val="800000"/>
                </a:solidFill>
              </a:ln>
            </c:spPr>
          </c:marker>
          <c:dLbls>
            <c:dLbl>
              <c:idx val="1"/>
              <c:layout>
                <c:manualLayout>
                  <c:x val="-0.0238690149803698"/>
                  <c:y val="0.0288953443926305"/>
                </c:manualLayout>
              </c:layout>
              <c:tx>
                <c:rich>
                  <a:bodyPr/>
                  <a:lstStyle/>
                  <a:p>
                    <a:r>
                      <a:rPr lang="en-US" sz="1100">
                        <a:solidFill>
                          <a:srgbClr val="800000"/>
                        </a:solidFill>
                      </a:rPr>
                      <a:t>TS1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0.0208852236088874"/>
                  <c:y val="0.0270205302007152"/>
                </c:manualLayout>
              </c:layout>
              <c:tx>
                <c:rich>
                  <a:bodyPr/>
                  <a:lstStyle/>
                  <a:p>
                    <a:r>
                      <a:rPr lang="en-US" sz="1100">
                        <a:solidFill>
                          <a:srgbClr val="800000"/>
                        </a:solidFill>
                      </a:rPr>
                      <a:t>TS2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layout>
                <c:manualLayout>
                  <c:x val="-0.0240669620336455"/>
                  <c:y val="0.0291780275038436"/>
                </c:manualLayout>
              </c:layout>
              <c:tx>
                <c:rich>
                  <a:bodyPr/>
                  <a:lstStyle/>
                  <a:p>
                    <a:r>
                      <a:rPr lang="en-US" sz="1100">
                        <a:solidFill>
                          <a:srgbClr val="800000"/>
                        </a:solidFill>
                      </a:rPr>
                      <a:t>SO-K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9"/>
              <c:layout>
                <c:manualLayout>
                  <c:x val="-0.0276478845436799"/>
                  <c:y val="0.0291780275038435"/>
                </c:manualLayout>
              </c:layout>
              <c:tx>
                <c:rich>
                  <a:bodyPr/>
                  <a:lstStyle/>
                  <a:p>
                    <a:r>
                      <a:rPr lang="en-US" sz="1100">
                        <a:solidFill>
                          <a:srgbClr val="800000"/>
                        </a:solidFill>
                      </a:rPr>
                      <a:t>SO-D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2"/>
              <c:layout>
                <c:manualLayout>
                  <c:x val="-0.0210833899940781"/>
                  <c:y val="0.025487857707107"/>
                </c:manualLayout>
              </c:layout>
              <c:tx>
                <c:rich>
                  <a:bodyPr/>
                  <a:lstStyle/>
                  <a:p>
                    <a:r>
                      <a:rPr lang="en-US" sz="1100">
                        <a:solidFill>
                          <a:srgbClr val="800000"/>
                        </a:solidFill>
                      </a:rPr>
                      <a:t>M8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5"/>
              <c:layout>
                <c:manualLayout>
                  <c:x val="-0.0350109409190372"/>
                  <c:y val="0.055350553505535"/>
                </c:manualLayout>
              </c:layout>
              <c:tx>
                <c:rich>
                  <a:bodyPr/>
                  <a:lstStyle/>
                  <a:p>
                    <a:r>
                      <a:rPr lang="en-US" sz="1100" kern="1000">
                        <a:solidFill>
                          <a:srgbClr val="800000"/>
                        </a:solidFill>
                      </a:rPr>
                      <a:t>CH-Z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7"/>
              <c:layout>
                <c:manualLayout>
                  <c:x val="-0.0284463894967179"/>
                  <c:y val="0.033210332103321"/>
                </c:manualLayout>
              </c:layout>
              <c:tx>
                <c:rich>
                  <a:bodyPr/>
                  <a:lstStyle/>
                  <a:p>
                    <a:r>
                      <a:rPr lang="en-US" sz="1100"/>
                      <a:t>CS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8"/>
              <c:layout>
                <c:manualLayout>
                  <c:x val="-0.0192944092294871"/>
                  <c:y val="0.0261128523983046"/>
                </c:manualLayout>
              </c:layout>
              <c:tx>
                <c:rich>
                  <a:bodyPr/>
                  <a:lstStyle/>
                  <a:p>
                    <a:r>
                      <a:rPr lang="en-US" sz="1100">
                        <a:solidFill>
                          <a:srgbClr val="800000"/>
                        </a:solidFill>
                      </a:rPr>
                      <a:t>RF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9"/>
              <c:layout>
                <c:manualLayout>
                  <c:x val="-0.0181058495821727"/>
                  <c:y val="0.023732470334412"/>
                </c:manualLayout>
              </c:layout>
              <c:tx>
                <c:rich>
                  <a:bodyPr/>
                  <a:lstStyle/>
                  <a:p>
                    <a:r>
                      <a:rPr lang="en-US" sz="1100"/>
                      <a:t>CS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ln>
                <a:noFill/>
              </a:ln>
            </c:spPr>
            <c:txPr>
              <a:bodyPr rot="0"/>
              <a:lstStyle/>
              <a:p>
                <a:pPr>
                  <a:defRPr sz="1100">
                    <a:solidFill>
                      <a:srgbClr val="800000"/>
                    </a:solidFill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</c:dLbls>
          <c:cat>
            <c:strRef>
              <c:f>data!$B$36:$B$65</c:f>
              <c:strCache>
                <c:ptCount val="29"/>
                <c:pt idx="0">
                  <c:v>2004</c:v>
                </c:pt>
                <c:pt idx="2">
                  <c:v>2005</c:v>
                </c:pt>
                <c:pt idx="4">
                  <c:v>2006</c:v>
                </c:pt>
                <c:pt idx="6">
                  <c:v>2007</c:v>
                </c:pt>
                <c:pt idx="8">
                  <c:v>2008</c:v>
                </c:pt>
                <c:pt idx="10">
                  <c:v>2009</c:v>
                </c:pt>
                <c:pt idx="12">
                  <c:v>2010</c:v>
                </c:pt>
                <c:pt idx="13">
                  <c:v> </c:v>
                </c:pt>
                <c:pt idx="14">
                  <c:v>2011</c:v>
                </c:pt>
                <c:pt idx="16">
                  <c:v>2012</c:v>
                </c:pt>
                <c:pt idx="17">
                  <c:v> </c:v>
                </c:pt>
                <c:pt idx="18">
                  <c:v>2013</c:v>
                </c:pt>
                <c:pt idx="20">
                  <c:v>2014</c:v>
                </c:pt>
                <c:pt idx="22">
                  <c:v>2015</c:v>
                </c:pt>
                <c:pt idx="24">
                  <c:v>2016</c:v>
                </c:pt>
                <c:pt idx="26">
                  <c:v>2017</c:v>
                </c:pt>
                <c:pt idx="28">
                  <c:v>2018</c:v>
                </c:pt>
              </c:strCache>
            </c:strRef>
          </c:cat>
          <c:val>
            <c:numRef>
              <c:f>data!$I$36:$I$64</c:f>
              <c:numCache>
                <c:formatCode>General</c:formatCode>
                <c:ptCount val="29"/>
                <c:pt idx="1">
                  <c:v>0.04</c:v>
                </c:pt>
                <c:pt idx="3">
                  <c:v>0.68</c:v>
                </c:pt>
                <c:pt idx="7">
                  <c:v>7.3</c:v>
                </c:pt>
                <c:pt idx="9">
                  <c:v>27.0</c:v>
                </c:pt>
                <c:pt idx="12">
                  <c:v>223.0</c:v>
                </c:pt>
                <c:pt idx="17">
                  <c:v>0.0</c:v>
                </c:pt>
                <c:pt idx="18">
                  <c:v>2230.0</c:v>
                </c:pt>
                <c:pt idx="19">
                  <c:v>2760.0</c:v>
                </c:pt>
                <c:pt idx="21">
                  <c:v>0.0</c:v>
                </c:pt>
                <c:pt idx="23">
                  <c:v>0.0</c:v>
                </c:pt>
                <c:pt idx="25">
                  <c:v>0.0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826981944"/>
        <c:axId val="1802203528"/>
      </c:lineChart>
      <c:scatterChart>
        <c:scatterStyle val="lineMarker"/>
        <c:varyColors val="0"/>
        <c:ser>
          <c:idx val="7"/>
          <c:order val="7"/>
          <c:spPr>
            <a:ln w="47625">
              <a:noFill/>
            </a:ln>
          </c:spPr>
          <c:marker>
            <c:symbol val="square"/>
            <c:size val="5"/>
            <c:spPr>
              <a:noFill/>
              <a:ln>
                <a:solidFill>
                  <a:srgbClr val="800000"/>
                </a:solidFill>
              </a:ln>
            </c:spPr>
          </c:marker>
          <c:xVal>
            <c:strRef>
              <c:f>data!$N$36:$N$64</c:f>
              <c:strCache>
                <c:ptCount val="29"/>
                <c:pt idx="0">
                  <c:v>Jun-04</c:v>
                </c:pt>
                <c:pt idx="2">
                  <c:v>Jun-05</c:v>
                </c:pt>
                <c:pt idx="4">
                  <c:v>Jun-06</c:v>
                </c:pt>
                <c:pt idx="6">
                  <c:v>Jun-07</c:v>
                </c:pt>
                <c:pt idx="8">
                  <c:v>Jun-08</c:v>
                </c:pt>
                <c:pt idx="10">
                  <c:v>Jun-09</c:v>
                </c:pt>
                <c:pt idx="12">
                  <c:v>Jun-10</c:v>
                </c:pt>
                <c:pt idx="13">
                  <c:v> </c:v>
                </c:pt>
                <c:pt idx="14">
                  <c:v>Jun-11</c:v>
                </c:pt>
                <c:pt idx="16">
                  <c:v>Jun-12</c:v>
                </c:pt>
                <c:pt idx="17">
                  <c:v> </c:v>
                </c:pt>
                <c:pt idx="18">
                  <c:v>Jun-13</c:v>
                </c:pt>
                <c:pt idx="19">
                  <c:v>CyberShake</c:v>
                </c:pt>
                <c:pt idx="20">
                  <c:v>Jun-14</c:v>
                </c:pt>
                <c:pt idx="22">
                  <c:v>Jun-15</c:v>
                </c:pt>
                <c:pt idx="24">
                  <c:v>Jun-16</c:v>
                </c:pt>
                <c:pt idx="26">
                  <c:v>Jun-17</c:v>
                </c:pt>
                <c:pt idx="28">
                  <c:v>Jun-18</c:v>
                </c:pt>
              </c:strCache>
            </c:strRef>
          </c:xVal>
          <c:yVal>
            <c:numRef>
              <c:f>data!$K$36:$K$64</c:f>
              <c:numCache>
                <c:formatCode>General</c:formatCode>
                <c:ptCount val="29"/>
                <c:pt idx="16">
                  <c:v>0.0</c:v>
                </c:pt>
                <c:pt idx="17">
                  <c:v>0.0</c:v>
                </c:pt>
                <c:pt idx="18">
                  <c:v>0.0</c:v>
                </c:pt>
                <c:pt idx="19">
                  <c:v>0.0</c:v>
                </c:pt>
                <c:pt idx="20">
                  <c:v>0.0</c:v>
                </c:pt>
                <c:pt idx="21">
                  <c:v>23595.0</c:v>
                </c:pt>
                <c:pt idx="22">
                  <c:v>0.0</c:v>
                </c:pt>
                <c:pt idx="23">
                  <c:v>118478.0</c:v>
                </c:pt>
                <c:pt idx="24">
                  <c:v>0.0</c:v>
                </c:pt>
                <c:pt idx="25">
                  <c:v>758263.0</c:v>
                </c:pt>
                <c:pt idx="28">
                  <c:v>0.0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826981944"/>
        <c:axId val="1802203528"/>
      </c:scatterChart>
      <c:catAx>
        <c:axId val="182698194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400"/>
            </a:pPr>
            <a:endParaRPr lang="en-US"/>
          </a:p>
        </c:txPr>
        <c:crossAx val="1802203528"/>
        <c:crossesAt val="0.01"/>
        <c:auto val="1"/>
        <c:lblAlgn val="ctr"/>
        <c:lblOffset val="100"/>
        <c:noMultiLvlLbl val="0"/>
      </c:catAx>
      <c:valAx>
        <c:axId val="1802203528"/>
        <c:scaling>
          <c:logBase val="10.0"/>
          <c:orientation val="minMax"/>
        </c:scaling>
        <c:delete val="0"/>
        <c:axPos val="l"/>
        <c:majorGridlines/>
        <c:numFmt formatCode="[&lt;1]\ #,##0.00\ &quot;TF/s&quot;;[&gt;=1]##,##0\ &quot;TF/s&quot;" sourceLinked="0"/>
        <c:majorTickMark val="out"/>
        <c:minorTickMark val="out"/>
        <c:tickLblPos val="nextTo"/>
        <c:txPr>
          <a:bodyPr/>
          <a:lstStyle/>
          <a:p>
            <a:pPr>
              <a:defRPr sz="1400"/>
            </a:pPr>
            <a:endParaRPr lang="en-US"/>
          </a:p>
        </c:txPr>
        <c:crossAx val="1826981944"/>
        <c:crosses val="autoZero"/>
        <c:crossBetween val="between"/>
        <c:majorUnit val="10.0"/>
        <c:minorUnit val="10.0"/>
      </c:valAx>
    </c:plotArea>
    <c:plotVisOnly val="1"/>
    <c:dispBlanksAs val="gap"/>
    <c:showDLblsOverMax val="0"/>
  </c:chart>
  <c:spPr>
    <a:ln>
      <a:noFill/>
    </a:ln>
  </c:spPr>
  <c:txPr>
    <a:bodyPr/>
    <a:lstStyle/>
    <a:p>
      <a:pPr>
        <a:defRPr sz="900" b="1"/>
      </a:pPr>
      <a:endParaRPr lang="en-US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02983776866168"/>
          <c:y val="0.0423913007196764"/>
          <c:w val="0.83304564230597"/>
          <c:h val="0.874956703615482"/>
        </c:manualLayout>
      </c:layout>
      <c:lineChart>
        <c:grouping val="standard"/>
        <c:varyColors val="0"/>
        <c:ser>
          <c:idx val="0"/>
          <c:order val="0"/>
          <c:spPr>
            <a:ln>
              <a:noFill/>
            </a:ln>
          </c:spPr>
          <c:marker>
            <c:symbol val="triangle"/>
            <c:size val="5"/>
            <c:spPr>
              <a:solidFill>
                <a:schemeClr val="accent1">
                  <a:lumMod val="50000"/>
                </a:schemeClr>
              </a:solidFill>
              <a:ln>
                <a:solidFill>
                  <a:schemeClr val="accent1">
                    <a:lumMod val="50000"/>
                  </a:schemeClr>
                </a:solidFill>
              </a:ln>
            </c:spPr>
          </c:marker>
          <c:cat>
            <c:strRef>
              <c:f>data!$B$36:$B$65</c:f>
              <c:strCache>
                <c:ptCount val="29"/>
                <c:pt idx="0">
                  <c:v>2004</c:v>
                </c:pt>
                <c:pt idx="2">
                  <c:v>2005</c:v>
                </c:pt>
                <c:pt idx="4">
                  <c:v>2006</c:v>
                </c:pt>
                <c:pt idx="6">
                  <c:v>2007</c:v>
                </c:pt>
                <c:pt idx="8">
                  <c:v>2008</c:v>
                </c:pt>
                <c:pt idx="10">
                  <c:v>2009</c:v>
                </c:pt>
                <c:pt idx="12">
                  <c:v>2010</c:v>
                </c:pt>
                <c:pt idx="13">
                  <c:v> </c:v>
                </c:pt>
                <c:pt idx="14">
                  <c:v>2011</c:v>
                </c:pt>
                <c:pt idx="16">
                  <c:v>2012</c:v>
                </c:pt>
                <c:pt idx="17">
                  <c:v> </c:v>
                </c:pt>
                <c:pt idx="18">
                  <c:v>2013</c:v>
                </c:pt>
                <c:pt idx="20">
                  <c:v>2014</c:v>
                </c:pt>
                <c:pt idx="22">
                  <c:v>2015</c:v>
                </c:pt>
                <c:pt idx="24">
                  <c:v>2016</c:v>
                </c:pt>
                <c:pt idx="26">
                  <c:v>2017</c:v>
                </c:pt>
                <c:pt idx="28">
                  <c:v>2018</c:v>
                </c:pt>
              </c:strCache>
            </c:strRef>
          </c:cat>
          <c:val>
            <c:numRef>
              <c:f>data!$C$36:$C$64</c:f>
              <c:numCache>
                <c:formatCode>General</c:formatCode>
                <c:ptCount val="29"/>
                <c:pt idx="0">
                  <c:v>36.0</c:v>
                </c:pt>
                <c:pt idx="1">
                  <c:v>91.8</c:v>
                </c:pt>
                <c:pt idx="2">
                  <c:v>183.0</c:v>
                </c:pt>
                <c:pt idx="3">
                  <c:v>367.0</c:v>
                </c:pt>
                <c:pt idx="4">
                  <c:v>367.0</c:v>
                </c:pt>
                <c:pt idx="5">
                  <c:v>367.0</c:v>
                </c:pt>
                <c:pt idx="6">
                  <c:v>367.0</c:v>
                </c:pt>
                <c:pt idx="7">
                  <c:v>596.0</c:v>
                </c:pt>
                <c:pt idx="8">
                  <c:v>1375.0</c:v>
                </c:pt>
                <c:pt idx="9">
                  <c:v>1456.0</c:v>
                </c:pt>
                <c:pt idx="10">
                  <c:v>1456.0</c:v>
                </c:pt>
                <c:pt idx="11">
                  <c:v>2331.0</c:v>
                </c:pt>
                <c:pt idx="12">
                  <c:v>2331.0</c:v>
                </c:pt>
                <c:pt idx="13">
                  <c:v>4701.0</c:v>
                </c:pt>
                <c:pt idx="14">
                  <c:v>8773.0</c:v>
                </c:pt>
                <c:pt idx="15">
                  <c:v>11280.0</c:v>
                </c:pt>
                <c:pt idx="16">
                  <c:v>20132.0</c:v>
                </c:pt>
                <c:pt idx="17">
                  <c:v>27112.0</c:v>
                </c:pt>
                <c:pt idx="18">
                  <c:v>54902.0</c:v>
                </c:pt>
                <c:pt idx="19">
                  <c:v>54902.0</c:v>
                </c:pt>
                <c:pt idx="28">
                  <c:v>0.0</c:v>
                </c:pt>
              </c:numCache>
            </c:numRef>
          </c:val>
          <c:smooth val="0"/>
        </c:ser>
        <c:ser>
          <c:idx val="1"/>
          <c:order val="1"/>
          <c:spPr>
            <a:ln>
              <a:noFill/>
            </a:ln>
          </c:spPr>
          <c:marker>
            <c:symbol val="triangle"/>
            <c:size val="5"/>
            <c:spPr>
              <a:noFill/>
              <a:ln>
                <a:solidFill>
                  <a:schemeClr val="accent1">
                    <a:lumMod val="50000"/>
                  </a:schemeClr>
                </a:solidFill>
              </a:ln>
            </c:spPr>
          </c:marker>
          <c:cat>
            <c:strRef>
              <c:f>data!$B$36:$B$65</c:f>
              <c:strCache>
                <c:ptCount val="29"/>
                <c:pt idx="0">
                  <c:v>2004</c:v>
                </c:pt>
                <c:pt idx="2">
                  <c:v>2005</c:v>
                </c:pt>
                <c:pt idx="4">
                  <c:v>2006</c:v>
                </c:pt>
                <c:pt idx="6">
                  <c:v>2007</c:v>
                </c:pt>
                <c:pt idx="8">
                  <c:v>2008</c:v>
                </c:pt>
                <c:pt idx="10">
                  <c:v>2009</c:v>
                </c:pt>
                <c:pt idx="12">
                  <c:v>2010</c:v>
                </c:pt>
                <c:pt idx="13">
                  <c:v> </c:v>
                </c:pt>
                <c:pt idx="14">
                  <c:v>2011</c:v>
                </c:pt>
                <c:pt idx="16">
                  <c:v>2012</c:v>
                </c:pt>
                <c:pt idx="17">
                  <c:v> </c:v>
                </c:pt>
                <c:pt idx="18">
                  <c:v>2013</c:v>
                </c:pt>
                <c:pt idx="20">
                  <c:v>2014</c:v>
                </c:pt>
                <c:pt idx="22">
                  <c:v>2015</c:v>
                </c:pt>
                <c:pt idx="24">
                  <c:v>2016</c:v>
                </c:pt>
                <c:pt idx="26">
                  <c:v>2017</c:v>
                </c:pt>
                <c:pt idx="28">
                  <c:v>2018</c:v>
                </c:pt>
              </c:strCache>
            </c:strRef>
          </c:cat>
          <c:val>
            <c:numRef>
              <c:f>data!$D$36:$D$64</c:f>
              <c:numCache>
                <c:formatCode>General</c:formatCode>
                <c:ptCount val="29"/>
                <c:pt idx="0">
                  <c:v>41.0</c:v>
                </c:pt>
                <c:pt idx="1">
                  <c:v>70.8</c:v>
                </c:pt>
                <c:pt idx="2">
                  <c:v>136.0</c:v>
                </c:pt>
                <c:pt idx="3">
                  <c:v>280.0</c:v>
                </c:pt>
                <c:pt idx="4">
                  <c:v>280.0</c:v>
                </c:pt>
                <c:pt idx="5">
                  <c:v>280.0</c:v>
                </c:pt>
                <c:pt idx="6">
                  <c:v>280.0</c:v>
                </c:pt>
                <c:pt idx="7">
                  <c:v>478.0</c:v>
                </c:pt>
                <c:pt idx="8">
                  <c:v>1026.0</c:v>
                </c:pt>
                <c:pt idx="9">
                  <c:v>1105.0</c:v>
                </c:pt>
                <c:pt idx="10">
                  <c:v>1105.0</c:v>
                </c:pt>
                <c:pt idx="11">
                  <c:v>1759.0</c:v>
                </c:pt>
                <c:pt idx="12">
                  <c:v>1759.0</c:v>
                </c:pt>
                <c:pt idx="13">
                  <c:v>2566.0</c:v>
                </c:pt>
                <c:pt idx="14">
                  <c:v>8162.0</c:v>
                </c:pt>
                <c:pt idx="15">
                  <c:v>10511.0</c:v>
                </c:pt>
                <c:pt idx="16">
                  <c:v>16324.0</c:v>
                </c:pt>
                <c:pt idx="17">
                  <c:v>17590.0</c:v>
                </c:pt>
                <c:pt idx="18">
                  <c:v>33862.0</c:v>
                </c:pt>
                <c:pt idx="19">
                  <c:v>33862.0</c:v>
                </c:pt>
                <c:pt idx="28">
                  <c:v>0.0</c:v>
                </c:pt>
              </c:numCache>
            </c:numRef>
          </c:val>
          <c:smooth val="0"/>
        </c:ser>
        <c:ser>
          <c:idx val="2"/>
          <c:order val="2"/>
          <c:spPr>
            <a:ln w="28575" cmpd="sng">
              <a:solidFill>
                <a:schemeClr val="accent1">
                  <a:lumMod val="60000"/>
                  <a:lumOff val="40000"/>
                </a:schemeClr>
              </a:solidFill>
            </a:ln>
          </c:spPr>
          <c:marker>
            <c:symbol val="none"/>
          </c:marker>
          <c:cat>
            <c:strRef>
              <c:f>data!$B$36:$B$65</c:f>
              <c:strCache>
                <c:ptCount val="29"/>
                <c:pt idx="0">
                  <c:v>2004</c:v>
                </c:pt>
                <c:pt idx="2">
                  <c:v>2005</c:v>
                </c:pt>
                <c:pt idx="4">
                  <c:v>2006</c:v>
                </c:pt>
                <c:pt idx="6">
                  <c:v>2007</c:v>
                </c:pt>
                <c:pt idx="8">
                  <c:v>2008</c:v>
                </c:pt>
                <c:pt idx="10">
                  <c:v>2009</c:v>
                </c:pt>
                <c:pt idx="12">
                  <c:v>2010</c:v>
                </c:pt>
                <c:pt idx="13">
                  <c:v> </c:v>
                </c:pt>
                <c:pt idx="14">
                  <c:v>2011</c:v>
                </c:pt>
                <c:pt idx="16">
                  <c:v>2012</c:v>
                </c:pt>
                <c:pt idx="17">
                  <c:v> </c:v>
                </c:pt>
                <c:pt idx="18">
                  <c:v>2013</c:v>
                </c:pt>
                <c:pt idx="20">
                  <c:v>2014</c:v>
                </c:pt>
                <c:pt idx="22">
                  <c:v>2015</c:v>
                </c:pt>
                <c:pt idx="24">
                  <c:v>2016</c:v>
                </c:pt>
                <c:pt idx="26">
                  <c:v>2017</c:v>
                </c:pt>
                <c:pt idx="28">
                  <c:v>2018</c:v>
                </c:pt>
              </c:strCache>
            </c:strRef>
          </c:cat>
          <c:val>
            <c:numRef>
              <c:f>data!$E$36:$E$64</c:f>
              <c:numCache>
                <c:formatCode>General</c:formatCode>
                <c:ptCount val="29"/>
                <c:pt idx="0">
                  <c:v>15.3</c:v>
                </c:pt>
                <c:pt idx="1">
                  <c:v>15.3</c:v>
                </c:pt>
                <c:pt idx="2">
                  <c:v>15.3</c:v>
                </c:pt>
                <c:pt idx="3">
                  <c:v>15.3</c:v>
                </c:pt>
                <c:pt idx="4">
                  <c:v>15.3</c:v>
                </c:pt>
                <c:pt idx="5">
                  <c:v>55.5</c:v>
                </c:pt>
                <c:pt idx="6">
                  <c:v>90.0</c:v>
                </c:pt>
                <c:pt idx="7">
                  <c:v>90.0</c:v>
                </c:pt>
                <c:pt idx="8">
                  <c:v>607.0</c:v>
                </c:pt>
                <c:pt idx="9">
                  <c:v>607.0</c:v>
                </c:pt>
                <c:pt idx="10">
                  <c:v>607.0</c:v>
                </c:pt>
                <c:pt idx="11">
                  <c:v>1028.0</c:v>
                </c:pt>
                <c:pt idx="12">
                  <c:v>1028.0</c:v>
                </c:pt>
                <c:pt idx="13">
                  <c:v>1028.0</c:v>
                </c:pt>
                <c:pt idx="14">
                  <c:v>1173.0</c:v>
                </c:pt>
                <c:pt idx="15">
                  <c:v>1173.0</c:v>
                </c:pt>
                <c:pt idx="16">
                  <c:v>1173.0</c:v>
                </c:pt>
                <c:pt idx="17">
                  <c:v>3959.0</c:v>
                </c:pt>
                <c:pt idx="18">
                  <c:v>8520.0</c:v>
                </c:pt>
                <c:pt idx="19">
                  <c:v>8520.0</c:v>
                </c:pt>
              </c:numCache>
            </c:numRef>
          </c:val>
          <c:smooth val="0"/>
        </c:ser>
        <c:ser>
          <c:idx val="3"/>
          <c:order val="3"/>
          <c:spPr>
            <a:ln w="28575" cmpd="sng">
              <a:solidFill>
                <a:schemeClr val="accent1">
                  <a:lumMod val="60000"/>
                  <a:lumOff val="40000"/>
                </a:schemeClr>
              </a:solidFill>
              <a:prstDash val="sysDot"/>
            </a:ln>
          </c:spPr>
          <c:marker>
            <c:symbol val="none"/>
          </c:marker>
          <c:cat>
            <c:strRef>
              <c:f>data!$B$36:$B$65</c:f>
              <c:strCache>
                <c:ptCount val="29"/>
                <c:pt idx="0">
                  <c:v>2004</c:v>
                </c:pt>
                <c:pt idx="2">
                  <c:v>2005</c:v>
                </c:pt>
                <c:pt idx="4">
                  <c:v>2006</c:v>
                </c:pt>
                <c:pt idx="6">
                  <c:v>2007</c:v>
                </c:pt>
                <c:pt idx="8">
                  <c:v>2008</c:v>
                </c:pt>
                <c:pt idx="10">
                  <c:v>2009</c:v>
                </c:pt>
                <c:pt idx="12">
                  <c:v>2010</c:v>
                </c:pt>
                <c:pt idx="13">
                  <c:v> </c:v>
                </c:pt>
                <c:pt idx="14">
                  <c:v>2011</c:v>
                </c:pt>
                <c:pt idx="16">
                  <c:v>2012</c:v>
                </c:pt>
                <c:pt idx="17">
                  <c:v> </c:v>
                </c:pt>
                <c:pt idx="18">
                  <c:v>2013</c:v>
                </c:pt>
                <c:pt idx="20">
                  <c:v>2014</c:v>
                </c:pt>
                <c:pt idx="22">
                  <c:v>2015</c:v>
                </c:pt>
                <c:pt idx="24">
                  <c:v>2016</c:v>
                </c:pt>
                <c:pt idx="26">
                  <c:v>2017</c:v>
                </c:pt>
                <c:pt idx="28">
                  <c:v>2018</c:v>
                </c:pt>
              </c:strCache>
            </c:strRef>
          </c:cat>
          <c:val>
            <c:numRef>
              <c:f>data!$F$36:$F$64</c:f>
              <c:numCache>
                <c:formatCode>General</c:formatCode>
                <c:ptCount val="29"/>
                <c:pt idx="0">
                  <c:v>9.8</c:v>
                </c:pt>
                <c:pt idx="1">
                  <c:v>9.8</c:v>
                </c:pt>
                <c:pt idx="2">
                  <c:v>9.8</c:v>
                </c:pt>
                <c:pt idx="3">
                  <c:v>9.8</c:v>
                </c:pt>
                <c:pt idx="4">
                  <c:v>9.8</c:v>
                </c:pt>
                <c:pt idx="5">
                  <c:v>41.5</c:v>
                </c:pt>
                <c:pt idx="6">
                  <c:v>63.0</c:v>
                </c:pt>
                <c:pt idx="7">
                  <c:v>63.0</c:v>
                </c:pt>
                <c:pt idx="8">
                  <c:v>463.0</c:v>
                </c:pt>
                <c:pt idx="9">
                  <c:v>463.0</c:v>
                </c:pt>
                <c:pt idx="10">
                  <c:v>463.0</c:v>
                </c:pt>
                <c:pt idx="11">
                  <c:v>831.0</c:v>
                </c:pt>
                <c:pt idx="12">
                  <c:v>831.0</c:v>
                </c:pt>
                <c:pt idx="13">
                  <c:v>831.0</c:v>
                </c:pt>
                <c:pt idx="14">
                  <c:v>919.0</c:v>
                </c:pt>
                <c:pt idx="15">
                  <c:v>919.0</c:v>
                </c:pt>
                <c:pt idx="16">
                  <c:v>919.0</c:v>
                </c:pt>
                <c:pt idx="17">
                  <c:v>2660.0</c:v>
                </c:pt>
                <c:pt idx="18">
                  <c:v>5168.0</c:v>
                </c:pt>
                <c:pt idx="19">
                  <c:v>5168.0</c:v>
                </c:pt>
              </c:numCache>
            </c:numRef>
          </c:val>
          <c:smooth val="0"/>
        </c:ser>
        <c:ser>
          <c:idx val="4"/>
          <c:order val="4"/>
          <c:spPr>
            <a:ln w="28575" cmpd="sng">
              <a:solidFill>
                <a:schemeClr val="accent1">
                  <a:lumMod val="75000"/>
                </a:schemeClr>
              </a:solidFill>
            </a:ln>
          </c:spPr>
          <c:marker>
            <c:symbol val="none"/>
          </c:marker>
          <c:cat>
            <c:strRef>
              <c:f>data!$B$36:$B$65</c:f>
              <c:strCache>
                <c:ptCount val="29"/>
                <c:pt idx="0">
                  <c:v>2004</c:v>
                </c:pt>
                <c:pt idx="2">
                  <c:v>2005</c:v>
                </c:pt>
                <c:pt idx="4">
                  <c:v>2006</c:v>
                </c:pt>
                <c:pt idx="6">
                  <c:v>2007</c:v>
                </c:pt>
                <c:pt idx="8">
                  <c:v>2008</c:v>
                </c:pt>
                <c:pt idx="10">
                  <c:v>2009</c:v>
                </c:pt>
                <c:pt idx="12">
                  <c:v>2010</c:v>
                </c:pt>
                <c:pt idx="13">
                  <c:v> </c:v>
                </c:pt>
                <c:pt idx="14">
                  <c:v>2011</c:v>
                </c:pt>
                <c:pt idx="16">
                  <c:v>2012</c:v>
                </c:pt>
                <c:pt idx="17">
                  <c:v> </c:v>
                </c:pt>
                <c:pt idx="18">
                  <c:v>2013</c:v>
                </c:pt>
                <c:pt idx="20">
                  <c:v>2014</c:v>
                </c:pt>
                <c:pt idx="22">
                  <c:v>2015</c:v>
                </c:pt>
                <c:pt idx="24">
                  <c:v>2016</c:v>
                </c:pt>
                <c:pt idx="26">
                  <c:v>2017</c:v>
                </c:pt>
                <c:pt idx="28">
                  <c:v>2018</c:v>
                </c:pt>
              </c:strCache>
            </c:strRef>
          </c:cat>
          <c:val>
            <c:numRef>
              <c:f>data!$G$36:$G$64</c:f>
              <c:numCache>
                <c:formatCode>General</c:formatCode>
                <c:ptCount val="29"/>
                <c:pt idx="0">
                  <c:v>22.94</c:v>
                </c:pt>
                <c:pt idx="1">
                  <c:v>91.8</c:v>
                </c:pt>
                <c:pt idx="2">
                  <c:v>183.0</c:v>
                </c:pt>
                <c:pt idx="3">
                  <c:v>367.0</c:v>
                </c:pt>
                <c:pt idx="4">
                  <c:v>367.0</c:v>
                </c:pt>
                <c:pt idx="5">
                  <c:v>367.0</c:v>
                </c:pt>
                <c:pt idx="6">
                  <c:v>367.0</c:v>
                </c:pt>
                <c:pt idx="7">
                  <c:v>596.0</c:v>
                </c:pt>
                <c:pt idx="8">
                  <c:v>1375.0</c:v>
                </c:pt>
                <c:pt idx="9">
                  <c:v>1456.0</c:v>
                </c:pt>
                <c:pt idx="10">
                  <c:v>1456.0</c:v>
                </c:pt>
                <c:pt idx="11">
                  <c:v>2331.0</c:v>
                </c:pt>
                <c:pt idx="12">
                  <c:v>2331.0</c:v>
                </c:pt>
                <c:pt idx="13">
                  <c:v>2331.0</c:v>
                </c:pt>
                <c:pt idx="14">
                  <c:v>2331.0</c:v>
                </c:pt>
                <c:pt idx="15">
                  <c:v>2331.0</c:v>
                </c:pt>
                <c:pt idx="16">
                  <c:v>20132.0</c:v>
                </c:pt>
                <c:pt idx="17">
                  <c:v>27112.0</c:v>
                </c:pt>
                <c:pt idx="18">
                  <c:v>27112.0</c:v>
                </c:pt>
                <c:pt idx="19">
                  <c:v>27112.0</c:v>
                </c:pt>
              </c:numCache>
            </c:numRef>
          </c:val>
          <c:smooth val="0"/>
        </c:ser>
        <c:ser>
          <c:idx val="5"/>
          <c:order val="5"/>
          <c:spPr>
            <a:ln w="28575" cmpd="sng">
              <a:solidFill>
                <a:schemeClr val="accent1">
                  <a:lumMod val="75000"/>
                </a:schemeClr>
              </a:solidFill>
              <a:prstDash val="sysDot"/>
            </a:ln>
          </c:spPr>
          <c:marker>
            <c:symbol val="none"/>
          </c:marker>
          <c:cat>
            <c:strRef>
              <c:f>data!$B$36:$B$65</c:f>
              <c:strCache>
                <c:ptCount val="29"/>
                <c:pt idx="0">
                  <c:v>2004</c:v>
                </c:pt>
                <c:pt idx="2">
                  <c:v>2005</c:v>
                </c:pt>
                <c:pt idx="4">
                  <c:v>2006</c:v>
                </c:pt>
                <c:pt idx="6">
                  <c:v>2007</c:v>
                </c:pt>
                <c:pt idx="8">
                  <c:v>2008</c:v>
                </c:pt>
                <c:pt idx="10">
                  <c:v>2009</c:v>
                </c:pt>
                <c:pt idx="12">
                  <c:v>2010</c:v>
                </c:pt>
                <c:pt idx="13">
                  <c:v> </c:v>
                </c:pt>
                <c:pt idx="14">
                  <c:v>2011</c:v>
                </c:pt>
                <c:pt idx="16">
                  <c:v>2012</c:v>
                </c:pt>
                <c:pt idx="17">
                  <c:v> </c:v>
                </c:pt>
                <c:pt idx="18">
                  <c:v>2013</c:v>
                </c:pt>
                <c:pt idx="20">
                  <c:v>2014</c:v>
                </c:pt>
                <c:pt idx="22">
                  <c:v>2015</c:v>
                </c:pt>
                <c:pt idx="24">
                  <c:v>2016</c:v>
                </c:pt>
                <c:pt idx="26">
                  <c:v>2017</c:v>
                </c:pt>
                <c:pt idx="28">
                  <c:v>2018</c:v>
                </c:pt>
              </c:strCache>
            </c:strRef>
          </c:cat>
          <c:val>
            <c:numRef>
              <c:f>data!$H$36:$H$64</c:f>
              <c:numCache>
                <c:formatCode>General</c:formatCode>
                <c:ptCount val="29"/>
                <c:pt idx="0">
                  <c:v>19.94</c:v>
                </c:pt>
                <c:pt idx="1">
                  <c:v>70.8</c:v>
                </c:pt>
                <c:pt idx="2">
                  <c:v>136.0</c:v>
                </c:pt>
                <c:pt idx="3">
                  <c:v>280.0</c:v>
                </c:pt>
                <c:pt idx="4">
                  <c:v>280.0</c:v>
                </c:pt>
                <c:pt idx="5">
                  <c:v>280.0</c:v>
                </c:pt>
                <c:pt idx="6">
                  <c:v>280.0</c:v>
                </c:pt>
                <c:pt idx="7">
                  <c:v>478.0</c:v>
                </c:pt>
                <c:pt idx="8">
                  <c:v>1026.0</c:v>
                </c:pt>
                <c:pt idx="9">
                  <c:v>1105.0</c:v>
                </c:pt>
                <c:pt idx="10">
                  <c:v>1105.0</c:v>
                </c:pt>
                <c:pt idx="11">
                  <c:v>1759.0</c:v>
                </c:pt>
                <c:pt idx="12">
                  <c:v>1759.0</c:v>
                </c:pt>
                <c:pt idx="13">
                  <c:v>1759.0</c:v>
                </c:pt>
                <c:pt idx="14">
                  <c:v>1759.0</c:v>
                </c:pt>
                <c:pt idx="15">
                  <c:v>1759.0</c:v>
                </c:pt>
                <c:pt idx="16">
                  <c:v>16324.0</c:v>
                </c:pt>
                <c:pt idx="17">
                  <c:v>17590.0</c:v>
                </c:pt>
                <c:pt idx="18">
                  <c:v>17590.0</c:v>
                </c:pt>
                <c:pt idx="19">
                  <c:v>17590.0</c:v>
                </c:pt>
              </c:numCache>
            </c:numRef>
          </c:val>
          <c:smooth val="0"/>
        </c:ser>
        <c:ser>
          <c:idx val="6"/>
          <c:order val="6"/>
          <c:spPr>
            <a:ln>
              <a:noFill/>
            </a:ln>
          </c:spPr>
          <c:marker>
            <c:symbol val="square"/>
            <c:size val="5"/>
            <c:spPr>
              <a:solidFill>
                <a:srgbClr val="800000"/>
              </a:solidFill>
              <a:ln>
                <a:solidFill>
                  <a:srgbClr val="800000"/>
                </a:solidFill>
              </a:ln>
            </c:spPr>
          </c:marker>
          <c:dLbls>
            <c:dLbl>
              <c:idx val="1"/>
              <c:layout>
                <c:manualLayout>
                  <c:x val="-0.0238690149803698"/>
                  <c:y val="0.0288953443926305"/>
                </c:manualLayout>
              </c:layout>
              <c:tx>
                <c:rich>
                  <a:bodyPr/>
                  <a:lstStyle/>
                  <a:p>
                    <a:r>
                      <a:rPr lang="en-US" sz="1100">
                        <a:solidFill>
                          <a:srgbClr val="800000"/>
                        </a:solidFill>
                      </a:rPr>
                      <a:t>TS1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0.0208852236088874"/>
                  <c:y val="0.0270205302007152"/>
                </c:manualLayout>
              </c:layout>
              <c:tx>
                <c:rich>
                  <a:bodyPr/>
                  <a:lstStyle/>
                  <a:p>
                    <a:r>
                      <a:rPr lang="en-US" sz="1100">
                        <a:solidFill>
                          <a:srgbClr val="800000"/>
                        </a:solidFill>
                      </a:rPr>
                      <a:t>TS2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layout>
                <c:manualLayout>
                  <c:x val="-0.0240669620336455"/>
                  <c:y val="0.0291780275038436"/>
                </c:manualLayout>
              </c:layout>
              <c:tx>
                <c:rich>
                  <a:bodyPr/>
                  <a:lstStyle/>
                  <a:p>
                    <a:r>
                      <a:rPr lang="en-US" sz="1100">
                        <a:solidFill>
                          <a:srgbClr val="800000"/>
                        </a:solidFill>
                      </a:rPr>
                      <a:t>SO-K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9"/>
              <c:layout>
                <c:manualLayout>
                  <c:x val="-0.0276478845436799"/>
                  <c:y val="0.0291780275038435"/>
                </c:manualLayout>
              </c:layout>
              <c:tx>
                <c:rich>
                  <a:bodyPr/>
                  <a:lstStyle/>
                  <a:p>
                    <a:r>
                      <a:rPr lang="en-US" sz="1100">
                        <a:solidFill>
                          <a:srgbClr val="800000"/>
                        </a:solidFill>
                      </a:rPr>
                      <a:t>SO-D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2"/>
              <c:layout>
                <c:manualLayout>
                  <c:x val="-0.0210833899940781"/>
                  <c:y val="0.025487857707107"/>
                </c:manualLayout>
              </c:layout>
              <c:tx>
                <c:rich>
                  <a:bodyPr/>
                  <a:lstStyle/>
                  <a:p>
                    <a:r>
                      <a:rPr lang="en-US" sz="1100">
                        <a:solidFill>
                          <a:srgbClr val="800000"/>
                        </a:solidFill>
                      </a:rPr>
                      <a:t>M8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5"/>
              <c:layout>
                <c:manualLayout>
                  <c:x val="-0.0350109409190372"/>
                  <c:y val="0.055350553505535"/>
                </c:manualLayout>
              </c:layout>
              <c:tx>
                <c:rich>
                  <a:bodyPr/>
                  <a:lstStyle/>
                  <a:p>
                    <a:r>
                      <a:rPr lang="en-US" sz="1100" kern="1000">
                        <a:solidFill>
                          <a:srgbClr val="800000"/>
                        </a:solidFill>
                      </a:rPr>
                      <a:t>CH-Z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7"/>
              <c:layout>
                <c:manualLayout>
                  <c:x val="-0.0284463894967179"/>
                  <c:y val="0.033210332103321"/>
                </c:manualLayout>
              </c:layout>
              <c:tx>
                <c:rich>
                  <a:bodyPr/>
                  <a:lstStyle/>
                  <a:p>
                    <a:r>
                      <a:rPr lang="en-US" sz="1100"/>
                      <a:t>CS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8"/>
              <c:layout>
                <c:manualLayout>
                  <c:x val="-0.0192944092294871"/>
                  <c:y val="0.0261128523983046"/>
                </c:manualLayout>
              </c:layout>
              <c:tx>
                <c:rich>
                  <a:bodyPr/>
                  <a:lstStyle/>
                  <a:p>
                    <a:r>
                      <a:rPr lang="en-US" sz="1100">
                        <a:solidFill>
                          <a:srgbClr val="800000"/>
                        </a:solidFill>
                      </a:rPr>
                      <a:t>RF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9"/>
              <c:layout>
                <c:manualLayout>
                  <c:x val="-0.0181058495821727"/>
                  <c:y val="0.023732470334412"/>
                </c:manualLayout>
              </c:layout>
              <c:tx>
                <c:rich>
                  <a:bodyPr/>
                  <a:lstStyle/>
                  <a:p>
                    <a:r>
                      <a:rPr lang="en-US" sz="1100"/>
                      <a:t>CS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ln>
                <a:noFill/>
              </a:ln>
            </c:spPr>
            <c:txPr>
              <a:bodyPr rot="0"/>
              <a:lstStyle/>
              <a:p>
                <a:pPr>
                  <a:defRPr sz="1100">
                    <a:solidFill>
                      <a:srgbClr val="800000"/>
                    </a:solidFill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</c:dLbls>
          <c:cat>
            <c:strRef>
              <c:f>data!$B$36:$B$65</c:f>
              <c:strCache>
                <c:ptCount val="29"/>
                <c:pt idx="0">
                  <c:v>2004</c:v>
                </c:pt>
                <c:pt idx="2">
                  <c:v>2005</c:v>
                </c:pt>
                <c:pt idx="4">
                  <c:v>2006</c:v>
                </c:pt>
                <c:pt idx="6">
                  <c:v>2007</c:v>
                </c:pt>
                <c:pt idx="8">
                  <c:v>2008</c:v>
                </c:pt>
                <c:pt idx="10">
                  <c:v>2009</c:v>
                </c:pt>
                <c:pt idx="12">
                  <c:v>2010</c:v>
                </c:pt>
                <c:pt idx="13">
                  <c:v> </c:v>
                </c:pt>
                <c:pt idx="14">
                  <c:v>2011</c:v>
                </c:pt>
                <c:pt idx="16">
                  <c:v>2012</c:v>
                </c:pt>
                <c:pt idx="17">
                  <c:v> </c:v>
                </c:pt>
                <c:pt idx="18">
                  <c:v>2013</c:v>
                </c:pt>
                <c:pt idx="20">
                  <c:v>2014</c:v>
                </c:pt>
                <c:pt idx="22">
                  <c:v>2015</c:v>
                </c:pt>
                <c:pt idx="24">
                  <c:v>2016</c:v>
                </c:pt>
                <c:pt idx="26">
                  <c:v>2017</c:v>
                </c:pt>
                <c:pt idx="28">
                  <c:v>2018</c:v>
                </c:pt>
              </c:strCache>
            </c:strRef>
          </c:cat>
          <c:val>
            <c:numRef>
              <c:f>data!$I$36:$I$64</c:f>
              <c:numCache>
                <c:formatCode>General</c:formatCode>
                <c:ptCount val="29"/>
                <c:pt idx="1">
                  <c:v>0.04</c:v>
                </c:pt>
                <c:pt idx="3">
                  <c:v>0.68</c:v>
                </c:pt>
                <c:pt idx="7">
                  <c:v>7.3</c:v>
                </c:pt>
                <c:pt idx="9">
                  <c:v>27.0</c:v>
                </c:pt>
                <c:pt idx="12">
                  <c:v>223.0</c:v>
                </c:pt>
                <c:pt idx="17">
                  <c:v>0.0</c:v>
                </c:pt>
                <c:pt idx="18">
                  <c:v>2230.0</c:v>
                </c:pt>
                <c:pt idx="19">
                  <c:v>2760.0</c:v>
                </c:pt>
                <c:pt idx="21">
                  <c:v>0.0</c:v>
                </c:pt>
                <c:pt idx="23">
                  <c:v>0.0</c:v>
                </c:pt>
                <c:pt idx="25">
                  <c:v>0.0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-2106959320"/>
        <c:axId val="1782873096"/>
      </c:lineChart>
      <c:scatterChart>
        <c:scatterStyle val="lineMarker"/>
        <c:varyColors val="0"/>
        <c:ser>
          <c:idx val="7"/>
          <c:order val="7"/>
          <c:spPr>
            <a:ln w="47625">
              <a:noFill/>
            </a:ln>
          </c:spPr>
          <c:marker>
            <c:symbol val="square"/>
            <c:size val="5"/>
            <c:spPr>
              <a:noFill/>
              <a:ln>
                <a:solidFill>
                  <a:srgbClr val="800000"/>
                </a:solidFill>
              </a:ln>
            </c:spPr>
          </c:marker>
          <c:xVal>
            <c:strRef>
              <c:f>data!$N$36:$N$64</c:f>
              <c:strCache>
                <c:ptCount val="29"/>
                <c:pt idx="0">
                  <c:v>Jun-04</c:v>
                </c:pt>
                <c:pt idx="2">
                  <c:v>Jun-05</c:v>
                </c:pt>
                <c:pt idx="4">
                  <c:v>Jun-06</c:v>
                </c:pt>
                <c:pt idx="6">
                  <c:v>Jun-07</c:v>
                </c:pt>
                <c:pt idx="8">
                  <c:v>Jun-08</c:v>
                </c:pt>
                <c:pt idx="10">
                  <c:v>Jun-09</c:v>
                </c:pt>
                <c:pt idx="12">
                  <c:v>Jun-10</c:v>
                </c:pt>
                <c:pt idx="13">
                  <c:v> </c:v>
                </c:pt>
                <c:pt idx="14">
                  <c:v>Jun-11</c:v>
                </c:pt>
                <c:pt idx="16">
                  <c:v>Jun-12</c:v>
                </c:pt>
                <c:pt idx="17">
                  <c:v> </c:v>
                </c:pt>
                <c:pt idx="18">
                  <c:v>Jun-13</c:v>
                </c:pt>
                <c:pt idx="19">
                  <c:v>CyberShake</c:v>
                </c:pt>
                <c:pt idx="20">
                  <c:v>Jun-14</c:v>
                </c:pt>
                <c:pt idx="22">
                  <c:v>Jun-15</c:v>
                </c:pt>
                <c:pt idx="24">
                  <c:v>Jun-16</c:v>
                </c:pt>
                <c:pt idx="26">
                  <c:v>Jun-17</c:v>
                </c:pt>
                <c:pt idx="28">
                  <c:v>Jun-18</c:v>
                </c:pt>
              </c:strCache>
            </c:strRef>
          </c:xVal>
          <c:yVal>
            <c:numRef>
              <c:f>data!$K$36:$K$64</c:f>
              <c:numCache>
                <c:formatCode>General</c:formatCode>
                <c:ptCount val="29"/>
                <c:pt idx="16">
                  <c:v>0.0</c:v>
                </c:pt>
                <c:pt idx="17">
                  <c:v>0.0</c:v>
                </c:pt>
                <c:pt idx="18">
                  <c:v>0.0</c:v>
                </c:pt>
                <c:pt idx="19">
                  <c:v>0.0</c:v>
                </c:pt>
                <c:pt idx="20">
                  <c:v>0.0</c:v>
                </c:pt>
                <c:pt idx="21">
                  <c:v>23595.0</c:v>
                </c:pt>
                <c:pt idx="22">
                  <c:v>0.0</c:v>
                </c:pt>
                <c:pt idx="23">
                  <c:v>118478.0</c:v>
                </c:pt>
                <c:pt idx="24">
                  <c:v>0.0</c:v>
                </c:pt>
                <c:pt idx="25">
                  <c:v>758263.0</c:v>
                </c:pt>
                <c:pt idx="28">
                  <c:v>0.0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-2106959320"/>
        <c:axId val="1782873096"/>
      </c:scatterChart>
      <c:catAx>
        <c:axId val="-210695932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400"/>
            </a:pPr>
            <a:endParaRPr lang="en-US"/>
          </a:p>
        </c:txPr>
        <c:crossAx val="1782873096"/>
        <c:crossesAt val="0.01"/>
        <c:auto val="1"/>
        <c:lblAlgn val="ctr"/>
        <c:lblOffset val="100"/>
        <c:noMultiLvlLbl val="0"/>
      </c:catAx>
      <c:valAx>
        <c:axId val="1782873096"/>
        <c:scaling>
          <c:logBase val="10.0"/>
          <c:orientation val="minMax"/>
        </c:scaling>
        <c:delete val="0"/>
        <c:axPos val="l"/>
        <c:majorGridlines/>
        <c:numFmt formatCode="[&lt;1]\ #,##0.00\ &quot;TF/s&quot;;[&gt;=1]##,##0\ &quot;TF/s&quot;" sourceLinked="0"/>
        <c:majorTickMark val="out"/>
        <c:minorTickMark val="out"/>
        <c:tickLblPos val="nextTo"/>
        <c:txPr>
          <a:bodyPr/>
          <a:lstStyle/>
          <a:p>
            <a:pPr>
              <a:defRPr sz="1400"/>
            </a:pPr>
            <a:endParaRPr lang="en-US"/>
          </a:p>
        </c:txPr>
        <c:crossAx val="-2106959320"/>
        <c:crosses val="autoZero"/>
        <c:crossBetween val="between"/>
        <c:majorUnit val="10.0"/>
        <c:minorUnit val="10.0"/>
      </c:valAx>
    </c:plotArea>
    <c:plotVisOnly val="1"/>
    <c:dispBlanksAs val="gap"/>
    <c:showDLblsOverMax val="0"/>
  </c:chart>
  <c:spPr>
    <a:ln>
      <a:noFill/>
    </a:ln>
  </c:spPr>
  <c:txPr>
    <a:bodyPr/>
    <a:lstStyle/>
    <a:p>
      <a:pPr>
        <a:defRPr sz="900" b="1"/>
      </a:pPr>
      <a:endParaRPr lang="en-US"/>
    </a:p>
  </c:txPr>
  <c:externalData r:id="rId1">
    <c:autoUpdate val="0"/>
  </c:externalData>
</c:chartSpace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4" Type="http://schemas.openxmlformats.org/officeDocument/2006/relationships/image" Target="../media/image6.emf"/><Relationship Id="rId5" Type="http://schemas.openxmlformats.org/officeDocument/2006/relationships/image" Target="../media/image7.emf"/><Relationship Id="rId6" Type="http://schemas.openxmlformats.org/officeDocument/2006/relationships/image" Target="../media/image8.emf"/><Relationship Id="rId1" Type="http://schemas.openxmlformats.org/officeDocument/2006/relationships/image" Target="../media/image3.emf"/><Relationship Id="rId2" Type="http://schemas.openxmlformats.org/officeDocument/2006/relationships/image" Target="../media/image4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6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BE5AEED-146E-1D4D-8CFF-DEEE9F8CECF3}" type="datetimeFigureOut">
              <a:rPr lang="en-US" smtClean="0"/>
              <a:t>7/16/14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9F116F0-0FBC-864C-91EA-7870D5AF45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515450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A50BD5C-0EC6-124C-A49C-DB39F87FC75E}" type="datetimeFigureOut">
              <a:rPr lang="en-US" smtClean="0"/>
              <a:t>7/16/14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5203502-9674-FF4B-AD89-8404F31BA2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43182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6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7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8.xml"/></Relationships>
</file>

<file path=ppt/notesSlides/_rels/notesSlide2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9.xml"/></Relationships>
</file>

<file path=ppt/notesSlides/_rels/notesSlide2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0.xml"/></Relationships>
</file>

<file path=ppt/notesSlides/_rels/notesSlide2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1.xml"/></Relationships>
</file>

<file path=ppt/notesSlides/_rels/notesSlide2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203502-9674-FF4B-AD89-8404F31BA2C5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11416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8C2F46F-352E-6C46-8F21-0C62D8EF9EE1}" type="slidenum">
              <a:rPr lang="en-US"/>
              <a:pPr/>
              <a:t>2</a:t>
            </a:fld>
            <a:endParaRPr lang="en-US"/>
          </a:p>
        </p:txBody>
      </p:sp>
      <p:sp>
        <p:nvSpPr>
          <p:cNvPr id="624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solidFill>
            <a:srgbClr val="FFFFFF"/>
          </a:solidFill>
          <a:ln/>
        </p:spPr>
      </p:sp>
      <p:sp>
        <p:nvSpPr>
          <p:cNvPr id="62468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 lIns="89978" tIns="44988" rIns="89978" bIns="44988"/>
          <a:lstStyle/>
          <a:p>
            <a:endParaRPr lang="en-US" dirty="0">
              <a:latin typeface="Times" charset="0"/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74AE5D-89CE-884A-8D4B-740E6EF10F86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3C39B1-678F-4F18-A0FB-469496CF3DF3}" type="slidenum">
              <a:rPr lang="ko-KR" altLang="en-US" smtClean="0"/>
              <a:pPr/>
              <a:t>11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203502-9674-FF4B-AD89-8404F31BA2C5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213785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슬라이드 이미지 개체 틀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34818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ko-KR" altLang="en-US">
              <a:latin typeface="Calibri" charset="0"/>
              <a:cs typeface="맑은 고딕" charset="0"/>
            </a:endParaRPr>
          </a:p>
        </p:txBody>
      </p:sp>
      <p:sp>
        <p:nvSpPr>
          <p:cNvPr id="34819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fld id="{ACCF2F11-9231-6A40-ACC0-553C34B53AD1}" type="slidenum">
              <a:rPr lang="en-US" sz="1200"/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t>16</a:t>
            </a:fld>
            <a:endParaRPr lang="en-US" sz="120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슬라이드 이미지 개체 틀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34818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ko-KR" altLang="en-US">
              <a:latin typeface="Calibri" charset="0"/>
              <a:cs typeface="맑은 고딕" charset="0"/>
            </a:endParaRPr>
          </a:p>
        </p:txBody>
      </p:sp>
      <p:sp>
        <p:nvSpPr>
          <p:cNvPr id="34819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fld id="{ACCF2F11-9231-6A40-ACC0-553C34B53AD1}" type="slidenum">
              <a:rPr lang="en-US" sz="1200"/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t>17</a:t>
            </a:fld>
            <a:endParaRPr lang="en-US" sz="120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슬라이드 이미지 개체 틀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34818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ko-KR" altLang="en-US">
              <a:latin typeface="Calibri" charset="0"/>
              <a:cs typeface="맑은 고딕" charset="0"/>
            </a:endParaRPr>
          </a:p>
        </p:txBody>
      </p:sp>
      <p:sp>
        <p:nvSpPr>
          <p:cNvPr id="34819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fld id="{ACCF2F11-9231-6A40-ACC0-553C34B53AD1}" type="slidenum">
              <a:rPr lang="en-US" sz="1200"/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t>18</a:t>
            </a:fld>
            <a:endParaRPr lang="en-US" sz="120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幻灯片图像占位符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20482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dirty="0">
              <a:latin typeface="Calibri" charset="0"/>
              <a:ea typeface="宋体" charset="0"/>
              <a:cs typeface="宋体" charset="0"/>
            </a:endParaRPr>
          </a:p>
        </p:txBody>
      </p:sp>
      <p:sp>
        <p:nvSpPr>
          <p:cNvPr id="20483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fld id="{2A4E8582-E6EA-A74C-BB17-31E513814218}" type="slidenum">
              <a:rPr lang="zh-CN" altLang="en-US" sz="1200">
                <a:ea typeface="宋体" charset="0"/>
                <a:cs typeface="宋体" charset="0"/>
              </a:rPr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t>20</a:t>
            </a:fld>
            <a:endParaRPr lang="zh-CN" altLang="en-US" sz="1200">
              <a:ea typeface="宋体" charset="0"/>
              <a:cs typeface="宋体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7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55298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>
              <a:latin typeface="Calibri" charset="0"/>
            </a:endParaRPr>
          </a:p>
        </p:txBody>
      </p:sp>
      <p:sp>
        <p:nvSpPr>
          <p:cNvPr id="55299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fld id="{151ED869-F43D-8847-8D37-F6244813E343}" type="slidenum">
              <a:rPr lang="en-US" sz="1200"/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t>23</a:t>
            </a:fld>
            <a:endParaRPr lang="en-US" sz="120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5D2110F-B436-7E43-83D8-9CF34068DDFE}" type="slidenum">
              <a:rPr lang="en-US">
                <a:latin typeface="Times" pitchFamily="-106" charset="0"/>
                <a:ea typeface="ＭＳ Ｐゴシック" pitchFamily="-106" charset="-128"/>
                <a:cs typeface="ＭＳ Ｐゴシック" pitchFamily="-106" charset="-128"/>
              </a:rPr>
              <a:pPr/>
              <a:t>25</a:t>
            </a:fld>
            <a:endParaRPr lang="en-US">
              <a:latin typeface="Times" pitchFamily="-106" charset="0"/>
              <a:ea typeface="ＭＳ Ｐゴシック" pitchFamily="-106" charset="-128"/>
              <a:cs typeface="ＭＳ Ｐゴシック" pitchFamily="-106" charset="-128"/>
            </a:endParaRPr>
          </a:p>
        </p:txBody>
      </p:sp>
      <p:sp>
        <p:nvSpPr>
          <p:cNvPr id="24579" name="Rectangle 2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solidFill>
            <a:srgbClr val="FFFFFF"/>
          </a:solidFill>
          <a:ln/>
        </p:spPr>
      </p:sp>
      <p:sp>
        <p:nvSpPr>
          <p:cNvPr id="24580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>
              <a:latin typeface="Times" pitchFamily="-106" charset="0"/>
              <a:ea typeface="ＭＳ Ｐゴシック" pitchFamily="-106" charset="-128"/>
              <a:cs typeface="ＭＳ Ｐゴシック" pitchFamily="-106" charset="-128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Green are MPI jobs</a:t>
            </a:r>
          </a:p>
          <a:p>
            <a:r>
              <a:rPr lang="en-US" dirty="0" smtClean="0"/>
              <a:t>Yellow are</a:t>
            </a:r>
            <a:r>
              <a:rPr lang="en-US" baseline="0" dirty="0" smtClean="0"/>
              <a:t> serial jobs</a:t>
            </a:r>
          </a:p>
          <a:p>
            <a:endParaRPr lang="en-US" baseline="0" dirty="0" smtClean="0"/>
          </a:p>
          <a:p>
            <a:r>
              <a:rPr lang="en-US" baseline="0" dirty="0" smtClean="0"/>
              <a:t>Tensor workflow runs on Titan, post-processing on Blue Waters or Stampede, data products on SCEC servers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203502-9674-FF4B-AD89-8404F31BA2C5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046879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203502-9674-FF4B-AD89-8404F31BA2C5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390670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Job failure rate: 1.3%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0E6464-DBE5-4018-B25C-40B10B1D7478}" type="slidenum">
              <a:rPr lang="en-US" smtClean="0"/>
              <a:pPr/>
              <a:t>29</a:t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592F09-B15D-E84D-BD54-9A5233BCAC8A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398045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592F09-B15D-E84D-BD54-9A5233BCAC8A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398045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203502-9674-FF4B-AD89-8404F31BA2C5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754820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6451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6451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DFFE426-11B8-F34F-AFBF-E8CFE6BDC6EC}" type="slidenum">
              <a:rPr lang="en-US">
                <a:solidFill>
                  <a:srgbClr val="000000"/>
                </a:solidFill>
                <a:latin typeface="Arial" charset="0"/>
              </a:rPr>
              <a:pPr/>
              <a:t>33</a:t>
            </a:fld>
            <a:endParaRPr lang="en-US">
              <a:solidFill>
                <a:srgbClr val="000000"/>
              </a:solidFill>
              <a:latin typeface="Arial" charset="0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203502-9674-FF4B-AD89-8404F31BA2C5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957604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C4E876-2097-9B45-A8AF-63DAC061C0C4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506153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C4E876-2097-9B45-A8AF-63DAC061C0C4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506153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C4E876-2097-9B45-A8AF-63DAC061C0C4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506153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Timeline of the SCEC</a:t>
            </a:r>
            <a:r>
              <a:rPr lang="en-US" baseline="0" dirty="0" smtClean="0"/>
              <a:t> milestone runs, comparing performance requirements with DOE INCITE and NSF XSEDE/</a:t>
            </a:r>
            <a:r>
              <a:rPr lang="en-US" baseline="0" dirty="0" err="1" smtClean="0"/>
              <a:t>TeraGrid</a:t>
            </a:r>
            <a:r>
              <a:rPr lang="en-US" baseline="0" dirty="0" smtClean="0"/>
              <a:t> top high-end system. Previous </a:t>
            </a:r>
            <a:r>
              <a:rPr lang="en-US" baseline="0" dirty="0" err="1" smtClean="0"/>
              <a:t>TeraShake</a:t>
            </a:r>
            <a:r>
              <a:rPr lang="en-US" baseline="0" dirty="0" smtClean="0"/>
              <a:t> (TS1, TS2), </a:t>
            </a:r>
            <a:r>
              <a:rPr lang="en-US" baseline="0" dirty="0" err="1" smtClean="0"/>
              <a:t>ShakeOut</a:t>
            </a:r>
            <a:r>
              <a:rPr lang="en-US" baseline="0" dirty="0" smtClean="0"/>
              <a:t> (SO-K, SD-D), M8, Chino Hills 5-Hz (CH-5Hz), Rough Fault 10-Hz (RH-10Hz), and single </a:t>
            </a:r>
            <a:r>
              <a:rPr lang="en-US" baseline="0" dirty="0" err="1" smtClean="0"/>
              <a:t>CyberShake</a:t>
            </a:r>
            <a:r>
              <a:rPr lang="en-US" baseline="0" dirty="0" smtClean="0"/>
              <a:t> SGT CS-0.5Hz, future CS-1.0Hz, CS-1.5Hz, CS-2.0Hz runs are shown for comparison. Yellow circles are required sustained performance to enable completion </a:t>
            </a:r>
            <a:r>
              <a:rPr lang="en-US" baseline="0" smtClean="0"/>
              <a:t>of 4,000 </a:t>
            </a:r>
            <a:r>
              <a:rPr lang="en-US" baseline="0" dirty="0" smtClean="0"/>
              <a:t>sites simulations normalized to 24-</a:t>
            </a:r>
            <a:r>
              <a:rPr lang="en-US" baseline="0" smtClean="0"/>
              <a:t>hr run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C4E876-2097-9B45-A8AF-63DAC061C0C4}" type="slidenum">
              <a:rPr lang="en-US" smtClean="0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506153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C4E876-2097-9B45-A8AF-63DAC061C0C4}" type="slidenum">
              <a:rPr lang="en-US" smtClean="0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5061532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74AE5D-89CE-884A-8D4B-740E6EF10F86}" type="slidenum">
              <a:rPr lang="en-US" smtClean="0"/>
              <a:pPr/>
              <a:t>42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34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9FAC66-C530-A046-8C3E-A7C9C09D3461}" type="datetimeFigureOut">
              <a:rPr lang="en-US" smtClean="0"/>
              <a:t>7/16/14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CB3F8A-9335-C848-8CF6-2EA254037A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59901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9FAC66-C530-A046-8C3E-A7C9C09D3461}" type="datetimeFigureOut">
              <a:rPr lang="en-US" smtClean="0"/>
              <a:t>7/16/14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CB3F8A-9335-C848-8CF6-2EA254037A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16444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9FAC66-C530-A046-8C3E-A7C9C09D3461}" type="datetimeFigureOut">
              <a:rPr lang="en-US" smtClean="0"/>
              <a:t>7/16/14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CB3F8A-9335-C848-8CF6-2EA254037A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78593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3"/>
            <a:ext cx="4038600" cy="33940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3"/>
            <a:ext cx="4038600" cy="33940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9FAC66-C530-A046-8C3E-A7C9C09D3461}" type="datetimeFigureOut">
              <a:rPr lang="en-US" smtClean="0"/>
              <a:t>7/16/14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CB3F8A-9335-C848-8CF6-2EA254037A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9593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3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9FAC66-C530-A046-8C3E-A7C9C09D3461}" type="datetimeFigureOut">
              <a:rPr lang="en-US" smtClean="0"/>
              <a:t>7/16/14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CB3F8A-9335-C848-8CF6-2EA254037A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0189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9FAC66-C530-A046-8C3E-A7C9C09D3461}" type="datetimeFigureOut">
              <a:rPr lang="en-US" smtClean="0"/>
              <a:t>7/16/14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CB3F8A-9335-C848-8CF6-2EA254037A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45524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9FAC66-C530-A046-8C3E-A7C9C09D3461}" type="datetimeFigureOut">
              <a:rPr lang="en-US" smtClean="0"/>
              <a:t>7/16/14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CB3F8A-9335-C848-8CF6-2EA254037A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86048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14" y="273049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6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14" y="1435104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9FAC66-C530-A046-8C3E-A7C9C09D3461}" type="datetimeFigureOut">
              <a:rPr lang="en-US" smtClean="0"/>
              <a:t>7/16/14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CB3F8A-9335-C848-8CF6-2EA254037A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82288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46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9FAC66-C530-A046-8C3E-A7C9C09D3461}" type="datetimeFigureOut">
              <a:rPr lang="en-US" smtClean="0"/>
              <a:t>7/16/14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CB3F8A-9335-C848-8CF6-2EA254037A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40755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9FAC66-C530-A046-8C3E-A7C9C09D3461}" type="datetimeFigureOut">
              <a:rPr lang="en-US" smtClean="0"/>
              <a:t>7/16/14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CB3F8A-9335-C848-8CF6-2EA254037A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55695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6377"/>
            <a:ext cx="2057400" cy="438785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6377"/>
            <a:ext cx="6019800" cy="4387851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9FAC66-C530-A046-8C3E-A7C9C09D3461}" type="datetimeFigureOut">
              <a:rPr lang="en-US" smtClean="0"/>
              <a:t>7/16/14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CB3F8A-9335-C848-8CF6-2EA254037A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444687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1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1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448005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>
  <p:cSld name="Title and Tex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2"/>
            <a:ext cx="82296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3938591"/>
            <a:ext cx="82296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1"/>
          </a:xfrm>
          <a:prstGeom prst="rect">
            <a:avLst/>
          </a:prstGeom>
        </p:spPr>
        <p:txBody>
          <a:bodyPr/>
          <a:lstStyle>
            <a:lvl1pPr>
              <a:defRPr sz="1800">
                <a:latin typeface="Arial" pitchFamily="31" charset="0"/>
                <a:ea typeface="ＭＳ Ｐゴシック" pitchFamily="31" charset="-128"/>
                <a:cs typeface="ＭＳ Ｐゴシック" pitchFamily="31" charset="-128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1"/>
          </a:xfrm>
          <a:prstGeom prst="rect">
            <a:avLst/>
          </a:prstGeom>
        </p:spPr>
        <p:txBody>
          <a:bodyPr/>
          <a:lstStyle>
            <a:lvl1pPr>
              <a:defRPr sz="1800">
                <a:latin typeface="Arial" pitchFamily="31" charset="0"/>
                <a:ea typeface="ＭＳ Ｐゴシック" pitchFamily="31" charset="-128"/>
                <a:cs typeface="ＭＳ Ｐゴシック" pitchFamily="31" charset="-128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1"/>
          </a:xfrm>
          <a:prstGeom prst="rect">
            <a:avLst/>
          </a:prstGeom>
        </p:spPr>
        <p:txBody>
          <a:bodyPr/>
          <a:lstStyle>
            <a:lvl1pPr>
              <a:defRPr sz="1800">
                <a:latin typeface="Arial" pitchFamily="31" charset="0"/>
                <a:ea typeface="ＭＳ Ｐゴシック" pitchFamily="31" charset="-128"/>
                <a:cs typeface="ＭＳ Ｐゴシック" pitchFamily="31" charset="-128"/>
              </a:defRPr>
            </a:lvl1pPr>
          </a:lstStyle>
          <a:p>
            <a:pPr>
              <a:defRPr/>
            </a:pPr>
            <a:fld id="{AEAA9648-D5D4-CD45-980E-F77DA4F95B56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4643259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theme" Target="../theme/theme1.xml"/><Relationship Id="rId15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9FAC66-C530-A046-8C3E-A7C9C09D3461}" type="datetimeFigureOut">
              <a:rPr lang="en-US" smtClean="0"/>
              <a:t>7/16/14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CB3F8A-9335-C848-8CF6-2EA254037A48}" type="slidenum">
              <a:rPr lang="en-US" smtClean="0"/>
              <a:t>‹#›</a:t>
            </a:fld>
            <a:endParaRPr lang="en-US"/>
          </a:p>
        </p:txBody>
      </p:sp>
      <p:pic>
        <p:nvPicPr>
          <p:cNvPr id="9" name="Picture 8" descr="SCEC_alone.png"/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89925" y="52388"/>
            <a:ext cx="769938" cy="503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042752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ctr" defTabSz="457200" rtl="0" eaLnBrk="1" latinLnBrk="0" hangingPunct="1">
        <a:spcBef>
          <a:spcPct val="0"/>
        </a:spcBef>
        <a:buNone/>
        <a:defRPr sz="4400" b="1" kern="1200">
          <a:solidFill>
            <a:srgbClr val="800000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1" Type="http://schemas.openxmlformats.org/officeDocument/2006/relationships/image" Target="../media/image6.emf"/><Relationship Id="rId12" Type="http://schemas.openxmlformats.org/officeDocument/2006/relationships/oleObject" Target="../embeddings/oleObject5.bin"/><Relationship Id="rId13" Type="http://schemas.openxmlformats.org/officeDocument/2006/relationships/image" Target="../media/image7.emf"/><Relationship Id="rId14" Type="http://schemas.openxmlformats.org/officeDocument/2006/relationships/oleObject" Target="../embeddings/oleObject6.bin"/><Relationship Id="rId15" Type="http://schemas.openxmlformats.org/officeDocument/2006/relationships/image" Target="../media/image8.emf"/><Relationship Id="rId16" Type="http://schemas.openxmlformats.org/officeDocument/2006/relationships/image" Target="../media/image9.emf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3.xml"/><Relationship Id="rId4" Type="http://schemas.openxmlformats.org/officeDocument/2006/relationships/oleObject" Target="../embeddings/oleObject1.bin"/><Relationship Id="rId5" Type="http://schemas.openxmlformats.org/officeDocument/2006/relationships/image" Target="../media/image3.emf"/><Relationship Id="rId6" Type="http://schemas.openxmlformats.org/officeDocument/2006/relationships/oleObject" Target="../embeddings/oleObject2.bin"/><Relationship Id="rId7" Type="http://schemas.openxmlformats.org/officeDocument/2006/relationships/image" Target="../media/image4.emf"/><Relationship Id="rId8" Type="http://schemas.openxmlformats.org/officeDocument/2006/relationships/oleObject" Target="../embeddings/oleObject3.bin"/><Relationship Id="rId9" Type="http://schemas.openxmlformats.org/officeDocument/2006/relationships/image" Target="../media/image5.emf"/><Relationship Id="rId10" Type="http://schemas.openxmlformats.org/officeDocument/2006/relationships/oleObject" Target="../embeddings/oleObject4.bin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emf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Relationship Id="rId3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4" Type="http://schemas.openxmlformats.org/officeDocument/2006/relationships/chart" Target="../charts/chart3.xml"/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emf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4" Type="http://schemas.openxmlformats.org/officeDocument/2006/relationships/image" Target="../media/image16.png"/><Relationship Id="rId5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4" Type="http://schemas.openxmlformats.org/officeDocument/2006/relationships/image" Target="../media/image20.png"/><Relationship Id="rId5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4" Type="http://schemas.openxmlformats.org/officeDocument/2006/relationships/image" Target="cid:66D0AA38-F741-43B0-A450-B4FD9A429471" TargetMode="Externa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3.tiff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4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5.emf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6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27.emf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8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" Target="slide39.xml"/><Relationship Id="rId4" Type="http://schemas.openxmlformats.org/officeDocument/2006/relationships/image" Target="../media/image29.em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0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4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4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9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5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4.docx"/><Relationship Id="rId4" Type="http://schemas.openxmlformats.org/officeDocument/2006/relationships/image" Target="../media/image36.png"/><Relationship Id="rId1" Type="http://schemas.openxmlformats.org/officeDocument/2006/relationships/vmlDrawing" Target="../drawings/vmlDrawing2.vml"/><Relationship Id="rId2" Type="http://schemas.openxmlformats.org/officeDocument/2006/relationships/slideLayout" Target="../slideLayouts/slideLayout1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0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Relationship Id="rId3" Type="http://schemas.openxmlformats.org/officeDocument/2006/relationships/chart" Target="../charts/chart4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Relationship Id="rId3" Type="http://schemas.openxmlformats.org/officeDocument/2006/relationships/chart" Target="../charts/chart5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Relationship Id="rId3" Type="http://schemas.openxmlformats.org/officeDocument/2006/relationships/chart" Target="../charts/chart6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Relationship Id="rId3" Type="http://schemas.openxmlformats.org/officeDocument/2006/relationships/chart" Target="../charts/char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5.xml"/><Relationship Id="rId3" Type="http://schemas.openxmlformats.org/officeDocument/2006/relationships/chart" Target="../charts/chart8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37.png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master_05_rupture-1.jpg"/>
          <p:cNvPicPr>
            <a:picLocks noChangeAspect="1"/>
          </p:cNvPicPr>
          <p:nvPr/>
        </p:nvPicPr>
        <p:blipFill>
          <a:blip r:embed="rId3">
            <a:alphaModFix amt="23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5713" y="0"/>
            <a:ext cx="9209713" cy="6858000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241297" y="679739"/>
            <a:ext cx="8521984" cy="1246912"/>
          </a:xfr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en-US" sz="3600" dirty="0" smtClean="0">
                <a:solidFill>
                  <a:schemeClr val="tx1"/>
                </a:solidFill>
              </a:rPr>
              <a:t>SCEC Application Performance and Software Development</a:t>
            </a:r>
            <a:endParaRPr lang="en-US" sz="3600" dirty="0">
              <a:solidFill>
                <a:schemeClr val="tx1"/>
              </a:solidFill>
            </a:endParaRPr>
          </a:p>
        </p:txBody>
      </p:sp>
      <p:sp>
        <p:nvSpPr>
          <p:cNvPr id="7" name="Text Box 7"/>
          <p:cNvSpPr txBox="1">
            <a:spLocks noChangeArrowheads="1"/>
          </p:cNvSpPr>
          <p:nvPr/>
        </p:nvSpPr>
        <p:spPr bwMode="auto">
          <a:xfrm>
            <a:off x="461712" y="2490168"/>
            <a:ext cx="8182755" cy="3026350"/>
          </a:xfrm>
          <a:prstGeom prst="rect">
            <a:avLst/>
          </a:prstGeom>
          <a:noFill/>
          <a:ln>
            <a:noFill/>
          </a:ln>
          <a:effectLst/>
          <a:extLst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ot="0" vert="horz" wrap="square" lIns="91440" tIns="91440" rIns="91440" bIns="91440" anchor="t" anchorCtr="0" upright="1">
            <a:noAutofit/>
          </a:bodyPr>
          <a:lstStyle/>
          <a:p>
            <a:pPr algn="ctr">
              <a:spcAft>
                <a:spcPts val="400"/>
              </a:spcAft>
            </a:pPr>
            <a:endParaRPr lang="en-US" sz="500" b="1" dirty="0" smtClean="0">
              <a:solidFill>
                <a:schemeClr val="tx1">
                  <a:lumMod val="75000"/>
                  <a:lumOff val="25000"/>
                </a:schemeClr>
              </a:solidFill>
              <a:effectLst/>
              <a:latin typeface="Helvetica"/>
              <a:ea typeface="Times New Roman"/>
              <a:cs typeface="Times New Roman"/>
            </a:endParaRPr>
          </a:p>
          <a:p>
            <a:pPr algn="ctr">
              <a:spcAft>
                <a:spcPts val="400"/>
              </a:spcAft>
            </a:pPr>
            <a:r>
              <a:rPr lang="en-US" b="1" dirty="0" smtClean="0">
                <a:solidFill>
                  <a:srgbClr val="800000"/>
                </a:solidFill>
                <a:effectLst/>
                <a:latin typeface="Helvetica"/>
                <a:ea typeface="Times New Roman"/>
                <a:cs typeface="Times New Roman"/>
              </a:rPr>
              <a:t>Y</a:t>
            </a:r>
            <a:r>
              <a:rPr lang="en-US" b="1" dirty="0" smtClean="0">
                <a:solidFill>
                  <a:srgbClr val="800000"/>
                </a:solidFill>
                <a:latin typeface="Helvetica"/>
                <a:ea typeface="Times New Roman"/>
                <a:cs typeface="Times New Roman"/>
              </a:rPr>
              <a:t>ifeng</a:t>
            </a:r>
            <a:r>
              <a:rPr lang="en-US" b="1" dirty="0" smtClean="0">
                <a:solidFill>
                  <a:srgbClr val="800000"/>
                </a:solidFill>
                <a:effectLst/>
                <a:latin typeface="Helvetica"/>
                <a:ea typeface="Times New Roman"/>
                <a:cs typeface="Times New Roman"/>
              </a:rPr>
              <a:t> </a:t>
            </a:r>
            <a:r>
              <a:rPr lang="en-US" b="1" dirty="0" smtClean="0">
                <a:solidFill>
                  <a:srgbClr val="800000"/>
                </a:solidFill>
                <a:effectLst/>
                <a:latin typeface="Helvetica"/>
                <a:ea typeface="Times New Roman"/>
                <a:cs typeface="Times New Roman"/>
              </a:rPr>
              <a:t>Cui</a:t>
            </a:r>
            <a:r>
              <a:rPr lang="en-US" b="1" baseline="30000" dirty="0" smtClean="0">
                <a:solidFill>
                  <a:srgbClr val="800000"/>
                </a:solidFill>
                <a:effectLst/>
                <a:latin typeface="Helvetica"/>
                <a:ea typeface="Times New Roman"/>
                <a:cs typeface="Times New Roman"/>
              </a:rPr>
              <a:t>1</a:t>
            </a:r>
            <a:r>
              <a:rPr lang="en-US" b="1" dirty="0" smtClean="0">
                <a:solidFill>
                  <a:srgbClr val="800000"/>
                </a:solidFill>
                <a:effectLst/>
                <a:latin typeface="Helvetica"/>
                <a:ea typeface="Times New Roman"/>
                <a:cs typeface="Times New Roman"/>
              </a:rPr>
              <a:t>, Thomas Jordan</a:t>
            </a:r>
            <a:r>
              <a:rPr lang="en-US" b="1" baseline="30000" dirty="0" smtClean="0">
                <a:solidFill>
                  <a:srgbClr val="800000"/>
                </a:solidFill>
                <a:latin typeface="Helvetica"/>
                <a:ea typeface="Times New Roman"/>
                <a:cs typeface="Times New Roman"/>
              </a:rPr>
              <a:t>2</a:t>
            </a:r>
            <a:r>
              <a:rPr lang="en-US" b="1" dirty="0" smtClean="0">
                <a:solidFill>
                  <a:srgbClr val="800000"/>
                </a:solidFill>
                <a:effectLst/>
                <a:latin typeface="Helvetica"/>
                <a:ea typeface="Times New Roman"/>
                <a:cs typeface="Times New Roman"/>
              </a:rPr>
              <a:t>, </a:t>
            </a:r>
            <a:r>
              <a:rPr lang="en-US" b="1" dirty="0" smtClean="0">
                <a:solidFill>
                  <a:srgbClr val="800000"/>
                </a:solidFill>
                <a:latin typeface="Helvetica"/>
                <a:ea typeface="Times New Roman"/>
                <a:cs typeface="Times New Roman"/>
              </a:rPr>
              <a:t>Philip Maechling</a:t>
            </a:r>
            <a:r>
              <a:rPr lang="en-US" b="1" baseline="30000" dirty="0" smtClean="0">
                <a:solidFill>
                  <a:srgbClr val="800000"/>
                </a:solidFill>
                <a:latin typeface="Helvetica"/>
                <a:ea typeface="Times New Roman"/>
                <a:cs typeface="Times New Roman"/>
              </a:rPr>
              <a:t>2</a:t>
            </a:r>
            <a:r>
              <a:rPr lang="en-US" b="1" dirty="0" smtClean="0">
                <a:solidFill>
                  <a:srgbClr val="800000"/>
                </a:solidFill>
                <a:latin typeface="Helvetica"/>
                <a:ea typeface="Times New Roman"/>
                <a:cs typeface="Times New Roman"/>
              </a:rPr>
              <a:t>, </a:t>
            </a:r>
            <a:r>
              <a:rPr lang="en-US" b="1" dirty="0">
                <a:solidFill>
                  <a:srgbClr val="800000"/>
                </a:solidFill>
                <a:latin typeface="Helvetica"/>
                <a:ea typeface="Times New Roman"/>
                <a:cs typeface="Times New Roman"/>
              </a:rPr>
              <a:t>Scott </a:t>
            </a:r>
            <a:r>
              <a:rPr lang="en-US" b="1" dirty="0" smtClean="0">
                <a:solidFill>
                  <a:srgbClr val="800000"/>
                </a:solidFill>
                <a:latin typeface="Helvetica"/>
                <a:ea typeface="Times New Roman"/>
                <a:cs typeface="Times New Roman"/>
              </a:rPr>
              <a:t>Callaghan</a:t>
            </a:r>
            <a:r>
              <a:rPr lang="en-US" b="1" baseline="30000" dirty="0" smtClean="0">
                <a:solidFill>
                  <a:srgbClr val="800000"/>
                </a:solidFill>
                <a:latin typeface="Helvetica"/>
                <a:ea typeface="Times New Roman"/>
                <a:cs typeface="Times New Roman"/>
              </a:rPr>
              <a:t>2</a:t>
            </a:r>
            <a:r>
              <a:rPr lang="en-US" b="1" dirty="0" smtClean="0">
                <a:solidFill>
                  <a:srgbClr val="800000"/>
                </a:solidFill>
                <a:latin typeface="Helvetica"/>
                <a:ea typeface="Times New Roman"/>
                <a:cs typeface="Times New Roman"/>
              </a:rPr>
              <a:t>, </a:t>
            </a:r>
            <a:r>
              <a:rPr lang="en-US" b="1" dirty="0">
                <a:solidFill>
                  <a:srgbClr val="800000"/>
                </a:solidFill>
                <a:latin typeface="Helvetica"/>
                <a:ea typeface="Times New Roman"/>
                <a:cs typeface="Times New Roman"/>
              </a:rPr>
              <a:t>Kim </a:t>
            </a:r>
            <a:r>
              <a:rPr lang="en-US" b="1" dirty="0" smtClean="0">
                <a:solidFill>
                  <a:srgbClr val="800000"/>
                </a:solidFill>
                <a:latin typeface="Helvetica"/>
                <a:ea typeface="Times New Roman"/>
                <a:cs typeface="Times New Roman"/>
              </a:rPr>
              <a:t>Olsen</a:t>
            </a:r>
            <a:r>
              <a:rPr lang="en-US" b="1" baseline="30000" dirty="0" smtClean="0">
                <a:solidFill>
                  <a:srgbClr val="800000"/>
                </a:solidFill>
                <a:latin typeface="Helvetica"/>
                <a:ea typeface="Times New Roman"/>
                <a:cs typeface="Times New Roman"/>
              </a:rPr>
              <a:t>3</a:t>
            </a:r>
            <a:r>
              <a:rPr lang="en-US" b="1" dirty="0" smtClean="0">
                <a:solidFill>
                  <a:srgbClr val="800000"/>
                </a:solidFill>
                <a:latin typeface="Helvetica"/>
                <a:ea typeface="Times New Roman"/>
                <a:cs typeface="Times New Roman"/>
              </a:rPr>
              <a:t>, </a:t>
            </a:r>
            <a:r>
              <a:rPr lang="en-US" b="1" dirty="0" err="1" smtClean="0">
                <a:solidFill>
                  <a:srgbClr val="800000"/>
                </a:solidFill>
                <a:latin typeface="Helvetica"/>
                <a:ea typeface="Times New Roman"/>
                <a:cs typeface="Times New Roman"/>
              </a:rPr>
              <a:t>Jacobo</a:t>
            </a:r>
            <a:r>
              <a:rPr lang="en-US" b="1" dirty="0" smtClean="0">
                <a:solidFill>
                  <a:srgbClr val="800000"/>
                </a:solidFill>
                <a:latin typeface="Helvetica"/>
                <a:ea typeface="Times New Roman"/>
                <a:cs typeface="Times New Roman"/>
              </a:rPr>
              <a:t> Bielak</a:t>
            </a:r>
            <a:r>
              <a:rPr lang="en-US" b="1" baseline="30000" dirty="0" smtClean="0">
                <a:solidFill>
                  <a:srgbClr val="800000"/>
                </a:solidFill>
                <a:latin typeface="Helvetica"/>
                <a:ea typeface="Times New Roman"/>
                <a:cs typeface="Times New Roman"/>
              </a:rPr>
              <a:t>4</a:t>
            </a:r>
            <a:r>
              <a:rPr lang="en-US" sz="2000" b="1" dirty="0" smtClean="0">
                <a:solidFill>
                  <a:srgbClr val="800000"/>
                </a:solidFill>
                <a:latin typeface="Helvetica"/>
                <a:ea typeface="Times New Roman"/>
                <a:cs typeface="Times New Roman"/>
              </a:rPr>
              <a:t>, </a:t>
            </a:r>
            <a:r>
              <a:rPr lang="en-US" b="1" dirty="0">
                <a:solidFill>
                  <a:srgbClr val="800000"/>
                </a:solidFill>
                <a:latin typeface="Helvetica"/>
                <a:ea typeface="Times New Roman"/>
                <a:cs typeface="Times New Roman"/>
              </a:rPr>
              <a:t>Steven </a:t>
            </a:r>
            <a:r>
              <a:rPr lang="en-US" b="1" dirty="0" smtClean="0">
                <a:solidFill>
                  <a:srgbClr val="800000"/>
                </a:solidFill>
                <a:latin typeface="Helvetica"/>
                <a:ea typeface="Times New Roman"/>
                <a:cs typeface="Times New Roman"/>
              </a:rPr>
              <a:t>Day</a:t>
            </a:r>
            <a:r>
              <a:rPr lang="en-US" b="1" baseline="30000" dirty="0" smtClean="0">
                <a:solidFill>
                  <a:srgbClr val="800000"/>
                </a:solidFill>
                <a:latin typeface="Helvetica"/>
                <a:ea typeface="Times New Roman"/>
                <a:cs typeface="Times New Roman"/>
              </a:rPr>
              <a:t>3</a:t>
            </a:r>
            <a:r>
              <a:rPr lang="en-US" b="1" dirty="0" smtClean="0">
                <a:solidFill>
                  <a:srgbClr val="800000"/>
                </a:solidFill>
                <a:latin typeface="Helvetica"/>
                <a:ea typeface="Times New Roman"/>
                <a:cs typeface="Times New Roman"/>
              </a:rPr>
              <a:t>, Ricardo Taborda</a:t>
            </a:r>
            <a:r>
              <a:rPr lang="en-US" b="1" baseline="30000" dirty="0" smtClean="0">
                <a:solidFill>
                  <a:srgbClr val="800000"/>
                </a:solidFill>
                <a:latin typeface="Helvetica"/>
                <a:ea typeface="Times New Roman"/>
                <a:cs typeface="Times New Roman"/>
              </a:rPr>
              <a:t>5</a:t>
            </a:r>
            <a:r>
              <a:rPr lang="en-US" b="1" dirty="0" smtClean="0">
                <a:solidFill>
                  <a:srgbClr val="800000"/>
                </a:solidFill>
                <a:latin typeface="Helvetica"/>
                <a:ea typeface="Times New Roman"/>
                <a:cs typeface="Times New Roman"/>
              </a:rPr>
              <a:t>, Po Chen</a:t>
            </a:r>
            <a:r>
              <a:rPr lang="en-US" b="1" baseline="30000" dirty="0" smtClean="0">
                <a:solidFill>
                  <a:srgbClr val="800000"/>
                </a:solidFill>
                <a:latin typeface="Helvetica"/>
                <a:ea typeface="Times New Roman"/>
                <a:cs typeface="Times New Roman"/>
              </a:rPr>
              <a:t>6</a:t>
            </a:r>
            <a:r>
              <a:rPr lang="en-US" b="1" dirty="0" smtClean="0">
                <a:solidFill>
                  <a:srgbClr val="800000"/>
                </a:solidFill>
                <a:latin typeface="Helvetica"/>
                <a:ea typeface="Times New Roman"/>
                <a:cs typeface="Times New Roman"/>
              </a:rPr>
              <a:t>, Patrick Small</a:t>
            </a:r>
            <a:r>
              <a:rPr lang="en-US" b="1" baseline="30000" dirty="0" smtClean="0">
                <a:solidFill>
                  <a:srgbClr val="800000"/>
                </a:solidFill>
                <a:latin typeface="Helvetica"/>
                <a:ea typeface="Times New Roman"/>
                <a:cs typeface="Times New Roman"/>
              </a:rPr>
              <a:t>2</a:t>
            </a:r>
            <a:r>
              <a:rPr lang="en-US" b="1" dirty="0" smtClean="0">
                <a:solidFill>
                  <a:srgbClr val="800000"/>
                </a:solidFill>
                <a:latin typeface="Helvetica"/>
                <a:ea typeface="Times New Roman"/>
                <a:cs typeface="Times New Roman"/>
              </a:rPr>
              <a:t>, Daniel Roten</a:t>
            </a:r>
            <a:r>
              <a:rPr lang="en-US" b="1" baseline="30000" dirty="0">
                <a:solidFill>
                  <a:srgbClr val="800000"/>
                </a:solidFill>
                <a:latin typeface="Helvetica"/>
                <a:ea typeface="Times New Roman"/>
                <a:cs typeface="Times New Roman"/>
              </a:rPr>
              <a:t>1</a:t>
            </a:r>
            <a:r>
              <a:rPr lang="en-US" b="1" dirty="0" smtClean="0">
                <a:solidFill>
                  <a:srgbClr val="800000"/>
                </a:solidFill>
                <a:latin typeface="Helvetica"/>
                <a:ea typeface="Times New Roman"/>
                <a:cs typeface="Times New Roman"/>
              </a:rPr>
              <a:t>, </a:t>
            </a:r>
            <a:r>
              <a:rPr lang="en-US" b="1" dirty="0" err="1" smtClean="0">
                <a:solidFill>
                  <a:srgbClr val="800000"/>
                </a:solidFill>
                <a:latin typeface="Helvetica"/>
                <a:ea typeface="Times New Roman"/>
                <a:cs typeface="Times New Roman"/>
              </a:rPr>
              <a:t>Efecan</a:t>
            </a:r>
            <a:r>
              <a:rPr lang="en-US" b="1" dirty="0" smtClean="0">
                <a:solidFill>
                  <a:srgbClr val="800000"/>
                </a:solidFill>
                <a:latin typeface="Helvetica"/>
                <a:ea typeface="Times New Roman"/>
                <a:cs typeface="Times New Roman"/>
              </a:rPr>
              <a:t> Poyraz</a:t>
            </a:r>
            <a:r>
              <a:rPr lang="en-US" b="1" baseline="30000" dirty="0">
                <a:solidFill>
                  <a:srgbClr val="800000"/>
                </a:solidFill>
                <a:latin typeface="Helvetica"/>
                <a:ea typeface="Times New Roman"/>
                <a:cs typeface="Times New Roman"/>
              </a:rPr>
              <a:t>1</a:t>
            </a:r>
            <a:r>
              <a:rPr lang="en-US" b="1" dirty="0" smtClean="0">
                <a:solidFill>
                  <a:srgbClr val="800000"/>
                </a:solidFill>
                <a:latin typeface="Helvetica"/>
                <a:ea typeface="Times New Roman"/>
                <a:cs typeface="Times New Roman"/>
              </a:rPr>
              <a:t> and SCEC CME Collaboration</a:t>
            </a:r>
          </a:p>
          <a:p>
            <a:pPr algn="ctr">
              <a:spcAft>
                <a:spcPts val="400"/>
              </a:spcAft>
            </a:pPr>
            <a:endParaRPr lang="en-US" b="1" dirty="0">
              <a:solidFill>
                <a:srgbClr val="800000"/>
              </a:solidFill>
              <a:latin typeface="Helvetica"/>
              <a:ea typeface="Times New Roman"/>
              <a:cs typeface="Times New Roman"/>
            </a:endParaRPr>
          </a:p>
          <a:p>
            <a:pPr algn="ctr">
              <a:spcAft>
                <a:spcPts val="400"/>
              </a:spcAft>
            </a:pPr>
            <a:r>
              <a:rPr lang="en-US" b="1" baseline="30000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/>
                <a:ea typeface="Times New Roman"/>
                <a:cs typeface="Times New Roman"/>
              </a:rPr>
              <a:t>1</a:t>
            </a:r>
            <a:r>
              <a:rPr lang="en-US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/>
                <a:ea typeface="Times New Roman"/>
                <a:cs typeface="Times New Roman"/>
              </a:rPr>
              <a:t>University of California at San Diego, </a:t>
            </a:r>
            <a:r>
              <a:rPr lang="en-US" b="1" baseline="30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/>
                <a:ea typeface="Times New Roman"/>
                <a:cs typeface="Times New Roman"/>
              </a:rPr>
              <a:t>2</a:t>
            </a:r>
            <a:r>
              <a:rPr lang="en-US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/>
                <a:ea typeface="Times New Roman"/>
                <a:cs typeface="Times New Roman"/>
              </a:rPr>
              <a:t>Southern </a:t>
            </a:r>
            <a:r>
              <a:rPr 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/>
                <a:ea typeface="Times New Roman"/>
                <a:cs typeface="Times New Roman"/>
              </a:rPr>
              <a:t>California Earthquake </a:t>
            </a:r>
            <a:r>
              <a:rPr lang="en-US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/>
                <a:ea typeface="Times New Roman"/>
                <a:cs typeface="Times New Roman"/>
              </a:rPr>
              <a:t>Center, </a:t>
            </a:r>
            <a:r>
              <a:rPr lang="en-US" b="1" baseline="30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/>
                <a:ea typeface="Times New Roman"/>
                <a:cs typeface="Times New Roman"/>
              </a:rPr>
              <a:t>3</a:t>
            </a:r>
            <a:r>
              <a:rPr lang="en-US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/>
                <a:ea typeface="Times New Roman"/>
                <a:cs typeface="Times New Roman"/>
              </a:rPr>
              <a:t>San </a:t>
            </a:r>
            <a:r>
              <a:rPr 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/>
                <a:ea typeface="Times New Roman"/>
                <a:cs typeface="Times New Roman"/>
              </a:rPr>
              <a:t>Diego State </a:t>
            </a:r>
            <a:r>
              <a:rPr lang="en-US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/>
                <a:ea typeface="Times New Roman"/>
                <a:cs typeface="Times New Roman"/>
              </a:rPr>
              <a:t>University</a:t>
            </a:r>
            <a:r>
              <a:rPr lang="en-US" sz="20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/>
                <a:ea typeface="Times New Roman"/>
                <a:cs typeface="Times New Roman"/>
              </a:rPr>
              <a:t>, </a:t>
            </a:r>
            <a:r>
              <a:rPr lang="en-US" b="1" baseline="30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/>
                <a:ea typeface="Times New Roman"/>
                <a:cs typeface="Times New Roman"/>
              </a:rPr>
              <a:t>4</a:t>
            </a:r>
            <a:r>
              <a:rPr lang="en-US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/>
                <a:ea typeface="Times New Roman"/>
                <a:cs typeface="Times New Roman"/>
              </a:rPr>
              <a:t>Carnegie Mellon University</a:t>
            </a:r>
            <a:endParaRPr lang="en-US" b="1" dirty="0">
              <a:solidFill>
                <a:schemeClr val="tx1">
                  <a:lumMod val="85000"/>
                  <a:lumOff val="15000"/>
                </a:schemeClr>
              </a:solidFill>
              <a:latin typeface="Helvetica"/>
              <a:ea typeface="Times New Roman"/>
              <a:cs typeface="Times New Roman"/>
            </a:endParaRPr>
          </a:p>
          <a:p>
            <a:pPr algn="ctr">
              <a:spcAft>
                <a:spcPts val="400"/>
              </a:spcAft>
            </a:pPr>
            <a:r>
              <a:rPr lang="en-US" b="1" baseline="30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/>
                <a:ea typeface="Times New Roman"/>
                <a:cs typeface="Times New Roman"/>
              </a:rPr>
              <a:t>5</a:t>
            </a:r>
            <a:r>
              <a:rPr lang="en-US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/>
                <a:ea typeface="Times New Roman"/>
                <a:cs typeface="Times New Roman"/>
              </a:rPr>
              <a:t>University of Memphis, </a:t>
            </a:r>
            <a:r>
              <a:rPr lang="en-US" b="1" baseline="30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/>
                <a:ea typeface="Times New Roman"/>
                <a:cs typeface="Times New Roman"/>
              </a:rPr>
              <a:t>6</a:t>
            </a:r>
            <a:r>
              <a:rPr lang="en-US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/>
                <a:ea typeface="Times New Roman"/>
                <a:cs typeface="Times New Roman"/>
              </a:rPr>
              <a:t>University of Wyoming</a:t>
            </a:r>
            <a:endParaRPr lang="en-US" sz="2000" b="1" dirty="0" smtClean="0">
              <a:solidFill>
                <a:schemeClr val="tx1">
                  <a:lumMod val="85000"/>
                  <a:lumOff val="15000"/>
                </a:schemeClr>
              </a:solidFill>
              <a:latin typeface="Helvetica"/>
              <a:ea typeface="Times New Roman"/>
              <a:cs typeface="Times New Roman"/>
            </a:endParaRPr>
          </a:p>
          <a:p>
            <a:pPr algn="ctr">
              <a:spcAft>
                <a:spcPts val="400"/>
              </a:spcAft>
            </a:pPr>
            <a:endParaRPr lang="en-US" sz="2000" b="1" dirty="0">
              <a:solidFill>
                <a:schemeClr val="tx1">
                  <a:lumMod val="75000"/>
                  <a:lumOff val="25000"/>
                </a:schemeClr>
              </a:solidFill>
              <a:latin typeface="Helvetica"/>
              <a:ea typeface="Times New Roman"/>
              <a:cs typeface="Times New Roman"/>
            </a:endParaRPr>
          </a:p>
          <a:p>
            <a:pPr algn="ctr">
              <a:spcAft>
                <a:spcPts val="400"/>
              </a:spcAft>
            </a:pPr>
            <a:endParaRPr lang="en-US" sz="2000" b="1" dirty="0" smtClean="0">
              <a:solidFill>
                <a:schemeClr val="tx1">
                  <a:lumMod val="75000"/>
                  <a:lumOff val="25000"/>
                </a:schemeClr>
              </a:solidFill>
              <a:effectLst/>
              <a:latin typeface="Helvetica"/>
              <a:ea typeface="Times New Roman"/>
              <a:cs typeface="Times New Roman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370667" y="5778507"/>
            <a:ext cx="4610099" cy="36933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/>
                <a:ea typeface="Times New Roman"/>
                <a:cs typeface="Times New Roman"/>
              </a:rPr>
              <a:t>OLCF Users Meeting, </a:t>
            </a:r>
            <a:r>
              <a:rPr lang="en-US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/>
                <a:ea typeface="Times New Roman"/>
                <a:cs typeface="Times New Roman"/>
              </a:rPr>
              <a:t>July </a:t>
            </a:r>
            <a:r>
              <a:rPr lang="en-US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/>
                <a:ea typeface="Times New Roman"/>
                <a:cs typeface="Times New Roman"/>
              </a:rPr>
              <a:t>22-24, 2014</a:t>
            </a:r>
            <a:endParaRPr lang="en-US" sz="1400" dirty="0">
              <a:latin typeface="Times New Roman"/>
              <a:ea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5589189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5"/>
          <p:cNvGrpSpPr>
            <a:grpSpLocks/>
          </p:cNvGrpSpPr>
          <p:nvPr/>
        </p:nvGrpSpPr>
        <p:grpSpPr bwMode="auto">
          <a:xfrm>
            <a:off x="152408" y="2285998"/>
            <a:ext cx="8755063" cy="1625600"/>
            <a:chOff x="96" y="1440"/>
            <a:chExt cx="5515" cy="1024"/>
          </a:xfrm>
        </p:grpSpPr>
        <p:grpSp>
          <p:nvGrpSpPr>
            <p:cNvPr id="3" name="Group 26"/>
            <p:cNvGrpSpPr>
              <a:grpSpLocks/>
            </p:cNvGrpSpPr>
            <p:nvPr/>
          </p:nvGrpSpPr>
          <p:grpSpPr bwMode="auto">
            <a:xfrm>
              <a:off x="4608" y="1930"/>
              <a:ext cx="1003" cy="417"/>
              <a:chOff x="4608" y="1930"/>
              <a:chExt cx="1003" cy="417"/>
            </a:xfrm>
          </p:grpSpPr>
          <p:sp>
            <p:nvSpPr>
              <p:cNvPr id="19521" name="AutoShape 27"/>
              <p:cNvSpPr>
                <a:spLocks/>
              </p:cNvSpPr>
              <p:nvPr/>
            </p:nvSpPr>
            <p:spPr bwMode="auto">
              <a:xfrm>
                <a:off x="4608" y="1930"/>
                <a:ext cx="144" cy="384"/>
              </a:xfrm>
              <a:prstGeom prst="leftBrace">
                <a:avLst>
                  <a:gd name="adj1" fmla="val 22222"/>
                  <a:gd name="adj2" fmla="val 50000"/>
                </a:avLst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22748" name="Text Box 28"/>
              <p:cNvSpPr txBox="1">
                <a:spLocks noChangeArrowheads="1"/>
              </p:cNvSpPr>
              <p:nvPr/>
            </p:nvSpPr>
            <p:spPr bwMode="auto">
              <a:xfrm>
                <a:off x="4704" y="1940"/>
                <a:ext cx="907" cy="40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square">
                <a:prstTxWarp prst="textNoShape">
                  <a:avLst/>
                </a:prstTxWarp>
                <a:spAutoFit/>
              </a:bodyPr>
              <a:lstStyle/>
              <a:p>
                <a:r>
                  <a:rPr lang="en-US" i="1" dirty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DDDDDD"/>
                      </a:outerShdw>
                    </a:effectLst>
                  </a:rPr>
                  <a:t>Improvement of models</a:t>
                </a:r>
                <a:endParaRPr lang="en-US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DDDDDD"/>
                    </a:outerShdw>
                  </a:effectLst>
                </a:endParaRPr>
              </a:p>
            </p:txBody>
          </p:sp>
        </p:grpSp>
        <p:grpSp>
          <p:nvGrpSpPr>
            <p:cNvPr id="4" name="Group 29"/>
            <p:cNvGrpSpPr>
              <a:grpSpLocks/>
            </p:cNvGrpSpPr>
            <p:nvPr/>
          </p:nvGrpSpPr>
          <p:grpSpPr bwMode="auto">
            <a:xfrm>
              <a:off x="96" y="1440"/>
              <a:ext cx="4502" cy="1024"/>
              <a:chOff x="96" y="1440"/>
              <a:chExt cx="4502" cy="1024"/>
            </a:xfrm>
          </p:grpSpPr>
          <p:sp>
            <p:nvSpPr>
              <p:cNvPr id="19514" name="Oval 30"/>
              <p:cNvSpPr>
                <a:spLocks noChangeAspect="1" noChangeArrowheads="1"/>
              </p:cNvSpPr>
              <p:nvPr/>
            </p:nvSpPr>
            <p:spPr bwMode="auto">
              <a:xfrm>
                <a:off x="96" y="1467"/>
                <a:ext cx="230" cy="230"/>
              </a:xfrm>
              <a:prstGeom prst="ellipse">
                <a:avLst/>
              </a:prstGeom>
              <a:solidFill>
                <a:schemeClr val="bg1"/>
              </a:solidFill>
              <a:ln w="38100">
                <a:solidFill>
                  <a:srgbClr val="FF00FF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US" sz="2000" b="1">
                    <a:solidFill>
                      <a:schemeClr val="tx1"/>
                    </a:solidFill>
                  </a:rPr>
                  <a:t>4</a:t>
                </a:r>
                <a:endParaRPr lang="en-US" sz="2400">
                  <a:solidFill>
                    <a:schemeClr val="tx1"/>
                  </a:solidFill>
                  <a:latin typeface="Times" charset="0"/>
                </a:endParaRPr>
              </a:p>
            </p:txBody>
          </p:sp>
          <p:sp>
            <p:nvSpPr>
              <p:cNvPr id="19515" name="Line 31"/>
              <p:cNvSpPr>
                <a:spLocks noChangeShapeType="1"/>
              </p:cNvSpPr>
              <p:nvPr/>
            </p:nvSpPr>
            <p:spPr bwMode="auto">
              <a:xfrm flipV="1">
                <a:off x="4208" y="1865"/>
                <a:ext cx="0" cy="599"/>
              </a:xfrm>
              <a:prstGeom prst="line">
                <a:avLst/>
              </a:prstGeom>
              <a:noFill/>
              <a:ln w="38100">
                <a:solidFill>
                  <a:srgbClr val="FF00FF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516" name="Line 32"/>
              <p:cNvSpPr>
                <a:spLocks noChangeShapeType="1"/>
              </p:cNvSpPr>
              <p:nvPr/>
            </p:nvSpPr>
            <p:spPr bwMode="auto">
              <a:xfrm rot="5400000">
                <a:off x="3845" y="1758"/>
                <a:ext cx="1" cy="717"/>
              </a:xfrm>
              <a:prstGeom prst="line">
                <a:avLst/>
              </a:prstGeom>
              <a:noFill/>
              <a:ln w="38100">
                <a:solidFill>
                  <a:srgbClr val="FF00FF"/>
                </a:solidFill>
                <a:round/>
                <a:headEnd/>
                <a:tailEnd type="stealth" w="med" len="med"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517" name="AutoShape 33"/>
              <p:cNvSpPr>
                <a:spLocks noChangeArrowheads="1"/>
              </p:cNvSpPr>
              <p:nvPr/>
            </p:nvSpPr>
            <p:spPr bwMode="auto">
              <a:xfrm>
                <a:off x="3617" y="1983"/>
                <a:ext cx="522" cy="266"/>
              </a:xfrm>
              <a:prstGeom prst="hexagon">
                <a:avLst>
                  <a:gd name="adj" fmla="val 49060"/>
                  <a:gd name="vf" fmla="val 115470"/>
                </a:avLst>
              </a:prstGeom>
              <a:solidFill>
                <a:schemeClr val="bg1"/>
              </a:solidFill>
              <a:ln w="38100">
                <a:solidFill>
                  <a:srgbClr val="FF00FF"/>
                </a:solidFill>
                <a:miter lim="800000"/>
                <a:headEnd/>
                <a:tailEnd/>
              </a:ln>
            </p:spPr>
            <p:txBody>
              <a:bodyPr lIns="18288" rIns="18288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US" sz="1200" b="1">
                    <a:solidFill>
                      <a:schemeClr val="tx1"/>
                    </a:solidFill>
                  </a:rPr>
                  <a:t>Invert</a:t>
                </a:r>
              </a:p>
            </p:txBody>
          </p:sp>
          <p:sp>
            <p:nvSpPr>
              <p:cNvPr id="19518" name="Rectangle 34"/>
              <p:cNvSpPr>
                <a:spLocks noChangeArrowheads="1"/>
              </p:cNvSpPr>
              <p:nvPr/>
            </p:nvSpPr>
            <p:spPr bwMode="auto">
              <a:xfrm>
                <a:off x="3877" y="1450"/>
                <a:ext cx="653" cy="400"/>
              </a:xfrm>
              <a:prstGeom prst="rect">
                <a:avLst/>
              </a:prstGeom>
              <a:solidFill>
                <a:schemeClr val="bg1"/>
              </a:solidFill>
              <a:ln w="38100">
                <a:solidFill>
                  <a:srgbClr val="FF00FF"/>
                </a:solidFill>
                <a:miter lim="800000"/>
                <a:headEnd/>
                <a:tailEnd/>
              </a:ln>
            </p:spPr>
            <p:txBody>
              <a:bodyPr lIns="0" rIns="0" bIns="0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US" sz="1050" b="1" dirty="0">
                    <a:solidFill>
                      <a:schemeClr val="tx1"/>
                    </a:solidFill>
                  </a:rPr>
                  <a:t>Other </a:t>
                </a:r>
                <a:r>
                  <a:rPr lang="en-US" sz="1050" b="1" dirty="0" smtClean="0">
                    <a:solidFill>
                      <a:schemeClr val="tx1"/>
                    </a:solidFill>
                  </a:rPr>
                  <a:t>Data </a:t>
                </a:r>
                <a:br>
                  <a:rPr lang="en-US" sz="1050" b="1" dirty="0" smtClean="0">
                    <a:solidFill>
                      <a:schemeClr val="tx1"/>
                    </a:solidFill>
                  </a:rPr>
                </a:br>
                <a:r>
                  <a:rPr lang="en-US" sz="900" b="1" dirty="0" smtClean="0">
                    <a:solidFill>
                      <a:schemeClr val="tx1"/>
                    </a:solidFill>
                  </a:rPr>
                  <a:t>Geology</a:t>
                </a:r>
                <a:endParaRPr lang="en-US" sz="900" b="1" dirty="0">
                  <a:solidFill>
                    <a:schemeClr val="tx1"/>
                  </a:solidFill>
                </a:endParaRPr>
              </a:p>
              <a:p>
                <a:pPr algn="ctr"/>
                <a:r>
                  <a:rPr lang="en-US" sz="900" b="1" dirty="0">
                    <a:solidFill>
                      <a:schemeClr val="tx1"/>
                    </a:solidFill>
                  </a:rPr>
                  <a:t>Geodesy</a:t>
                </a:r>
                <a:endParaRPr lang="en-US" sz="900" b="1" dirty="0">
                  <a:solidFill>
                    <a:schemeClr val="tx1"/>
                  </a:solidFill>
                  <a:latin typeface="Times New Roman" charset="0"/>
                </a:endParaRPr>
              </a:p>
            </p:txBody>
          </p:sp>
          <p:sp>
            <p:nvSpPr>
              <p:cNvPr id="19519" name="Oval 35"/>
              <p:cNvSpPr>
                <a:spLocks noChangeAspect="1" noChangeArrowheads="1"/>
              </p:cNvSpPr>
              <p:nvPr/>
            </p:nvSpPr>
            <p:spPr bwMode="auto">
              <a:xfrm>
                <a:off x="4368" y="1994"/>
                <a:ext cx="230" cy="230"/>
              </a:xfrm>
              <a:prstGeom prst="ellipse">
                <a:avLst/>
              </a:prstGeom>
              <a:solidFill>
                <a:schemeClr val="bg1"/>
              </a:solidFill>
              <a:ln w="38100">
                <a:solidFill>
                  <a:srgbClr val="FF00FF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US" sz="2000" b="1">
                    <a:solidFill>
                      <a:schemeClr val="tx1"/>
                    </a:solidFill>
                  </a:rPr>
                  <a:t>4</a:t>
                </a:r>
                <a:endParaRPr lang="en-US" sz="2400">
                  <a:solidFill>
                    <a:schemeClr val="tx1"/>
                  </a:solidFill>
                  <a:latin typeface="Times" charset="0"/>
                </a:endParaRPr>
              </a:p>
            </p:txBody>
          </p:sp>
          <p:sp>
            <p:nvSpPr>
              <p:cNvPr id="1822756" name="Text Box 36"/>
              <p:cNvSpPr txBox="1">
                <a:spLocks noChangeArrowheads="1"/>
              </p:cNvSpPr>
              <p:nvPr/>
            </p:nvSpPr>
            <p:spPr bwMode="auto">
              <a:xfrm>
                <a:off x="336" y="1440"/>
                <a:ext cx="3216" cy="213"/>
              </a:xfrm>
              <a:prstGeom prst="rect">
                <a:avLst/>
              </a:prstGeom>
              <a:noFill/>
              <a:ln w="28575">
                <a:noFill/>
                <a:miter lim="800000"/>
                <a:headEnd/>
                <a:tailEnd/>
              </a:ln>
              <a:effectLst/>
            </p:spPr>
            <p:txBody>
              <a:bodyPr wrap="square">
                <a:prstTxWarp prst="textNoShape">
                  <a:avLst/>
                </a:prstTxWarp>
                <a:spAutoFit/>
              </a:bodyPr>
              <a:lstStyle/>
              <a:p>
                <a:pPr>
                  <a:spcBef>
                    <a:spcPct val="70000"/>
                  </a:spcBef>
                </a:pPr>
                <a:r>
                  <a:rPr lang="en-US" sz="1600" b="1" dirty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DDDDDD"/>
                      </a:outerShdw>
                    </a:effectLst>
                  </a:rPr>
                  <a:t>Ground-motion inverse </a:t>
                </a:r>
                <a:r>
                  <a:rPr lang="en-US" sz="1600" b="1" dirty="0" smtClean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DDDDDD"/>
                      </a:outerShdw>
                    </a:effectLst>
                  </a:rPr>
                  <a:t>problem (</a:t>
                </a:r>
                <a:r>
                  <a:rPr lang="en-US" sz="1600" b="1" dirty="0" smtClean="0">
                    <a:solidFill>
                      <a:srgbClr val="000000"/>
                    </a:solidFill>
                    <a:effectLst>
                      <a:outerShdw blurRad="38100" dist="38100" dir="2700000" algn="tl">
                        <a:srgbClr val="DDDDDD"/>
                      </a:outerShdw>
                    </a:effectLst>
                  </a:rPr>
                  <a:t>AWP-ODC</a:t>
                </a:r>
                <a:r>
                  <a:rPr lang="en-US" sz="1600" b="1" dirty="0" smtClean="0">
                    <a:solidFill>
                      <a:srgbClr val="800000"/>
                    </a:solidFill>
                    <a:effectLst>
                      <a:outerShdw blurRad="38100" dist="38100" dir="2700000" algn="tl">
                        <a:srgbClr val="DDDDDD"/>
                      </a:outerShdw>
                    </a:effectLst>
                  </a:rPr>
                  <a:t>, </a:t>
                </a:r>
                <a:r>
                  <a:rPr lang="en-US" sz="1600" b="1" dirty="0" smtClean="0">
                    <a:effectLst>
                      <a:outerShdw blurRad="38100" dist="38100" dir="2700000" algn="tl">
                        <a:srgbClr val="DDDDDD"/>
                      </a:outerShdw>
                    </a:effectLst>
                  </a:rPr>
                  <a:t>SPECFEM3D</a:t>
                </a:r>
                <a:r>
                  <a:rPr lang="en-US" sz="1600" b="1" dirty="0" smtClean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DDDDDD"/>
                      </a:outerShdw>
                    </a:effectLst>
                  </a:rPr>
                  <a:t>)</a:t>
                </a:r>
                <a:endParaRPr lang="en-US" sz="1800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DDDDDD"/>
                    </a:outerShdw>
                  </a:effectLst>
                </a:endParaRPr>
              </a:p>
            </p:txBody>
          </p:sp>
        </p:grpSp>
      </p:grpSp>
      <p:grpSp>
        <p:nvGrpSpPr>
          <p:cNvPr id="5" name="Group 37"/>
          <p:cNvGrpSpPr>
            <a:grpSpLocks/>
          </p:cNvGrpSpPr>
          <p:nvPr/>
        </p:nvGrpSpPr>
        <p:grpSpPr bwMode="auto">
          <a:xfrm>
            <a:off x="152400" y="1371600"/>
            <a:ext cx="8686800" cy="5387977"/>
            <a:chOff x="96" y="864"/>
            <a:chExt cx="5472" cy="3394"/>
          </a:xfrm>
        </p:grpSpPr>
        <p:grpSp>
          <p:nvGrpSpPr>
            <p:cNvPr id="6" name="Group 38"/>
            <p:cNvGrpSpPr>
              <a:grpSpLocks/>
            </p:cNvGrpSpPr>
            <p:nvPr/>
          </p:nvGrpSpPr>
          <p:grpSpPr bwMode="auto">
            <a:xfrm>
              <a:off x="4608" y="2448"/>
              <a:ext cx="960" cy="620"/>
              <a:chOff x="4608" y="2448"/>
              <a:chExt cx="960" cy="620"/>
            </a:xfrm>
          </p:grpSpPr>
          <p:sp>
            <p:nvSpPr>
              <p:cNvPr id="1822759" name="Text Box 39"/>
              <p:cNvSpPr txBox="1">
                <a:spLocks noChangeArrowheads="1"/>
              </p:cNvSpPr>
              <p:nvPr/>
            </p:nvSpPr>
            <p:spPr bwMode="auto">
              <a:xfrm>
                <a:off x="4704" y="2486"/>
                <a:ext cx="864" cy="58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r>
                  <a:rPr lang="en-US" i="1" dirty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DDDDDD"/>
                      </a:outerShdw>
                    </a:effectLst>
                  </a:rPr>
                  <a:t>Physics-based</a:t>
                </a:r>
              </a:p>
              <a:p>
                <a:r>
                  <a:rPr lang="en-US" i="1" dirty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DDDDDD"/>
                      </a:outerShdw>
                    </a:effectLst>
                  </a:rPr>
                  <a:t>simulations</a:t>
                </a:r>
                <a:endParaRPr lang="en-US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DDDDDD"/>
                    </a:outerShdw>
                  </a:effectLst>
                </a:endParaRPr>
              </a:p>
            </p:txBody>
          </p:sp>
          <p:sp>
            <p:nvSpPr>
              <p:cNvPr id="19511" name="AutoShape 40"/>
              <p:cNvSpPr>
                <a:spLocks/>
              </p:cNvSpPr>
              <p:nvPr/>
            </p:nvSpPr>
            <p:spPr bwMode="auto">
              <a:xfrm>
                <a:off x="4608" y="2448"/>
                <a:ext cx="144" cy="384"/>
              </a:xfrm>
              <a:prstGeom prst="leftBrace">
                <a:avLst>
                  <a:gd name="adj1" fmla="val 22222"/>
                  <a:gd name="adj2" fmla="val 50000"/>
                </a:avLst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7" name="Group 41"/>
            <p:cNvGrpSpPr>
              <a:grpSpLocks/>
            </p:cNvGrpSpPr>
            <p:nvPr/>
          </p:nvGrpSpPr>
          <p:grpSpPr bwMode="auto">
            <a:xfrm>
              <a:off x="96" y="864"/>
              <a:ext cx="5472" cy="3394"/>
              <a:chOff x="96" y="864"/>
              <a:chExt cx="5472" cy="3394"/>
            </a:xfrm>
          </p:grpSpPr>
          <p:sp>
            <p:nvSpPr>
              <p:cNvPr id="1822762" name="Text Box 42"/>
              <p:cNvSpPr txBox="1">
                <a:spLocks noChangeArrowheads="1"/>
              </p:cNvSpPr>
              <p:nvPr/>
            </p:nvSpPr>
            <p:spPr bwMode="auto">
              <a:xfrm>
                <a:off x="3024" y="3832"/>
                <a:ext cx="2544" cy="35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square">
                <a:prstTxWarp prst="textNoShape">
                  <a:avLst/>
                </a:prstTxWarp>
                <a:spAutoFit/>
              </a:bodyPr>
              <a:lstStyle/>
              <a:p>
                <a:pPr>
                  <a:spcBef>
                    <a:spcPct val="20000"/>
                  </a:spcBef>
                </a:pPr>
                <a:r>
                  <a:rPr lang="en-US" sz="1400" b="1" dirty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DDDDDD"/>
                      </a:outerShdw>
                    </a:effectLst>
                  </a:rPr>
                  <a:t>AWP = </a:t>
                </a:r>
                <a:r>
                  <a:rPr lang="en-US" sz="1400" b="1" dirty="0" err="1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DDDDDD"/>
                      </a:outerShdw>
                    </a:effectLst>
                  </a:rPr>
                  <a:t>Anelastic</a:t>
                </a:r>
                <a:r>
                  <a:rPr lang="en-US" sz="1400" b="1" dirty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DDDDDD"/>
                      </a:outerShdw>
                    </a:effectLst>
                  </a:rPr>
                  <a:t> Wave Propagation</a:t>
                </a:r>
              </a:p>
              <a:p>
                <a:pPr>
                  <a:spcBef>
                    <a:spcPct val="20000"/>
                  </a:spcBef>
                </a:pPr>
                <a:r>
                  <a:rPr lang="en-US" sz="1400" b="1" dirty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DDDDDD"/>
                      </a:outerShdw>
                    </a:effectLst>
                  </a:rPr>
                  <a:t>NSR = Nonlinear Site Response</a:t>
                </a:r>
                <a:endParaRPr lang="en-US" sz="1400" b="1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DDDDDD"/>
                    </a:outerShdw>
                  </a:effectLst>
                  <a:latin typeface="Times" charset="0"/>
                </a:endParaRPr>
              </a:p>
            </p:txBody>
          </p:sp>
          <p:sp>
            <p:nvSpPr>
              <p:cNvPr id="1822763" name="Rectangle 43"/>
              <p:cNvSpPr>
                <a:spLocks noChangeArrowheads="1"/>
              </p:cNvSpPr>
              <p:nvPr/>
            </p:nvSpPr>
            <p:spPr bwMode="auto">
              <a:xfrm>
                <a:off x="528" y="3826"/>
                <a:ext cx="2352" cy="4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</a:bodyPr>
              <a:lstStyle/>
              <a:p>
                <a:pPr marL="342900" indent="-342900">
                  <a:spcBef>
                    <a:spcPct val="20000"/>
                  </a:spcBef>
                  <a:defRPr/>
                </a:pPr>
                <a:r>
                  <a:rPr lang="en-US" sz="1400" b="1" dirty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DDDDDD"/>
                      </a:outerShdw>
                    </a:effectLst>
                  </a:rPr>
                  <a:t>KFR = Kinematic Fault Rupture</a:t>
                </a:r>
              </a:p>
              <a:p>
                <a:pPr marL="342900" indent="-342900">
                  <a:spcBef>
                    <a:spcPct val="20000"/>
                  </a:spcBef>
                  <a:defRPr/>
                </a:pPr>
                <a:r>
                  <a:rPr lang="en-US" sz="1400" b="1" dirty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DDDDDD"/>
                      </a:outerShdw>
                    </a:effectLst>
                  </a:rPr>
                  <a:t>DFR = Dynamic Fault Rupture </a:t>
                </a:r>
              </a:p>
            </p:txBody>
          </p:sp>
          <p:grpSp>
            <p:nvGrpSpPr>
              <p:cNvPr id="8" name="Group 44"/>
              <p:cNvGrpSpPr>
                <a:grpSpLocks/>
              </p:cNvGrpSpPr>
              <p:nvPr/>
            </p:nvGrpSpPr>
            <p:grpSpPr bwMode="auto">
              <a:xfrm>
                <a:off x="96" y="864"/>
                <a:ext cx="4430" cy="2266"/>
                <a:chOff x="96" y="864"/>
                <a:chExt cx="4430" cy="2266"/>
              </a:xfrm>
            </p:grpSpPr>
            <p:sp>
              <p:nvSpPr>
                <p:cNvPr id="19498" name="Oval 45"/>
                <p:cNvSpPr>
                  <a:spLocks noChangeAspect="1" noChangeArrowheads="1"/>
                </p:cNvSpPr>
                <p:nvPr/>
              </p:nvSpPr>
              <p:spPr bwMode="auto">
                <a:xfrm>
                  <a:off x="96" y="871"/>
                  <a:ext cx="230" cy="230"/>
                </a:xfrm>
                <a:prstGeom prst="ellipse">
                  <a:avLst/>
                </a:prstGeom>
                <a:solidFill>
                  <a:schemeClr val="bg1"/>
                </a:solidFill>
                <a:ln w="38100">
                  <a:solidFill>
                    <a:srgbClr val="880066"/>
                  </a:solidFill>
                  <a:round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pPr algn="ctr"/>
                  <a:r>
                    <a:rPr lang="en-US" sz="2000" b="1">
                      <a:solidFill>
                        <a:schemeClr val="tx1"/>
                      </a:solidFill>
                    </a:rPr>
                    <a:t>2</a:t>
                  </a:r>
                  <a:endParaRPr lang="en-US" sz="2400">
                    <a:solidFill>
                      <a:schemeClr val="tx1"/>
                    </a:solidFill>
                    <a:latin typeface="Times" charset="0"/>
                  </a:endParaRPr>
                </a:p>
              </p:txBody>
            </p:sp>
            <p:sp>
              <p:nvSpPr>
                <p:cNvPr id="19499" name="Line 46"/>
                <p:cNvSpPr>
                  <a:spLocks noChangeShapeType="1"/>
                </p:cNvSpPr>
                <p:nvPr/>
              </p:nvSpPr>
              <p:spPr bwMode="auto">
                <a:xfrm rot="16200000" flipH="1">
                  <a:off x="1824" y="2938"/>
                  <a:ext cx="384" cy="0"/>
                </a:xfrm>
                <a:prstGeom prst="line">
                  <a:avLst/>
                </a:prstGeom>
                <a:noFill/>
                <a:ln w="38100">
                  <a:solidFill>
                    <a:schemeClr val="folHlink"/>
                  </a:solidFill>
                  <a:round/>
                  <a:headEnd type="stealth" w="med" len="med"/>
                  <a:tailEnd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500" name="Line 47"/>
                <p:cNvSpPr>
                  <a:spLocks noChangeShapeType="1"/>
                </p:cNvSpPr>
                <p:nvPr/>
              </p:nvSpPr>
              <p:spPr bwMode="auto">
                <a:xfrm rot="5400000">
                  <a:off x="4070" y="2983"/>
                  <a:ext cx="267" cy="0"/>
                </a:xfrm>
                <a:prstGeom prst="line">
                  <a:avLst/>
                </a:prstGeom>
                <a:noFill/>
                <a:ln w="38100">
                  <a:solidFill>
                    <a:schemeClr val="folHlink"/>
                  </a:solidFill>
                  <a:round/>
                  <a:headEnd/>
                  <a:tailEnd type="stealth" w="med" len="med"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501" name="Line 48"/>
                <p:cNvSpPr>
                  <a:spLocks noChangeShapeType="1"/>
                </p:cNvSpPr>
                <p:nvPr/>
              </p:nvSpPr>
              <p:spPr bwMode="auto">
                <a:xfrm>
                  <a:off x="2958" y="2647"/>
                  <a:ext cx="196" cy="1"/>
                </a:xfrm>
                <a:prstGeom prst="line">
                  <a:avLst/>
                </a:prstGeom>
                <a:noFill/>
                <a:ln w="38100">
                  <a:solidFill>
                    <a:schemeClr val="folHlink"/>
                  </a:solidFill>
                  <a:round/>
                  <a:headEnd/>
                  <a:tailEnd type="stealth" w="med" len="med"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502" name="Line 49"/>
                <p:cNvSpPr>
                  <a:spLocks noChangeShapeType="1"/>
                </p:cNvSpPr>
                <p:nvPr/>
              </p:nvSpPr>
              <p:spPr bwMode="auto">
                <a:xfrm>
                  <a:off x="3680" y="2642"/>
                  <a:ext cx="195" cy="1"/>
                </a:xfrm>
                <a:prstGeom prst="line">
                  <a:avLst/>
                </a:prstGeom>
                <a:noFill/>
                <a:ln w="38100">
                  <a:solidFill>
                    <a:schemeClr val="folHlink"/>
                  </a:solidFill>
                  <a:round/>
                  <a:headEnd/>
                  <a:tailEnd type="stealth" w="med" len="med"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503" name="AutoShape 50"/>
                <p:cNvSpPr>
                  <a:spLocks noChangeArrowheads="1"/>
                </p:cNvSpPr>
                <p:nvPr/>
              </p:nvSpPr>
              <p:spPr bwMode="auto">
                <a:xfrm>
                  <a:off x="2438" y="2505"/>
                  <a:ext cx="523" cy="267"/>
                </a:xfrm>
                <a:prstGeom prst="hexagon">
                  <a:avLst>
                    <a:gd name="adj" fmla="val 48970"/>
                    <a:gd name="vf" fmla="val 115470"/>
                  </a:avLst>
                </a:prstGeom>
                <a:solidFill>
                  <a:schemeClr val="bg1"/>
                </a:solidFill>
                <a:ln w="38100">
                  <a:solidFill>
                    <a:schemeClr val="folHlink"/>
                  </a:solidFill>
                  <a:miter lim="800000"/>
                  <a:headEnd/>
                  <a:tailEnd/>
                </a:ln>
              </p:spPr>
              <p:txBody>
                <a:bodyPr lIns="18288" rIns="18288">
                  <a:prstTxWarp prst="textNoShape">
                    <a:avLst/>
                  </a:prstTxWarp>
                </a:bodyPr>
                <a:lstStyle/>
                <a:p>
                  <a:pPr algn="ctr"/>
                  <a:r>
                    <a:rPr lang="en-US" sz="1200" b="1">
                      <a:solidFill>
                        <a:schemeClr val="tx1"/>
                      </a:solidFill>
                    </a:rPr>
                    <a:t>AWP</a:t>
                  </a:r>
                  <a:endParaRPr lang="en-US" sz="2400" b="1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9504" name="Rectangle 51"/>
                <p:cNvSpPr>
                  <a:spLocks noChangeArrowheads="1"/>
                </p:cNvSpPr>
                <p:nvPr/>
              </p:nvSpPr>
              <p:spPr bwMode="auto">
                <a:xfrm>
                  <a:off x="3873" y="2438"/>
                  <a:ext cx="653" cy="400"/>
                </a:xfrm>
                <a:prstGeom prst="rect">
                  <a:avLst/>
                </a:prstGeom>
                <a:solidFill>
                  <a:schemeClr val="bg1"/>
                </a:solidFill>
                <a:ln w="38100">
                  <a:solidFill>
                    <a:schemeClr val="folHlink"/>
                  </a:solidFill>
                  <a:miter lim="800000"/>
                  <a:headEnd/>
                  <a:tailEnd/>
                </a:ln>
              </p:spPr>
              <p:txBody>
                <a:bodyPr wrap="none" tIns="91440">
                  <a:prstTxWarp prst="textNoShape">
                    <a:avLst/>
                  </a:prstTxWarp>
                </a:bodyPr>
                <a:lstStyle/>
                <a:p>
                  <a:pPr algn="ctr"/>
                  <a:r>
                    <a:rPr lang="en-US" sz="1200" b="1" dirty="0">
                      <a:solidFill>
                        <a:schemeClr val="tx1"/>
                      </a:solidFill>
                    </a:rPr>
                    <a:t>Ground</a:t>
                  </a:r>
                </a:p>
                <a:p>
                  <a:pPr algn="ctr"/>
                  <a:r>
                    <a:rPr lang="en-US" sz="1200" b="1" dirty="0">
                      <a:solidFill>
                        <a:schemeClr val="tx1"/>
                      </a:solidFill>
                    </a:rPr>
                    <a:t>Motions</a:t>
                  </a:r>
                  <a:endParaRPr lang="en-US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9505" name="AutoShape 52"/>
                <p:cNvSpPr>
                  <a:spLocks noChangeArrowheads="1"/>
                </p:cNvSpPr>
                <p:nvPr/>
              </p:nvSpPr>
              <p:spPr bwMode="auto">
                <a:xfrm>
                  <a:off x="3156" y="2505"/>
                  <a:ext cx="522" cy="267"/>
                </a:xfrm>
                <a:prstGeom prst="hexagon">
                  <a:avLst>
                    <a:gd name="adj" fmla="val 48876"/>
                    <a:gd name="vf" fmla="val 115470"/>
                  </a:avLst>
                </a:prstGeom>
                <a:solidFill>
                  <a:schemeClr val="bg1"/>
                </a:solidFill>
                <a:ln w="38100">
                  <a:solidFill>
                    <a:schemeClr val="folHlink"/>
                  </a:solidFill>
                  <a:miter lim="800000"/>
                  <a:headEnd/>
                  <a:tailEnd/>
                </a:ln>
              </p:spPr>
              <p:txBody>
                <a:bodyPr lIns="18288" rIns="18288">
                  <a:prstTxWarp prst="textNoShape">
                    <a:avLst/>
                  </a:prstTxWarp>
                </a:bodyPr>
                <a:lstStyle/>
                <a:p>
                  <a:pPr algn="ctr"/>
                  <a:r>
                    <a:rPr lang="en-US" sz="1200" b="1">
                      <a:solidFill>
                        <a:schemeClr val="tx1"/>
                      </a:solidFill>
                    </a:rPr>
                    <a:t>NSR</a:t>
                  </a:r>
                  <a:endParaRPr lang="en-US" sz="120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9506" name="Oval 53"/>
                <p:cNvSpPr>
                  <a:spLocks noChangeAspect="1" noChangeArrowheads="1"/>
                </p:cNvSpPr>
                <p:nvPr/>
              </p:nvSpPr>
              <p:spPr bwMode="auto">
                <a:xfrm>
                  <a:off x="2928" y="2756"/>
                  <a:ext cx="230" cy="230"/>
                </a:xfrm>
                <a:prstGeom prst="ellipse">
                  <a:avLst/>
                </a:prstGeom>
                <a:solidFill>
                  <a:schemeClr val="bg1"/>
                </a:solidFill>
                <a:ln w="38100">
                  <a:solidFill>
                    <a:schemeClr val="folHlink"/>
                  </a:solidFill>
                  <a:round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pPr algn="ctr"/>
                  <a:r>
                    <a:rPr lang="en-US" sz="2000" b="1" dirty="0">
                      <a:solidFill>
                        <a:schemeClr val="tx1"/>
                      </a:solidFill>
                    </a:rPr>
                    <a:t>2</a:t>
                  </a:r>
                  <a:endParaRPr lang="en-US" sz="2400" dirty="0">
                    <a:solidFill>
                      <a:schemeClr val="tx1"/>
                    </a:solidFill>
                    <a:latin typeface="Times" charset="0"/>
                  </a:endParaRPr>
                </a:p>
              </p:txBody>
            </p:sp>
            <p:sp>
              <p:nvSpPr>
                <p:cNvPr id="19507" name="Line 54"/>
                <p:cNvSpPr>
                  <a:spLocks noChangeShapeType="1"/>
                </p:cNvSpPr>
                <p:nvPr/>
              </p:nvSpPr>
              <p:spPr bwMode="auto">
                <a:xfrm>
                  <a:off x="2259" y="2652"/>
                  <a:ext cx="201" cy="1"/>
                </a:xfrm>
                <a:prstGeom prst="line">
                  <a:avLst/>
                </a:prstGeom>
                <a:noFill/>
                <a:ln w="38100">
                  <a:solidFill>
                    <a:schemeClr val="folHlink"/>
                  </a:solidFill>
                  <a:round/>
                  <a:headEnd/>
                  <a:tailEnd type="stealth" w="med" len="med"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508" name="AutoShape 55"/>
                <p:cNvSpPr>
                  <a:spLocks noChangeArrowheads="1"/>
                </p:cNvSpPr>
                <p:nvPr/>
              </p:nvSpPr>
              <p:spPr bwMode="auto">
                <a:xfrm>
                  <a:off x="1734" y="2506"/>
                  <a:ext cx="522" cy="267"/>
                </a:xfrm>
                <a:prstGeom prst="hexagon">
                  <a:avLst>
                    <a:gd name="adj" fmla="val 48876"/>
                    <a:gd name="vf" fmla="val 115470"/>
                  </a:avLst>
                </a:prstGeom>
                <a:solidFill>
                  <a:schemeClr val="bg1"/>
                </a:solidFill>
                <a:ln w="38100">
                  <a:solidFill>
                    <a:schemeClr val="folHlink"/>
                  </a:solidFill>
                  <a:miter lim="800000"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pPr algn="ctr"/>
                  <a:r>
                    <a:rPr lang="en-US" sz="1200" b="1">
                      <a:solidFill>
                        <a:schemeClr val="tx1"/>
                      </a:solidFill>
                    </a:rPr>
                    <a:t>KFR</a:t>
                  </a:r>
                  <a:endParaRPr lang="en-US" sz="2400" b="1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822776" name="Text Box 56"/>
                <p:cNvSpPr txBox="1">
                  <a:spLocks noChangeArrowheads="1"/>
                </p:cNvSpPr>
                <p:nvPr/>
              </p:nvSpPr>
              <p:spPr bwMode="auto">
                <a:xfrm>
                  <a:off x="336" y="864"/>
                  <a:ext cx="2881" cy="213"/>
                </a:xfrm>
                <a:prstGeom prst="rect">
                  <a:avLst/>
                </a:prstGeom>
                <a:noFill/>
                <a:ln w="28575">
                  <a:noFill/>
                  <a:miter lim="800000"/>
                  <a:headEnd/>
                  <a:tailEnd/>
                </a:ln>
                <a:effectLst/>
              </p:spPr>
              <p:txBody>
                <a:bodyPr wrap="square">
                  <a:prstTxWarp prst="textNoShape">
                    <a:avLst/>
                  </a:prstTxWarp>
                  <a:spAutoFit/>
                </a:bodyPr>
                <a:lstStyle/>
                <a:p>
                  <a:pPr>
                    <a:spcBef>
                      <a:spcPct val="70000"/>
                    </a:spcBef>
                    <a:defRPr/>
                  </a:pPr>
                  <a:r>
                    <a:rPr lang="en-US" sz="1600" b="1" dirty="0">
                      <a:solidFill>
                        <a:schemeClr val="tx1"/>
                      </a:solidFill>
                      <a:effectLst>
                        <a:outerShdw blurRad="38100" dist="38100" dir="2700000" algn="tl">
                          <a:srgbClr val="DDDDDD"/>
                        </a:outerShdw>
                      </a:effectLst>
                    </a:rPr>
                    <a:t>Ground motion </a:t>
                  </a:r>
                  <a:r>
                    <a:rPr lang="en-US" sz="1600" b="1" dirty="0" smtClean="0">
                      <a:solidFill>
                        <a:schemeClr val="tx1"/>
                      </a:solidFill>
                      <a:effectLst>
                        <a:outerShdw blurRad="38100" dist="38100" dir="2700000" algn="tl">
                          <a:srgbClr val="DDDDDD"/>
                        </a:outerShdw>
                      </a:effectLst>
                    </a:rPr>
                    <a:t>simulation (</a:t>
                  </a:r>
                  <a:r>
                    <a:rPr lang="en-US" sz="1600" b="1" dirty="0" smtClean="0">
                      <a:solidFill>
                        <a:srgbClr val="000000"/>
                      </a:solidFill>
                      <a:effectLst>
                        <a:outerShdw blurRad="38100" dist="38100" dir="2700000" algn="tl">
                          <a:srgbClr val="DDDDDD"/>
                        </a:outerShdw>
                      </a:effectLst>
                    </a:rPr>
                    <a:t>AWP-ODC, Hercules</a:t>
                  </a:r>
                  <a:r>
                    <a:rPr lang="en-US" sz="1600" b="1" dirty="0" smtClean="0">
                      <a:solidFill>
                        <a:schemeClr val="tx1"/>
                      </a:solidFill>
                      <a:effectLst>
                        <a:outerShdw blurRad="38100" dist="38100" dir="2700000" algn="tl">
                          <a:srgbClr val="DDDDDD"/>
                        </a:outerShdw>
                      </a:effectLst>
                    </a:rPr>
                    <a:t>)</a:t>
                  </a:r>
                  <a:endParaRPr lang="en-US" sz="1600" b="1" dirty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DDDDDD"/>
                      </a:outerShdw>
                    </a:effectLst>
                  </a:endParaRPr>
                </a:p>
              </p:txBody>
            </p:sp>
          </p:grpSp>
        </p:grpSp>
      </p:grpSp>
      <p:grpSp>
        <p:nvGrpSpPr>
          <p:cNvPr id="9" name="Group 2"/>
          <p:cNvGrpSpPr>
            <a:grpSpLocks/>
          </p:cNvGrpSpPr>
          <p:nvPr/>
        </p:nvGrpSpPr>
        <p:grpSpPr bwMode="auto">
          <a:xfrm>
            <a:off x="152400" y="908054"/>
            <a:ext cx="8686800" cy="4959351"/>
            <a:chOff x="96" y="572"/>
            <a:chExt cx="5472" cy="3124"/>
          </a:xfrm>
        </p:grpSpPr>
        <p:grpSp>
          <p:nvGrpSpPr>
            <p:cNvPr id="10" name="Group 3"/>
            <p:cNvGrpSpPr>
              <a:grpSpLocks/>
            </p:cNvGrpSpPr>
            <p:nvPr/>
          </p:nvGrpSpPr>
          <p:grpSpPr bwMode="auto">
            <a:xfrm>
              <a:off x="4608" y="3072"/>
              <a:ext cx="960" cy="440"/>
              <a:chOff x="4608" y="3072"/>
              <a:chExt cx="960" cy="440"/>
            </a:xfrm>
          </p:grpSpPr>
          <p:sp>
            <p:nvSpPr>
              <p:cNvPr id="19491" name="AutoShape 4"/>
              <p:cNvSpPr>
                <a:spLocks/>
              </p:cNvSpPr>
              <p:nvPr/>
            </p:nvSpPr>
            <p:spPr bwMode="auto">
              <a:xfrm>
                <a:off x="4608" y="3072"/>
                <a:ext cx="144" cy="384"/>
              </a:xfrm>
              <a:prstGeom prst="leftBrace">
                <a:avLst>
                  <a:gd name="adj1" fmla="val 22222"/>
                  <a:gd name="adj2" fmla="val 50000"/>
                </a:avLst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22725" name="Text Box 5"/>
              <p:cNvSpPr txBox="1">
                <a:spLocks noChangeArrowheads="1"/>
              </p:cNvSpPr>
              <p:nvPr/>
            </p:nvSpPr>
            <p:spPr bwMode="auto">
              <a:xfrm>
                <a:off x="4704" y="3105"/>
                <a:ext cx="864" cy="40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r>
                  <a:rPr lang="en-US" i="1" dirty="0">
                    <a:effectLst>
                      <a:outerShdw blurRad="38100" dist="38100" dir="2700000" algn="tl">
                        <a:srgbClr val="DDDDDD"/>
                      </a:outerShdw>
                    </a:effectLst>
                  </a:rPr>
                  <a:t>Empirical</a:t>
                </a:r>
              </a:p>
              <a:p>
                <a:r>
                  <a:rPr lang="en-US" i="1" dirty="0">
                    <a:effectLst>
                      <a:outerShdw blurRad="38100" dist="38100" dir="2700000" algn="tl">
                        <a:srgbClr val="DDDDDD"/>
                      </a:outerShdw>
                    </a:effectLst>
                  </a:rPr>
                  <a:t>models</a:t>
                </a:r>
                <a:endParaRPr lang="en-US" dirty="0">
                  <a:effectLst>
                    <a:outerShdw blurRad="38100" dist="38100" dir="2700000" algn="tl">
                      <a:srgbClr val="DDDDDD"/>
                    </a:outerShdw>
                  </a:effectLst>
                </a:endParaRPr>
              </a:p>
            </p:txBody>
          </p:sp>
        </p:grpSp>
        <p:grpSp>
          <p:nvGrpSpPr>
            <p:cNvPr id="11" name="Group 6"/>
            <p:cNvGrpSpPr>
              <a:grpSpLocks/>
            </p:cNvGrpSpPr>
            <p:nvPr/>
          </p:nvGrpSpPr>
          <p:grpSpPr bwMode="auto">
            <a:xfrm>
              <a:off x="96" y="572"/>
              <a:ext cx="4434" cy="3124"/>
              <a:chOff x="96" y="572"/>
              <a:chExt cx="4434" cy="3124"/>
            </a:xfrm>
          </p:grpSpPr>
          <p:sp>
            <p:nvSpPr>
              <p:cNvPr id="1822727" name="Text Box 7"/>
              <p:cNvSpPr txBox="1">
                <a:spLocks noChangeArrowheads="1"/>
              </p:cNvSpPr>
              <p:nvPr/>
            </p:nvSpPr>
            <p:spPr bwMode="auto">
              <a:xfrm>
                <a:off x="336" y="572"/>
                <a:ext cx="3281" cy="213"/>
              </a:xfrm>
              <a:prstGeom prst="rect">
                <a:avLst/>
              </a:prstGeom>
              <a:noFill/>
              <a:ln w="28575">
                <a:noFill/>
                <a:miter lim="800000"/>
                <a:headEnd/>
                <a:tailEnd/>
              </a:ln>
              <a:effectLst/>
            </p:spPr>
            <p:txBody>
              <a:bodyPr wrap="square">
                <a:prstTxWarp prst="textNoShape">
                  <a:avLst/>
                </a:prstTxWarp>
                <a:spAutoFit/>
              </a:bodyPr>
              <a:lstStyle/>
              <a:p>
                <a:pPr>
                  <a:spcBef>
                    <a:spcPct val="70000"/>
                  </a:spcBef>
                  <a:defRPr/>
                </a:pPr>
                <a:r>
                  <a:rPr lang="en-US" sz="1600" b="1" dirty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DDDDDD"/>
                      </a:outerShdw>
                    </a:effectLst>
                  </a:rPr>
                  <a:t>Standard seismic hazard </a:t>
                </a:r>
                <a:r>
                  <a:rPr lang="en-US" sz="1600" b="1" dirty="0" smtClean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DDDDDD"/>
                      </a:outerShdw>
                    </a:effectLst>
                  </a:rPr>
                  <a:t>analysis (</a:t>
                </a:r>
                <a:r>
                  <a:rPr lang="en-US" sz="1600" b="1" dirty="0" smtClean="0">
                    <a:effectLst>
                      <a:outerShdw blurRad="38100" dist="38100" dir="2700000" algn="tl">
                        <a:srgbClr val="DDDDDD"/>
                      </a:outerShdw>
                    </a:effectLst>
                  </a:rPr>
                  <a:t>RWG</a:t>
                </a:r>
                <a:r>
                  <a:rPr lang="en-US" sz="1600" b="1" dirty="0" smtClean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DDDDDD"/>
                      </a:outerShdw>
                    </a:effectLst>
                  </a:rPr>
                  <a:t>, </a:t>
                </a:r>
                <a:r>
                  <a:rPr lang="en-US" sz="1600" b="1" dirty="0" smtClean="0">
                    <a:effectLst>
                      <a:outerShdw blurRad="38100" dist="38100" dir="2700000" algn="tl">
                        <a:srgbClr val="DDDDDD"/>
                      </a:outerShdw>
                    </a:effectLst>
                  </a:rPr>
                  <a:t>AWP</a:t>
                </a:r>
                <a:r>
                  <a:rPr lang="en-US" sz="1600" b="1" dirty="0" smtClean="0">
                    <a:solidFill>
                      <a:srgbClr val="000000"/>
                    </a:solidFill>
                    <a:effectLst>
                      <a:outerShdw blurRad="38100" dist="38100" dir="2700000" algn="tl">
                        <a:srgbClr val="DDDDDD"/>
                      </a:outerShdw>
                    </a:effectLst>
                  </a:rPr>
                  <a:t>-ODC</a:t>
                </a:r>
                <a:r>
                  <a:rPr lang="en-US" sz="1600" b="1" dirty="0" smtClean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DDDDDD"/>
                      </a:outerShdw>
                    </a:effectLst>
                  </a:rPr>
                  <a:t>)</a:t>
                </a:r>
                <a:endParaRPr lang="en-US" sz="1600" b="1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DDDDDD"/>
                    </a:outerShdw>
                  </a:effectLst>
                </a:endParaRPr>
              </a:p>
            </p:txBody>
          </p:sp>
          <p:sp>
            <p:nvSpPr>
              <p:cNvPr id="19484" name="Oval 8"/>
              <p:cNvSpPr>
                <a:spLocks noChangeAspect="1" noChangeArrowheads="1"/>
              </p:cNvSpPr>
              <p:nvPr/>
            </p:nvSpPr>
            <p:spPr bwMode="auto">
              <a:xfrm>
                <a:off x="96" y="576"/>
                <a:ext cx="230" cy="230"/>
              </a:xfrm>
              <a:prstGeom prst="ellipse">
                <a:avLst/>
              </a:prstGeom>
              <a:solidFill>
                <a:schemeClr val="bg1"/>
              </a:solidFill>
              <a:ln w="38100">
                <a:solidFill>
                  <a:schemeClr val="bg1">
                    <a:lumMod val="65000"/>
                  </a:schemeClr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US" sz="2000" b="1" dirty="0"/>
                  <a:t>1</a:t>
                </a:r>
                <a:endParaRPr lang="en-US" sz="2400" dirty="0">
                  <a:latin typeface="Times" charset="0"/>
                </a:endParaRPr>
              </a:p>
            </p:txBody>
          </p:sp>
          <p:sp>
            <p:nvSpPr>
              <p:cNvPr id="19485" name="Line 9"/>
              <p:cNvSpPr>
                <a:spLocks noChangeShapeType="1"/>
              </p:cNvSpPr>
              <p:nvPr/>
            </p:nvSpPr>
            <p:spPr bwMode="auto">
              <a:xfrm>
                <a:off x="2182" y="3315"/>
                <a:ext cx="391" cy="0"/>
              </a:xfrm>
              <a:prstGeom prst="line">
                <a:avLst/>
              </a:prstGeom>
              <a:noFill/>
              <a:ln w="38100">
                <a:solidFill>
                  <a:schemeClr val="bg1">
                    <a:lumMod val="65000"/>
                  </a:schemeClr>
                </a:solidFill>
                <a:round/>
                <a:headEnd/>
                <a:tailEnd type="stealth" w="med" len="med"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486" name="Rectangle 10"/>
              <p:cNvSpPr>
                <a:spLocks noChangeArrowheads="1"/>
              </p:cNvSpPr>
              <p:nvPr/>
            </p:nvSpPr>
            <p:spPr bwMode="auto">
              <a:xfrm>
                <a:off x="3877" y="3114"/>
                <a:ext cx="653" cy="400"/>
              </a:xfrm>
              <a:prstGeom prst="rect">
                <a:avLst/>
              </a:prstGeom>
              <a:solidFill>
                <a:schemeClr val="bg1"/>
              </a:solidFill>
              <a:ln w="38100">
                <a:solidFill>
                  <a:schemeClr val="bg1">
                    <a:lumMod val="65000"/>
                  </a:schemeClr>
                </a:solidFill>
                <a:miter lim="800000"/>
                <a:headEnd/>
                <a:tailEnd/>
              </a:ln>
            </p:spPr>
            <p:txBody>
              <a:bodyPr wrap="none" tIns="91440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US" sz="1200" b="1" dirty="0"/>
                  <a:t>Intensity</a:t>
                </a:r>
              </a:p>
              <a:p>
                <a:pPr algn="ctr"/>
                <a:r>
                  <a:rPr lang="en-US" sz="1200" b="1" dirty="0"/>
                  <a:t>Measures</a:t>
                </a:r>
                <a:endParaRPr lang="en-US" b="1" dirty="0"/>
              </a:p>
            </p:txBody>
          </p:sp>
          <p:sp>
            <p:nvSpPr>
              <p:cNvPr id="19487" name="AutoShape 11"/>
              <p:cNvSpPr>
                <a:spLocks noChangeArrowheads="1"/>
              </p:cNvSpPr>
              <p:nvPr/>
            </p:nvSpPr>
            <p:spPr bwMode="auto">
              <a:xfrm>
                <a:off x="2573" y="3114"/>
                <a:ext cx="979" cy="400"/>
              </a:xfrm>
              <a:prstGeom prst="hexagon">
                <a:avLst>
                  <a:gd name="adj" fmla="val 61187"/>
                  <a:gd name="vf" fmla="val 115470"/>
                </a:avLst>
              </a:prstGeom>
              <a:solidFill>
                <a:schemeClr val="bg1"/>
              </a:solidFill>
              <a:ln w="38100">
                <a:solidFill>
                  <a:schemeClr val="bg1">
                    <a:lumMod val="65000"/>
                  </a:schemeClr>
                </a:solidFill>
                <a:miter lim="800000"/>
                <a:headEnd/>
                <a:tailEnd/>
              </a:ln>
            </p:spPr>
            <p:txBody>
              <a:bodyPr wrap="none" lIns="0" tIns="0" rIns="0" bIns="0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US" sz="1200" b="1" dirty="0"/>
                  <a:t>Attenuation</a:t>
                </a:r>
              </a:p>
              <a:p>
                <a:pPr algn="ctr"/>
                <a:r>
                  <a:rPr lang="en-US" sz="1200" b="1" dirty="0"/>
                  <a:t>Relationship</a:t>
                </a:r>
                <a:endParaRPr lang="en-US" sz="1200" b="1" dirty="0">
                  <a:latin typeface="Times New Roman" charset="0"/>
                </a:endParaRPr>
              </a:p>
            </p:txBody>
          </p:sp>
          <p:sp>
            <p:nvSpPr>
              <p:cNvPr id="19488" name="Oval 12"/>
              <p:cNvSpPr>
                <a:spLocks noChangeAspect="1" noChangeArrowheads="1"/>
              </p:cNvSpPr>
              <p:nvPr/>
            </p:nvSpPr>
            <p:spPr bwMode="auto">
              <a:xfrm>
                <a:off x="3530" y="3466"/>
                <a:ext cx="230" cy="230"/>
              </a:xfrm>
              <a:prstGeom prst="ellipse">
                <a:avLst/>
              </a:prstGeom>
              <a:solidFill>
                <a:schemeClr val="bg1"/>
              </a:solidFill>
              <a:ln w="38100">
                <a:solidFill>
                  <a:schemeClr val="bg1">
                    <a:lumMod val="65000"/>
                  </a:schemeClr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US" sz="2000" b="1" dirty="0"/>
                  <a:t>1</a:t>
                </a:r>
                <a:endParaRPr lang="en-US" sz="2400" dirty="0">
                  <a:latin typeface="Times" charset="0"/>
                </a:endParaRPr>
              </a:p>
            </p:txBody>
          </p:sp>
          <p:sp>
            <p:nvSpPr>
              <p:cNvPr id="19489" name="Line 13"/>
              <p:cNvSpPr>
                <a:spLocks noChangeShapeType="1"/>
              </p:cNvSpPr>
              <p:nvPr/>
            </p:nvSpPr>
            <p:spPr bwMode="auto">
              <a:xfrm>
                <a:off x="3552" y="3315"/>
                <a:ext cx="326" cy="0"/>
              </a:xfrm>
              <a:prstGeom prst="line">
                <a:avLst/>
              </a:prstGeom>
              <a:noFill/>
              <a:ln w="38100">
                <a:solidFill>
                  <a:schemeClr val="bg1">
                    <a:lumMod val="65000"/>
                  </a:schemeClr>
                </a:solidFill>
                <a:round/>
                <a:headEnd/>
                <a:tailEnd type="stealth" w="med" len="med"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490" name="Rectangle 14"/>
              <p:cNvSpPr>
                <a:spLocks noChangeArrowheads="1"/>
              </p:cNvSpPr>
              <p:nvPr/>
            </p:nvSpPr>
            <p:spPr bwMode="auto">
              <a:xfrm>
                <a:off x="1104" y="3114"/>
                <a:ext cx="1056" cy="400"/>
              </a:xfrm>
              <a:prstGeom prst="rect">
                <a:avLst/>
              </a:prstGeom>
              <a:solidFill>
                <a:schemeClr val="bg1"/>
              </a:solidFill>
              <a:ln w="38100">
                <a:solidFill>
                  <a:schemeClr val="bg2"/>
                </a:solidFill>
                <a:miter lim="800000"/>
                <a:headEnd/>
                <a:tailEnd/>
              </a:ln>
            </p:spPr>
            <p:txBody>
              <a:bodyPr lIns="0" tIns="0" rIns="0" bIns="0" anchor="ctr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US" sz="1200" b="1">
                    <a:solidFill>
                      <a:schemeClr val="bg2"/>
                    </a:solidFill>
                  </a:rPr>
                  <a:t>Earthquake Rupture </a:t>
                </a:r>
              </a:p>
              <a:p>
                <a:pPr algn="ctr"/>
                <a:r>
                  <a:rPr lang="en-US" sz="1200" b="1">
                    <a:solidFill>
                      <a:schemeClr val="bg2"/>
                    </a:solidFill>
                  </a:rPr>
                  <a:t>Forecast</a:t>
                </a:r>
                <a:endParaRPr lang="en-US" sz="1200" b="1">
                  <a:solidFill>
                    <a:schemeClr val="bg2"/>
                  </a:solidFill>
                  <a:latin typeface="Times New Roman" charset="0"/>
                </a:endParaRPr>
              </a:p>
            </p:txBody>
          </p:sp>
        </p:grpSp>
      </p:grpSp>
      <p:sp>
        <p:nvSpPr>
          <p:cNvPr id="1822735" name="Rectangle 15"/>
          <p:cNvSpPr>
            <a:spLocks noGrp="1" noChangeArrowheads="1"/>
          </p:cNvSpPr>
          <p:nvPr>
            <p:ph type="title"/>
          </p:nvPr>
        </p:nvSpPr>
        <p:spPr>
          <a:xfrm>
            <a:off x="4495800" y="719139"/>
            <a:ext cx="4648200" cy="990600"/>
          </a:xfrm>
        </p:spPr>
        <p:txBody>
          <a:bodyPr>
            <a:normAutofit/>
          </a:bodyPr>
          <a:lstStyle/>
          <a:p>
            <a:pPr algn="r">
              <a:defRPr/>
            </a:pPr>
            <a:r>
              <a:rPr lang="en-US" sz="2800" dirty="0" smtClean="0">
                <a:effectLst>
                  <a:outerShdw blurRad="38100" dist="38100" dir="2700000" algn="tl">
                    <a:srgbClr val="DDDDDD"/>
                  </a:outerShdw>
                </a:effectLst>
              </a:rPr>
              <a:t>SCEC Computational </a:t>
            </a:r>
            <a:r>
              <a:rPr lang="en-US" sz="2800" dirty="0">
                <a:effectLst>
                  <a:outerShdw blurRad="38100" dist="38100" dir="2700000" algn="tl">
                    <a:srgbClr val="DDDDDD"/>
                  </a:outerShdw>
                </a:effectLst>
              </a:rPr>
              <a:t>Pathways</a:t>
            </a:r>
          </a:p>
        </p:txBody>
      </p:sp>
      <p:sp>
        <p:nvSpPr>
          <p:cNvPr id="1822736" name="Rectangle 16"/>
          <p:cNvSpPr>
            <a:spLocks noChangeArrowheads="1"/>
          </p:cNvSpPr>
          <p:nvPr/>
        </p:nvSpPr>
        <p:spPr bwMode="auto">
          <a:xfrm>
            <a:off x="1752600" y="4941888"/>
            <a:ext cx="1676400" cy="635000"/>
          </a:xfrm>
          <a:prstGeom prst="rect">
            <a:avLst/>
          </a:prstGeom>
          <a:solidFill>
            <a:schemeClr val="bg1"/>
          </a:solidFill>
          <a:ln w="38100">
            <a:solidFill>
              <a:schemeClr val="bg1">
                <a:lumMod val="65000"/>
              </a:schemeClr>
            </a:solidFill>
            <a:miter lim="800000"/>
            <a:headEnd/>
            <a:tailEnd/>
          </a:ln>
        </p:spPr>
        <p:txBody>
          <a:bodyPr lIns="0" tIns="0" rIns="0" bIns="0" anchor="ctr">
            <a:prstTxWarp prst="textNoShape">
              <a:avLst/>
            </a:prstTxWarp>
          </a:bodyPr>
          <a:lstStyle/>
          <a:p>
            <a:pPr algn="ctr"/>
            <a:r>
              <a:rPr lang="en-US" sz="1200" b="1" dirty="0">
                <a:solidFill>
                  <a:schemeClr val="accent2"/>
                </a:solidFill>
              </a:rPr>
              <a:t>“Extended” Earthquake Rupture </a:t>
            </a:r>
            <a:r>
              <a:rPr lang="en-US" sz="1200" b="1" dirty="0" smtClean="0">
                <a:solidFill>
                  <a:schemeClr val="accent2"/>
                </a:solidFill>
              </a:rPr>
              <a:t>Forecast</a:t>
            </a:r>
            <a:endParaRPr lang="en-US" sz="1200" b="1" dirty="0">
              <a:solidFill>
                <a:schemeClr val="accent2"/>
              </a:solidFill>
              <a:latin typeface="Times New Roman" charset="0"/>
            </a:endParaRPr>
          </a:p>
        </p:txBody>
      </p:sp>
      <p:grpSp>
        <p:nvGrpSpPr>
          <p:cNvPr id="12" name="Group 17"/>
          <p:cNvGrpSpPr>
            <a:grpSpLocks/>
          </p:cNvGrpSpPr>
          <p:nvPr/>
        </p:nvGrpSpPr>
        <p:grpSpPr bwMode="auto">
          <a:xfrm>
            <a:off x="381008" y="3116263"/>
            <a:ext cx="5146675" cy="922337"/>
            <a:chOff x="240" y="1963"/>
            <a:chExt cx="3242" cy="581"/>
          </a:xfrm>
        </p:grpSpPr>
        <p:sp>
          <p:nvSpPr>
            <p:cNvPr id="19474" name="Line 18"/>
            <p:cNvSpPr>
              <a:spLocks noChangeShapeType="1"/>
            </p:cNvSpPr>
            <p:nvPr/>
          </p:nvSpPr>
          <p:spPr bwMode="auto">
            <a:xfrm rot="5400000">
              <a:off x="1884" y="2381"/>
              <a:ext cx="266" cy="1"/>
            </a:xfrm>
            <a:prstGeom prst="line">
              <a:avLst/>
            </a:prstGeom>
            <a:noFill/>
            <a:ln w="38100">
              <a:solidFill>
                <a:schemeClr val="folHlink"/>
              </a:solidFill>
              <a:round/>
              <a:headEnd/>
              <a:tailEnd type="stealth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475" name="Line 19"/>
            <p:cNvSpPr>
              <a:spLocks noChangeShapeType="1"/>
            </p:cNvSpPr>
            <p:nvPr/>
          </p:nvSpPr>
          <p:spPr bwMode="auto">
            <a:xfrm rot="5400000">
              <a:off x="2567" y="2372"/>
              <a:ext cx="266" cy="1"/>
            </a:xfrm>
            <a:prstGeom prst="line">
              <a:avLst/>
            </a:prstGeom>
            <a:noFill/>
            <a:ln w="38100">
              <a:solidFill>
                <a:schemeClr val="folHlink"/>
              </a:solidFill>
              <a:round/>
              <a:headEnd/>
              <a:tailEnd type="stealth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476" name="Line 20"/>
            <p:cNvSpPr>
              <a:spLocks noChangeShapeType="1"/>
            </p:cNvSpPr>
            <p:nvPr/>
          </p:nvSpPr>
          <p:spPr bwMode="auto">
            <a:xfrm rot="5400000">
              <a:off x="3285" y="2373"/>
              <a:ext cx="266" cy="0"/>
            </a:xfrm>
            <a:prstGeom prst="line">
              <a:avLst/>
            </a:prstGeom>
            <a:noFill/>
            <a:ln w="38100">
              <a:solidFill>
                <a:schemeClr val="folHlink"/>
              </a:solidFill>
              <a:round/>
              <a:headEnd/>
              <a:tailEnd type="stealth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477" name="Rectangle 21"/>
            <p:cNvSpPr>
              <a:spLocks noChangeArrowheads="1"/>
            </p:cNvSpPr>
            <p:nvPr/>
          </p:nvSpPr>
          <p:spPr bwMode="auto">
            <a:xfrm>
              <a:off x="240" y="1973"/>
              <a:ext cx="3242" cy="266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rgbClr val="6C4925"/>
              </a:solidFill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478" name="Line 22"/>
            <p:cNvSpPr>
              <a:spLocks noChangeShapeType="1"/>
            </p:cNvSpPr>
            <p:nvPr/>
          </p:nvSpPr>
          <p:spPr bwMode="auto">
            <a:xfrm rot="16200000" flipH="1">
              <a:off x="288" y="2400"/>
              <a:ext cx="288" cy="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stealth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479" name="Line 23"/>
            <p:cNvSpPr>
              <a:spLocks noChangeShapeType="1"/>
            </p:cNvSpPr>
            <p:nvPr/>
          </p:nvSpPr>
          <p:spPr bwMode="auto">
            <a:xfrm rot="16200000" flipH="1">
              <a:off x="1104" y="2400"/>
              <a:ext cx="288" cy="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stealth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480" name="Rectangle 24"/>
            <p:cNvSpPr>
              <a:spLocks noChangeArrowheads="1"/>
            </p:cNvSpPr>
            <p:nvPr/>
          </p:nvSpPr>
          <p:spPr bwMode="auto">
            <a:xfrm>
              <a:off x="528" y="1963"/>
              <a:ext cx="2646" cy="199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pPr algn="ctr"/>
              <a:r>
                <a:rPr lang="en-US" sz="1400" b="1" dirty="0">
                  <a:solidFill>
                    <a:schemeClr val="tx1"/>
                  </a:solidFill>
                </a:rPr>
                <a:t>Structural Representation</a:t>
              </a:r>
              <a:endParaRPr lang="en-US" sz="2000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13" name="Group 57"/>
          <p:cNvGrpSpPr>
            <a:grpSpLocks/>
          </p:cNvGrpSpPr>
          <p:nvPr/>
        </p:nvGrpSpPr>
        <p:grpSpPr bwMode="auto">
          <a:xfrm>
            <a:off x="152400" y="1828801"/>
            <a:ext cx="4648200" cy="3063875"/>
            <a:chOff x="96" y="1152"/>
            <a:chExt cx="2928" cy="1930"/>
          </a:xfrm>
        </p:grpSpPr>
        <p:sp>
          <p:nvSpPr>
            <p:cNvPr id="19465" name="Oval 58"/>
            <p:cNvSpPr>
              <a:spLocks noChangeAspect="1" noChangeArrowheads="1"/>
            </p:cNvSpPr>
            <p:nvPr/>
          </p:nvSpPr>
          <p:spPr bwMode="auto">
            <a:xfrm>
              <a:off x="96" y="1162"/>
              <a:ext cx="230" cy="230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 sz="2000" b="1">
                  <a:solidFill>
                    <a:schemeClr val="tx1"/>
                  </a:solidFill>
                </a:rPr>
                <a:t>3</a:t>
              </a:r>
              <a:endParaRPr lang="en-US" sz="2400">
                <a:solidFill>
                  <a:schemeClr val="tx1"/>
                </a:solidFill>
                <a:latin typeface="Times" charset="0"/>
              </a:endParaRPr>
            </a:p>
          </p:txBody>
        </p:sp>
        <p:grpSp>
          <p:nvGrpSpPr>
            <p:cNvPr id="14" name="Group 59"/>
            <p:cNvGrpSpPr>
              <a:grpSpLocks/>
            </p:cNvGrpSpPr>
            <p:nvPr/>
          </p:nvGrpSpPr>
          <p:grpSpPr bwMode="auto">
            <a:xfrm>
              <a:off x="192" y="2515"/>
              <a:ext cx="1536" cy="567"/>
              <a:chOff x="192" y="2515"/>
              <a:chExt cx="1536" cy="567"/>
            </a:xfrm>
          </p:grpSpPr>
          <p:sp>
            <p:nvSpPr>
              <p:cNvPr id="19468" name="Line 60"/>
              <p:cNvSpPr>
                <a:spLocks noChangeShapeType="1"/>
              </p:cNvSpPr>
              <p:nvPr/>
            </p:nvSpPr>
            <p:spPr bwMode="auto">
              <a:xfrm flipV="1">
                <a:off x="691" y="2650"/>
                <a:ext cx="317" cy="2"/>
              </a:xfrm>
              <a:prstGeom prst="line">
                <a:avLst/>
              </a:prstGeom>
              <a:noFill/>
              <a:ln w="38100">
                <a:solidFill>
                  <a:srgbClr val="FF0000"/>
                </a:solidFill>
                <a:round/>
                <a:headEnd type="stealth" w="med" len="med"/>
                <a:tailEnd type="stealth" w="med" len="med"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469" name="AutoShape 61"/>
              <p:cNvSpPr>
                <a:spLocks noChangeArrowheads="1"/>
              </p:cNvSpPr>
              <p:nvPr/>
            </p:nvSpPr>
            <p:spPr bwMode="auto">
              <a:xfrm>
                <a:off x="966" y="2515"/>
                <a:ext cx="522" cy="267"/>
              </a:xfrm>
              <a:prstGeom prst="hexagon">
                <a:avLst>
                  <a:gd name="adj" fmla="val 48876"/>
                  <a:gd name="vf" fmla="val 115470"/>
                </a:avLst>
              </a:prstGeom>
              <a:solidFill>
                <a:schemeClr val="bg1"/>
              </a:solidFill>
              <a:ln w="38100">
                <a:solidFill>
                  <a:srgbClr val="FF0000"/>
                </a:solidFill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pPr algn="ctr"/>
                <a:r>
                  <a:rPr lang="en-US" sz="1200" b="1">
                    <a:solidFill>
                      <a:schemeClr val="tx1"/>
                    </a:solidFill>
                  </a:rPr>
                  <a:t>AWP</a:t>
                </a:r>
                <a:endParaRPr lang="en-US" sz="2400" b="1">
                  <a:solidFill>
                    <a:schemeClr val="tx1"/>
                  </a:solidFill>
                </a:endParaRPr>
              </a:p>
            </p:txBody>
          </p:sp>
          <p:sp>
            <p:nvSpPr>
              <p:cNvPr id="19470" name="AutoShape 62"/>
              <p:cNvSpPr>
                <a:spLocks noChangeArrowheads="1"/>
              </p:cNvSpPr>
              <p:nvPr/>
            </p:nvSpPr>
            <p:spPr bwMode="auto">
              <a:xfrm>
                <a:off x="192" y="2515"/>
                <a:ext cx="521" cy="267"/>
              </a:xfrm>
              <a:prstGeom prst="hexagon">
                <a:avLst>
                  <a:gd name="adj" fmla="val 48783"/>
                  <a:gd name="vf" fmla="val 115470"/>
                </a:avLst>
              </a:prstGeom>
              <a:solidFill>
                <a:schemeClr val="bg1"/>
              </a:solidFill>
              <a:ln w="38100">
                <a:solidFill>
                  <a:srgbClr val="FF0000"/>
                </a:solidFill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pPr algn="ctr"/>
                <a:r>
                  <a:rPr lang="en-US" sz="1200" b="1">
                    <a:solidFill>
                      <a:schemeClr val="tx1"/>
                    </a:solidFill>
                  </a:rPr>
                  <a:t>DFR</a:t>
                </a:r>
                <a:endParaRPr lang="en-US" sz="2400">
                  <a:solidFill>
                    <a:schemeClr val="tx1"/>
                  </a:solidFill>
                </a:endParaRPr>
              </a:p>
            </p:txBody>
          </p:sp>
          <p:sp>
            <p:nvSpPr>
              <p:cNvPr id="19471" name="Oval 63"/>
              <p:cNvSpPr>
                <a:spLocks noChangeAspect="1" noChangeArrowheads="1"/>
              </p:cNvSpPr>
              <p:nvPr/>
            </p:nvSpPr>
            <p:spPr bwMode="auto">
              <a:xfrm>
                <a:off x="720" y="2746"/>
                <a:ext cx="230" cy="230"/>
              </a:xfrm>
              <a:prstGeom prst="ellipse">
                <a:avLst/>
              </a:prstGeom>
              <a:solidFill>
                <a:schemeClr val="bg1"/>
              </a:solidFill>
              <a:ln w="3810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US" sz="2000" b="1">
                    <a:solidFill>
                      <a:schemeClr val="tx1"/>
                    </a:solidFill>
                  </a:rPr>
                  <a:t>3</a:t>
                </a:r>
                <a:endParaRPr lang="en-US" sz="2400">
                  <a:solidFill>
                    <a:schemeClr val="tx1"/>
                  </a:solidFill>
                  <a:latin typeface="Times" charset="0"/>
                </a:endParaRPr>
              </a:p>
            </p:txBody>
          </p:sp>
          <p:sp>
            <p:nvSpPr>
              <p:cNvPr id="19472" name="Line 64"/>
              <p:cNvSpPr>
                <a:spLocks noChangeShapeType="1"/>
              </p:cNvSpPr>
              <p:nvPr/>
            </p:nvSpPr>
            <p:spPr bwMode="auto">
              <a:xfrm>
                <a:off x="1488" y="2650"/>
                <a:ext cx="240" cy="0"/>
              </a:xfrm>
              <a:prstGeom prst="line">
                <a:avLst/>
              </a:prstGeom>
              <a:noFill/>
              <a:ln w="38100">
                <a:solidFill>
                  <a:srgbClr val="FF0000"/>
                </a:solidFill>
                <a:round/>
                <a:headEnd/>
                <a:tailEnd type="stealth" w="med" len="med"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473" name="Line 65"/>
              <p:cNvSpPr>
                <a:spLocks noChangeShapeType="1"/>
              </p:cNvSpPr>
              <p:nvPr/>
            </p:nvSpPr>
            <p:spPr bwMode="auto">
              <a:xfrm rot="5400000">
                <a:off x="1105" y="2937"/>
                <a:ext cx="288" cy="1"/>
              </a:xfrm>
              <a:prstGeom prst="line">
                <a:avLst/>
              </a:prstGeom>
              <a:noFill/>
              <a:ln w="38100">
                <a:solidFill>
                  <a:srgbClr val="FF0000"/>
                </a:solidFill>
                <a:round/>
                <a:headEnd/>
                <a:tailEnd type="stealth" w="med" len="med"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1822786" name="Text Box 66"/>
            <p:cNvSpPr txBox="1">
              <a:spLocks noChangeArrowheads="1"/>
            </p:cNvSpPr>
            <p:nvPr/>
          </p:nvSpPr>
          <p:spPr bwMode="auto">
            <a:xfrm>
              <a:off x="336" y="1152"/>
              <a:ext cx="2688" cy="213"/>
            </a:xfrm>
            <a:prstGeom prst="rect">
              <a:avLst/>
            </a:prstGeom>
            <a:noFill/>
            <a:ln w="2857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70000"/>
                </a:spcBef>
                <a:defRPr/>
              </a:pPr>
              <a:r>
                <a:rPr lang="en-US" sz="1600" b="1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DDDDDD"/>
                    </a:outerShdw>
                  </a:effectLst>
                </a:rPr>
                <a:t>Dynamic rupture </a:t>
              </a:r>
              <a:r>
                <a:rPr lang="en-US" sz="1600" b="1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DDDDDD"/>
                    </a:outerShdw>
                  </a:effectLst>
                </a:rPr>
                <a:t>modeling (SORD, </a:t>
              </a:r>
              <a:r>
                <a:rPr lang="en-US" sz="1600" b="1" dirty="0" smtClean="0">
                  <a:effectLst>
                    <a:outerShdw blurRad="38100" dist="38100" dir="2700000" algn="tl">
                      <a:srgbClr val="DDDDDD"/>
                    </a:outerShdw>
                  </a:effectLst>
                </a:rPr>
                <a:t>AWP-ODC</a:t>
              </a:r>
              <a:r>
                <a:rPr lang="en-US" sz="1600" b="1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DDDDDD"/>
                    </a:outerShdw>
                  </a:effectLst>
                </a:rPr>
                <a:t>)</a:t>
              </a:r>
              <a:endParaRPr lang="en-US" sz="1600" b="1" dirty="0">
                <a:solidFill>
                  <a:schemeClr val="tx1"/>
                </a:solidFill>
                <a:effectLst>
                  <a:outerShdw blurRad="38100" dist="38100" dir="2700000" algn="tl">
                    <a:srgbClr val="DDDDDD"/>
                  </a:outerShdw>
                </a:effectLst>
              </a:endParaRPr>
            </a:p>
          </p:txBody>
        </p:sp>
      </p:grpSp>
      <p:cxnSp>
        <p:nvCxnSpPr>
          <p:cNvPr id="16" name="Straight Arrow Connector 15"/>
          <p:cNvCxnSpPr/>
          <p:nvPr/>
        </p:nvCxnSpPr>
        <p:spPr>
          <a:xfrm flipH="1" flipV="1">
            <a:off x="4907760" y="1122365"/>
            <a:ext cx="832642" cy="157163"/>
          </a:xfrm>
          <a:prstGeom prst="straightConnector1">
            <a:avLst/>
          </a:prstGeom>
          <a:ln>
            <a:solidFill>
              <a:srgbClr val="008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0" name="Straight Arrow Connector 69"/>
          <p:cNvCxnSpPr>
            <a:stCxn id="21" idx="1"/>
          </p:cNvCxnSpPr>
          <p:nvPr/>
        </p:nvCxnSpPr>
        <p:spPr>
          <a:xfrm flipH="1">
            <a:off x="4800600" y="1315373"/>
            <a:ext cx="876306" cy="276360"/>
          </a:xfrm>
          <a:prstGeom prst="straightConnector1">
            <a:avLst/>
          </a:prstGeom>
          <a:ln>
            <a:solidFill>
              <a:srgbClr val="008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5676906" y="1176873"/>
            <a:ext cx="134281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solidFill>
                  <a:srgbClr val="008000"/>
                </a:solidFill>
              </a:rPr>
              <a:t>Hybrid MPI/CUDA</a:t>
            </a:r>
            <a:endParaRPr lang="en-US" sz="1200" b="1" dirty="0">
              <a:solidFill>
                <a:srgbClr val="008000"/>
              </a:solidFill>
            </a:endParaRPr>
          </a:p>
        </p:txBody>
      </p:sp>
      <p:sp>
        <p:nvSpPr>
          <p:cNvPr id="71" name="Content Placeholder 4"/>
          <p:cNvSpPr txBox="1">
            <a:spLocks/>
          </p:cNvSpPr>
          <p:nvPr/>
        </p:nvSpPr>
        <p:spPr>
          <a:xfrm>
            <a:off x="152408" y="2960686"/>
            <a:ext cx="8686792" cy="3684591"/>
          </a:xfrm>
          <a:prstGeom prst="rect">
            <a:avLst/>
          </a:prstGeom>
          <a:solidFill>
            <a:schemeClr val="bg1"/>
          </a:solidFill>
        </p:spPr>
        <p:txBody>
          <a:bodyPr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1176"/>
              </a:spcBef>
              <a:buFont typeface="Arial"/>
              <a:buNone/>
              <a:defRPr/>
            </a:pPr>
            <a:r>
              <a:rPr lang="en-US" sz="2400" dirty="0" smtClean="0">
                <a:latin typeface="Arial"/>
                <a:cs typeface="Arial"/>
              </a:rPr>
              <a:t>	</a:t>
            </a:r>
          </a:p>
          <a:p>
            <a:pPr marL="0" indent="0">
              <a:spcBef>
                <a:spcPts val="1176"/>
              </a:spcBef>
              <a:buFont typeface="Arial"/>
              <a:buNone/>
              <a:defRPr/>
            </a:pPr>
            <a:r>
              <a:rPr lang="en-US" sz="2400" dirty="0">
                <a:latin typeface="Arial"/>
                <a:cs typeface="Arial"/>
              </a:rPr>
              <a:t>	</a:t>
            </a:r>
            <a:r>
              <a:rPr lang="en-US" sz="2400" dirty="0" smtClean="0">
                <a:latin typeface="Arial"/>
                <a:cs typeface="Arial"/>
              </a:rPr>
              <a:t>			</a:t>
            </a:r>
            <a:r>
              <a:rPr lang="en-US" sz="1600" dirty="0" smtClean="0">
                <a:latin typeface="Arial"/>
                <a:cs typeface="Arial"/>
              </a:rPr>
              <a:t>AWP-ODC – Yifeng Cui and Kim Olsen</a:t>
            </a:r>
          </a:p>
          <a:p>
            <a:pPr marL="0" indent="0">
              <a:spcBef>
                <a:spcPts val="1176"/>
              </a:spcBef>
              <a:buFont typeface="Arial"/>
              <a:buNone/>
              <a:defRPr/>
            </a:pPr>
            <a:r>
              <a:rPr lang="en-US" sz="1600" dirty="0" smtClean="0">
                <a:latin typeface="Arial"/>
                <a:cs typeface="Arial"/>
              </a:rPr>
              <a:t>				Hercules – </a:t>
            </a:r>
            <a:r>
              <a:rPr lang="en-US" sz="1600" dirty="0" err="1" smtClean="0">
                <a:latin typeface="Arial"/>
                <a:cs typeface="Arial"/>
              </a:rPr>
              <a:t>Jacobo</a:t>
            </a:r>
            <a:r>
              <a:rPr lang="en-US" sz="1600" dirty="0" smtClean="0">
                <a:latin typeface="Arial"/>
                <a:cs typeface="Arial"/>
              </a:rPr>
              <a:t> </a:t>
            </a:r>
            <a:r>
              <a:rPr lang="en-US" sz="1600" dirty="0" err="1" smtClean="0">
                <a:latin typeface="Arial"/>
                <a:cs typeface="Arial"/>
              </a:rPr>
              <a:t>Bielak</a:t>
            </a:r>
            <a:r>
              <a:rPr lang="en-US" sz="1600" dirty="0" smtClean="0">
                <a:latin typeface="Arial"/>
                <a:cs typeface="Arial"/>
              </a:rPr>
              <a:t> and Ricardo </a:t>
            </a:r>
            <a:r>
              <a:rPr lang="en-US" sz="1600" dirty="0" err="1" smtClean="0">
                <a:latin typeface="Arial"/>
                <a:cs typeface="Arial"/>
              </a:rPr>
              <a:t>Tarbora</a:t>
            </a:r>
            <a:r>
              <a:rPr lang="en-US" sz="1600" dirty="0" smtClean="0">
                <a:latin typeface="Arial"/>
                <a:cs typeface="Arial"/>
              </a:rPr>
              <a:t> </a:t>
            </a:r>
          </a:p>
          <a:p>
            <a:pPr marL="0" indent="0">
              <a:spcBef>
                <a:spcPts val="1176"/>
              </a:spcBef>
              <a:buFont typeface="Arial"/>
              <a:buNone/>
              <a:defRPr/>
            </a:pPr>
            <a:r>
              <a:rPr lang="en-US" sz="1600" dirty="0" smtClean="0">
                <a:latin typeface="Arial"/>
                <a:cs typeface="Arial"/>
              </a:rPr>
              <a:t>				SORD – Steven Day</a:t>
            </a:r>
          </a:p>
          <a:p>
            <a:pPr marL="0" indent="0">
              <a:spcBef>
                <a:spcPts val="1176"/>
              </a:spcBef>
              <a:buFont typeface="Arial"/>
              <a:buNone/>
              <a:defRPr/>
            </a:pPr>
            <a:r>
              <a:rPr lang="en-US" sz="1600" dirty="0" smtClean="0">
                <a:latin typeface="Arial"/>
                <a:cs typeface="Arial"/>
              </a:rPr>
              <a:t>				</a:t>
            </a:r>
            <a:r>
              <a:rPr lang="en-US" sz="1600" dirty="0" err="1" smtClean="0">
                <a:latin typeface="Arial"/>
                <a:cs typeface="Arial"/>
              </a:rPr>
              <a:t>CyberShake</a:t>
            </a:r>
            <a:r>
              <a:rPr lang="en-US" sz="1600" dirty="0" smtClean="0">
                <a:latin typeface="Arial"/>
                <a:cs typeface="Arial"/>
              </a:rPr>
              <a:t> - Scott Callaghan</a:t>
            </a:r>
          </a:p>
          <a:p>
            <a:pPr marL="0" indent="0">
              <a:spcBef>
                <a:spcPts val="1176"/>
              </a:spcBef>
              <a:buFont typeface="Arial"/>
              <a:buNone/>
              <a:defRPr/>
            </a:pPr>
            <a:r>
              <a:rPr lang="en-US" sz="1600" dirty="0" smtClean="0">
                <a:latin typeface="Arial"/>
                <a:cs typeface="Arial"/>
              </a:rPr>
              <a:t>				</a:t>
            </a:r>
            <a:r>
              <a:rPr lang="en-US" sz="1600" dirty="0" err="1" smtClean="0">
                <a:latin typeface="Arial"/>
                <a:cs typeface="Arial"/>
              </a:rPr>
              <a:t>OpenSHA</a:t>
            </a:r>
            <a:r>
              <a:rPr lang="en-US" sz="1600" dirty="0" smtClean="0">
                <a:latin typeface="Arial"/>
                <a:cs typeface="Arial"/>
              </a:rPr>
              <a:t>/UCERF3 - Kevin Milner</a:t>
            </a:r>
          </a:p>
          <a:p>
            <a:pPr marL="0" indent="0">
              <a:spcBef>
                <a:spcPts val="1176"/>
              </a:spcBef>
              <a:buFont typeface="Arial"/>
              <a:buNone/>
              <a:defRPr/>
            </a:pPr>
            <a:r>
              <a:rPr lang="en-US" sz="1600" dirty="0" smtClean="0">
                <a:latin typeface="Arial"/>
                <a:cs typeface="Arial"/>
              </a:rPr>
              <a:t>				UCVM, CVM-H - David Gill</a:t>
            </a:r>
          </a:p>
          <a:p>
            <a:pPr marL="0" indent="0">
              <a:spcBef>
                <a:spcPts val="1176"/>
              </a:spcBef>
              <a:buFont typeface="Arial"/>
              <a:buNone/>
              <a:defRPr/>
            </a:pPr>
            <a:r>
              <a:rPr lang="en-US" sz="1600" dirty="0" smtClean="0">
                <a:latin typeface="Arial"/>
                <a:cs typeface="Arial"/>
              </a:rPr>
              <a:t>				Broadband - Fabio Silva</a:t>
            </a:r>
            <a:endParaRPr lang="en-US" sz="1600" dirty="0" smtClean="0">
              <a:latin typeface="Arial"/>
              <a:cs typeface="Arial"/>
            </a:endParaRPr>
          </a:p>
        </p:txBody>
      </p:sp>
      <p:sp>
        <p:nvSpPr>
          <p:cNvPr id="72" name="Text Box 7"/>
          <p:cNvSpPr txBox="1">
            <a:spLocks noChangeArrowheads="1"/>
          </p:cNvSpPr>
          <p:nvPr/>
        </p:nvSpPr>
        <p:spPr bwMode="auto">
          <a:xfrm>
            <a:off x="3925361" y="904408"/>
            <a:ext cx="1066800" cy="338554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70000"/>
              </a:spcBef>
              <a:defRPr/>
            </a:pPr>
            <a:r>
              <a:rPr lang="en-US" sz="1600" b="1" dirty="0" smtClean="0">
                <a:solidFill>
                  <a:srgbClr val="008000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AWP</a:t>
            </a:r>
            <a:r>
              <a:rPr lang="en-US" sz="1600" b="1" dirty="0" smtClean="0">
                <a:solidFill>
                  <a:srgbClr val="008000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-</a:t>
            </a:r>
            <a:r>
              <a:rPr lang="en-US" sz="1600" b="1" dirty="0" smtClean="0">
                <a:solidFill>
                  <a:srgbClr val="008000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ODC</a:t>
            </a:r>
            <a:endParaRPr lang="en-US" sz="1600" b="1" dirty="0">
              <a:solidFill>
                <a:schemeClr val="tx1"/>
              </a:solidFill>
              <a:effectLst>
                <a:outerShdw blurRad="38100" dist="38100" dir="2700000" algn="tl">
                  <a:srgbClr val="DDDDDD"/>
                </a:outerShdw>
              </a:effectLst>
            </a:endParaRPr>
          </a:p>
        </p:txBody>
      </p:sp>
      <p:sp>
        <p:nvSpPr>
          <p:cNvPr id="73" name="Text Box 56"/>
          <p:cNvSpPr txBox="1">
            <a:spLocks noChangeArrowheads="1"/>
          </p:cNvSpPr>
          <p:nvPr/>
        </p:nvSpPr>
        <p:spPr bwMode="auto">
          <a:xfrm>
            <a:off x="2876150" y="1371187"/>
            <a:ext cx="2159794" cy="338554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70000"/>
              </a:spcBef>
              <a:defRPr/>
            </a:pPr>
            <a:r>
              <a:rPr lang="en-US" sz="1600" b="1" dirty="0" smtClean="0">
                <a:solidFill>
                  <a:srgbClr val="008000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AWP</a:t>
            </a:r>
            <a:r>
              <a:rPr lang="en-US" sz="1600" b="1" dirty="0" smtClean="0">
                <a:solidFill>
                  <a:srgbClr val="008000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-ODC, </a:t>
            </a:r>
            <a:r>
              <a:rPr lang="en-US" sz="1600" b="1" dirty="0" smtClean="0">
                <a:solidFill>
                  <a:srgbClr val="008000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Hercules</a:t>
            </a:r>
            <a:endParaRPr lang="en-US" sz="1600" b="1" dirty="0">
              <a:solidFill>
                <a:schemeClr val="tx1"/>
              </a:solidFill>
              <a:effectLst>
                <a:outerShdw blurRad="38100" dist="38100" dir="2700000" algn="tl">
                  <a:srgbClr val="DDDDDD"/>
                </a:outerShdw>
              </a:effectLst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013450" y="2209801"/>
            <a:ext cx="1244600" cy="92333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 smtClean="0"/>
              <a:t> 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9899686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71" grpId="0" animBg="1"/>
      <p:bldP spid="72" grpId="0"/>
      <p:bldP spid="73" grpId="0"/>
      <p:bldP spid="19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5292" y="215296"/>
            <a:ext cx="8229600" cy="1143000"/>
          </a:xfrm>
        </p:spPr>
        <p:txBody>
          <a:bodyPr>
            <a:normAutofit/>
          </a:bodyPr>
          <a:lstStyle/>
          <a:p>
            <a:r>
              <a:rPr lang="en-US" sz="3600" b="1" dirty="0" smtClean="0"/>
              <a:t>AWP-ODC</a:t>
            </a:r>
            <a:endParaRPr lang="en-US" sz="36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401" y="1125465"/>
            <a:ext cx="5251828" cy="5723897"/>
          </a:xfrm>
        </p:spPr>
        <p:txBody>
          <a:bodyPr>
            <a:normAutofit lnSpcReduction="10000"/>
          </a:bodyPr>
          <a:lstStyle/>
          <a:p>
            <a:pPr>
              <a:spcBef>
                <a:spcPts val="800"/>
              </a:spcBef>
            </a:pPr>
            <a:r>
              <a:rPr lang="en-US" sz="1600" dirty="0" smtClean="0">
                <a:latin typeface="Arial"/>
                <a:cs typeface="Arial"/>
              </a:rPr>
              <a:t>Started as personal research code (Olsen 1994)  </a:t>
            </a:r>
          </a:p>
          <a:p>
            <a:pPr>
              <a:spcBef>
                <a:spcPts val="800"/>
              </a:spcBef>
            </a:pPr>
            <a:r>
              <a:rPr lang="en-US" sz="1600" dirty="0" smtClean="0">
                <a:latin typeface="Arial"/>
                <a:cs typeface="Arial"/>
              </a:rPr>
              <a:t>3D velocity-stress wave equations</a:t>
            </a:r>
          </a:p>
          <a:p>
            <a:pPr>
              <a:spcBef>
                <a:spcPts val="800"/>
              </a:spcBef>
              <a:buNone/>
            </a:pPr>
            <a:endParaRPr lang="en-US" sz="1600" dirty="0" smtClean="0">
              <a:latin typeface="Arial"/>
              <a:cs typeface="Arial"/>
            </a:endParaRPr>
          </a:p>
          <a:p>
            <a:pPr>
              <a:spcBef>
                <a:spcPts val="800"/>
              </a:spcBef>
              <a:buNone/>
            </a:pPr>
            <a:endParaRPr lang="en-US" sz="1600" dirty="0" smtClean="0">
              <a:latin typeface="Arial"/>
              <a:cs typeface="Arial"/>
            </a:endParaRPr>
          </a:p>
          <a:p>
            <a:pPr>
              <a:spcBef>
                <a:spcPts val="800"/>
              </a:spcBef>
              <a:buNone/>
            </a:pPr>
            <a:r>
              <a:rPr lang="en-US" sz="1600" dirty="0" smtClean="0">
                <a:latin typeface="Arial"/>
                <a:cs typeface="Arial"/>
              </a:rPr>
              <a:t>      solved by explicit </a:t>
            </a:r>
            <a:r>
              <a:rPr lang="en-US" sz="1600" dirty="0" smtClean="0">
                <a:solidFill>
                  <a:srgbClr val="FF0000"/>
                </a:solidFill>
                <a:latin typeface="Arial"/>
                <a:cs typeface="Arial"/>
              </a:rPr>
              <a:t>staggered-grid 4</a:t>
            </a:r>
            <a:r>
              <a:rPr lang="en-US" sz="1600" baseline="30000" dirty="0" smtClean="0">
                <a:solidFill>
                  <a:srgbClr val="FF0000"/>
                </a:solidFill>
                <a:latin typeface="Arial"/>
                <a:cs typeface="Arial"/>
              </a:rPr>
              <a:t>th</a:t>
            </a:r>
            <a:r>
              <a:rPr lang="en-US" sz="1600" dirty="0" smtClean="0">
                <a:solidFill>
                  <a:srgbClr val="FF0000"/>
                </a:solidFill>
                <a:latin typeface="Arial"/>
                <a:cs typeface="Arial"/>
              </a:rPr>
              <a:t>-order FD</a:t>
            </a:r>
          </a:p>
          <a:p>
            <a:pPr>
              <a:spcBef>
                <a:spcPts val="800"/>
              </a:spcBef>
            </a:pPr>
            <a:r>
              <a:rPr lang="en-US" sz="1600" dirty="0" smtClean="0">
                <a:latin typeface="Arial"/>
                <a:cs typeface="Arial"/>
              </a:rPr>
              <a:t>Memory variable formulation </a:t>
            </a:r>
            <a:r>
              <a:rPr lang="en-US" sz="1600" dirty="0">
                <a:latin typeface="Arial"/>
                <a:cs typeface="Arial"/>
              </a:rPr>
              <a:t>o</a:t>
            </a:r>
            <a:r>
              <a:rPr lang="en-US" sz="1600" dirty="0" smtClean="0">
                <a:latin typeface="Arial"/>
                <a:cs typeface="Arial"/>
              </a:rPr>
              <a:t>f </a:t>
            </a:r>
            <a:r>
              <a:rPr lang="en-US" sz="1600" dirty="0" smtClean="0">
                <a:solidFill>
                  <a:srgbClr val="FF0000"/>
                </a:solidFill>
                <a:latin typeface="Arial"/>
                <a:cs typeface="Arial"/>
              </a:rPr>
              <a:t>inelastic relaxation </a:t>
            </a:r>
          </a:p>
          <a:p>
            <a:pPr>
              <a:spcBef>
                <a:spcPts val="800"/>
              </a:spcBef>
              <a:buNone/>
            </a:pPr>
            <a:endParaRPr lang="en-US" sz="1600" dirty="0" smtClean="0">
              <a:latin typeface="Arial"/>
              <a:cs typeface="Arial"/>
            </a:endParaRPr>
          </a:p>
          <a:p>
            <a:pPr>
              <a:spcBef>
                <a:spcPts val="800"/>
              </a:spcBef>
            </a:pPr>
            <a:endParaRPr lang="en-US" sz="1600" dirty="0" smtClean="0">
              <a:latin typeface="Arial"/>
              <a:cs typeface="Arial"/>
            </a:endParaRPr>
          </a:p>
          <a:p>
            <a:pPr>
              <a:spcBef>
                <a:spcPts val="800"/>
              </a:spcBef>
            </a:pPr>
            <a:endParaRPr lang="en-US" sz="1600" dirty="0" smtClean="0">
              <a:latin typeface="Arial"/>
              <a:cs typeface="Arial"/>
            </a:endParaRPr>
          </a:p>
          <a:p>
            <a:pPr>
              <a:spcBef>
                <a:spcPts val="800"/>
              </a:spcBef>
              <a:buNone/>
            </a:pPr>
            <a:r>
              <a:rPr lang="en-US" sz="1600" dirty="0" smtClean="0">
                <a:latin typeface="Arial"/>
                <a:cs typeface="Arial"/>
              </a:rPr>
              <a:t>      </a:t>
            </a:r>
          </a:p>
          <a:p>
            <a:pPr>
              <a:spcBef>
                <a:spcPts val="800"/>
              </a:spcBef>
              <a:buNone/>
            </a:pPr>
            <a:endParaRPr lang="en-US" sz="1600" dirty="0" smtClean="0">
              <a:latin typeface="Arial"/>
              <a:cs typeface="Arial"/>
            </a:endParaRPr>
          </a:p>
          <a:p>
            <a:pPr>
              <a:spcBef>
                <a:spcPts val="800"/>
              </a:spcBef>
              <a:buNone/>
            </a:pPr>
            <a:r>
              <a:rPr lang="en-US" sz="1600" dirty="0" smtClean="0">
                <a:latin typeface="Arial"/>
                <a:cs typeface="Arial"/>
              </a:rPr>
              <a:t>      using coarse-grained representation (Day 1998) </a:t>
            </a:r>
          </a:p>
          <a:p>
            <a:pPr>
              <a:spcBef>
                <a:spcPts val="800"/>
              </a:spcBef>
              <a:buClr>
                <a:schemeClr val="tx1"/>
              </a:buClr>
            </a:pPr>
            <a:r>
              <a:rPr lang="en-US" sz="1600" dirty="0" smtClean="0">
                <a:solidFill>
                  <a:srgbClr val="FF0000"/>
                </a:solidFill>
                <a:latin typeface="Arial"/>
                <a:cs typeface="Arial"/>
              </a:rPr>
              <a:t>Dynamic rupture </a:t>
            </a:r>
            <a:r>
              <a:rPr lang="en-US" sz="1600" dirty="0" smtClean="0">
                <a:latin typeface="Arial"/>
                <a:cs typeface="Arial"/>
              </a:rPr>
              <a:t>by the </a:t>
            </a:r>
            <a:r>
              <a:rPr lang="en-US" sz="1600" dirty="0">
                <a:latin typeface="Arial"/>
                <a:cs typeface="Arial"/>
              </a:rPr>
              <a:t>s</a:t>
            </a:r>
            <a:r>
              <a:rPr lang="en-US" sz="1600" dirty="0" smtClean="0">
                <a:latin typeface="Arial"/>
                <a:cs typeface="Arial"/>
              </a:rPr>
              <a:t>taggered-grid split-node (SGSN) method (</a:t>
            </a:r>
            <a:r>
              <a:rPr lang="en-US" sz="1600" dirty="0" err="1" smtClean="0">
                <a:latin typeface="Arial"/>
                <a:cs typeface="Arial"/>
              </a:rPr>
              <a:t>Dalguer</a:t>
            </a:r>
            <a:r>
              <a:rPr lang="en-US" sz="1600" dirty="0" smtClean="0">
                <a:latin typeface="Arial"/>
                <a:cs typeface="Arial"/>
              </a:rPr>
              <a:t> and Day 2007)</a:t>
            </a:r>
          </a:p>
          <a:p>
            <a:pPr>
              <a:spcBef>
                <a:spcPts val="800"/>
              </a:spcBef>
            </a:pPr>
            <a:r>
              <a:rPr lang="en-US" sz="1600" dirty="0" smtClean="0">
                <a:latin typeface="Arial"/>
                <a:cs typeface="Arial"/>
              </a:rPr>
              <a:t>Absorbing boundary conditions by </a:t>
            </a:r>
            <a:r>
              <a:rPr lang="en-US" sz="1600" dirty="0" smtClean="0">
                <a:solidFill>
                  <a:srgbClr val="FF0000"/>
                </a:solidFill>
                <a:latin typeface="Arial"/>
                <a:cs typeface="Arial"/>
              </a:rPr>
              <a:t>perfectly </a:t>
            </a:r>
            <a:r>
              <a:rPr lang="en-US" sz="1600" dirty="0">
                <a:solidFill>
                  <a:srgbClr val="FF0000"/>
                </a:solidFill>
                <a:latin typeface="Arial"/>
                <a:cs typeface="Arial"/>
              </a:rPr>
              <a:t>m</a:t>
            </a:r>
            <a:r>
              <a:rPr lang="en-US" sz="1600" dirty="0" smtClean="0">
                <a:solidFill>
                  <a:srgbClr val="FF0000"/>
                </a:solidFill>
                <a:latin typeface="Arial"/>
                <a:cs typeface="Arial"/>
              </a:rPr>
              <a:t>atched layers</a:t>
            </a:r>
            <a:r>
              <a:rPr lang="en-US" sz="1600" dirty="0" smtClean="0">
                <a:latin typeface="Arial"/>
                <a:cs typeface="Arial"/>
              </a:rPr>
              <a:t> (PML) (</a:t>
            </a:r>
            <a:r>
              <a:rPr lang="en-US" sz="1600" dirty="0" err="1" smtClean="0">
                <a:latin typeface="Arial"/>
                <a:cs typeface="Arial"/>
              </a:rPr>
              <a:t>Marcinkovich</a:t>
            </a:r>
            <a:r>
              <a:rPr lang="en-US" sz="1600" dirty="0" smtClean="0">
                <a:latin typeface="Arial"/>
                <a:cs typeface="Arial"/>
              </a:rPr>
              <a:t> and Olsen 2003) and </a:t>
            </a:r>
            <a:r>
              <a:rPr lang="en-US" sz="1600" dirty="0" err="1" smtClean="0">
                <a:latin typeface="Arial"/>
                <a:cs typeface="Arial"/>
              </a:rPr>
              <a:t>Cerjan</a:t>
            </a:r>
            <a:r>
              <a:rPr lang="en-US" sz="1600" dirty="0" smtClean="0">
                <a:latin typeface="Arial"/>
                <a:cs typeface="Arial"/>
              </a:rPr>
              <a:t> et al. (1985)</a:t>
            </a:r>
          </a:p>
          <a:p>
            <a:endParaRPr lang="en-US" sz="1600" dirty="0">
              <a:latin typeface="Arial"/>
              <a:cs typeface="Arial"/>
            </a:endParaRPr>
          </a:p>
        </p:txBody>
      </p:sp>
      <p:graphicFrame>
        <p:nvGraphicFramePr>
          <p:cNvPr id="7" name="Object 6"/>
          <p:cNvGraphicFramePr>
            <a:graphicFrameLocks noChangeAspect="1"/>
          </p:cNvGraphicFramePr>
          <p:nvPr/>
        </p:nvGraphicFramePr>
        <p:xfrm>
          <a:off x="4521200" y="3340100"/>
          <a:ext cx="101600" cy="177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288" name="Equation" r:id="rId4" imgW="101600" imgH="177800" progId="Equation.3">
                  <p:embed/>
                </p:oleObj>
              </mc:Choice>
              <mc:Fallback>
                <p:oleObj name="Equation" r:id="rId4" imgW="101600" imgH="177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21200" y="3340100"/>
                        <a:ext cx="101600" cy="177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126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12998149"/>
              </p:ext>
            </p:extLst>
          </p:nvPr>
        </p:nvGraphicFramePr>
        <p:xfrm>
          <a:off x="736303" y="1898144"/>
          <a:ext cx="1023894" cy="50296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289" name="Equation" r:id="rId6" imgW="800100" imgH="393700" progId="Equation.3">
                  <p:embed/>
                </p:oleObj>
              </mc:Choice>
              <mc:Fallback>
                <p:oleObj name="Equation" r:id="rId6" imgW="800100" imgH="3937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6303" y="1898144"/>
                        <a:ext cx="1023894" cy="50296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127" name="Object 7"/>
          <p:cNvGraphicFramePr>
            <a:graphicFrameLocks noChangeAspect="1"/>
          </p:cNvGraphicFramePr>
          <p:nvPr/>
        </p:nvGraphicFramePr>
        <p:xfrm>
          <a:off x="1893084" y="1981528"/>
          <a:ext cx="2577008" cy="28464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290" name="Equation" r:id="rId8" imgW="1841500" imgH="203200" progId="Equation.3">
                  <p:embed/>
                </p:oleObj>
              </mc:Choice>
              <mc:Fallback>
                <p:oleObj name="Equation" r:id="rId8" imgW="1841500" imgH="203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93084" y="1981528"/>
                        <a:ext cx="2577008" cy="28464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129" name="Object 9"/>
          <p:cNvGraphicFramePr>
            <a:graphicFrameLocks noChangeAspect="1"/>
          </p:cNvGraphicFramePr>
          <p:nvPr/>
        </p:nvGraphicFramePr>
        <p:xfrm>
          <a:off x="2805095" y="3400991"/>
          <a:ext cx="2139567" cy="48648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291" name="Equation" r:id="rId10" imgW="1727200" imgH="393700" progId="Equation.3">
                  <p:embed/>
                </p:oleObj>
              </mc:Choice>
              <mc:Fallback>
                <p:oleObj name="Equation" r:id="rId10" imgW="1727200" imgH="3937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05095" y="3400991"/>
                        <a:ext cx="2139567" cy="48648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130" name="Object 10"/>
          <p:cNvGraphicFramePr>
            <a:graphicFrameLocks noChangeAspect="1"/>
          </p:cNvGraphicFramePr>
          <p:nvPr/>
        </p:nvGraphicFramePr>
        <p:xfrm>
          <a:off x="456892" y="3336444"/>
          <a:ext cx="1985278" cy="55102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292" name="Equation" r:id="rId12" imgW="1600200" imgH="444500" progId="Equation.3">
                  <p:embed/>
                </p:oleObj>
              </mc:Choice>
              <mc:Fallback>
                <p:oleObj name="Equation" r:id="rId12" imgW="1600200" imgH="4445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6892" y="3336444"/>
                        <a:ext cx="1985278" cy="55102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132" name="Object 12"/>
          <p:cNvGraphicFramePr>
            <a:graphicFrameLocks noChangeAspect="1"/>
          </p:cNvGraphicFramePr>
          <p:nvPr/>
        </p:nvGraphicFramePr>
        <p:xfrm>
          <a:off x="1611575" y="4159262"/>
          <a:ext cx="1943582" cy="52964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293" name="Equation" r:id="rId14" imgW="1587500" imgH="431800" progId="Equation.3">
                  <p:embed/>
                </p:oleObj>
              </mc:Choice>
              <mc:Fallback>
                <p:oleObj name="Equation" r:id="rId14" imgW="1587500" imgH="431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11575" y="4159262"/>
                        <a:ext cx="1943582" cy="52964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6" name="Picture 15" descr="Fig1_revised.eps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4148177" y="1093232"/>
            <a:ext cx="4831299" cy="4493741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5697816" y="5586971"/>
            <a:ext cx="3281656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i="1" dirty="0" smtClean="0"/>
              <a:t>Inelastic relaxation variables for </a:t>
            </a:r>
            <a:r>
              <a:rPr lang="en-US" sz="1600" i="1" dirty="0"/>
              <a:t>m</a:t>
            </a:r>
            <a:r>
              <a:rPr lang="en-US" sz="1600" i="1" dirty="0" smtClean="0"/>
              <a:t>emory-variable </a:t>
            </a:r>
            <a:r>
              <a:rPr lang="en-US" sz="1600" i="1" dirty="0" err="1" smtClean="0"/>
              <a:t>ODEs</a:t>
            </a:r>
            <a:r>
              <a:rPr lang="en-US" sz="1600" i="1" dirty="0" smtClean="0"/>
              <a:t> in AWP-ODC</a:t>
            </a:r>
            <a:endParaRPr lang="en-US" sz="1600" i="1" dirty="0"/>
          </a:p>
        </p:txBody>
      </p:sp>
    </p:spTree>
    <p:extLst>
      <p:ext uri="{BB962C8B-B14F-4D97-AF65-F5344CB8AC3E}">
        <p14:creationId xmlns:p14="http://schemas.microsoft.com/office/powerpoint/2010/main" val="24703859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2100" y="274639"/>
            <a:ext cx="8229600" cy="1143000"/>
          </a:xfrm>
        </p:spPr>
        <p:txBody>
          <a:bodyPr>
            <a:normAutofit/>
          </a:bodyPr>
          <a:lstStyle/>
          <a:p>
            <a:r>
              <a:rPr lang="en-US" sz="2800" dirty="0" smtClean="0"/>
              <a:t>AWP-ODC Weak Scaling</a:t>
            </a:r>
            <a:endParaRPr lang="en-US" sz="2800" dirty="0"/>
          </a:p>
        </p:txBody>
      </p:sp>
      <p:pic>
        <p:nvPicPr>
          <p:cNvPr id="4" name="Picture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17639"/>
            <a:ext cx="9194800" cy="50165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061200" y="3390900"/>
            <a:ext cx="1556836" cy="369332"/>
          </a:xfrm>
          <a:prstGeom prst="rect">
            <a:avLst/>
          </a:prstGeom>
          <a:solidFill>
            <a:srgbClr val="FFFFFF"/>
          </a:solidFill>
          <a:ln>
            <a:solidFill>
              <a:schemeClr val="bg1">
                <a:lumMod val="6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chemeClr val="accent1"/>
                </a:solidFill>
              </a:rPr>
              <a:t>94% efficiency</a:t>
            </a:r>
            <a:endParaRPr lang="en-US" b="1" dirty="0">
              <a:solidFill>
                <a:schemeClr val="accent1"/>
              </a:solidFill>
            </a:endParaRPr>
          </a:p>
        </p:txBody>
      </p:sp>
      <p:cxnSp>
        <p:nvCxnSpPr>
          <p:cNvPr id="7" name="Straight Arrow Connector 6"/>
          <p:cNvCxnSpPr/>
          <p:nvPr/>
        </p:nvCxnSpPr>
        <p:spPr>
          <a:xfrm flipV="1">
            <a:off x="7861300" y="2565403"/>
            <a:ext cx="101600" cy="8509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5565656" y="1694430"/>
            <a:ext cx="1672253" cy="369332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b="1" dirty="0" smtClean="0"/>
              <a:t>100% efficiency</a:t>
            </a:r>
            <a:endParaRPr lang="en-US" b="1" dirty="0"/>
          </a:p>
        </p:txBody>
      </p:sp>
      <p:cxnSp>
        <p:nvCxnSpPr>
          <p:cNvPr id="10" name="Straight Arrow Connector 9"/>
          <p:cNvCxnSpPr/>
          <p:nvPr/>
        </p:nvCxnSpPr>
        <p:spPr>
          <a:xfrm>
            <a:off x="7340600" y="1901576"/>
            <a:ext cx="582553" cy="0"/>
          </a:xfrm>
          <a:prstGeom prst="straightConnector1">
            <a:avLst/>
          </a:prstGeom>
          <a:ln>
            <a:solidFill>
              <a:schemeClr val="tx1">
                <a:lumMod val="65000"/>
                <a:lumOff val="35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 rot="10800000" flipH="1" flipV="1">
            <a:off x="7350097" y="935548"/>
            <a:ext cx="1556836" cy="338554"/>
          </a:xfrm>
          <a:prstGeom prst="rect">
            <a:avLst/>
          </a:prstGeom>
          <a:solidFill>
            <a:srgbClr val="80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 smtClean="0">
                <a:solidFill>
                  <a:schemeClr val="bg1">
                    <a:lumMod val="95000"/>
                  </a:schemeClr>
                </a:solidFill>
              </a:rPr>
              <a:t>2.3 </a:t>
            </a:r>
            <a:r>
              <a:rPr lang="en-US" sz="1600" b="1" dirty="0" err="1">
                <a:solidFill>
                  <a:schemeClr val="bg1">
                    <a:lumMod val="95000"/>
                  </a:schemeClr>
                </a:solidFill>
              </a:rPr>
              <a:t>P</a:t>
            </a:r>
            <a:r>
              <a:rPr lang="en-US" sz="1600" b="1" dirty="0" err="1" smtClean="0">
                <a:solidFill>
                  <a:schemeClr val="bg1">
                    <a:lumMod val="95000"/>
                  </a:schemeClr>
                </a:solidFill>
              </a:rPr>
              <a:t>flop</a:t>
            </a:r>
            <a:r>
              <a:rPr lang="en-US" sz="1600" b="1" dirty="0" smtClean="0">
                <a:solidFill>
                  <a:schemeClr val="bg1">
                    <a:lumMod val="95000"/>
                  </a:schemeClr>
                </a:solidFill>
              </a:rPr>
              <a:t>/</a:t>
            </a:r>
            <a:r>
              <a:rPr lang="en-US" sz="1600" b="1" dirty="0">
                <a:solidFill>
                  <a:schemeClr val="bg1">
                    <a:lumMod val="95000"/>
                  </a:schemeClr>
                </a:solidFill>
              </a:rPr>
              <a:t>s</a:t>
            </a:r>
          </a:p>
        </p:txBody>
      </p:sp>
      <p:cxnSp>
        <p:nvCxnSpPr>
          <p:cNvPr id="11" name="Straight Arrow Connector 10"/>
          <p:cNvCxnSpPr/>
          <p:nvPr/>
        </p:nvCxnSpPr>
        <p:spPr>
          <a:xfrm>
            <a:off x="8159750" y="1314450"/>
            <a:ext cx="349250" cy="342900"/>
          </a:xfrm>
          <a:prstGeom prst="straightConnector1">
            <a:avLst/>
          </a:prstGeom>
          <a:ln>
            <a:solidFill>
              <a:srgbClr val="595959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7350097" y="566216"/>
            <a:ext cx="1556836" cy="369332"/>
          </a:xfrm>
          <a:prstGeom prst="rect">
            <a:avLst/>
          </a:prstGeom>
          <a:noFill/>
          <a:ln>
            <a:solidFill>
              <a:schemeClr val="tx1">
                <a:lumMod val="65000"/>
                <a:lumOff val="3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800000"/>
                </a:solidFill>
              </a:rPr>
              <a:t>93% efficiency</a:t>
            </a:r>
            <a:endParaRPr lang="en-US" b="1" dirty="0">
              <a:solidFill>
                <a:srgbClr val="80000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563021" y="6330950"/>
            <a:ext cx="17181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00"/>
                </a:solidFill>
              </a:rPr>
              <a:t>(Cui et al., 2013)</a:t>
            </a:r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55551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834572" y="72568"/>
            <a:ext cx="747485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dirty="0" smtClean="0">
                <a:latin typeface="Helvetica "/>
                <a:cs typeface="Helvetica "/>
              </a:rPr>
              <a:t>Hercules – General Architecture</a:t>
            </a:r>
            <a:endParaRPr lang="en-US" sz="2400" b="1" dirty="0">
              <a:latin typeface="Helvetica "/>
              <a:cs typeface="Helvetica 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356784" y="599756"/>
            <a:ext cx="3280859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5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 "/>
                <a:cs typeface="Helvetica "/>
              </a:rPr>
              <a:t>» Finite-Element Method</a:t>
            </a:r>
          </a:p>
          <a:p>
            <a:r>
              <a:rPr lang="en-US" sz="15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 "/>
                <a:cs typeface="Helvetica "/>
              </a:rPr>
              <a:t>» Integrated Meshing</a:t>
            </a:r>
          </a:p>
          <a:p>
            <a:r>
              <a:rPr 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"/>
                <a:cs typeface="Helvetica "/>
              </a:rPr>
              <a:t> </a:t>
            </a:r>
            <a:r>
              <a:rPr lang="en-US" sz="15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 "/>
                <a:cs typeface="Helvetica "/>
              </a:rPr>
              <a:t>  (unstructured hexahedral)</a:t>
            </a:r>
          </a:p>
          <a:p>
            <a:r>
              <a:rPr lang="en-US" sz="15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 "/>
                <a:cs typeface="Helvetica "/>
              </a:rPr>
              <a:t>» Uses and </a:t>
            </a:r>
            <a:r>
              <a:rPr lang="en-US" sz="15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 "/>
                <a:cs typeface="Helvetica "/>
              </a:rPr>
              <a:t>octree</a:t>
            </a:r>
            <a:r>
              <a:rPr lang="en-US" sz="15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 "/>
                <a:cs typeface="Helvetica "/>
              </a:rPr>
              <a:t>-based library</a:t>
            </a:r>
            <a:br>
              <a:rPr lang="en-US" sz="15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 "/>
                <a:cs typeface="Helvetica "/>
              </a:rPr>
            </a:br>
            <a:r>
              <a:rPr lang="en-US" sz="15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 "/>
                <a:cs typeface="Helvetica "/>
              </a:rPr>
              <a:t>   for meshing and to order</a:t>
            </a:r>
          </a:p>
          <a:p>
            <a:r>
              <a:rPr 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"/>
                <a:cs typeface="Helvetica "/>
              </a:rPr>
              <a:t> </a:t>
            </a:r>
            <a:r>
              <a:rPr lang="en-US" sz="15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 "/>
                <a:cs typeface="Helvetica "/>
              </a:rPr>
              <a:t>  elements and nodes in memory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9357" y="3562215"/>
            <a:ext cx="6195786" cy="2936773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39644" y="3991760"/>
            <a:ext cx="1905000" cy="2100385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299357" y="3141635"/>
            <a:ext cx="198664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200" b="1" dirty="0" smtClean="0">
                <a:solidFill>
                  <a:schemeClr val="accent5">
                    <a:lumMod val="75000"/>
                  </a:schemeClr>
                </a:solidFill>
                <a:latin typeface="Helvetica "/>
                <a:cs typeface="Helvetica "/>
              </a:rPr>
              <a:t>End-to-End</a:t>
            </a:r>
            <a:br>
              <a:rPr lang="en-US" sz="1200" b="1" dirty="0" smtClean="0">
                <a:solidFill>
                  <a:schemeClr val="accent5">
                    <a:lumMod val="75000"/>
                  </a:schemeClr>
                </a:solidFill>
                <a:latin typeface="Helvetica "/>
                <a:cs typeface="Helvetica "/>
              </a:rPr>
            </a:br>
            <a:r>
              <a:rPr lang="en-US" sz="1200" b="1" dirty="0" smtClean="0">
                <a:solidFill>
                  <a:schemeClr val="accent5">
                    <a:lumMod val="75000"/>
                  </a:schemeClr>
                </a:solidFill>
                <a:latin typeface="Helvetica "/>
                <a:cs typeface="Helvetica "/>
              </a:rPr>
              <a:t>Simulation Process</a:t>
            </a:r>
            <a:endParaRPr lang="en-US" sz="1200" b="1" dirty="0">
              <a:solidFill>
                <a:schemeClr val="accent5">
                  <a:lumMod val="75000"/>
                </a:schemeClr>
              </a:solidFill>
              <a:latin typeface="Helvetica "/>
              <a:cs typeface="Helvetica 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2585357" y="3141635"/>
            <a:ext cx="198664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200" b="1" dirty="0" smtClean="0">
                <a:solidFill>
                  <a:schemeClr val="accent5">
                    <a:lumMod val="75000"/>
                  </a:schemeClr>
                </a:solidFill>
                <a:latin typeface="Helvetica "/>
                <a:cs typeface="Helvetica "/>
              </a:rPr>
              <a:t>Main Solving</a:t>
            </a:r>
            <a:br>
              <a:rPr lang="en-US" sz="1200" b="1" dirty="0" smtClean="0">
                <a:solidFill>
                  <a:schemeClr val="accent5">
                    <a:lumMod val="75000"/>
                  </a:schemeClr>
                </a:solidFill>
                <a:latin typeface="Helvetica "/>
                <a:cs typeface="Helvetica "/>
              </a:rPr>
            </a:br>
            <a:r>
              <a:rPr lang="en-US" sz="1200" b="1" dirty="0" smtClean="0">
                <a:solidFill>
                  <a:schemeClr val="accent5">
                    <a:lumMod val="75000"/>
                  </a:schemeClr>
                </a:solidFill>
                <a:latin typeface="Helvetica "/>
                <a:cs typeface="Helvetica "/>
              </a:rPr>
              <a:t>Loop</a:t>
            </a:r>
            <a:endParaRPr lang="en-US" sz="1200" b="1" dirty="0">
              <a:solidFill>
                <a:schemeClr val="accent5">
                  <a:lumMod val="75000"/>
                </a:schemeClr>
              </a:solidFill>
              <a:latin typeface="Helvetica "/>
              <a:cs typeface="Helvetica 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4750848" y="3141635"/>
            <a:ext cx="198664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200" b="1" dirty="0" smtClean="0">
                <a:solidFill>
                  <a:schemeClr val="accent5">
                    <a:lumMod val="75000"/>
                  </a:schemeClr>
                </a:solidFill>
                <a:latin typeface="Helvetica "/>
                <a:cs typeface="Helvetica "/>
              </a:rPr>
              <a:t>Most Demanding</a:t>
            </a:r>
            <a:br>
              <a:rPr lang="en-US" sz="1200" b="1" dirty="0" smtClean="0">
                <a:solidFill>
                  <a:schemeClr val="accent5">
                    <a:lumMod val="75000"/>
                  </a:schemeClr>
                </a:solidFill>
                <a:latin typeface="Helvetica "/>
                <a:cs typeface="Helvetica "/>
              </a:rPr>
            </a:br>
            <a:r>
              <a:rPr lang="en-US" sz="1200" b="1" dirty="0" smtClean="0">
                <a:solidFill>
                  <a:schemeClr val="accent5">
                    <a:lumMod val="75000"/>
                  </a:schemeClr>
                </a:solidFill>
                <a:latin typeface="Helvetica "/>
                <a:cs typeface="Helvetica "/>
              </a:rPr>
              <a:t>Operations</a:t>
            </a:r>
            <a:endParaRPr lang="en-US" sz="1200" b="1" dirty="0">
              <a:solidFill>
                <a:schemeClr val="accent5">
                  <a:lumMod val="75000"/>
                </a:schemeClr>
              </a:solidFill>
              <a:latin typeface="Helvetica "/>
              <a:cs typeface="Helvetica 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6858000" y="3142417"/>
            <a:ext cx="198664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200" b="1" dirty="0" err="1" smtClean="0">
                <a:solidFill>
                  <a:schemeClr val="accent5">
                    <a:lumMod val="75000"/>
                  </a:schemeClr>
                </a:solidFill>
                <a:latin typeface="Helvetica "/>
                <a:cs typeface="Helvetica "/>
              </a:rPr>
              <a:t>Octree</a:t>
            </a:r>
            <a:r>
              <a:rPr lang="en-US" sz="1200" b="1" dirty="0" smtClean="0">
                <a:solidFill>
                  <a:schemeClr val="accent5">
                    <a:lumMod val="75000"/>
                  </a:schemeClr>
                </a:solidFill>
                <a:latin typeface="Helvetica "/>
                <a:cs typeface="Helvetica "/>
              </a:rPr>
              <a:t>-Based</a:t>
            </a:r>
            <a:br>
              <a:rPr lang="en-US" sz="1200" b="1" dirty="0" smtClean="0">
                <a:solidFill>
                  <a:schemeClr val="accent5">
                    <a:lumMod val="75000"/>
                  </a:schemeClr>
                </a:solidFill>
                <a:latin typeface="Helvetica "/>
                <a:cs typeface="Helvetica "/>
              </a:rPr>
            </a:br>
            <a:r>
              <a:rPr lang="en-US" sz="1200" b="1" dirty="0" smtClean="0">
                <a:solidFill>
                  <a:schemeClr val="accent5">
                    <a:lumMod val="75000"/>
                  </a:schemeClr>
                </a:solidFill>
                <a:latin typeface="Helvetica "/>
                <a:cs typeface="Helvetica "/>
              </a:rPr>
              <a:t>FE Mesh</a:t>
            </a:r>
            <a:endParaRPr lang="en-US" sz="1200" b="1" dirty="0">
              <a:solidFill>
                <a:schemeClr val="accent5">
                  <a:lumMod val="75000"/>
                </a:schemeClr>
              </a:solidFill>
              <a:latin typeface="Helvetica "/>
              <a:cs typeface="Helvetica 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3956327" y="599756"/>
            <a:ext cx="3280859" cy="12464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"/>
                <a:cs typeface="Helvetica "/>
              </a:rPr>
              <a:t>» Explicit FE solver</a:t>
            </a:r>
            <a:br>
              <a:rPr 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"/>
                <a:cs typeface="Helvetica "/>
              </a:rPr>
            </a:br>
            <a:r>
              <a:rPr 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"/>
                <a:cs typeface="Helvetica "/>
              </a:rPr>
              <a:t>» Plane wave approximation to</a:t>
            </a:r>
          </a:p>
          <a:p>
            <a:r>
              <a:rPr 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"/>
                <a:cs typeface="Helvetica "/>
              </a:rPr>
              <a:t>   absorbing boundary conditions</a:t>
            </a:r>
          </a:p>
          <a:p>
            <a:r>
              <a:rPr lang="en-US" sz="15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 "/>
                <a:cs typeface="Helvetica "/>
              </a:rPr>
              <a:t>» Natural free surface condition</a:t>
            </a:r>
          </a:p>
          <a:p>
            <a:r>
              <a:rPr lang="en-US" sz="15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 "/>
                <a:cs typeface="Helvetica "/>
              </a:rPr>
              <a:t>» Frequency Independent Q</a:t>
            </a:r>
          </a:p>
        </p:txBody>
      </p:sp>
      <p:sp>
        <p:nvSpPr>
          <p:cNvPr id="16" name="Rectangle 15"/>
          <p:cNvSpPr/>
          <p:nvPr/>
        </p:nvSpPr>
        <p:spPr>
          <a:xfrm>
            <a:off x="299357" y="2194525"/>
            <a:ext cx="8545286" cy="78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5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 "/>
                <a:cs typeface="Helvetica "/>
              </a:rPr>
              <a:t>Hercules was </a:t>
            </a:r>
            <a:r>
              <a:rPr 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"/>
                <a:cs typeface="Helvetica "/>
              </a:rPr>
              <a:t>developed by the Quake </a:t>
            </a:r>
            <a:r>
              <a:rPr lang="en-US" sz="15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 "/>
                <a:cs typeface="Helvetica "/>
              </a:rPr>
              <a:t>Group at Carnegie Mellon University with support from SCEC/CME projects. Its current developers team include collaborators at the National University of Mexico, the University of Memphis, and the SCEC/IT team among others.</a:t>
            </a:r>
          </a:p>
        </p:txBody>
      </p:sp>
      <p:sp>
        <p:nvSpPr>
          <p:cNvPr id="17" name="Rectangle 16"/>
          <p:cNvSpPr/>
          <p:nvPr/>
        </p:nvSpPr>
        <p:spPr>
          <a:xfrm>
            <a:off x="5146847" y="6192177"/>
            <a:ext cx="369779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 "/>
                <a:cs typeface="Helvetica "/>
              </a:rPr>
              <a:t>Jacobo</a:t>
            </a:r>
            <a:r>
              <a:rPr 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 "/>
                <a:cs typeface="Helvetica "/>
              </a:rPr>
              <a:t> </a:t>
            </a:r>
            <a:r>
              <a:rPr lang="en-US" sz="12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 "/>
                <a:cs typeface="Helvetica "/>
              </a:rPr>
              <a:t>Bielak</a:t>
            </a:r>
            <a:r>
              <a:rPr 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 "/>
                <a:cs typeface="Helvetica "/>
              </a:rPr>
              <a:t> (CMU) and </a:t>
            </a: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"/>
                <a:cs typeface="Helvetica "/>
              </a:rPr>
              <a:t>Ricardo Taborda (UM</a:t>
            </a:r>
            <a:r>
              <a:rPr 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 "/>
                <a:cs typeface="Helvetica "/>
              </a:rPr>
              <a:t>)</a:t>
            </a:r>
            <a:br>
              <a:rPr 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 "/>
                <a:cs typeface="Helvetica "/>
              </a:rPr>
            </a:br>
            <a:r>
              <a:rPr 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 "/>
                <a:cs typeface="Helvetica "/>
              </a:rPr>
              <a:t>See Refs. Taborda et al. (2010) and </a:t>
            </a:r>
            <a:r>
              <a:rPr lang="en-US" sz="12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 "/>
                <a:cs typeface="Helvetica "/>
              </a:rPr>
              <a:t>Tu</a:t>
            </a:r>
            <a:r>
              <a:rPr 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 "/>
                <a:cs typeface="Helvetica "/>
              </a:rPr>
              <a:t> et al. (2006)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419653835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Rounded Rectangle 161"/>
          <p:cNvSpPr/>
          <p:nvPr/>
        </p:nvSpPr>
        <p:spPr>
          <a:xfrm>
            <a:off x="48628" y="2544570"/>
            <a:ext cx="9046744" cy="2172210"/>
          </a:xfrm>
          <a:prstGeom prst="roundRect">
            <a:avLst>
              <a:gd name="adj" fmla="val 8716"/>
            </a:avLst>
          </a:prstGeom>
          <a:solidFill>
            <a:srgbClr val="FCD5B5"/>
          </a:solidFill>
          <a:ln w="25400">
            <a:solidFill>
              <a:srgbClr val="E46C0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1" name="Rounded Rectangle 160"/>
          <p:cNvSpPr/>
          <p:nvPr/>
        </p:nvSpPr>
        <p:spPr>
          <a:xfrm>
            <a:off x="48628" y="983096"/>
            <a:ext cx="9046744" cy="1275195"/>
          </a:xfrm>
          <a:prstGeom prst="roundRect">
            <a:avLst>
              <a:gd name="adj" fmla="val 8716"/>
            </a:avLst>
          </a:prstGeom>
          <a:solidFill>
            <a:srgbClr val="FCD5B5"/>
          </a:solidFill>
          <a:ln w="25400">
            <a:solidFill>
              <a:srgbClr val="E46C0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ounded Rectangle 1"/>
          <p:cNvSpPr/>
          <p:nvPr/>
        </p:nvSpPr>
        <p:spPr>
          <a:xfrm>
            <a:off x="918153" y="1341765"/>
            <a:ext cx="858659" cy="576422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 smtClean="0"/>
              <a:t>I/O</a:t>
            </a:r>
            <a:endParaRPr lang="en-US" sz="1100" dirty="0"/>
          </a:p>
        </p:txBody>
      </p:sp>
      <p:sp>
        <p:nvSpPr>
          <p:cNvPr id="3" name="Rectangle 2"/>
          <p:cNvSpPr/>
          <p:nvPr/>
        </p:nvSpPr>
        <p:spPr>
          <a:xfrm>
            <a:off x="834572" y="0"/>
            <a:ext cx="747485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dirty="0" smtClean="0">
                <a:latin typeface="Helvetica "/>
                <a:cs typeface="Helvetica "/>
              </a:rPr>
              <a:t>Hercules on Titan – GPU Module Implementation</a:t>
            </a:r>
            <a:endParaRPr lang="en-US" sz="2400" b="1" dirty="0">
              <a:latin typeface="Helvetica "/>
              <a:cs typeface="Helvetica 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834572" y="419178"/>
            <a:ext cx="747485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 smtClean="0">
                <a:latin typeface="Helvetica "/>
                <a:cs typeface="Helvetica "/>
              </a:rPr>
              <a:t>Modifications to Solver Loop</a:t>
            </a:r>
            <a:endParaRPr lang="en-US" b="1" dirty="0">
              <a:latin typeface="Helvetica "/>
              <a:cs typeface="Helvetica 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2076997" y="1341765"/>
            <a:ext cx="858658" cy="588256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 smtClean="0"/>
              <a:t>Source Forces</a:t>
            </a:r>
            <a:endParaRPr lang="en-US" sz="1100" dirty="0"/>
          </a:p>
        </p:txBody>
      </p:sp>
      <p:sp>
        <p:nvSpPr>
          <p:cNvPr id="6" name="Rounded Rectangle 5"/>
          <p:cNvSpPr/>
          <p:nvPr/>
        </p:nvSpPr>
        <p:spPr>
          <a:xfrm>
            <a:off x="3259185" y="1344477"/>
            <a:ext cx="858658" cy="588256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100" dirty="0" smtClean="0"/>
              <a:t>Stiffness,</a:t>
            </a:r>
          </a:p>
          <a:p>
            <a:pPr algn="ctr"/>
            <a:r>
              <a:rPr lang="en-US" sz="1100" dirty="0" smtClean="0"/>
              <a:t>Attenuation</a:t>
            </a:r>
            <a:endParaRPr lang="en-US" sz="1100" dirty="0"/>
          </a:p>
        </p:txBody>
      </p:sp>
      <p:sp>
        <p:nvSpPr>
          <p:cNvPr id="7" name="Rounded Rectangle 6"/>
          <p:cNvSpPr/>
          <p:nvPr/>
        </p:nvSpPr>
        <p:spPr>
          <a:xfrm>
            <a:off x="4416607" y="1341003"/>
            <a:ext cx="858658" cy="576422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 smtClean="0"/>
              <a:t>Nonlinear</a:t>
            </a:r>
          </a:p>
          <a:p>
            <a:pPr algn="ctr"/>
            <a:r>
              <a:rPr lang="en-US" sz="1100" dirty="0" smtClean="0"/>
              <a:t>and Buildings</a:t>
            </a:r>
            <a:endParaRPr lang="en-US" sz="1100" dirty="0"/>
          </a:p>
        </p:txBody>
      </p:sp>
      <p:sp>
        <p:nvSpPr>
          <p:cNvPr id="8" name="Rounded Rectangle 7"/>
          <p:cNvSpPr/>
          <p:nvPr/>
        </p:nvSpPr>
        <p:spPr>
          <a:xfrm>
            <a:off x="5613085" y="1335848"/>
            <a:ext cx="858658" cy="576422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 err="1" smtClean="0"/>
              <a:t>Comm</a:t>
            </a:r>
            <a:endParaRPr lang="en-US" sz="1100" dirty="0" smtClean="0"/>
          </a:p>
          <a:p>
            <a:pPr algn="ctr"/>
            <a:r>
              <a:rPr lang="en-US" sz="1100" dirty="0" smtClean="0"/>
              <a:t>Forces</a:t>
            </a:r>
            <a:endParaRPr lang="en-US" sz="1100" dirty="0"/>
          </a:p>
        </p:txBody>
      </p:sp>
      <p:sp>
        <p:nvSpPr>
          <p:cNvPr id="9" name="Rounded Rectangle 8"/>
          <p:cNvSpPr/>
          <p:nvPr/>
        </p:nvSpPr>
        <p:spPr>
          <a:xfrm>
            <a:off x="8006041" y="1330756"/>
            <a:ext cx="858658" cy="576422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 err="1" smtClean="0"/>
              <a:t>Comm</a:t>
            </a:r>
            <a:endParaRPr lang="en-US" sz="1100" dirty="0" smtClean="0"/>
          </a:p>
          <a:p>
            <a:pPr algn="ctr"/>
            <a:r>
              <a:rPr lang="en-US" sz="1100" dirty="0" err="1" smtClean="0"/>
              <a:t>Disp</a:t>
            </a:r>
            <a:endParaRPr lang="en-US" sz="1100" dirty="0" smtClean="0"/>
          </a:p>
        </p:txBody>
      </p:sp>
      <p:sp>
        <p:nvSpPr>
          <p:cNvPr id="10" name="Rounded Rectangle 9"/>
          <p:cNvSpPr/>
          <p:nvPr/>
        </p:nvSpPr>
        <p:spPr>
          <a:xfrm>
            <a:off x="6809563" y="1330756"/>
            <a:ext cx="858658" cy="576422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 err="1" smtClean="0"/>
              <a:t>Disp</a:t>
            </a:r>
            <a:r>
              <a:rPr lang="en-US" sz="1100" dirty="0" smtClean="0"/>
              <a:t> Update</a:t>
            </a:r>
          </a:p>
        </p:txBody>
      </p:sp>
      <p:cxnSp>
        <p:nvCxnSpPr>
          <p:cNvPr id="15" name="Straight Arrow Connector 14"/>
          <p:cNvCxnSpPr>
            <a:endCxn id="2" idx="1"/>
          </p:cNvCxnSpPr>
          <p:nvPr/>
        </p:nvCxnSpPr>
        <p:spPr>
          <a:xfrm>
            <a:off x="586091" y="1623216"/>
            <a:ext cx="332062" cy="6760"/>
          </a:xfrm>
          <a:prstGeom prst="straightConnector1">
            <a:avLst/>
          </a:prstGeom>
          <a:ln>
            <a:solidFill>
              <a:srgbClr val="357D9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586091" y="1632934"/>
            <a:ext cx="0" cy="519779"/>
          </a:xfrm>
          <a:prstGeom prst="line">
            <a:avLst/>
          </a:prstGeom>
          <a:ln>
            <a:solidFill>
              <a:srgbClr val="357D9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586091" y="2152713"/>
            <a:ext cx="8460653" cy="0"/>
          </a:xfrm>
          <a:prstGeom prst="line">
            <a:avLst/>
          </a:prstGeom>
          <a:ln>
            <a:solidFill>
              <a:srgbClr val="357D9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>
            <a:stCxn id="9" idx="3"/>
          </p:cNvCxnSpPr>
          <p:nvPr/>
        </p:nvCxnSpPr>
        <p:spPr>
          <a:xfrm>
            <a:off x="8864699" y="1618967"/>
            <a:ext cx="182045" cy="198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9046744" y="1620948"/>
            <a:ext cx="0" cy="531765"/>
          </a:xfrm>
          <a:prstGeom prst="line">
            <a:avLst/>
          </a:prstGeom>
          <a:ln>
            <a:solidFill>
              <a:srgbClr val="357D9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>
            <a:stCxn id="2" idx="3"/>
          </p:cNvCxnSpPr>
          <p:nvPr/>
        </p:nvCxnSpPr>
        <p:spPr>
          <a:xfrm flipV="1">
            <a:off x="1776812" y="1628452"/>
            <a:ext cx="300185" cy="1524"/>
          </a:xfrm>
          <a:prstGeom prst="straightConnector1">
            <a:avLst/>
          </a:prstGeom>
          <a:ln>
            <a:solidFill>
              <a:srgbClr val="357D9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/>
          <p:nvPr/>
        </p:nvCxnSpPr>
        <p:spPr>
          <a:xfrm flipV="1">
            <a:off x="4117843" y="1613355"/>
            <a:ext cx="300185" cy="1524"/>
          </a:xfrm>
          <a:prstGeom prst="straightConnector1">
            <a:avLst/>
          </a:prstGeom>
          <a:ln>
            <a:solidFill>
              <a:srgbClr val="357D9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>
            <a:stCxn id="7" idx="3"/>
            <a:endCxn id="8" idx="1"/>
          </p:cNvCxnSpPr>
          <p:nvPr/>
        </p:nvCxnSpPr>
        <p:spPr>
          <a:xfrm flipV="1">
            <a:off x="5275265" y="1624059"/>
            <a:ext cx="337820" cy="5155"/>
          </a:xfrm>
          <a:prstGeom prst="straightConnector1">
            <a:avLst/>
          </a:prstGeom>
          <a:ln>
            <a:solidFill>
              <a:srgbClr val="357D9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/>
          <p:cNvCxnSpPr>
            <a:stCxn id="5" idx="3"/>
            <a:endCxn id="6" idx="1"/>
          </p:cNvCxnSpPr>
          <p:nvPr/>
        </p:nvCxnSpPr>
        <p:spPr>
          <a:xfrm>
            <a:off x="2935655" y="1635893"/>
            <a:ext cx="323530" cy="2712"/>
          </a:xfrm>
          <a:prstGeom prst="straightConnector1">
            <a:avLst/>
          </a:prstGeom>
          <a:ln>
            <a:solidFill>
              <a:srgbClr val="357D9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1" name="Straight Arrow Connector 50"/>
          <p:cNvCxnSpPr/>
          <p:nvPr/>
        </p:nvCxnSpPr>
        <p:spPr>
          <a:xfrm flipV="1">
            <a:off x="6471743" y="1600433"/>
            <a:ext cx="337820" cy="5155"/>
          </a:xfrm>
          <a:prstGeom prst="straightConnector1">
            <a:avLst/>
          </a:prstGeom>
          <a:ln>
            <a:solidFill>
              <a:srgbClr val="357D9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2" name="Straight Arrow Connector 51"/>
          <p:cNvCxnSpPr/>
          <p:nvPr/>
        </p:nvCxnSpPr>
        <p:spPr>
          <a:xfrm flipV="1">
            <a:off x="7668221" y="1591641"/>
            <a:ext cx="337820" cy="5155"/>
          </a:xfrm>
          <a:prstGeom prst="straightConnector1">
            <a:avLst/>
          </a:prstGeom>
          <a:ln>
            <a:solidFill>
              <a:srgbClr val="357D9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5" name="TextBox 54"/>
          <p:cNvSpPr txBox="1"/>
          <p:nvPr/>
        </p:nvSpPr>
        <p:spPr>
          <a:xfrm>
            <a:off x="4352950" y="1932733"/>
            <a:ext cx="51809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>
                <a:latin typeface="Helvetica "/>
              </a:rPr>
              <a:t>Reset</a:t>
            </a:r>
            <a:endParaRPr lang="en-US" sz="1000" dirty="0">
              <a:latin typeface="Helvetica 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3785567" y="983097"/>
            <a:ext cx="170271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latin typeface="Helvetica "/>
              </a:rPr>
              <a:t>Original Solver Loop</a:t>
            </a:r>
            <a:endParaRPr lang="en-US" sz="1200" b="1" dirty="0">
              <a:latin typeface="Helvetica 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-29783" y="1469328"/>
            <a:ext cx="56457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>
                <a:latin typeface="Helvetica "/>
              </a:rPr>
              <a:t>CPU</a:t>
            </a:r>
            <a:endParaRPr lang="en-US" sz="1400" b="1" dirty="0">
              <a:latin typeface="Helvetica "/>
            </a:endParaRPr>
          </a:p>
        </p:txBody>
      </p:sp>
      <p:cxnSp>
        <p:nvCxnSpPr>
          <p:cNvPr id="61" name="Straight Arrow Connector 60"/>
          <p:cNvCxnSpPr>
            <a:stCxn id="161" idx="2"/>
            <a:endCxn id="162" idx="0"/>
          </p:cNvCxnSpPr>
          <p:nvPr/>
        </p:nvCxnSpPr>
        <p:spPr>
          <a:xfrm>
            <a:off x="4572000" y="2258291"/>
            <a:ext cx="0" cy="286279"/>
          </a:xfrm>
          <a:prstGeom prst="straightConnector1">
            <a:avLst/>
          </a:prstGeom>
          <a:ln w="25400">
            <a:solidFill>
              <a:srgbClr val="C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2" name="Rounded Rectangle 61"/>
          <p:cNvSpPr/>
          <p:nvPr/>
        </p:nvSpPr>
        <p:spPr>
          <a:xfrm>
            <a:off x="880474" y="2925314"/>
            <a:ext cx="858659" cy="576422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 smtClean="0"/>
              <a:t>I/O</a:t>
            </a:r>
            <a:endParaRPr lang="en-US" sz="1100" dirty="0"/>
          </a:p>
        </p:txBody>
      </p:sp>
      <p:sp>
        <p:nvSpPr>
          <p:cNvPr id="63" name="Rounded Rectangle 62"/>
          <p:cNvSpPr/>
          <p:nvPr/>
        </p:nvSpPr>
        <p:spPr>
          <a:xfrm>
            <a:off x="2039318" y="2925314"/>
            <a:ext cx="858658" cy="588256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 smtClean="0"/>
              <a:t>Source Forces</a:t>
            </a:r>
            <a:endParaRPr lang="en-US" sz="1100" dirty="0"/>
          </a:p>
        </p:txBody>
      </p:sp>
      <p:sp>
        <p:nvSpPr>
          <p:cNvPr id="64" name="Rounded Rectangle 63"/>
          <p:cNvSpPr/>
          <p:nvPr/>
        </p:nvSpPr>
        <p:spPr>
          <a:xfrm>
            <a:off x="880475" y="3760798"/>
            <a:ext cx="858658" cy="588256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100" dirty="0" smtClean="0"/>
              <a:t>Stiffness,</a:t>
            </a:r>
          </a:p>
          <a:p>
            <a:pPr algn="ctr"/>
            <a:r>
              <a:rPr lang="en-US" sz="1100" dirty="0" smtClean="0"/>
              <a:t>Attenuation</a:t>
            </a:r>
            <a:endParaRPr lang="en-US" sz="1100" dirty="0"/>
          </a:p>
        </p:txBody>
      </p:sp>
      <p:sp>
        <p:nvSpPr>
          <p:cNvPr id="65" name="Rounded Rectangle 64"/>
          <p:cNvSpPr/>
          <p:nvPr/>
        </p:nvSpPr>
        <p:spPr>
          <a:xfrm>
            <a:off x="3211171" y="2919397"/>
            <a:ext cx="858658" cy="576422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 smtClean="0"/>
              <a:t>Nonlinear and Buildings</a:t>
            </a:r>
            <a:endParaRPr lang="en-US" sz="1100" dirty="0"/>
          </a:p>
        </p:txBody>
      </p:sp>
      <p:sp>
        <p:nvSpPr>
          <p:cNvPr id="66" name="Rounded Rectangle 65"/>
          <p:cNvSpPr/>
          <p:nvPr/>
        </p:nvSpPr>
        <p:spPr>
          <a:xfrm>
            <a:off x="4421134" y="2913543"/>
            <a:ext cx="858658" cy="576422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 err="1" smtClean="0"/>
              <a:t>Comm</a:t>
            </a:r>
            <a:endParaRPr lang="en-US" sz="1100" dirty="0" smtClean="0"/>
          </a:p>
          <a:p>
            <a:pPr algn="ctr"/>
            <a:r>
              <a:rPr lang="en-US" sz="1100" dirty="0" smtClean="0"/>
              <a:t>Forces</a:t>
            </a:r>
            <a:endParaRPr lang="en-US" sz="1100" dirty="0"/>
          </a:p>
        </p:txBody>
      </p:sp>
      <p:sp>
        <p:nvSpPr>
          <p:cNvPr id="67" name="Rounded Rectangle 66"/>
          <p:cNvSpPr/>
          <p:nvPr/>
        </p:nvSpPr>
        <p:spPr>
          <a:xfrm>
            <a:off x="6809563" y="2900926"/>
            <a:ext cx="858658" cy="576422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 err="1" smtClean="0"/>
              <a:t>Comm</a:t>
            </a:r>
            <a:endParaRPr lang="en-US" sz="1100" dirty="0" smtClean="0"/>
          </a:p>
          <a:p>
            <a:pPr algn="ctr"/>
            <a:r>
              <a:rPr lang="en-US" sz="1100" dirty="0" err="1" smtClean="0"/>
              <a:t>Disp</a:t>
            </a:r>
            <a:endParaRPr lang="en-US" sz="1100" dirty="0" smtClean="0"/>
          </a:p>
        </p:txBody>
      </p:sp>
      <p:sp>
        <p:nvSpPr>
          <p:cNvPr id="68" name="Rounded Rectangle 67"/>
          <p:cNvSpPr/>
          <p:nvPr/>
        </p:nvSpPr>
        <p:spPr>
          <a:xfrm>
            <a:off x="5613085" y="3772632"/>
            <a:ext cx="858658" cy="576422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 err="1" smtClean="0"/>
              <a:t>Disp</a:t>
            </a:r>
            <a:r>
              <a:rPr lang="en-US" sz="1100" dirty="0"/>
              <a:t> </a:t>
            </a:r>
            <a:r>
              <a:rPr lang="en-US" sz="1100" dirty="0" smtClean="0"/>
              <a:t>Update</a:t>
            </a:r>
          </a:p>
        </p:txBody>
      </p:sp>
      <p:cxnSp>
        <p:nvCxnSpPr>
          <p:cNvPr id="71" name="Straight Connector 70"/>
          <p:cNvCxnSpPr/>
          <p:nvPr/>
        </p:nvCxnSpPr>
        <p:spPr>
          <a:xfrm>
            <a:off x="586091" y="4584033"/>
            <a:ext cx="7264175" cy="0"/>
          </a:xfrm>
          <a:prstGeom prst="line">
            <a:avLst/>
          </a:prstGeom>
          <a:ln>
            <a:solidFill>
              <a:srgbClr val="357D9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/>
          <p:cNvCxnSpPr>
            <a:stCxn id="67" idx="3"/>
          </p:cNvCxnSpPr>
          <p:nvPr/>
        </p:nvCxnSpPr>
        <p:spPr>
          <a:xfrm>
            <a:off x="7668221" y="3189137"/>
            <a:ext cx="182045" cy="198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/>
          <p:cNvCxnSpPr/>
          <p:nvPr/>
        </p:nvCxnSpPr>
        <p:spPr>
          <a:xfrm>
            <a:off x="7850266" y="3180330"/>
            <a:ext cx="0" cy="1403703"/>
          </a:xfrm>
          <a:prstGeom prst="line">
            <a:avLst/>
          </a:prstGeom>
          <a:ln>
            <a:solidFill>
              <a:srgbClr val="357D9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6" name="Straight Arrow Connector 75"/>
          <p:cNvCxnSpPr>
            <a:stCxn id="65" idx="3"/>
            <a:endCxn id="66" idx="1"/>
          </p:cNvCxnSpPr>
          <p:nvPr/>
        </p:nvCxnSpPr>
        <p:spPr>
          <a:xfrm flipV="1">
            <a:off x="4069829" y="3201754"/>
            <a:ext cx="351305" cy="5854"/>
          </a:xfrm>
          <a:prstGeom prst="straightConnector1">
            <a:avLst/>
          </a:prstGeom>
          <a:ln>
            <a:solidFill>
              <a:srgbClr val="357D9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1" name="TextBox 80"/>
          <p:cNvSpPr txBox="1"/>
          <p:nvPr/>
        </p:nvSpPr>
        <p:spPr>
          <a:xfrm>
            <a:off x="-20099" y="3065779"/>
            <a:ext cx="56457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>
                <a:latin typeface="Helvetica "/>
              </a:rPr>
              <a:t>CPU</a:t>
            </a:r>
            <a:endParaRPr lang="en-US" sz="1400" b="1" dirty="0">
              <a:latin typeface="Helvetica "/>
            </a:endParaRPr>
          </a:p>
        </p:txBody>
      </p:sp>
      <p:sp>
        <p:nvSpPr>
          <p:cNvPr id="82" name="TextBox 81"/>
          <p:cNvSpPr txBox="1"/>
          <p:nvPr/>
        </p:nvSpPr>
        <p:spPr>
          <a:xfrm>
            <a:off x="3882548" y="2544569"/>
            <a:ext cx="145264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latin typeface="Helvetica "/>
              </a:rPr>
              <a:t>GPU Solver Loop</a:t>
            </a:r>
            <a:endParaRPr lang="en-US" sz="1200" b="1" dirty="0">
              <a:latin typeface="Helvetica "/>
            </a:endParaRPr>
          </a:p>
        </p:txBody>
      </p:sp>
      <p:cxnSp>
        <p:nvCxnSpPr>
          <p:cNvPr id="85" name="Straight Arrow Connector 84"/>
          <p:cNvCxnSpPr/>
          <p:nvPr/>
        </p:nvCxnSpPr>
        <p:spPr>
          <a:xfrm flipV="1">
            <a:off x="2910986" y="3200992"/>
            <a:ext cx="300185" cy="1524"/>
          </a:xfrm>
          <a:prstGeom prst="straightConnector1">
            <a:avLst/>
          </a:prstGeom>
          <a:ln>
            <a:solidFill>
              <a:srgbClr val="357D9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2" name="TextBox 91"/>
          <p:cNvSpPr txBox="1"/>
          <p:nvPr/>
        </p:nvSpPr>
        <p:spPr>
          <a:xfrm>
            <a:off x="4332372" y="4362398"/>
            <a:ext cx="51809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>
                <a:latin typeface="Helvetica "/>
              </a:rPr>
              <a:t>Reset</a:t>
            </a:r>
            <a:endParaRPr lang="en-US" sz="1000" dirty="0">
              <a:latin typeface="Helvetica "/>
            </a:endParaRPr>
          </a:p>
        </p:txBody>
      </p:sp>
      <p:sp>
        <p:nvSpPr>
          <p:cNvPr id="93" name="TextBox 92"/>
          <p:cNvSpPr txBox="1"/>
          <p:nvPr/>
        </p:nvSpPr>
        <p:spPr>
          <a:xfrm>
            <a:off x="-20099" y="3903400"/>
            <a:ext cx="57419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>
                <a:latin typeface="Helvetica "/>
              </a:rPr>
              <a:t>G</a:t>
            </a:r>
            <a:r>
              <a:rPr lang="en-US" sz="1400" b="1" dirty="0" smtClean="0">
                <a:latin typeface="Helvetica "/>
              </a:rPr>
              <a:t>PU</a:t>
            </a:r>
            <a:endParaRPr lang="en-US" sz="1400" b="1" dirty="0">
              <a:latin typeface="Helvetica "/>
            </a:endParaRPr>
          </a:p>
        </p:txBody>
      </p:sp>
      <p:cxnSp>
        <p:nvCxnSpPr>
          <p:cNvPr id="109" name="Straight Connector 108"/>
          <p:cNvCxnSpPr/>
          <p:nvPr/>
        </p:nvCxnSpPr>
        <p:spPr>
          <a:xfrm>
            <a:off x="586091" y="3212001"/>
            <a:ext cx="0" cy="1372032"/>
          </a:xfrm>
          <a:prstGeom prst="line">
            <a:avLst/>
          </a:prstGeom>
          <a:ln>
            <a:solidFill>
              <a:srgbClr val="357D9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5" name="Straight Arrow Connector 114"/>
          <p:cNvCxnSpPr>
            <a:endCxn id="64" idx="1"/>
          </p:cNvCxnSpPr>
          <p:nvPr/>
        </p:nvCxnSpPr>
        <p:spPr>
          <a:xfrm>
            <a:off x="712746" y="4054926"/>
            <a:ext cx="167729" cy="0"/>
          </a:xfrm>
          <a:prstGeom prst="straightConnector1">
            <a:avLst/>
          </a:prstGeom>
          <a:ln>
            <a:solidFill>
              <a:srgbClr val="357D9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0" name="Straight Connector 119"/>
          <p:cNvCxnSpPr>
            <a:endCxn id="64" idx="3"/>
          </p:cNvCxnSpPr>
          <p:nvPr/>
        </p:nvCxnSpPr>
        <p:spPr>
          <a:xfrm flipH="1">
            <a:off x="1739133" y="4054926"/>
            <a:ext cx="150092" cy="0"/>
          </a:xfrm>
          <a:prstGeom prst="line">
            <a:avLst/>
          </a:prstGeom>
          <a:ln>
            <a:solidFill>
              <a:srgbClr val="357D9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0" name="Straight Arrow Connector 129"/>
          <p:cNvCxnSpPr/>
          <p:nvPr/>
        </p:nvCxnSpPr>
        <p:spPr>
          <a:xfrm flipV="1">
            <a:off x="5449352" y="4066760"/>
            <a:ext cx="163733" cy="5917"/>
          </a:xfrm>
          <a:prstGeom prst="straightConnector1">
            <a:avLst/>
          </a:prstGeom>
          <a:ln>
            <a:solidFill>
              <a:srgbClr val="357D9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1" name="Straight Connector 130"/>
          <p:cNvCxnSpPr/>
          <p:nvPr/>
        </p:nvCxnSpPr>
        <p:spPr>
          <a:xfrm>
            <a:off x="5449352" y="3200992"/>
            <a:ext cx="0" cy="871685"/>
          </a:xfrm>
          <a:prstGeom prst="line">
            <a:avLst/>
          </a:prstGeom>
          <a:ln>
            <a:solidFill>
              <a:srgbClr val="357D9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5" name="Straight Connector 134"/>
          <p:cNvCxnSpPr>
            <a:endCxn id="68" idx="3"/>
          </p:cNvCxnSpPr>
          <p:nvPr/>
        </p:nvCxnSpPr>
        <p:spPr>
          <a:xfrm flipH="1">
            <a:off x="6471743" y="4060843"/>
            <a:ext cx="168910" cy="0"/>
          </a:xfrm>
          <a:prstGeom prst="line">
            <a:avLst/>
          </a:prstGeom>
          <a:ln>
            <a:solidFill>
              <a:srgbClr val="357D9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8" name="Straight Connector 117"/>
          <p:cNvCxnSpPr/>
          <p:nvPr/>
        </p:nvCxnSpPr>
        <p:spPr>
          <a:xfrm>
            <a:off x="1889225" y="3219442"/>
            <a:ext cx="0" cy="835484"/>
          </a:xfrm>
          <a:prstGeom prst="line">
            <a:avLst/>
          </a:prstGeom>
          <a:ln>
            <a:solidFill>
              <a:srgbClr val="357D91"/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7" name="Straight Connector 116"/>
          <p:cNvCxnSpPr/>
          <p:nvPr/>
        </p:nvCxnSpPr>
        <p:spPr>
          <a:xfrm>
            <a:off x="701821" y="3228638"/>
            <a:ext cx="10925" cy="832205"/>
          </a:xfrm>
          <a:prstGeom prst="line">
            <a:avLst/>
          </a:prstGeom>
          <a:ln>
            <a:solidFill>
              <a:srgbClr val="357D9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8" name="Straight Arrow Connector 107"/>
          <p:cNvCxnSpPr>
            <a:endCxn id="62" idx="1"/>
          </p:cNvCxnSpPr>
          <p:nvPr/>
        </p:nvCxnSpPr>
        <p:spPr>
          <a:xfrm>
            <a:off x="586091" y="3212001"/>
            <a:ext cx="294383" cy="1524"/>
          </a:xfrm>
          <a:prstGeom prst="straightConnector1">
            <a:avLst/>
          </a:prstGeom>
          <a:ln>
            <a:solidFill>
              <a:srgbClr val="357D9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4" name="Straight Arrow Connector 73"/>
          <p:cNvCxnSpPr>
            <a:stCxn id="62" idx="3"/>
          </p:cNvCxnSpPr>
          <p:nvPr/>
        </p:nvCxnSpPr>
        <p:spPr>
          <a:xfrm flipV="1">
            <a:off x="1739133" y="3212001"/>
            <a:ext cx="300185" cy="1524"/>
          </a:xfrm>
          <a:prstGeom prst="straightConnector1">
            <a:avLst/>
          </a:prstGeom>
          <a:ln>
            <a:solidFill>
              <a:srgbClr val="357D9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9" name="Straight Arrow Connector 78"/>
          <p:cNvCxnSpPr>
            <a:endCxn id="67" idx="1"/>
          </p:cNvCxnSpPr>
          <p:nvPr/>
        </p:nvCxnSpPr>
        <p:spPr>
          <a:xfrm flipV="1">
            <a:off x="5279792" y="3189137"/>
            <a:ext cx="1529771" cy="14433"/>
          </a:xfrm>
          <a:prstGeom prst="straightConnector1">
            <a:avLst/>
          </a:prstGeom>
          <a:ln>
            <a:solidFill>
              <a:srgbClr val="357D9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4" name="Straight Connector 133"/>
          <p:cNvCxnSpPr/>
          <p:nvPr/>
        </p:nvCxnSpPr>
        <p:spPr>
          <a:xfrm flipH="1">
            <a:off x="6640652" y="3190127"/>
            <a:ext cx="1" cy="870716"/>
          </a:xfrm>
          <a:prstGeom prst="line">
            <a:avLst/>
          </a:prstGeom>
          <a:ln>
            <a:solidFill>
              <a:srgbClr val="357D91"/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0" name="Oval 149"/>
          <p:cNvSpPr/>
          <p:nvPr/>
        </p:nvSpPr>
        <p:spPr>
          <a:xfrm>
            <a:off x="656735" y="3163989"/>
            <a:ext cx="91440" cy="91440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1" name="Oval 150"/>
          <p:cNvSpPr/>
          <p:nvPr/>
        </p:nvSpPr>
        <p:spPr>
          <a:xfrm>
            <a:off x="1836832" y="3157948"/>
            <a:ext cx="91438" cy="91438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2" name="Oval 151"/>
          <p:cNvSpPr/>
          <p:nvPr/>
        </p:nvSpPr>
        <p:spPr>
          <a:xfrm>
            <a:off x="6593182" y="3136892"/>
            <a:ext cx="91440" cy="91440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3" name="Oval 152"/>
          <p:cNvSpPr/>
          <p:nvPr/>
        </p:nvSpPr>
        <p:spPr>
          <a:xfrm>
            <a:off x="8005280" y="3154034"/>
            <a:ext cx="91440" cy="91440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4" name="TextBox 153"/>
          <p:cNvSpPr txBox="1"/>
          <p:nvPr/>
        </p:nvSpPr>
        <p:spPr>
          <a:xfrm>
            <a:off x="8049579" y="3073471"/>
            <a:ext cx="77938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>
                <a:latin typeface="Helvetica "/>
              </a:rPr>
              <a:t>Sync point</a:t>
            </a:r>
            <a:endParaRPr lang="en-US" sz="1000" dirty="0">
              <a:latin typeface="Helvetica "/>
            </a:endParaRPr>
          </a:p>
        </p:txBody>
      </p:sp>
      <p:sp>
        <p:nvSpPr>
          <p:cNvPr id="155" name="TextBox 154"/>
          <p:cNvSpPr txBox="1"/>
          <p:nvPr/>
        </p:nvSpPr>
        <p:spPr>
          <a:xfrm>
            <a:off x="718337" y="3526411"/>
            <a:ext cx="44114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err="1" smtClean="0">
                <a:latin typeface="Helvetica "/>
              </a:rPr>
              <a:t>Disp</a:t>
            </a:r>
            <a:endParaRPr lang="en-US" sz="1000" dirty="0">
              <a:latin typeface="Helvetica "/>
            </a:endParaRPr>
          </a:p>
        </p:txBody>
      </p:sp>
      <p:sp>
        <p:nvSpPr>
          <p:cNvPr id="156" name="TextBox 155"/>
          <p:cNvSpPr txBox="1"/>
          <p:nvPr/>
        </p:nvSpPr>
        <p:spPr>
          <a:xfrm>
            <a:off x="1844708" y="3526411"/>
            <a:ext cx="57579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>
                <a:latin typeface="Helvetica "/>
              </a:rPr>
              <a:t>Forces</a:t>
            </a:r>
            <a:endParaRPr lang="en-US" sz="1000" dirty="0">
              <a:latin typeface="Helvetica "/>
            </a:endParaRPr>
          </a:p>
        </p:txBody>
      </p:sp>
      <p:sp>
        <p:nvSpPr>
          <p:cNvPr id="157" name="TextBox 156"/>
          <p:cNvSpPr txBox="1"/>
          <p:nvPr/>
        </p:nvSpPr>
        <p:spPr>
          <a:xfrm>
            <a:off x="5395097" y="3513570"/>
            <a:ext cx="57579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>
                <a:latin typeface="Helvetica "/>
              </a:rPr>
              <a:t>Forces</a:t>
            </a:r>
            <a:endParaRPr lang="en-US" sz="1000" dirty="0">
              <a:latin typeface="Helvetica "/>
            </a:endParaRPr>
          </a:p>
        </p:txBody>
      </p:sp>
      <p:sp>
        <p:nvSpPr>
          <p:cNvPr id="158" name="TextBox 157"/>
          <p:cNvSpPr txBox="1"/>
          <p:nvPr/>
        </p:nvSpPr>
        <p:spPr>
          <a:xfrm>
            <a:off x="6589731" y="3513570"/>
            <a:ext cx="44114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err="1" smtClean="0">
                <a:latin typeface="Helvetica "/>
              </a:rPr>
              <a:t>Disp</a:t>
            </a:r>
            <a:endParaRPr lang="en-US" sz="1000" dirty="0">
              <a:latin typeface="Helvetica 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3908799" y="6607233"/>
            <a:ext cx="517321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>
                <a:latin typeface="Helvetica" panose="020B0604020202020204" pitchFamily="34" charset="0"/>
                <a:cs typeface="Helvetica" panose="020B0604020202020204" pitchFamily="34" charset="0"/>
              </a:rPr>
              <a:t>Chino Hills 2.8 Hz, BKT damping, 1.5 B elements, 2000 time steps (512 compute nodes)</a:t>
            </a:r>
            <a:endParaRPr lang="en-US" sz="1000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graphicFrame>
        <p:nvGraphicFramePr>
          <p:cNvPr id="80" name="Chart 7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95888292"/>
              </p:ext>
            </p:extLst>
          </p:nvPr>
        </p:nvGraphicFramePr>
        <p:xfrm>
          <a:off x="33129" y="4837140"/>
          <a:ext cx="2950155" cy="177009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83" name="Chart 8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62836756"/>
              </p:ext>
            </p:extLst>
          </p:nvPr>
        </p:nvGraphicFramePr>
        <p:xfrm>
          <a:off x="6151268" y="4837140"/>
          <a:ext cx="2950155" cy="177009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84" name="Chart 8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32065750"/>
              </p:ext>
            </p:extLst>
          </p:nvPr>
        </p:nvGraphicFramePr>
        <p:xfrm>
          <a:off x="3094521" y="4837140"/>
          <a:ext cx="2950156" cy="177009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cxnSp>
        <p:nvCxnSpPr>
          <p:cNvPr id="86" name="Straight Arrow Connector 85"/>
          <p:cNvCxnSpPr/>
          <p:nvPr/>
        </p:nvCxnSpPr>
        <p:spPr>
          <a:xfrm>
            <a:off x="6495404" y="4362398"/>
            <a:ext cx="1172817" cy="461398"/>
          </a:xfrm>
          <a:prstGeom prst="straightConnector1">
            <a:avLst/>
          </a:prstGeom>
          <a:ln w="25400">
            <a:solidFill>
              <a:srgbClr val="C00000"/>
            </a:solidFill>
            <a:prstDash val="dash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7" name="Straight Arrow Connector 86"/>
          <p:cNvCxnSpPr/>
          <p:nvPr/>
        </p:nvCxnSpPr>
        <p:spPr>
          <a:xfrm>
            <a:off x="1309804" y="4419600"/>
            <a:ext cx="194576" cy="404196"/>
          </a:xfrm>
          <a:prstGeom prst="straightConnector1">
            <a:avLst/>
          </a:prstGeom>
          <a:ln w="25400">
            <a:solidFill>
              <a:srgbClr val="C00000"/>
            </a:solidFill>
            <a:prstDash val="dash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140523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834572" y="0"/>
            <a:ext cx="747485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dirty="0" smtClean="0">
                <a:latin typeface="Helvetica "/>
                <a:cs typeface="Helvetica "/>
              </a:rPr>
              <a:t>Hercules on Titan – GPU Performance</a:t>
            </a:r>
            <a:endParaRPr lang="en-US" sz="2400" b="1" dirty="0">
              <a:latin typeface="Helvetica "/>
              <a:cs typeface="Helvetica 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28600" y="482678"/>
            <a:ext cx="86868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 smtClean="0">
                <a:latin typeface="Helvetica "/>
                <a:cs typeface="Helvetica "/>
              </a:rPr>
              <a:t>Initial Strong Scaling Tests on Titan </a:t>
            </a:r>
            <a:r>
              <a:rPr lang="en-US" b="1" dirty="0" smtClean="0">
                <a:solidFill>
                  <a:srgbClr val="008000"/>
                </a:solidFill>
                <a:latin typeface="Helvetica "/>
                <a:cs typeface="Helvetica "/>
              </a:rPr>
              <a:t>(in green) </a:t>
            </a:r>
            <a:r>
              <a:rPr lang="en-US" b="1" dirty="0" smtClean="0">
                <a:latin typeface="Helvetica "/>
                <a:cs typeface="Helvetica "/>
              </a:rPr>
              <a:t>compared to other systems</a:t>
            </a:r>
            <a:endParaRPr lang="en-US" b="1" dirty="0">
              <a:latin typeface="Helvetica "/>
              <a:cs typeface="Helvetica "/>
            </a:endParaRPr>
          </a:p>
        </p:txBody>
      </p:sp>
      <p:pic>
        <p:nvPicPr>
          <p:cNvPr id="75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499"/>
          <a:stretch>
            <a:fillRect/>
          </a:stretch>
        </p:blipFill>
        <p:spPr bwMode="auto">
          <a:xfrm>
            <a:off x="2775856" y="1300844"/>
            <a:ext cx="6183079" cy="48391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Content Placeholder 2"/>
          <p:cNvSpPr txBox="1">
            <a:spLocks/>
          </p:cNvSpPr>
          <p:nvPr/>
        </p:nvSpPr>
        <p:spPr>
          <a:xfrm>
            <a:off x="228601" y="1300843"/>
            <a:ext cx="2247900" cy="4839117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3038" indent="-173038"/>
            <a:r>
              <a:rPr lang="en-US" sz="1500" dirty="0" smtClean="0"/>
              <a:t>Recent Hercules developments include GPU capabilities using CUDA.</a:t>
            </a:r>
          </a:p>
          <a:p>
            <a:pPr marL="173038" indent="-173038"/>
            <a:r>
              <a:rPr lang="en-US" sz="1500" dirty="0" smtClean="0"/>
              <a:t>Performance tests for a benchmark 2.8 Hz Chino Hills simulation show near perfect strong and weak scalability on multiple HPC systems including TITAN using GPU.</a:t>
            </a:r>
          </a:p>
          <a:p>
            <a:pPr marL="173038" indent="-173038"/>
            <a:r>
              <a:rPr lang="en-US" sz="1500" dirty="0" smtClean="0"/>
              <a:t>The acceleration ratio of the GPU code with respect to the CPU is of a factor of 2.5x overall. Larger factors are obtained in the specific modules where GPU was implemented.</a:t>
            </a:r>
            <a:endParaRPr lang="en-US" sz="1500" dirty="0"/>
          </a:p>
        </p:txBody>
      </p:sp>
    </p:spTree>
    <p:extLst>
      <p:ext uri="{BB962C8B-B14F-4D97-AF65-F5344CB8AC3E}">
        <p14:creationId xmlns:p14="http://schemas.microsoft.com/office/powerpoint/2010/main" val="327603887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823865"/>
            <a:ext cx="9144000" cy="5260063"/>
          </a:xfrm>
          <a:prstGeom prst="rect">
            <a:avLst/>
          </a:prstGeom>
          <a:blipFill dpi="0" rotWithShape="1">
            <a:blip r:embed="rId2">
              <a:alphaModFix amt="40000"/>
            </a:blip>
            <a:srcRect/>
            <a:stretch>
              <a:fillRect/>
            </a:stretch>
          </a:blip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  <a:softEdge rad="63500"/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Rounded Rectangle 5"/>
          <p:cNvSpPr/>
          <p:nvPr/>
        </p:nvSpPr>
        <p:spPr>
          <a:xfrm>
            <a:off x="737857" y="1740245"/>
            <a:ext cx="2480650" cy="1647730"/>
          </a:xfrm>
          <a:prstGeom prst="roundRect">
            <a:avLst>
              <a:gd name="adj" fmla="val 11722"/>
            </a:avLst>
          </a:prstGeom>
          <a:solidFill>
            <a:schemeClr val="accent1">
              <a:lumMod val="75000"/>
            </a:schemeClr>
          </a:solidFill>
          <a:ln>
            <a:noFill/>
          </a:ln>
          <a:effectLst>
            <a:outerShdw blurRad="40000" dist="76200" dir="27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dirty="0" smtClean="0">
                <a:solidFill>
                  <a:schemeClr val="accent6"/>
                </a:solidFill>
                <a:latin typeface="Helvetica "/>
              </a:rPr>
              <a:t>6</a:t>
            </a:r>
          </a:p>
          <a:p>
            <a:pPr algn="ctr"/>
            <a:r>
              <a:rPr lang="en-US" sz="2400" dirty="0" smtClean="0">
                <a:latin typeface="Helvetica "/>
              </a:rPr>
              <a:t>Simulations</a:t>
            </a:r>
            <a:endParaRPr lang="en-US" sz="2400" dirty="0">
              <a:latin typeface="Helvetica 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3322622" y="1740245"/>
            <a:ext cx="2503282" cy="1647730"/>
          </a:xfrm>
          <a:prstGeom prst="roundRect">
            <a:avLst>
              <a:gd name="adj" fmla="val 10074"/>
            </a:avLst>
          </a:prstGeom>
          <a:solidFill>
            <a:schemeClr val="accent1">
              <a:lumMod val="75000"/>
            </a:schemeClr>
          </a:solidFill>
          <a:ln>
            <a:noFill/>
          </a:ln>
          <a:effectLst>
            <a:outerShdw blurRad="40000" dist="76200" dir="27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dirty="0" smtClean="0">
                <a:solidFill>
                  <a:schemeClr val="accent6"/>
                </a:solidFill>
                <a:latin typeface="Helvetica "/>
              </a:rPr>
              <a:t>1024</a:t>
            </a:r>
          </a:p>
          <a:p>
            <a:pPr algn="ctr"/>
            <a:r>
              <a:rPr lang="en-US" sz="2400" dirty="0" smtClean="0">
                <a:latin typeface="Helvetica "/>
              </a:rPr>
              <a:t>CPU cores</a:t>
            </a:r>
            <a:endParaRPr lang="en-US" sz="2400" dirty="0">
              <a:latin typeface="Helvetica 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3322622" y="3487941"/>
            <a:ext cx="2503283" cy="1622078"/>
          </a:xfrm>
          <a:prstGeom prst="roundRect">
            <a:avLst>
              <a:gd name="adj" fmla="val 8853"/>
            </a:avLst>
          </a:prstGeom>
          <a:solidFill>
            <a:schemeClr val="accent1">
              <a:lumMod val="75000"/>
            </a:schemeClr>
          </a:solidFill>
          <a:ln>
            <a:noFill/>
          </a:ln>
          <a:effectLst>
            <a:outerShdw blurRad="40000" dist="76200" dir="27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dirty="0" smtClean="0">
                <a:solidFill>
                  <a:schemeClr val="accent6"/>
                </a:solidFill>
                <a:latin typeface="Helvetica "/>
              </a:rPr>
              <a:t>64</a:t>
            </a:r>
          </a:p>
          <a:p>
            <a:pPr algn="ctr"/>
            <a:r>
              <a:rPr lang="en-US" sz="2400" dirty="0" err="1" smtClean="0">
                <a:latin typeface="Helvetica "/>
              </a:rPr>
              <a:t>Nvidia</a:t>
            </a:r>
            <a:r>
              <a:rPr lang="en-US" sz="2400" dirty="0" smtClean="0">
                <a:latin typeface="Helvetica "/>
              </a:rPr>
              <a:t> GPUs</a:t>
            </a:r>
            <a:endParaRPr lang="en-US" sz="2400" dirty="0">
              <a:latin typeface="Helvetica 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737857" y="3487941"/>
            <a:ext cx="2480650" cy="1622078"/>
          </a:xfrm>
          <a:prstGeom prst="roundRect">
            <a:avLst>
              <a:gd name="adj" fmla="val 9411"/>
            </a:avLst>
          </a:prstGeom>
          <a:solidFill>
            <a:schemeClr val="accent1">
              <a:lumMod val="75000"/>
            </a:schemeClr>
          </a:solidFill>
          <a:ln>
            <a:noFill/>
          </a:ln>
          <a:effectLst>
            <a:outerShdw blurRad="40000" dist="76200" dir="27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dirty="0" smtClean="0">
                <a:solidFill>
                  <a:schemeClr val="accent6"/>
                </a:solidFill>
                <a:latin typeface="Helvetica "/>
              </a:rPr>
              <a:t>64</a:t>
            </a:r>
          </a:p>
          <a:p>
            <a:pPr algn="ctr"/>
            <a:r>
              <a:rPr lang="en-US" sz="2400" dirty="0" smtClean="0">
                <a:latin typeface="Helvetica "/>
              </a:rPr>
              <a:t>Compute Nodes</a:t>
            </a:r>
            <a:endParaRPr lang="en-US" sz="2400" dirty="0">
              <a:latin typeface="Helvetica 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5949804" y="1734022"/>
            <a:ext cx="2527113" cy="3375997"/>
          </a:xfrm>
          <a:prstGeom prst="roundRect">
            <a:avLst>
              <a:gd name="adj" fmla="val 7352"/>
            </a:avLst>
          </a:prstGeom>
          <a:solidFill>
            <a:schemeClr val="accent1">
              <a:lumMod val="75000"/>
            </a:schemeClr>
          </a:solidFill>
          <a:ln>
            <a:noFill/>
          </a:ln>
          <a:effectLst>
            <a:outerShdw blurRad="40000" dist="76200" dir="27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>
                <a:solidFill>
                  <a:schemeClr val="accent6"/>
                </a:solidFill>
                <a:latin typeface="Helvetica "/>
              </a:rPr>
              <a:t>5713</a:t>
            </a:r>
          </a:p>
          <a:p>
            <a:pPr algn="ctr"/>
            <a:r>
              <a:rPr lang="en-US" sz="3200" dirty="0" smtClean="0">
                <a:latin typeface="Helvetica "/>
              </a:rPr>
              <a:t>Titan Core-Hours</a:t>
            </a:r>
            <a:endParaRPr lang="en-US" sz="3200" dirty="0">
              <a:latin typeface="Helvetica 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8309428" y="5691033"/>
            <a:ext cx="7088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ORNL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834572" y="0"/>
            <a:ext cx="747485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dirty="0" smtClean="0">
                <a:latin typeface="Helvetica "/>
                <a:cs typeface="Helvetica "/>
              </a:rPr>
              <a:t>Hercules on Titan – Validation of La Habra</a:t>
            </a:r>
            <a:endParaRPr lang="en-US" sz="2400" b="1" dirty="0">
              <a:latin typeface="Helvetica "/>
              <a:cs typeface="Helvetica 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834572" y="419178"/>
            <a:ext cx="747485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 smtClean="0">
                <a:latin typeface="Helvetica "/>
                <a:cs typeface="Helvetica "/>
              </a:rPr>
              <a:t>Resource Utilization</a:t>
            </a:r>
            <a:endParaRPr lang="en-US" b="1" dirty="0">
              <a:latin typeface="Helvetica "/>
              <a:cs typeface="Helvetica "/>
            </a:endParaRPr>
          </a:p>
        </p:txBody>
      </p:sp>
    </p:spTree>
    <p:extLst>
      <p:ext uri="{BB962C8B-B14F-4D97-AF65-F5344CB8AC3E}">
        <p14:creationId xmlns:p14="http://schemas.microsoft.com/office/powerpoint/2010/main" val="153196052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ounded Rectangle 47"/>
          <p:cNvSpPr/>
          <p:nvPr/>
        </p:nvSpPr>
        <p:spPr>
          <a:xfrm>
            <a:off x="118559" y="2180579"/>
            <a:ext cx="1826915" cy="831294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tIns="45720" rtlCol="0" anchor="ctr" anchorCtr="0"/>
          <a:lstStyle/>
          <a:p>
            <a:r>
              <a:rPr lang="en-US" sz="1100" dirty="0" smtClean="0">
                <a:solidFill>
                  <a:schemeClr val="accent6">
                    <a:lumMod val="75000"/>
                  </a:schemeClr>
                </a:solidFill>
              </a:rPr>
              <a:t>MIRA</a:t>
            </a:r>
            <a:endParaRPr lang="en-US" sz="11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834572" y="0"/>
            <a:ext cx="747485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dirty="0" smtClean="0">
                <a:latin typeface="Helvetica "/>
                <a:cs typeface="Helvetica "/>
              </a:rPr>
              <a:t>Hercules on Titan – Validation of La Habra</a:t>
            </a:r>
            <a:endParaRPr lang="en-US" sz="2400" b="1" dirty="0">
              <a:latin typeface="Helvetica "/>
              <a:cs typeface="Helvetica 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834572" y="419178"/>
            <a:ext cx="747485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 smtClean="0">
                <a:latin typeface="Helvetica "/>
                <a:cs typeface="Helvetica "/>
              </a:rPr>
              <a:t>Modeling, Simulation and Validation Process</a:t>
            </a:r>
            <a:endParaRPr lang="en-US" b="1" dirty="0">
              <a:latin typeface="Helvetica "/>
              <a:cs typeface="Helvetica "/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4201457" y="1238271"/>
            <a:ext cx="428340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 smtClean="0">
                <a:latin typeface="Helvetica "/>
                <a:cs typeface="Helvetica "/>
              </a:rPr>
              <a:t>Combination of 3 SCEC Software Platforms (BBP, UCVM, High-F) across multiple HPC systems including TITAN at OLCF and other DOE (Mira) and NSF (Blue Waters) systems</a:t>
            </a:r>
            <a:endParaRPr lang="en-US" sz="1600" dirty="0">
              <a:latin typeface="Helvetica "/>
              <a:cs typeface="Helvetica "/>
            </a:endParaRPr>
          </a:p>
        </p:txBody>
      </p:sp>
      <p:sp>
        <p:nvSpPr>
          <p:cNvPr id="61" name="Rounded Rectangle 60"/>
          <p:cNvSpPr/>
          <p:nvPr/>
        </p:nvSpPr>
        <p:spPr>
          <a:xfrm>
            <a:off x="2166961" y="4802611"/>
            <a:ext cx="2243846" cy="831293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tIns="45720" rtlCol="0" anchor="ctr" anchorCtr="0"/>
          <a:lstStyle/>
          <a:p>
            <a:pPr algn="r"/>
            <a:r>
              <a:rPr lang="en-US" sz="1100" dirty="0" smtClean="0">
                <a:solidFill>
                  <a:schemeClr val="accent6">
                    <a:lumMod val="75000"/>
                  </a:schemeClr>
                </a:solidFill>
              </a:rPr>
              <a:t>Blue Waters</a:t>
            </a:r>
            <a:endParaRPr lang="en-US" sz="11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51" name="Rounded Rectangle 50"/>
          <p:cNvSpPr/>
          <p:nvPr/>
        </p:nvSpPr>
        <p:spPr>
          <a:xfrm>
            <a:off x="118559" y="4802611"/>
            <a:ext cx="1826915" cy="831294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tIns="45720" rtlCol="0" anchor="ctr" anchorCtr="0"/>
          <a:lstStyle/>
          <a:p>
            <a:r>
              <a:rPr lang="en-US" sz="1100" dirty="0" smtClean="0">
                <a:solidFill>
                  <a:schemeClr val="accent6">
                    <a:lumMod val="75000"/>
                  </a:schemeClr>
                </a:solidFill>
              </a:rPr>
              <a:t>MIRA</a:t>
            </a:r>
            <a:endParaRPr lang="en-US" sz="11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42" name="Rounded Rectangle 41"/>
          <p:cNvSpPr/>
          <p:nvPr/>
        </p:nvSpPr>
        <p:spPr>
          <a:xfrm>
            <a:off x="2166961" y="1833982"/>
            <a:ext cx="1440135" cy="1904871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tIns="45720" rtlCol="0" anchor="t" anchorCtr="0"/>
          <a:lstStyle/>
          <a:p>
            <a:pPr algn="ctr"/>
            <a:r>
              <a:rPr lang="en-US" sz="1100" dirty="0" smtClean="0">
                <a:solidFill>
                  <a:schemeClr val="accent6">
                    <a:lumMod val="75000"/>
                  </a:schemeClr>
                </a:solidFill>
              </a:rPr>
              <a:t>USC HPC</a:t>
            </a:r>
            <a:endParaRPr lang="en-US" sz="11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2" name="Rounded Rectangle 31"/>
          <p:cNvSpPr/>
          <p:nvPr/>
        </p:nvSpPr>
        <p:spPr>
          <a:xfrm>
            <a:off x="4201457" y="2890703"/>
            <a:ext cx="1603057" cy="1531507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tIns="91440" rtlCol="0" anchor="t" anchorCtr="0"/>
          <a:lstStyle/>
          <a:p>
            <a:pPr algn="ctr"/>
            <a:r>
              <a:rPr lang="en-US" sz="1600" b="1" spc="300" dirty="0" smtClean="0">
                <a:solidFill>
                  <a:schemeClr val="accent2">
                    <a:lumMod val="75000"/>
                  </a:schemeClr>
                </a:solidFill>
              </a:rPr>
              <a:t>TITAN</a:t>
            </a:r>
            <a:endParaRPr lang="en-US" sz="1600" b="1" spc="3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644217" y="2313139"/>
            <a:ext cx="1173534" cy="576422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 smtClean="0"/>
              <a:t>Source Inversion</a:t>
            </a:r>
            <a:endParaRPr lang="en-US" sz="1100" dirty="0"/>
          </a:p>
        </p:txBody>
      </p:sp>
      <p:sp>
        <p:nvSpPr>
          <p:cNvPr id="5" name="Rounded Rectangle 4"/>
          <p:cNvSpPr/>
          <p:nvPr/>
        </p:nvSpPr>
        <p:spPr>
          <a:xfrm>
            <a:off x="644217" y="3120248"/>
            <a:ext cx="1173534" cy="576422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 smtClean="0"/>
              <a:t>Centroid Moment Tensor</a:t>
            </a:r>
            <a:endParaRPr lang="en-US" sz="1100" dirty="0"/>
          </a:p>
        </p:txBody>
      </p:sp>
      <p:sp>
        <p:nvSpPr>
          <p:cNvPr id="6" name="Rounded Rectangle 5"/>
          <p:cNvSpPr/>
          <p:nvPr/>
        </p:nvSpPr>
        <p:spPr>
          <a:xfrm>
            <a:off x="2300260" y="2221119"/>
            <a:ext cx="1173534" cy="576422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 smtClean="0"/>
              <a:t>BBP Extended</a:t>
            </a:r>
          </a:p>
          <a:p>
            <a:pPr algn="ctr"/>
            <a:r>
              <a:rPr lang="en-US" sz="1100" dirty="0" smtClean="0"/>
              <a:t>Source Generation</a:t>
            </a:r>
            <a:endParaRPr lang="en-US" sz="1100" dirty="0"/>
          </a:p>
        </p:txBody>
      </p:sp>
      <p:sp>
        <p:nvSpPr>
          <p:cNvPr id="7" name="Rounded Rectangle 6"/>
          <p:cNvSpPr/>
          <p:nvPr/>
        </p:nvSpPr>
        <p:spPr>
          <a:xfrm>
            <a:off x="2300260" y="3000622"/>
            <a:ext cx="1173534" cy="576422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 smtClean="0"/>
              <a:t>Standard Rupture Format</a:t>
            </a:r>
            <a:endParaRPr lang="en-US" sz="1100" dirty="0"/>
          </a:p>
        </p:txBody>
      </p:sp>
      <p:sp>
        <p:nvSpPr>
          <p:cNvPr id="8" name="Rounded Rectangle 7"/>
          <p:cNvSpPr/>
          <p:nvPr/>
        </p:nvSpPr>
        <p:spPr>
          <a:xfrm>
            <a:off x="2300260" y="4039390"/>
            <a:ext cx="1173534" cy="576422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 smtClean="0"/>
              <a:t>Extended and</a:t>
            </a:r>
            <a:br>
              <a:rPr lang="en-US" sz="1100" dirty="0" smtClean="0"/>
            </a:br>
            <a:r>
              <a:rPr lang="en-US" sz="1100" dirty="0" smtClean="0"/>
              <a:t>Point Source</a:t>
            </a:r>
            <a:br>
              <a:rPr lang="en-US" sz="1100" dirty="0" smtClean="0"/>
            </a:br>
            <a:r>
              <a:rPr lang="en-US" sz="1100" dirty="0" smtClean="0"/>
              <a:t>Models</a:t>
            </a:r>
            <a:endParaRPr lang="en-US" sz="1100" dirty="0"/>
          </a:p>
        </p:txBody>
      </p:sp>
      <p:cxnSp>
        <p:nvCxnSpPr>
          <p:cNvPr id="17" name="Straight Arrow Connector 16"/>
          <p:cNvCxnSpPr>
            <a:stCxn id="4" idx="2"/>
            <a:endCxn id="5" idx="0"/>
          </p:cNvCxnSpPr>
          <p:nvPr/>
        </p:nvCxnSpPr>
        <p:spPr>
          <a:xfrm>
            <a:off x="1230984" y="2889561"/>
            <a:ext cx="0" cy="230687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</p:cxnSp>
      <p:cxnSp>
        <p:nvCxnSpPr>
          <p:cNvPr id="19" name="Elbow Connector 18"/>
          <p:cNvCxnSpPr>
            <a:stCxn id="5" idx="3"/>
            <a:endCxn id="6" idx="1"/>
          </p:cNvCxnSpPr>
          <p:nvPr/>
        </p:nvCxnSpPr>
        <p:spPr>
          <a:xfrm flipV="1">
            <a:off x="1817751" y="2509330"/>
            <a:ext cx="482509" cy="899129"/>
          </a:xfrm>
          <a:prstGeom prst="bentConnector3">
            <a:avLst>
              <a:gd name="adj1" fmla="val 50000"/>
            </a:avLst>
          </a:prstGeom>
          <a:ln>
            <a:tailEnd type="arrow"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</p:cxnSp>
      <p:cxnSp>
        <p:nvCxnSpPr>
          <p:cNvPr id="25" name="Straight Arrow Connector 24"/>
          <p:cNvCxnSpPr>
            <a:stCxn id="6" idx="2"/>
            <a:endCxn id="7" idx="0"/>
          </p:cNvCxnSpPr>
          <p:nvPr/>
        </p:nvCxnSpPr>
        <p:spPr>
          <a:xfrm>
            <a:off x="2887029" y="2797541"/>
            <a:ext cx="0" cy="203081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</p:cxnSp>
      <p:cxnSp>
        <p:nvCxnSpPr>
          <p:cNvPr id="27" name="Straight Arrow Connector 26"/>
          <p:cNvCxnSpPr>
            <a:stCxn id="7" idx="2"/>
            <a:endCxn id="8" idx="0"/>
          </p:cNvCxnSpPr>
          <p:nvPr/>
        </p:nvCxnSpPr>
        <p:spPr>
          <a:xfrm>
            <a:off x="2887027" y="3577044"/>
            <a:ext cx="0" cy="46234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</p:cxnSp>
      <p:sp>
        <p:nvSpPr>
          <p:cNvPr id="31" name="Rounded Rectangle 30"/>
          <p:cNvSpPr/>
          <p:nvPr/>
        </p:nvSpPr>
        <p:spPr>
          <a:xfrm>
            <a:off x="4410807" y="3416976"/>
            <a:ext cx="1173534" cy="763221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00" b="1" dirty="0" smtClean="0"/>
              <a:t>Hercules</a:t>
            </a:r>
            <a:br>
              <a:rPr lang="en-US" sz="1300" b="1" dirty="0" smtClean="0"/>
            </a:br>
            <a:r>
              <a:rPr lang="en-US" sz="1200" dirty="0" smtClean="0"/>
              <a:t>(GPU Module)</a:t>
            </a:r>
            <a:endParaRPr lang="en-US" sz="1200" dirty="0"/>
          </a:p>
        </p:txBody>
      </p:sp>
      <p:cxnSp>
        <p:nvCxnSpPr>
          <p:cNvPr id="34" name="Elbow Connector 33"/>
          <p:cNvCxnSpPr>
            <a:stCxn id="46" idx="3"/>
            <a:endCxn id="59" idx="1"/>
          </p:cNvCxnSpPr>
          <p:nvPr/>
        </p:nvCxnSpPr>
        <p:spPr>
          <a:xfrm>
            <a:off x="1820421" y="4327602"/>
            <a:ext cx="479840" cy="886566"/>
          </a:xfrm>
          <a:prstGeom prst="bentConnector3">
            <a:avLst/>
          </a:prstGeom>
          <a:ln>
            <a:tailEnd type="arrow"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</p:cxnSp>
      <p:sp>
        <p:nvSpPr>
          <p:cNvPr id="46" name="Rounded Rectangle 45"/>
          <p:cNvSpPr/>
          <p:nvPr/>
        </p:nvSpPr>
        <p:spPr>
          <a:xfrm>
            <a:off x="646887" y="4039391"/>
            <a:ext cx="1173534" cy="576422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 smtClean="0"/>
              <a:t>CVM-S4</a:t>
            </a:r>
            <a:endParaRPr lang="en-US" sz="1100" dirty="0"/>
          </a:p>
        </p:txBody>
      </p:sp>
      <p:sp>
        <p:nvSpPr>
          <p:cNvPr id="47" name="Rounded Rectangle 46"/>
          <p:cNvSpPr/>
          <p:nvPr/>
        </p:nvSpPr>
        <p:spPr>
          <a:xfrm>
            <a:off x="646887" y="4925958"/>
            <a:ext cx="1173534" cy="576422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 smtClean="0"/>
              <a:t>3D Tomographic</a:t>
            </a:r>
            <a:br>
              <a:rPr lang="en-US" sz="1100" dirty="0" smtClean="0"/>
            </a:br>
            <a:r>
              <a:rPr lang="en-US" sz="1100" dirty="0" smtClean="0"/>
              <a:t>Inversion</a:t>
            </a:r>
            <a:endParaRPr lang="en-US" sz="1100" dirty="0"/>
          </a:p>
        </p:txBody>
      </p:sp>
      <p:sp>
        <p:nvSpPr>
          <p:cNvPr id="49" name="Rounded Rectangle 48"/>
          <p:cNvSpPr/>
          <p:nvPr/>
        </p:nvSpPr>
        <p:spPr>
          <a:xfrm>
            <a:off x="646887" y="5832508"/>
            <a:ext cx="1173534" cy="576422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 smtClean="0"/>
              <a:t>CVM-S4.26</a:t>
            </a:r>
            <a:br>
              <a:rPr lang="en-US" sz="1100" dirty="0" smtClean="0"/>
            </a:br>
            <a:r>
              <a:rPr lang="en-US" sz="1100" dirty="0" smtClean="0"/>
              <a:t>Perturbations</a:t>
            </a:r>
            <a:br>
              <a:rPr lang="en-US" sz="1100" dirty="0" smtClean="0"/>
            </a:br>
            <a:r>
              <a:rPr lang="en-US" sz="1100" dirty="0" smtClean="0"/>
              <a:t>3D Grid</a:t>
            </a:r>
            <a:endParaRPr lang="en-US" sz="1100" dirty="0"/>
          </a:p>
        </p:txBody>
      </p:sp>
      <p:cxnSp>
        <p:nvCxnSpPr>
          <p:cNvPr id="52" name="Straight Arrow Connector 51"/>
          <p:cNvCxnSpPr>
            <a:stCxn id="46" idx="2"/>
            <a:endCxn id="47" idx="0"/>
          </p:cNvCxnSpPr>
          <p:nvPr/>
        </p:nvCxnSpPr>
        <p:spPr>
          <a:xfrm>
            <a:off x="1233654" y="4615813"/>
            <a:ext cx="0" cy="310145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</p:cxnSp>
      <p:cxnSp>
        <p:nvCxnSpPr>
          <p:cNvPr id="56" name="Straight Arrow Connector 55"/>
          <p:cNvCxnSpPr>
            <a:stCxn id="47" idx="2"/>
            <a:endCxn id="49" idx="0"/>
          </p:cNvCxnSpPr>
          <p:nvPr/>
        </p:nvCxnSpPr>
        <p:spPr>
          <a:xfrm>
            <a:off x="1233654" y="5502381"/>
            <a:ext cx="0" cy="330127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</p:cxnSp>
      <p:sp>
        <p:nvSpPr>
          <p:cNvPr id="59" name="Rounded Rectangle 58"/>
          <p:cNvSpPr/>
          <p:nvPr/>
        </p:nvSpPr>
        <p:spPr>
          <a:xfrm>
            <a:off x="2300261" y="4925957"/>
            <a:ext cx="1173534" cy="576422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 smtClean="0"/>
              <a:t>UCVM Platform</a:t>
            </a:r>
            <a:endParaRPr lang="en-US" sz="1100" dirty="0"/>
          </a:p>
        </p:txBody>
      </p:sp>
      <p:sp>
        <p:nvSpPr>
          <p:cNvPr id="60" name="Rounded Rectangle 59"/>
          <p:cNvSpPr/>
          <p:nvPr/>
        </p:nvSpPr>
        <p:spPr>
          <a:xfrm>
            <a:off x="2300261" y="5832508"/>
            <a:ext cx="1173534" cy="576422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 smtClean="0"/>
              <a:t>CVM-S4</a:t>
            </a:r>
            <a:br>
              <a:rPr lang="en-US" sz="1100" dirty="0" smtClean="0"/>
            </a:br>
            <a:r>
              <a:rPr lang="en-US" sz="1100" dirty="0" smtClean="0"/>
              <a:t>CVM-S4.26</a:t>
            </a:r>
            <a:br>
              <a:rPr lang="en-US" sz="1100" dirty="0" smtClean="0"/>
            </a:br>
            <a:r>
              <a:rPr lang="en-US" sz="1100" dirty="0" err="1" smtClean="0"/>
              <a:t>Etrees</a:t>
            </a:r>
            <a:endParaRPr lang="en-US" sz="1100" dirty="0"/>
          </a:p>
        </p:txBody>
      </p:sp>
      <p:cxnSp>
        <p:nvCxnSpPr>
          <p:cNvPr id="67" name="Straight Arrow Connector 66"/>
          <p:cNvCxnSpPr>
            <a:stCxn id="59" idx="2"/>
            <a:endCxn id="60" idx="0"/>
          </p:cNvCxnSpPr>
          <p:nvPr/>
        </p:nvCxnSpPr>
        <p:spPr>
          <a:xfrm>
            <a:off x="2887029" y="5502380"/>
            <a:ext cx="0" cy="33012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</p:cxnSp>
      <p:cxnSp>
        <p:nvCxnSpPr>
          <p:cNvPr id="72" name="Elbow Connector 71"/>
          <p:cNvCxnSpPr>
            <a:stCxn id="60" idx="3"/>
            <a:endCxn id="31" idx="2"/>
          </p:cNvCxnSpPr>
          <p:nvPr/>
        </p:nvCxnSpPr>
        <p:spPr>
          <a:xfrm flipV="1">
            <a:off x="3473796" y="4180197"/>
            <a:ext cx="1523778" cy="1940522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</p:cxnSp>
      <p:sp>
        <p:nvSpPr>
          <p:cNvPr id="88" name="Rounded Rectangle 87"/>
          <p:cNvSpPr/>
          <p:nvPr/>
        </p:nvSpPr>
        <p:spPr>
          <a:xfrm>
            <a:off x="5960014" y="4275594"/>
            <a:ext cx="1440135" cy="1101245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91440" tIns="45720" rtlCol="0" anchor="b" anchorCtr="0"/>
          <a:lstStyle/>
          <a:p>
            <a:pPr algn="ctr"/>
            <a:r>
              <a:rPr lang="en-US" sz="1100" dirty="0" smtClean="0">
                <a:solidFill>
                  <a:schemeClr val="accent3">
                    <a:lumMod val="75000"/>
                  </a:schemeClr>
                </a:solidFill>
              </a:rPr>
              <a:t>SCEC Data Center</a:t>
            </a:r>
            <a:endParaRPr lang="en-US" sz="1100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89" name="Rounded Rectangle 88"/>
          <p:cNvSpPr/>
          <p:nvPr/>
        </p:nvSpPr>
        <p:spPr>
          <a:xfrm>
            <a:off x="6093314" y="4422210"/>
            <a:ext cx="1173534" cy="576422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 smtClean="0"/>
              <a:t>Recorded</a:t>
            </a:r>
            <a:br>
              <a:rPr lang="en-US" sz="1100" dirty="0" smtClean="0"/>
            </a:br>
            <a:r>
              <a:rPr lang="en-US" sz="1100" dirty="0" smtClean="0"/>
              <a:t>Seismograms</a:t>
            </a:r>
            <a:endParaRPr lang="en-US" sz="1100" dirty="0"/>
          </a:p>
        </p:txBody>
      </p:sp>
      <p:cxnSp>
        <p:nvCxnSpPr>
          <p:cNvPr id="90" name="Straight Arrow Connector 89"/>
          <p:cNvCxnSpPr>
            <a:stCxn id="31" idx="3"/>
            <a:endCxn id="103" idx="1"/>
          </p:cNvCxnSpPr>
          <p:nvPr/>
        </p:nvCxnSpPr>
        <p:spPr>
          <a:xfrm>
            <a:off x="5584341" y="3798587"/>
            <a:ext cx="508973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</p:cxnSp>
      <p:cxnSp>
        <p:nvCxnSpPr>
          <p:cNvPr id="95" name="Elbow Connector 94"/>
          <p:cNvCxnSpPr>
            <a:stCxn id="8" idx="3"/>
            <a:endCxn id="31" idx="1"/>
          </p:cNvCxnSpPr>
          <p:nvPr/>
        </p:nvCxnSpPr>
        <p:spPr>
          <a:xfrm flipV="1">
            <a:off x="3473795" y="3798587"/>
            <a:ext cx="937012" cy="529014"/>
          </a:xfrm>
          <a:prstGeom prst="bentConnector3">
            <a:avLst>
              <a:gd name="adj1" fmla="val 50000"/>
            </a:avLst>
          </a:prstGeom>
          <a:ln>
            <a:tailEnd type="arrow"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</p:cxnSp>
      <p:sp>
        <p:nvSpPr>
          <p:cNvPr id="103" name="Rounded Rectangle 102"/>
          <p:cNvSpPr/>
          <p:nvPr/>
        </p:nvSpPr>
        <p:spPr>
          <a:xfrm>
            <a:off x="6093314" y="3510376"/>
            <a:ext cx="1173534" cy="576422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 smtClean="0"/>
              <a:t>Synthetic</a:t>
            </a:r>
            <a:br>
              <a:rPr lang="en-US" sz="1100" dirty="0" smtClean="0"/>
            </a:br>
            <a:r>
              <a:rPr lang="en-US" sz="1100" dirty="0" smtClean="0"/>
              <a:t>Seismograms</a:t>
            </a:r>
            <a:endParaRPr lang="en-US" sz="1100" dirty="0"/>
          </a:p>
        </p:txBody>
      </p:sp>
      <p:sp>
        <p:nvSpPr>
          <p:cNvPr id="108" name="Rounded Rectangle 107"/>
          <p:cNvSpPr/>
          <p:nvPr/>
        </p:nvSpPr>
        <p:spPr>
          <a:xfrm>
            <a:off x="7533449" y="3097006"/>
            <a:ext cx="1505500" cy="2986357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tIns="45720" rtlCol="0" anchor="t" anchorCtr="0"/>
          <a:lstStyle/>
          <a:p>
            <a:pPr algn="ctr"/>
            <a:r>
              <a:rPr lang="en-US" sz="1100" dirty="0" smtClean="0">
                <a:solidFill>
                  <a:schemeClr val="accent4">
                    <a:lumMod val="75000"/>
                  </a:schemeClr>
                </a:solidFill>
              </a:rPr>
              <a:t>Desktop Computer</a:t>
            </a:r>
            <a:endParaRPr lang="en-US" sz="1100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109" name="Rounded Rectangle 108"/>
          <p:cNvSpPr/>
          <p:nvPr/>
        </p:nvSpPr>
        <p:spPr>
          <a:xfrm>
            <a:off x="7704101" y="3521500"/>
            <a:ext cx="1173534" cy="576422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 smtClean="0"/>
              <a:t>Post-processing</a:t>
            </a:r>
            <a:endParaRPr lang="en-US" sz="1100" dirty="0"/>
          </a:p>
        </p:txBody>
      </p:sp>
      <p:sp>
        <p:nvSpPr>
          <p:cNvPr id="110" name="Rounded Rectangle 109"/>
          <p:cNvSpPr/>
          <p:nvPr/>
        </p:nvSpPr>
        <p:spPr>
          <a:xfrm>
            <a:off x="7704101" y="4422210"/>
            <a:ext cx="1173534" cy="576422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 smtClean="0"/>
              <a:t>Validation</a:t>
            </a:r>
            <a:br>
              <a:rPr lang="en-US" sz="1100" dirty="0" smtClean="0"/>
            </a:br>
            <a:r>
              <a:rPr lang="en-US" sz="1100" dirty="0" smtClean="0"/>
              <a:t>(GOF Scores)</a:t>
            </a:r>
            <a:endParaRPr lang="en-US" sz="1100" dirty="0"/>
          </a:p>
        </p:txBody>
      </p:sp>
      <p:sp>
        <p:nvSpPr>
          <p:cNvPr id="111" name="Rounded Rectangle 110"/>
          <p:cNvSpPr/>
          <p:nvPr/>
        </p:nvSpPr>
        <p:spPr>
          <a:xfrm>
            <a:off x="7704101" y="5323042"/>
            <a:ext cx="1173534" cy="576422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 smtClean="0"/>
              <a:t>Plotting</a:t>
            </a:r>
            <a:br>
              <a:rPr lang="en-US" sz="1100" dirty="0" smtClean="0"/>
            </a:br>
            <a:r>
              <a:rPr lang="en-US" sz="1100" dirty="0" smtClean="0"/>
              <a:t>(</a:t>
            </a:r>
            <a:r>
              <a:rPr lang="en-US" sz="1100" dirty="0" err="1" smtClean="0"/>
              <a:t>Matlab</a:t>
            </a:r>
            <a:r>
              <a:rPr lang="en-US" sz="1100" dirty="0" smtClean="0"/>
              <a:t> + GMT)</a:t>
            </a:r>
            <a:endParaRPr lang="en-US" sz="1100" dirty="0"/>
          </a:p>
        </p:txBody>
      </p:sp>
      <p:cxnSp>
        <p:nvCxnSpPr>
          <p:cNvPr id="112" name="Straight Arrow Connector 111"/>
          <p:cNvCxnSpPr>
            <a:stCxn id="103" idx="3"/>
            <a:endCxn id="109" idx="1"/>
          </p:cNvCxnSpPr>
          <p:nvPr/>
        </p:nvCxnSpPr>
        <p:spPr>
          <a:xfrm>
            <a:off x="7266848" y="3798587"/>
            <a:ext cx="437253" cy="1112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</p:cxnSp>
      <p:cxnSp>
        <p:nvCxnSpPr>
          <p:cNvPr id="115" name="Straight Arrow Connector 114"/>
          <p:cNvCxnSpPr>
            <a:stCxn id="89" idx="3"/>
            <a:endCxn id="110" idx="1"/>
          </p:cNvCxnSpPr>
          <p:nvPr/>
        </p:nvCxnSpPr>
        <p:spPr>
          <a:xfrm>
            <a:off x="7266848" y="4710421"/>
            <a:ext cx="437253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</p:cxnSp>
      <p:cxnSp>
        <p:nvCxnSpPr>
          <p:cNvPr id="118" name="Straight Arrow Connector 117"/>
          <p:cNvCxnSpPr>
            <a:stCxn id="109" idx="2"/>
            <a:endCxn id="110" idx="0"/>
          </p:cNvCxnSpPr>
          <p:nvPr/>
        </p:nvCxnSpPr>
        <p:spPr>
          <a:xfrm>
            <a:off x="8290868" y="4097922"/>
            <a:ext cx="0" cy="3242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</p:cxnSp>
      <p:cxnSp>
        <p:nvCxnSpPr>
          <p:cNvPr id="121" name="Straight Arrow Connector 120"/>
          <p:cNvCxnSpPr>
            <a:stCxn id="110" idx="2"/>
            <a:endCxn id="111" idx="0"/>
          </p:cNvCxnSpPr>
          <p:nvPr/>
        </p:nvCxnSpPr>
        <p:spPr>
          <a:xfrm>
            <a:off x="8290868" y="4998632"/>
            <a:ext cx="0" cy="32441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</p:cxnSp>
      <p:cxnSp>
        <p:nvCxnSpPr>
          <p:cNvPr id="53" name="Elbow Connector 52"/>
          <p:cNvCxnSpPr>
            <a:stCxn id="5" idx="2"/>
            <a:endCxn id="8" idx="0"/>
          </p:cNvCxnSpPr>
          <p:nvPr/>
        </p:nvCxnSpPr>
        <p:spPr>
          <a:xfrm rot="16200000" flipH="1">
            <a:off x="1887645" y="3040008"/>
            <a:ext cx="342720" cy="1656043"/>
          </a:xfrm>
          <a:prstGeom prst="bentConnector3">
            <a:avLst>
              <a:gd name="adj1" fmla="val 50000"/>
            </a:avLst>
          </a:prstGeom>
          <a:ln>
            <a:tailEnd type="arrow"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</p:cxnSp>
      <p:cxnSp>
        <p:nvCxnSpPr>
          <p:cNvPr id="55" name="Elbow Connector 54"/>
          <p:cNvCxnSpPr>
            <a:stCxn id="49" idx="3"/>
            <a:endCxn id="59" idx="1"/>
          </p:cNvCxnSpPr>
          <p:nvPr/>
        </p:nvCxnSpPr>
        <p:spPr>
          <a:xfrm flipV="1">
            <a:off x="1820421" y="5214168"/>
            <a:ext cx="479840" cy="906551"/>
          </a:xfrm>
          <a:prstGeom prst="bentConnector3">
            <a:avLst>
              <a:gd name="adj1" fmla="val 50000"/>
            </a:avLst>
          </a:prstGeom>
          <a:ln>
            <a:tailEnd type="arrow"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</p:cxnSp>
      <p:sp>
        <p:nvSpPr>
          <p:cNvPr id="58" name="Rounded Rectangle 57"/>
          <p:cNvSpPr/>
          <p:nvPr/>
        </p:nvSpPr>
        <p:spPr>
          <a:xfrm>
            <a:off x="505339" y="972642"/>
            <a:ext cx="1440135" cy="1101245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91440" tIns="45720" rtlCol="0" anchor="t" anchorCtr="0"/>
          <a:lstStyle/>
          <a:p>
            <a:pPr algn="ctr"/>
            <a:r>
              <a:rPr lang="en-US" sz="1100" dirty="0" smtClean="0">
                <a:solidFill>
                  <a:schemeClr val="accent3">
                    <a:lumMod val="75000"/>
                  </a:schemeClr>
                </a:solidFill>
              </a:rPr>
              <a:t>SCEC Data Center</a:t>
            </a:r>
            <a:endParaRPr lang="en-US" sz="1100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62" name="Rounded Rectangle 61"/>
          <p:cNvSpPr/>
          <p:nvPr/>
        </p:nvSpPr>
        <p:spPr>
          <a:xfrm>
            <a:off x="644216" y="1367712"/>
            <a:ext cx="1173534" cy="576422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 smtClean="0"/>
              <a:t>Recorded</a:t>
            </a:r>
            <a:br>
              <a:rPr lang="en-US" sz="1100" dirty="0" smtClean="0"/>
            </a:br>
            <a:r>
              <a:rPr lang="en-US" sz="1100" dirty="0" smtClean="0"/>
              <a:t>Seismograms</a:t>
            </a:r>
            <a:endParaRPr lang="en-US" sz="1100" dirty="0"/>
          </a:p>
        </p:txBody>
      </p:sp>
      <p:cxnSp>
        <p:nvCxnSpPr>
          <p:cNvPr id="63" name="Straight Arrow Connector 62"/>
          <p:cNvCxnSpPr>
            <a:stCxn id="62" idx="2"/>
            <a:endCxn id="4" idx="0"/>
          </p:cNvCxnSpPr>
          <p:nvPr/>
        </p:nvCxnSpPr>
        <p:spPr>
          <a:xfrm>
            <a:off x="1230983" y="1944134"/>
            <a:ext cx="1" cy="369005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</p:cxnSp>
    </p:spTree>
    <p:extLst>
      <p:ext uri="{BB962C8B-B14F-4D97-AF65-F5344CB8AC3E}">
        <p14:creationId xmlns:p14="http://schemas.microsoft.com/office/powerpoint/2010/main" val="25737264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14"/>
          <p:cNvGrpSpPr/>
          <p:nvPr/>
        </p:nvGrpSpPr>
        <p:grpSpPr>
          <a:xfrm>
            <a:off x="214283" y="1357298"/>
            <a:ext cx="8643964" cy="922341"/>
            <a:chOff x="214283" y="1357298"/>
            <a:chExt cx="8643964" cy="922341"/>
          </a:xfrm>
        </p:grpSpPr>
        <p:sp>
          <p:nvSpPr>
            <p:cNvPr id="5" name="Rectangle 20"/>
            <p:cNvSpPr>
              <a:spLocks noChangeArrowheads="1"/>
            </p:cNvSpPr>
            <p:nvPr/>
          </p:nvSpPr>
          <p:spPr bwMode="auto">
            <a:xfrm>
              <a:off x="214283" y="1857364"/>
              <a:ext cx="2786081" cy="422275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rgbClr val="6C4925"/>
              </a:solidFill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pPr algn="ctr"/>
              <a:r>
                <a:rPr lang="en-US" sz="1700" dirty="0" smtClean="0">
                  <a:latin typeface="Arial" pitchFamily="34" charset="0"/>
                  <a:cs typeface="Arial" pitchFamily="34" charset="0"/>
                </a:rPr>
                <a:t>Massive I/O requirements</a:t>
              </a:r>
              <a:endParaRPr lang="en-US" sz="17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" name="Rectangle 20"/>
            <p:cNvSpPr>
              <a:spLocks noChangeArrowheads="1"/>
            </p:cNvSpPr>
            <p:nvPr/>
          </p:nvSpPr>
          <p:spPr bwMode="auto">
            <a:xfrm>
              <a:off x="3143240" y="1857364"/>
              <a:ext cx="2786081" cy="422275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rgbClr val="6C4925"/>
              </a:solidFill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pPr algn="ctr"/>
              <a:r>
                <a:rPr lang="en-US" sz="1700" dirty="0" smtClean="0">
                  <a:latin typeface="Arial" pitchFamily="34" charset="0"/>
                  <a:cs typeface="Arial" pitchFamily="34" charset="0"/>
                </a:rPr>
                <a:t>Stencil computations</a:t>
              </a:r>
              <a:endParaRPr lang="en-US" sz="17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" name="Rectangle 20"/>
            <p:cNvSpPr>
              <a:spLocks noChangeArrowheads="1"/>
            </p:cNvSpPr>
            <p:nvPr/>
          </p:nvSpPr>
          <p:spPr bwMode="auto">
            <a:xfrm>
              <a:off x="6072166" y="1857364"/>
              <a:ext cx="2786081" cy="422275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rgbClr val="6C4925"/>
              </a:solidFill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pPr algn="ctr"/>
              <a:r>
                <a:rPr lang="en-US" sz="1700" dirty="0" smtClean="0">
                  <a:latin typeface="Arial" pitchFamily="34" charset="0"/>
                  <a:cs typeface="Arial" pitchFamily="34" charset="0"/>
                </a:rPr>
                <a:t>Nearest neighbor comm.</a:t>
              </a:r>
              <a:endParaRPr lang="en-US" sz="17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5" name="모서리가 둥근 직사각형 24"/>
            <p:cNvSpPr/>
            <p:nvPr/>
          </p:nvSpPr>
          <p:spPr>
            <a:xfrm>
              <a:off x="3571868" y="1357298"/>
              <a:ext cx="1928826" cy="285752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 smtClean="0"/>
                <a:t>SCEC Apps</a:t>
              </a:r>
              <a:endParaRPr lang="ko-KR" altLang="en-US" dirty="0"/>
            </a:p>
          </p:txBody>
        </p:sp>
        <p:cxnSp>
          <p:nvCxnSpPr>
            <p:cNvPr id="28" name="직선 화살표 연결선 27"/>
            <p:cNvCxnSpPr>
              <a:stCxn id="25" idx="2"/>
              <a:endCxn id="5" idx="0"/>
            </p:cNvCxnSpPr>
            <p:nvPr/>
          </p:nvCxnSpPr>
          <p:spPr>
            <a:xfrm rot="5400000">
              <a:off x="2964646" y="285729"/>
              <a:ext cx="214314" cy="2928957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직선 화살표 연결선 29"/>
            <p:cNvCxnSpPr>
              <a:stCxn id="25" idx="2"/>
              <a:endCxn id="6" idx="0"/>
            </p:cNvCxnSpPr>
            <p:nvPr/>
          </p:nvCxnSpPr>
          <p:spPr>
            <a:xfrm rot="5400000">
              <a:off x="4429124" y="1750207"/>
              <a:ext cx="214314" cy="1588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직선 화살표 연결선 31"/>
            <p:cNvCxnSpPr>
              <a:stCxn id="25" idx="2"/>
              <a:endCxn id="7" idx="0"/>
            </p:cNvCxnSpPr>
            <p:nvPr/>
          </p:nvCxnSpPr>
          <p:spPr>
            <a:xfrm rot="16200000" flipH="1">
              <a:off x="5893587" y="285744"/>
              <a:ext cx="214314" cy="2928926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" name="그룹 115"/>
          <p:cNvGrpSpPr/>
          <p:nvPr/>
        </p:nvGrpSpPr>
        <p:grpSpPr>
          <a:xfrm>
            <a:off x="214283" y="5649931"/>
            <a:ext cx="8643964" cy="993779"/>
            <a:chOff x="214283" y="5649931"/>
            <a:chExt cx="8643964" cy="993779"/>
          </a:xfrm>
        </p:grpSpPr>
        <p:sp>
          <p:nvSpPr>
            <p:cNvPr id="12" name="Rectangle 20"/>
            <p:cNvSpPr>
              <a:spLocks noChangeArrowheads="1"/>
            </p:cNvSpPr>
            <p:nvPr/>
          </p:nvSpPr>
          <p:spPr bwMode="auto">
            <a:xfrm>
              <a:off x="214283" y="5649931"/>
              <a:ext cx="2786081" cy="422275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pPr algn="ctr"/>
              <a:r>
                <a:rPr lang="en-US" dirty="0" err="1" smtClean="0">
                  <a:latin typeface="Arial" pitchFamily="34" charset="0"/>
                  <a:cs typeface="Arial" pitchFamily="34" charset="0"/>
                </a:rPr>
                <a:t>Lustre</a:t>
              </a:r>
              <a:r>
                <a:rPr lang="en-US" dirty="0" smtClean="0">
                  <a:latin typeface="Arial" pitchFamily="34" charset="0"/>
                  <a:cs typeface="Arial" pitchFamily="34" charset="0"/>
                </a:rPr>
                <a:t> File System</a:t>
              </a:r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" name="Rectangle 20"/>
            <p:cNvSpPr>
              <a:spLocks noChangeArrowheads="1"/>
            </p:cNvSpPr>
            <p:nvPr/>
          </p:nvSpPr>
          <p:spPr bwMode="auto">
            <a:xfrm>
              <a:off x="3143240" y="5649931"/>
              <a:ext cx="2786081" cy="422275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pPr algn="ctr"/>
              <a:r>
                <a:rPr lang="en-US" dirty="0" smtClean="0">
                  <a:latin typeface="Arial" pitchFamily="34" charset="0"/>
                  <a:cs typeface="Arial" pitchFamily="34" charset="0"/>
                </a:rPr>
                <a:t>Node Architecture</a:t>
              </a:r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" name="Rectangle 20"/>
            <p:cNvSpPr>
              <a:spLocks noChangeArrowheads="1"/>
            </p:cNvSpPr>
            <p:nvPr/>
          </p:nvSpPr>
          <p:spPr bwMode="auto">
            <a:xfrm>
              <a:off x="6072166" y="5649931"/>
              <a:ext cx="2786081" cy="422275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pPr algn="ctr"/>
              <a:r>
                <a:rPr lang="en-US" dirty="0" smtClean="0">
                  <a:latin typeface="Arial" pitchFamily="34" charset="0"/>
                  <a:cs typeface="Arial" pitchFamily="34" charset="0"/>
                </a:rPr>
                <a:t>3-D Torus Interconnect </a:t>
              </a:r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6" name="모서리가 둥근 직사각형 25"/>
            <p:cNvSpPr/>
            <p:nvPr/>
          </p:nvSpPr>
          <p:spPr>
            <a:xfrm>
              <a:off x="3571868" y="6357958"/>
              <a:ext cx="1928826" cy="285752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 smtClean="0"/>
                <a:t>HW</a:t>
              </a:r>
              <a:r>
                <a:rPr lang="en-US" altLang="ko-KR" dirty="0" smtClean="0"/>
                <a:t> </a:t>
              </a:r>
              <a:r>
                <a:rPr lang="en-US" altLang="ko-KR" dirty="0" smtClean="0"/>
                <a:t>Systems</a:t>
              </a:r>
              <a:endParaRPr lang="ko-KR" altLang="en-US" dirty="0"/>
            </a:p>
          </p:txBody>
        </p:sp>
        <p:cxnSp>
          <p:nvCxnSpPr>
            <p:cNvPr id="34" name="직선 화살표 연결선 33"/>
            <p:cNvCxnSpPr>
              <a:stCxn id="26" idx="0"/>
              <a:endCxn id="12" idx="2"/>
            </p:cNvCxnSpPr>
            <p:nvPr/>
          </p:nvCxnSpPr>
          <p:spPr>
            <a:xfrm rot="16200000" flipV="1">
              <a:off x="2928927" y="4750603"/>
              <a:ext cx="285752" cy="2928957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직선 화살표 연결선 35"/>
            <p:cNvCxnSpPr>
              <a:stCxn id="26" idx="0"/>
              <a:endCxn id="13" idx="2"/>
            </p:cNvCxnSpPr>
            <p:nvPr/>
          </p:nvCxnSpPr>
          <p:spPr>
            <a:xfrm rot="5400000" flipH="1" flipV="1">
              <a:off x="4393405" y="6215082"/>
              <a:ext cx="285752" cy="1588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직선 화살표 연결선 37"/>
            <p:cNvCxnSpPr>
              <a:stCxn id="26" idx="0"/>
              <a:endCxn id="14" idx="2"/>
            </p:cNvCxnSpPr>
            <p:nvPr/>
          </p:nvCxnSpPr>
          <p:spPr>
            <a:xfrm rot="5400000" flipH="1" flipV="1">
              <a:off x="5857868" y="4750619"/>
              <a:ext cx="285752" cy="2928926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" name="그룹 117"/>
          <p:cNvGrpSpPr/>
          <p:nvPr/>
        </p:nvGrpSpPr>
        <p:grpSpPr>
          <a:xfrm>
            <a:off x="1071538" y="4714884"/>
            <a:ext cx="6894554" cy="935047"/>
            <a:chOff x="1071538" y="4714884"/>
            <a:chExt cx="6894554" cy="935047"/>
          </a:xfrm>
        </p:grpSpPr>
        <p:sp>
          <p:nvSpPr>
            <p:cNvPr id="21" name="Rectangle 16"/>
            <p:cNvSpPr>
              <a:spLocks noChangeArrowheads="1"/>
            </p:cNvSpPr>
            <p:nvPr/>
          </p:nvSpPr>
          <p:spPr bwMode="auto">
            <a:xfrm>
              <a:off x="1071538" y="4714884"/>
              <a:ext cx="1036638" cy="571504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tIns="91440">
              <a:prstTxWarp prst="textNoShape">
                <a:avLst/>
              </a:prstTxWarp>
            </a:bodyPr>
            <a:lstStyle/>
            <a:p>
              <a:pPr algn="ctr" eaLnBrk="0" hangingPunct="0"/>
              <a:r>
                <a:rPr lang="en-US" sz="1200" b="1" dirty="0" smtClean="0">
                  <a:latin typeface="Arial" pitchFamily="34" charset="0"/>
                  <a:cs typeface="Arial" pitchFamily="34" charset="0"/>
                </a:rPr>
                <a:t>Limited</a:t>
              </a:r>
            </a:p>
            <a:p>
              <a:pPr algn="ctr" eaLnBrk="0" hangingPunct="0"/>
              <a:r>
                <a:rPr lang="en-US" sz="1200" b="1" dirty="0" smtClean="0">
                  <a:latin typeface="Arial" pitchFamily="34" charset="0"/>
                  <a:cs typeface="Arial" pitchFamily="34" charset="0"/>
                </a:rPr>
                <a:t>OSTs</a:t>
              </a:r>
              <a:endParaRPr lang="en-US" sz="14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2" name="Rectangle 16"/>
            <p:cNvSpPr>
              <a:spLocks noChangeArrowheads="1"/>
            </p:cNvSpPr>
            <p:nvPr/>
          </p:nvSpPr>
          <p:spPr bwMode="auto">
            <a:xfrm>
              <a:off x="4643438" y="4714884"/>
              <a:ext cx="1036638" cy="571504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folHlink"/>
              </a:solidFill>
              <a:miter lim="800000"/>
              <a:headEnd/>
              <a:tailEnd/>
            </a:ln>
          </p:spPr>
          <p:txBody>
            <a:bodyPr wrap="none" tIns="91440">
              <a:prstTxWarp prst="textNoShape">
                <a:avLst/>
              </a:prstTxWarp>
            </a:bodyPr>
            <a:lstStyle/>
            <a:p>
              <a:pPr algn="ctr" eaLnBrk="0" hangingPunct="0"/>
              <a:r>
                <a:rPr lang="en-US" sz="1200" b="1" dirty="0" smtClean="0">
                  <a:latin typeface="Arial" pitchFamily="34" charset="0"/>
                  <a:cs typeface="Arial" pitchFamily="34" charset="0"/>
                </a:rPr>
                <a:t>Shared</a:t>
              </a:r>
            </a:p>
            <a:p>
              <a:pPr algn="ctr" eaLnBrk="0" hangingPunct="0"/>
              <a:r>
                <a:rPr lang="en-US" sz="1200" b="1" dirty="0" smtClean="0">
                  <a:latin typeface="Arial" pitchFamily="34" charset="0"/>
                  <a:cs typeface="Arial" pitchFamily="34" charset="0"/>
                </a:rPr>
                <a:t>Memories</a:t>
              </a:r>
              <a:endParaRPr lang="en-US" sz="14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3" name="Rectangle 16"/>
            <p:cNvSpPr>
              <a:spLocks noChangeArrowheads="1"/>
            </p:cNvSpPr>
            <p:nvPr/>
          </p:nvSpPr>
          <p:spPr bwMode="auto">
            <a:xfrm>
              <a:off x="6929454" y="4714884"/>
              <a:ext cx="1036638" cy="571504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rgbClr val="00B050"/>
              </a:solidFill>
              <a:miter lim="800000"/>
              <a:headEnd/>
              <a:tailEnd/>
            </a:ln>
          </p:spPr>
          <p:txBody>
            <a:bodyPr wrap="none" tIns="91440">
              <a:prstTxWarp prst="textNoShape">
                <a:avLst/>
              </a:prstTxWarp>
            </a:bodyPr>
            <a:lstStyle/>
            <a:p>
              <a:pPr algn="ctr" eaLnBrk="0" hangingPunct="0"/>
              <a:r>
                <a:rPr lang="en-US" sz="1200" b="1" dirty="0" smtClean="0">
                  <a:latin typeface="Arial" pitchFamily="34" charset="0"/>
                  <a:cs typeface="Arial" pitchFamily="34" charset="0"/>
                </a:rPr>
                <a:t>Machine</a:t>
              </a:r>
            </a:p>
            <a:p>
              <a:pPr algn="ctr" eaLnBrk="0" hangingPunct="0"/>
              <a:r>
                <a:rPr lang="en-US" sz="1200" b="1" dirty="0" smtClean="0">
                  <a:latin typeface="Arial" pitchFamily="34" charset="0"/>
                  <a:cs typeface="Arial" pitchFamily="34" charset="0"/>
                </a:rPr>
                <a:t>Topology</a:t>
              </a:r>
              <a:endParaRPr lang="en-US" sz="1400" dirty="0">
                <a:latin typeface="Arial" pitchFamily="34" charset="0"/>
                <a:cs typeface="Arial" pitchFamily="34" charset="0"/>
              </a:endParaRPr>
            </a:p>
          </p:txBody>
        </p:sp>
        <p:cxnSp>
          <p:nvCxnSpPr>
            <p:cNvPr id="50" name="직선 화살표 연결선 49"/>
            <p:cNvCxnSpPr>
              <a:stCxn id="12" idx="0"/>
              <a:endCxn id="21" idx="2"/>
            </p:cNvCxnSpPr>
            <p:nvPr/>
          </p:nvCxnSpPr>
          <p:spPr>
            <a:xfrm rot="16200000" flipV="1">
              <a:off x="1416820" y="5459426"/>
              <a:ext cx="363543" cy="17467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직선 화살표 연결선 61"/>
            <p:cNvCxnSpPr>
              <a:stCxn id="13" idx="0"/>
              <a:endCxn id="22" idx="2"/>
            </p:cNvCxnSpPr>
            <p:nvPr/>
          </p:nvCxnSpPr>
          <p:spPr>
            <a:xfrm rot="5400000" flipH="1" flipV="1">
              <a:off x="4667248" y="5155422"/>
              <a:ext cx="363543" cy="625476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직선 화살표 연결선 63"/>
            <p:cNvCxnSpPr>
              <a:stCxn id="14" idx="0"/>
              <a:endCxn id="23" idx="2"/>
            </p:cNvCxnSpPr>
            <p:nvPr/>
          </p:nvCxnSpPr>
          <p:spPr>
            <a:xfrm rot="16200000" flipV="1">
              <a:off x="7274719" y="5459443"/>
              <a:ext cx="363543" cy="17434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8" name="Rectangle 16"/>
            <p:cNvSpPr>
              <a:spLocks noChangeArrowheads="1"/>
            </p:cNvSpPr>
            <p:nvPr/>
          </p:nvSpPr>
          <p:spPr bwMode="auto">
            <a:xfrm>
              <a:off x="3286116" y="4714884"/>
              <a:ext cx="1036638" cy="571504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folHlink"/>
              </a:solidFill>
              <a:miter lim="800000"/>
              <a:headEnd/>
              <a:tailEnd/>
            </a:ln>
          </p:spPr>
          <p:txBody>
            <a:bodyPr wrap="none" tIns="91440">
              <a:prstTxWarp prst="textNoShape">
                <a:avLst/>
              </a:prstTxWarp>
            </a:bodyPr>
            <a:lstStyle/>
            <a:p>
              <a:pPr algn="ctr" eaLnBrk="0" hangingPunct="0"/>
              <a:r>
                <a:rPr lang="en-US" sz="1200" b="1" dirty="0" smtClean="0">
                  <a:latin typeface="Arial" pitchFamily="34" charset="0"/>
                  <a:cs typeface="Arial" pitchFamily="34" charset="0"/>
                </a:rPr>
                <a:t>Vector</a:t>
              </a:r>
            </a:p>
            <a:p>
              <a:pPr algn="ctr" eaLnBrk="0" hangingPunct="0"/>
              <a:r>
                <a:rPr lang="en-US" sz="1200" b="1" dirty="0" smtClean="0">
                  <a:latin typeface="Arial" pitchFamily="34" charset="0"/>
                  <a:cs typeface="Arial" pitchFamily="34" charset="0"/>
                </a:rPr>
                <a:t>Capable</a:t>
              </a:r>
              <a:endParaRPr lang="en-US" sz="1400" dirty="0">
                <a:latin typeface="Arial" pitchFamily="34" charset="0"/>
                <a:cs typeface="Arial" pitchFamily="34" charset="0"/>
              </a:endParaRPr>
            </a:p>
          </p:txBody>
        </p:sp>
        <p:cxnSp>
          <p:nvCxnSpPr>
            <p:cNvPr id="97" name="직선 화살표 연결선 96"/>
            <p:cNvCxnSpPr>
              <a:stCxn id="13" idx="0"/>
            </p:cNvCxnSpPr>
            <p:nvPr/>
          </p:nvCxnSpPr>
          <p:spPr>
            <a:xfrm rot="16200000" flipV="1">
              <a:off x="3979461" y="5093111"/>
              <a:ext cx="363542" cy="750098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4" name="그룹 116"/>
          <p:cNvGrpSpPr/>
          <p:nvPr/>
        </p:nvGrpSpPr>
        <p:grpSpPr>
          <a:xfrm>
            <a:off x="1106470" y="2279638"/>
            <a:ext cx="6859622" cy="863610"/>
            <a:chOff x="1106470" y="2279638"/>
            <a:chExt cx="6859622" cy="863610"/>
          </a:xfrm>
        </p:grpSpPr>
        <p:sp>
          <p:nvSpPr>
            <p:cNvPr id="11" name="Rectangle 16"/>
            <p:cNvSpPr>
              <a:spLocks noChangeArrowheads="1"/>
            </p:cNvSpPr>
            <p:nvPr/>
          </p:nvSpPr>
          <p:spPr bwMode="auto">
            <a:xfrm>
              <a:off x="4643438" y="2571744"/>
              <a:ext cx="1036638" cy="571504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folHlink"/>
              </a:solidFill>
              <a:miter lim="800000"/>
              <a:headEnd/>
              <a:tailEnd/>
            </a:ln>
          </p:spPr>
          <p:txBody>
            <a:bodyPr wrap="none" tIns="91440">
              <a:prstTxWarp prst="textNoShape">
                <a:avLst/>
              </a:prstTxWarp>
            </a:bodyPr>
            <a:lstStyle/>
            <a:p>
              <a:pPr algn="ctr" eaLnBrk="0" hangingPunct="0"/>
              <a:r>
                <a:rPr lang="en-US" sz="1200" b="1" dirty="0" smtClean="0">
                  <a:latin typeface="Arial" pitchFamily="34" charset="0"/>
                  <a:cs typeface="Arial" pitchFamily="34" charset="0"/>
                </a:rPr>
                <a:t>Memory</a:t>
              </a:r>
            </a:p>
            <a:p>
              <a:pPr algn="ctr" eaLnBrk="0" hangingPunct="0"/>
              <a:r>
                <a:rPr lang="en-US" sz="1200" b="1" dirty="0" smtClean="0">
                  <a:latin typeface="Arial" pitchFamily="34" charset="0"/>
                  <a:cs typeface="Arial" pitchFamily="34" charset="0"/>
                </a:rPr>
                <a:t>intensive</a:t>
              </a:r>
              <a:endParaRPr lang="en-US" sz="14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7" name="Rectangle 16"/>
            <p:cNvSpPr>
              <a:spLocks noChangeArrowheads="1"/>
            </p:cNvSpPr>
            <p:nvPr/>
          </p:nvSpPr>
          <p:spPr bwMode="auto">
            <a:xfrm>
              <a:off x="6929454" y="2571744"/>
              <a:ext cx="1036638" cy="571504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rgbClr val="00B050"/>
              </a:solidFill>
              <a:miter lim="800000"/>
              <a:headEnd/>
              <a:tailEnd/>
            </a:ln>
          </p:spPr>
          <p:txBody>
            <a:bodyPr wrap="none" tIns="91440">
              <a:prstTxWarp prst="textNoShape">
                <a:avLst/>
              </a:prstTxWarp>
            </a:bodyPr>
            <a:lstStyle/>
            <a:p>
              <a:pPr algn="ctr" eaLnBrk="0" hangingPunct="0"/>
              <a:r>
                <a:rPr lang="en-US" sz="1200" b="1" dirty="0" smtClean="0">
                  <a:latin typeface="Arial" pitchFamily="34" charset="0"/>
                  <a:cs typeface="Arial" pitchFamily="34" charset="0"/>
                </a:rPr>
                <a:t>Comm.</a:t>
              </a:r>
            </a:p>
            <a:p>
              <a:pPr algn="ctr" eaLnBrk="0" hangingPunct="0"/>
              <a:r>
                <a:rPr lang="en-US" sz="1200" b="1" dirty="0" smtClean="0">
                  <a:latin typeface="Arial" pitchFamily="34" charset="0"/>
                  <a:cs typeface="Arial" pitchFamily="34" charset="0"/>
                </a:rPr>
                <a:t>latency</a:t>
              </a:r>
              <a:endParaRPr lang="en-US" sz="14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0" name="Rectangle 16"/>
            <p:cNvSpPr>
              <a:spLocks noChangeArrowheads="1"/>
            </p:cNvSpPr>
            <p:nvPr/>
          </p:nvSpPr>
          <p:spPr bwMode="auto">
            <a:xfrm>
              <a:off x="1106470" y="2571744"/>
              <a:ext cx="1036638" cy="571504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tIns="91440">
              <a:prstTxWarp prst="textNoShape">
                <a:avLst/>
              </a:prstTxWarp>
            </a:bodyPr>
            <a:lstStyle/>
            <a:p>
              <a:pPr algn="ctr" eaLnBrk="0" hangingPunct="0"/>
              <a:r>
                <a:rPr lang="en-US" sz="1200" b="1" dirty="0" smtClean="0">
                  <a:latin typeface="Arial" pitchFamily="34" charset="0"/>
                  <a:cs typeface="Arial" pitchFamily="34" charset="0"/>
                </a:rPr>
                <a:t>I/O</a:t>
              </a:r>
            </a:p>
            <a:p>
              <a:pPr algn="ctr" eaLnBrk="0" hangingPunct="0"/>
              <a:r>
                <a:rPr lang="en-US" sz="1200" b="1" dirty="0" smtClean="0">
                  <a:latin typeface="Arial" pitchFamily="34" charset="0"/>
                  <a:cs typeface="Arial" pitchFamily="34" charset="0"/>
                </a:rPr>
                <a:t>Throughput</a:t>
              </a:r>
              <a:endParaRPr lang="en-US" sz="1400" dirty="0">
                <a:latin typeface="Arial" pitchFamily="34" charset="0"/>
                <a:cs typeface="Arial" pitchFamily="34" charset="0"/>
              </a:endParaRPr>
            </a:p>
          </p:txBody>
        </p:sp>
        <p:cxnSp>
          <p:nvCxnSpPr>
            <p:cNvPr id="42" name="직선 화살표 연결선 41"/>
            <p:cNvCxnSpPr/>
            <p:nvPr/>
          </p:nvCxnSpPr>
          <p:spPr>
            <a:xfrm rot="16200000" flipH="1">
              <a:off x="1470004" y="2416958"/>
              <a:ext cx="292105" cy="17465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직선 화살표 연결선 84"/>
            <p:cNvCxnSpPr>
              <a:stCxn id="6" idx="2"/>
              <a:endCxn id="99" idx="0"/>
            </p:cNvCxnSpPr>
            <p:nvPr/>
          </p:nvCxnSpPr>
          <p:spPr>
            <a:xfrm rot="5400000">
              <a:off x="4095744" y="2131206"/>
              <a:ext cx="292104" cy="588971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직선 화살표 연결선 85"/>
            <p:cNvCxnSpPr/>
            <p:nvPr/>
          </p:nvCxnSpPr>
          <p:spPr>
            <a:xfrm rot="16200000" flipH="1">
              <a:off x="7292200" y="2423312"/>
              <a:ext cx="292105" cy="17465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9" name="Rectangle 16"/>
            <p:cNvSpPr>
              <a:spLocks noChangeArrowheads="1"/>
            </p:cNvSpPr>
            <p:nvPr/>
          </p:nvSpPr>
          <p:spPr bwMode="auto">
            <a:xfrm>
              <a:off x="3428991" y="2571743"/>
              <a:ext cx="1036638" cy="571504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folHlink"/>
              </a:solidFill>
              <a:miter lim="800000"/>
              <a:headEnd/>
              <a:tailEnd/>
            </a:ln>
          </p:spPr>
          <p:txBody>
            <a:bodyPr wrap="none" lIns="0" tIns="91440" rIns="0" bIns="0">
              <a:prstTxWarp prst="textNoShape">
                <a:avLst/>
              </a:prstTxWarp>
            </a:bodyPr>
            <a:lstStyle/>
            <a:p>
              <a:pPr algn="ctr" eaLnBrk="0" hangingPunct="0"/>
              <a:r>
                <a:rPr lang="en-US" sz="1100" b="1" dirty="0" smtClean="0">
                  <a:latin typeface="Arial" pitchFamily="34" charset="0"/>
                  <a:cs typeface="Arial" pitchFamily="34" charset="0"/>
                </a:rPr>
                <a:t>Regular</a:t>
              </a:r>
            </a:p>
            <a:p>
              <a:pPr algn="ctr" eaLnBrk="0" hangingPunct="0"/>
              <a:r>
                <a:rPr lang="en-US" sz="1100" b="1" dirty="0" smtClean="0">
                  <a:latin typeface="Arial" pitchFamily="34" charset="0"/>
                  <a:cs typeface="Arial" pitchFamily="34" charset="0"/>
                </a:rPr>
                <a:t>Comp. pattern</a:t>
              </a:r>
              <a:endParaRPr lang="en-US" sz="1100" dirty="0">
                <a:latin typeface="Arial" pitchFamily="34" charset="0"/>
                <a:cs typeface="Arial" pitchFamily="34" charset="0"/>
              </a:endParaRPr>
            </a:p>
          </p:txBody>
        </p:sp>
        <p:cxnSp>
          <p:nvCxnSpPr>
            <p:cNvPr id="103" name="직선 화살표 연결선 102"/>
            <p:cNvCxnSpPr>
              <a:stCxn id="6" idx="2"/>
              <a:endCxn id="11" idx="0"/>
            </p:cNvCxnSpPr>
            <p:nvPr/>
          </p:nvCxnSpPr>
          <p:spPr>
            <a:xfrm rot="16200000" flipH="1">
              <a:off x="4702967" y="2112953"/>
              <a:ext cx="292105" cy="625476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1" name="Title 1"/>
          <p:cNvSpPr>
            <a:spLocks noGrp="1"/>
          </p:cNvSpPr>
          <p:nvPr>
            <p:ph type="title"/>
          </p:nvPr>
        </p:nvSpPr>
        <p:spPr>
          <a:xfrm>
            <a:off x="457200" y="253404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Algorithms and </a:t>
            </a:r>
            <a:r>
              <a:rPr lang="en-US" dirty="0" smtClean="0"/>
              <a:t>Hardware </a:t>
            </a:r>
            <a:r>
              <a:rPr lang="en-US" dirty="0" smtClean="0"/>
              <a:t>Attributes</a:t>
            </a:r>
            <a:endParaRPr lang="en-US" b="1" dirty="0"/>
          </a:p>
        </p:txBody>
      </p:sp>
      <p:grpSp>
        <p:nvGrpSpPr>
          <p:cNvPr id="27" name="그룹 97"/>
          <p:cNvGrpSpPr/>
          <p:nvPr/>
        </p:nvGrpSpPr>
        <p:grpSpPr>
          <a:xfrm>
            <a:off x="142844" y="3143247"/>
            <a:ext cx="8286808" cy="1571638"/>
            <a:chOff x="142844" y="3143247"/>
            <a:chExt cx="8286808" cy="1571638"/>
          </a:xfrm>
        </p:grpSpPr>
        <p:sp>
          <p:nvSpPr>
            <p:cNvPr id="8" name="AutoShape 28"/>
            <p:cNvSpPr>
              <a:spLocks noChangeArrowheads="1"/>
            </p:cNvSpPr>
            <p:nvPr/>
          </p:nvSpPr>
          <p:spPr bwMode="auto">
            <a:xfrm>
              <a:off x="1028673" y="3714752"/>
              <a:ext cx="928694" cy="423863"/>
            </a:xfrm>
            <a:prstGeom prst="hexagon">
              <a:avLst>
                <a:gd name="adj" fmla="val 48783"/>
                <a:gd name="vf" fmla="val 115470"/>
              </a:avLst>
            </a:prstGeom>
            <a:solidFill>
              <a:schemeClr val="bg1"/>
            </a:solidFill>
            <a:ln w="38100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</a:bodyPr>
            <a:lstStyle/>
            <a:p>
              <a:pPr algn="ctr" eaLnBrk="0" hangingPunct="0"/>
              <a:r>
                <a:rPr lang="en-US" sz="1000" b="1" dirty="0" smtClean="0">
                  <a:latin typeface="Arial" pitchFamily="34" charset="0"/>
                  <a:cs typeface="Arial" pitchFamily="34" charset="0"/>
                </a:rPr>
                <a:t>Effective</a:t>
              </a:r>
            </a:p>
            <a:p>
              <a:pPr algn="ctr" eaLnBrk="0" hangingPunct="0"/>
              <a:r>
                <a:rPr lang="en-US" sz="1000" b="1" dirty="0" smtClean="0">
                  <a:latin typeface="Arial" pitchFamily="34" charset="0"/>
                  <a:cs typeface="Arial" pitchFamily="34" charset="0"/>
                </a:rPr>
                <a:t>Buffering</a:t>
              </a:r>
              <a:endParaRPr lang="en-US" sz="95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" name="AutoShape 28"/>
            <p:cNvSpPr>
              <a:spLocks noChangeArrowheads="1"/>
            </p:cNvSpPr>
            <p:nvPr/>
          </p:nvSpPr>
          <p:spPr bwMode="auto">
            <a:xfrm>
              <a:off x="1938317" y="3714752"/>
              <a:ext cx="928694" cy="423863"/>
            </a:xfrm>
            <a:prstGeom prst="hexagon">
              <a:avLst>
                <a:gd name="adj" fmla="val 48783"/>
                <a:gd name="vf" fmla="val 115470"/>
              </a:avLst>
            </a:prstGeom>
            <a:solidFill>
              <a:schemeClr val="bg1"/>
            </a:solidFill>
            <a:ln w="38100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square" lIns="0" tIns="0" rIns="0" bIns="0" anchor="ctr" anchorCtr="0">
              <a:prstTxWarp prst="textNoShape">
                <a:avLst/>
              </a:prstTxWarp>
            </a:bodyPr>
            <a:lstStyle/>
            <a:p>
              <a:pPr algn="ctr" eaLnBrk="0" hangingPunct="0"/>
              <a:r>
                <a:rPr lang="en-US" sz="950" b="1" dirty="0" smtClean="0">
                  <a:latin typeface="Arial" pitchFamily="34" charset="0"/>
                  <a:cs typeface="Arial" pitchFamily="34" charset="0"/>
                </a:rPr>
                <a:t>ADIOS</a:t>
              </a:r>
              <a:endParaRPr lang="en-US" sz="95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" name="AutoShape 40"/>
            <p:cNvSpPr>
              <a:spLocks noChangeArrowheads="1"/>
            </p:cNvSpPr>
            <p:nvPr/>
          </p:nvSpPr>
          <p:spPr bwMode="auto">
            <a:xfrm>
              <a:off x="3071802" y="3714752"/>
              <a:ext cx="1000132" cy="423863"/>
            </a:xfrm>
            <a:prstGeom prst="hexagon">
              <a:avLst>
                <a:gd name="adj" fmla="val 48876"/>
                <a:gd name="vf" fmla="val 115470"/>
              </a:avLst>
            </a:prstGeom>
            <a:solidFill>
              <a:schemeClr val="bg1"/>
            </a:solidFill>
            <a:ln w="38100">
              <a:solidFill>
                <a:schemeClr val="folHlink"/>
              </a:solidFill>
              <a:miter lim="800000"/>
              <a:headEnd/>
              <a:tailEnd/>
            </a:ln>
          </p:spPr>
          <p:txBody>
            <a:bodyPr wrap="none" lIns="0" tIns="0" rIns="0">
              <a:prstTxWarp prst="textNoShape">
                <a:avLst/>
              </a:prstTxWarp>
            </a:bodyPr>
            <a:lstStyle/>
            <a:p>
              <a:pPr algn="ctr" eaLnBrk="0" hangingPunct="0"/>
              <a:r>
                <a:rPr lang="en-US" sz="1000" b="1" dirty="0" smtClean="0">
                  <a:latin typeface="Arial" pitchFamily="34" charset="0"/>
                  <a:cs typeface="Arial" pitchFamily="34" charset="0"/>
                </a:rPr>
                <a:t>Array</a:t>
              </a:r>
            </a:p>
            <a:p>
              <a:pPr algn="ctr" eaLnBrk="0" hangingPunct="0"/>
              <a:r>
                <a:rPr lang="en-US" sz="1000" b="1" dirty="0" smtClean="0">
                  <a:latin typeface="Arial" pitchFamily="34" charset="0"/>
                  <a:cs typeface="Arial" pitchFamily="34" charset="0"/>
                </a:rPr>
                <a:t>Optimization</a:t>
              </a:r>
              <a:endParaRPr lang="en-US" sz="100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5" name="AutoShape 40"/>
            <p:cNvSpPr>
              <a:spLocks noChangeArrowheads="1"/>
            </p:cNvSpPr>
            <p:nvPr/>
          </p:nvSpPr>
          <p:spPr bwMode="auto">
            <a:xfrm>
              <a:off x="4071934" y="3714752"/>
              <a:ext cx="1000132" cy="423863"/>
            </a:xfrm>
            <a:prstGeom prst="hexagon">
              <a:avLst>
                <a:gd name="adj" fmla="val 48876"/>
                <a:gd name="vf" fmla="val 115470"/>
              </a:avLst>
            </a:prstGeom>
            <a:solidFill>
              <a:schemeClr val="bg1"/>
            </a:solidFill>
            <a:ln w="38100">
              <a:solidFill>
                <a:schemeClr val="folHlink"/>
              </a:solidFill>
              <a:miter lim="800000"/>
              <a:headEnd/>
              <a:tailEnd/>
            </a:ln>
          </p:spPr>
          <p:txBody>
            <a:bodyPr lIns="0" tIns="0" rIns="0">
              <a:prstTxWarp prst="textNoShape">
                <a:avLst/>
              </a:prstTxWarp>
            </a:bodyPr>
            <a:lstStyle/>
            <a:p>
              <a:pPr algn="ctr" eaLnBrk="0" hangingPunct="0"/>
              <a:r>
                <a:rPr lang="en-US" sz="1000" b="1" dirty="0" smtClean="0">
                  <a:latin typeface="Arial" pitchFamily="34" charset="0"/>
                  <a:cs typeface="Arial" pitchFamily="34" charset="0"/>
                </a:rPr>
                <a:t>Memory Reduction</a:t>
              </a:r>
              <a:endParaRPr lang="en-US" sz="100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6" name="AutoShape 40"/>
            <p:cNvSpPr>
              <a:spLocks noChangeArrowheads="1"/>
            </p:cNvSpPr>
            <p:nvPr/>
          </p:nvSpPr>
          <p:spPr bwMode="auto">
            <a:xfrm>
              <a:off x="5072066" y="3714752"/>
              <a:ext cx="1000132" cy="423863"/>
            </a:xfrm>
            <a:prstGeom prst="hexagon">
              <a:avLst>
                <a:gd name="adj" fmla="val 48876"/>
                <a:gd name="vf" fmla="val 115470"/>
              </a:avLst>
            </a:prstGeom>
            <a:solidFill>
              <a:schemeClr val="bg1"/>
            </a:solidFill>
            <a:ln w="38100">
              <a:solidFill>
                <a:schemeClr val="folHlink"/>
              </a:solidFill>
              <a:miter lim="800000"/>
              <a:headEnd/>
              <a:tailEnd/>
            </a:ln>
          </p:spPr>
          <p:txBody>
            <a:bodyPr lIns="0" tIns="0" rIns="0">
              <a:prstTxWarp prst="textNoShape">
                <a:avLst/>
              </a:prstTxWarp>
            </a:bodyPr>
            <a:lstStyle/>
            <a:p>
              <a:pPr algn="ctr" eaLnBrk="0" hangingPunct="0"/>
              <a:r>
                <a:rPr lang="en-US" sz="1000" b="1" dirty="0" smtClean="0">
                  <a:latin typeface="Arial" pitchFamily="34" charset="0"/>
                  <a:cs typeface="Arial" pitchFamily="34" charset="0"/>
                </a:rPr>
                <a:t>Cache</a:t>
              </a:r>
            </a:p>
            <a:p>
              <a:pPr algn="ctr" eaLnBrk="0" hangingPunct="0"/>
              <a:r>
                <a:rPr lang="en-US" sz="1000" b="1" dirty="0" smtClean="0">
                  <a:latin typeface="Arial" pitchFamily="34" charset="0"/>
                  <a:cs typeface="Arial" pitchFamily="34" charset="0"/>
                </a:rPr>
                <a:t>Utilization</a:t>
              </a:r>
              <a:endParaRPr lang="en-US" sz="100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8" name="AutoShape 40"/>
            <p:cNvSpPr>
              <a:spLocks noChangeArrowheads="1"/>
            </p:cNvSpPr>
            <p:nvPr/>
          </p:nvSpPr>
          <p:spPr bwMode="auto">
            <a:xfrm>
              <a:off x="6429388" y="3714752"/>
              <a:ext cx="1000132" cy="423863"/>
            </a:xfrm>
            <a:prstGeom prst="hexagon">
              <a:avLst>
                <a:gd name="adj" fmla="val 48876"/>
                <a:gd name="vf" fmla="val 115470"/>
              </a:avLst>
            </a:prstGeom>
            <a:noFill/>
            <a:ln w="38100">
              <a:solidFill>
                <a:srgbClr val="00B050"/>
              </a:solidFill>
              <a:miter lim="800000"/>
              <a:headEnd/>
              <a:tailEnd/>
            </a:ln>
          </p:spPr>
          <p:txBody>
            <a:bodyPr wrap="none" lIns="0" tIns="0" rIns="0">
              <a:prstTxWarp prst="textNoShape">
                <a:avLst/>
              </a:prstTxWarp>
            </a:bodyPr>
            <a:lstStyle/>
            <a:p>
              <a:pPr algn="ctr" eaLnBrk="0" hangingPunct="0"/>
              <a:r>
                <a:rPr lang="en-US" sz="1000" b="1" dirty="0" smtClean="0">
                  <a:latin typeface="Arial" pitchFamily="34" charset="0"/>
                  <a:cs typeface="Arial" pitchFamily="34" charset="0"/>
                </a:rPr>
                <a:t>Node</a:t>
              </a:r>
            </a:p>
            <a:p>
              <a:pPr algn="ctr" eaLnBrk="0" hangingPunct="0"/>
              <a:r>
                <a:rPr lang="en-US" sz="1000" b="1" dirty="0" smtClean="0">
                  <a:latin typeface="Arial" pitchFamily="34" charset="0"/>
                  <a:cs typeface="Arial" pitchFamily="34" charset="0"/>
                </a:rPr>
                <a:t>Mapping</a:t>
              </a:r>
              <a:endParaRPr lang="en-US" sz="100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9" name="AutoShape 40"/>
            <p:cNvSpPr>
              <a:spLocks noChangeArrowheads="1"/>
            </p:cNvSpPr>
            <p:nvPr/>
          </p:nvSpPr>
          <p:spPr bwMode="auto">
            <a:xfrm>
              <a:off x="7429520" y="3714752"/>
              <a:ext cx="1000132" cy="423863"/>
            </a:xfrm>
            <a:prstGeom prst="hexagon">
              <a:avLst>
                <a:gd name="adj" fmla="val 48876"/>
                <a:gd name="vf" fmla="val 115470"/>
              </a:avLst>
            </a:prstGeom>
            <a:noFill/>
            <a:ln w="38100">
              <a:solidFill>
                <a:srgbClr val="00B050"/>
              </a:solidFill>
              <a:miter lim="800000"/>
              <a:headEnd/>
              <a:tailEnd/>
            </a:ln>
          </p:spPr>
          <p:txBody>
            <a:bodyPr wrap="none" lIns="0" tIns="0" rIns="0">
              <a:prstTxWarp prst="textNoShape">
                <a:avLst/>
              </a:prstTxWarp>
            </a:bodyPr>
            <a:lstStyle/>
            <a:p>
              <a:pPr algn="ctr" eaLnBrk="0" hangingPunct="0"/>
              <a:r>
                <a:rPr lang="en-US" sz="1000" b="1" dirty="0" smtClean="0">
                  <a:latin typeface="Arial" pitchFamily="34" charset="0"/>
                  <a:cs typeface="Arial" pitchFamily="34" charset="0"/>
                </a:rPr>
                <a:t>Latency</a:t>
              </a:r>
            </a:p>
            <a:p>
              <a:pPr algn="ctr" eaLnBrk="0" hangingPunct="0"/>
              <a:r>
                <a:rPr lang="en-US" sz="1000" b="1" dirty="0" smtClean="0">
                  <a:latin typeface="Arial" pitchFamily="34" charset="0"/>
                  <a:cs typeface="Arial" pitchFamily="34" charset="0"/>
                </a:rPr>
                <a:t>hiding</a:t>
              </a:r>
              <a:endParaRPr lang="en-US" sz="1000" b="1" dirty="0">
                <a:latin typeface="Arial" pitchFamily="34" charset="0"/>
                <a:cs typeface="Arial" pitchFamily="34" charset="0"/>
              </a:endParaRPr>
            </a:p>
          </p:txBody>
        </p:sp>
        <p:cxnSp>
          <p:nvCxnSpPr>
            <p:cNvPr id="46" name="직선 화살표 연결선 45"/>
            <p:cNvCxnSpPr>
              <a:stCxn id="20" idx="2"/>
            </p:cNvCxnSpPr>
            <p:nvPr/>
          </p:nvCxnSpPr>
          <p:spPr>
            <a:xfrm rot="5400000">
              <a:off x="826679" y="2916644"/>
              <a:ext cx="571506" cy="1024715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직선 화살표 연결선 47"/>
            <p:cNvCxnSpPr>
              <a:stCxn id="20" idx="2"/>
            </p:cNvCxnSpPr>
            <p:nvPr/>
          </p:nvCxnSpPr>
          <p:spPr>
            <a:xfrm rot="5400000">
              <a:off x="1255305" y="3345270"/>
              <a:ext cx="571506" cy="167462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직선 화살표 연결선 57"/>
            <p:cNvCxnSpPr>
              <a:stCxn id="11" idx="2"/>
            </p:cNvCxnSpPr>
            <p:nvPr/>
          </p:nvCxnSpPr>
          <p:spPr>
            <a:xfrm rot="5400000">
              <a:off x="4581127" y="3134124"/>
              <a:ext cx="571506" cy="589755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직선 화살표 연결선 59"/>
            <p:cNvCxnSpPr>
              <a:stCxn id="11" idx="2"/>
            </p:cNvCxnSpPr>
            <p:nvPr/>
          </p:nvCxnSpPr>
          <p:spPr>
            <a:xfrm rot="16200000" flipH="1">
              <a:off x="5116911" y="3188093"/>
              <a:ext cx="571506" cy="481815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직선 화살표 연결선 65"/>
            <p:cNvCxnSpPr>
              <a:stCxn id="17" idx="2"/>
            </p:cNvCxnSpPr>
            <p:nvPr/>
          </p:nvCxnSpPr>
          <p:spPr>
            <a:xfrm rot="5400000">
              <a:off x="6902862" y="3169841"/>
              <a:ext cx="571504" cy="518319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직선 화살표 연결선 67"/>
            <p:cNvCxnSpPr>
              <a:stCxn id="17" idx="2"/>
            </p:cNvCxnSpPr>
            <p:nvPr/>
          </p:nvCxnSpPr>
          <p:spPr>
            <a:xfrm rot="16200000" flipH="1">
              <a:off x="7402927" y="3188093"/>
              <a:ext cx="571504" cy="481813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직선 화살표 연결선 69"/>
            <p:cNvCxnSpPr>
              <a:stCxn id="21" idx="0"/>
            </p:cNvCxnSpPr>
            <p:nvPr/>
          </p:nvCxnSpPr>
          <p:spPr>
            <a:xfrm rot="16200000" flipV="1">
              <a:off x="1237841" y="4362868"/>
              <a:ext cx="571501" cy="132532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직선 화살표 연결선 71"/>
            <p:cNvCxnSpPr>
              <a:stCxn id="21" idx="0"/>
            </p:cNvCxnSpPr>
            <p:nvPr/>
          </p:nvCxnSpPr>
          <p:spPr>
            <a:xfrm rot="5400000" flipH="1" flipV="1">
              <a:off x="1733142" y="4000099"/>
              <a:ext cx="571501" cy="858071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직선 화살표 연결선 75"/>
            <p:cNvCxnSpPr>
              <a:stCxn id="22" idx="0"/>
            </p:cNvCxnSpPr>
            <p:nvPr/>
          </p:nvCxnSpPr>
          <p:spPr>
            <a:xfrm rot="16200000" flipV="1">
              <a:off x="4581128" y="4134254"/>
              <a:ext cx="571504" cy="589755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직선 화살표 연결선 77"/>
            <p:cNvCxnSpPr>
              <a:stCxn id="22" idx="0"/>
            </p:cNvCxnSpPr>
            <p:nvPr/>
          </p:nvCxnSpPr>
          <p:spPr>
            <a:xfrm rot="5400000" flipH="1" flipV="1">
              <a:off x="5081193" y="4223944"/>
              <a:ext cx="571504" cy="410377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직선 화살표 연결선 79"/>
            <p:cNvCxnSpPr>
              <a:stCxn id="23" idx="0"/>
            </p:cNvCxnSpPr>
            <p:nvPr/>
          </p:nvCxnSpPr>
          <p:spPr>
            <a:xfrm rot="5400000" flipH="1" flipV="1">
              <a:off x="7402927" y="4188226"/>
              <a:ext cx="571504" cy="481813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직선 화살표 연결선 81"/>
            <p:cNvCxnSpPr>
              <a:stCxn id="23" idx="0"/>
            </p:cNvCxnSpPr>
            <p:nvPr/>
          </p:nvCxnSpPr>
          <p:spPr>
            <a:xfrm rot="16200000" flipV="1">
              <a:off x="6902862" y="4169972"/>
              <a:ext cx="571504" cy="518319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직선 화살표 연결선 92"/>
            <p:cNvCxnSpPr>
              <a:stCxn id="88" idx="0"/>
            </p:cNvCxnSpPr>
            <p:nvPr/>
          </p:nvCxnSpPr>
          <p:spPr>
            <a:xfrm rot="16200000" flipV="1">
              <a:off x="3402400" y="4312848"/>
              <a:ext cx="571504" cy="232567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직선 화살표 연결선 106"/>
            <p:cNvCxnSpPr/>
            <p:nvPr/>
          </p:nvCxnSpPr>
          <p:spPr>
            <a:xfrm rot="5400000">
              <a:off x="3473837" y="3241281"/>
              <a:ext cx="571505" cy="375441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직선 화살표 연결선 109"/>
            <p:cNvCxnSpPr>
              <a:stCxn id="99" idx="2"/>
            </p:cNvCxnSpPr>
            <p:nvPr/>
          </p:nvCxnSpPr>
          <p:spPr>
            <a:xfrm rot="16200000" flipH="1">
              <a:off x="4009621" y="3080935"/>
              <a:ext cx="571504" cy="696127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직선 화살표 연결선 111"/>
            <p:cNvCxnSpPr>
              <a:stCxn id="99" idx="2"/>
            </p:cNvCxnSpPr>
            <p:nvPr/>
          </p:nvCxnSpPr>
          <p:spPr>
            <a:xfrm rot="16200000" flipH="1">
              <a:off x="4509687" y="2580869"/>
              <a:ext cx="571504" cy="1696259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5" name="AutoShape 28"/>
            <p:cNvSpPr>
              <a:spLocks noChangeArrowheads="1"/>
            </p:cNvSpPr>
            <p:nvPr/>
          </p:nvSpPr>
          <p:spPr bwMode="auto">
            <a:xfrm>
              <a:off x="142844" y="3719517"/>
              <a:ext cx="928694" cy="423863"/>
            </a:xfrm>
            <a:prstGeom prst="hexagon">
              <a:avLst>
                <a:gd name="adj" fmla="val 48783"/>
                <a:gd name="vf" fmla="val 115470"/>
              </a:avLst>
            </a:prstGeom>
            <a:solidFill>
              <a:schemeClr val="bg1"/>
            </a:solidFill>
            <a:ln w="38100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</a:bodyPr>
            <a:lstStyle/>
            <a:p>
              <a:pPr algn="ctr" eaLnBrk="0" hangingPunct="0"/>
              <a:r>
                <a:rPr lang="en-US" sz="1000" b="1" dirty="0" smtClean="0">
                  <a:latin typeface="Arial" pitchFamily="34" charset="0"/>
                  <a:cs typeface="Arial" pitchFamily="34" charset="0"/>
                </a:rPr>
                <a:t>Contiguous</a:t>
              </a:r>
            </a:p>
            <a:p>
              <a:pPr algn="ctr" eaLnBrk="0" hangingPunct="0"/>
              <a:r>
                <a:rPr lang="en-US" sz="1000" b="1" dirty="0" smtClean="0">
                  <a:latin typeface="Arial" pitchFamily="34" charset="0"/>
                  <a:cs typeface="Arial" pitchFamily="34" charset="0"/>
                </a:rPr>
                <a:t>I/O access</a:t>
              </a:r>
              <a:endParaRPr lang="en-US" sz="950" dirty="0">
                <a:latin typeface="Arial" pitchFamily="34" charset="0"/>
                <a:cs typeface="Arial" pitchFamily="34" charset="0"/>
              </a:endParaRPr>
            </a:p>
          </p:txBody>
        </p:sp>
        <p:cxnSp>
          <p:nvCxnSpPr>
            <p:cNvPr id="67" name="직선 화살표 연결선 66"/>
            <p:cNvCxnSpPr>
              <a:stCxn id="21" idx="0"/>
            </p:cNvCxnSpPr>
            <p:nvPr/>
          </p:nvCxnSpPr>
          <p:spPr>
            <a:xfrm rot="16200000" flipV="1">
              <a:off x="809215" y="3934241"/>
              <a:ext cx="571502" cy="989783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직선 화살표 연결선 80"/>
            <p:cNvCxnSpPr/>
            <p:nvPr/>
          </p:nvCxnSpPr>
          <p:spPr>
            <a:xfrm>
              <a:off x="1624792" y="3148013"/>
              <a:ext cx="706825" cy="571505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9" name="그룹 95"/>
          <p:cNvGrpSpPr/>
          <p:nvPr/>
        </p:nvGrpSpPr>
        <p:grpSpPr>
          <a:xfrm>
            <a:off x="2143108" y="2733675"/>
            <a:ext cx="4813327" cy="228600"/>
            <a:chOff x="2143108" y="2733675"/>
            <a:chExt cx="4813327" cy="228600"/>
          </a:xfrm>
        </p:grpSpPr>
        <p:sp>
          <p:nvSpPr>
            <p:cNvPr id="94" name="왼쪽/오른쪽 화살표 93"/>
            <p:cNvSpPr/>
            <p:nvPr/>
          </p:nvSpPr>
          <p:spPr>
            <a:xfrm>
              <a:off x="2143108" y="2733675"/>
              <a:ext cx="1285884" cy="228600"/>
            </a:xfrm>
            <a:prstGeom prst="leftRightArrow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5" name="왼쪽/오른쪽 화살표 94"/>
            <p:cNvSpPr/>
            <p:nvPr/>
          </p:nvSpPr>
          <p:spPr>
            <a:xfrm>
              <a:off x="5670551" y="2733675"/>
              <a:ext cx="1285884" cy="228600"/>
            </a:xfrm>
            <a:prstGeom prst="leftRightArrow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427372730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17"/>
          <p:cNvGrpSpPr/>
          <p:nvPr/>
        </p:nvGrpSpPr>
        <p:grpSpPr>
          <a:xfrm>
            <a:off x="4992242" y="1120760"/>
            <a:ext cx="4151758" cy="5381307"/>
            <a:chOff x="4999309" y="1319891"/>
            <a:chExt cx="4151758" cy="5381307"/>
          </a:xfrm>
        </p:grpSpPr>
        <p:pic>
          <p:nvPicPr>
            <p:cNvPr id="114" name="Picture 9" descr="group_comm.tiff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5016243" y="2971424"/>
              <a:ext cx="4134824" cy="17898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15" name="Picture 10" descr="1sided_workflow.tiff"/>
            <p:cNvPicPr>
              <a:picLocks noChangeAspect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5355956" y="4834173"/>
              <a:ext cx="3446816" cy="18670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17" name="Picture 8" descr="data_transfer_awm.tiff"/>
            <p:cNvPicPr>
              <a:picLocks noChangeAspect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4999309" y="1319891"/>
              <a:ext cx="4022213" cy="164644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2" name="Rectangle 12"/>
          <p:cNvSpPr>
            <a:spLocks noChangeArrowheads="1"/>
          </p:cNvSpPr>
          <p:nvPr/>
        </p:nvSpPr>
        <p:spPr bwMode="auto">
          <a:xfrm>
            <a:off x="2611090" y="5775609"/>
            <a:ext cx="2737799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200" dirty="0" smtClean="0">
                <a:solidFill>
                  <a:srgbClr val="82151A"/>
                </a:solidFill>
                <a:ea typeface="ＭＳ Ｐゴシック" pitchFamily="-111" charset="-128"/>
                <a:cs typeface="ＭＳ Ｐゴシック" pitchFamily="-111" charset="-128"/>
              </a:rPr>
              <a:t> (Joint work with DK Panda Team of OSU)</a:t>
            </a:r>
            <a:endParaRPr lang="en-US" sz="1200" dirty="0">
              <a:solidFill>
                <a:srgbClr val="82151A"/>
              </a:solidFill>
            </a:endParaRPr>
          </a:p>
        </p:txBody>
      </p:sp>
      <p:sp>
        <p:nvSpPr>
          <p:cNvPr id="118" name="Rectangle 12"/>
          <p:cNvSpPr>
            <a:spLocks noChangeArrowheads="1"/>
          </p:cNvSpPr>
          <p:nvPr/>
        </p:nvSpPr>
        <p:spPr bwMode="auto">
          <a:xfrm>
            <a:off x="7232693" y="6469050"/>
            <a:ext cx="1750975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200" dirty="0" smtClean="0">
                <a:solidFill>
                  <a:srgbClr val="82151A"/>
                </a:solidFill>
                <a:ea typeface="ＭＳ Ｐゴシック" pitchFamily="-111" charset="-128"/>
                <a:cs typeface="ＭＳ Ｐゴシック" pitchFamily="-111" charset="-128"/>
              </a:rPr>
              <a:t> (</a:t>
            </a:r>
            <a:r>
              <a:rPr lang="en-US" sz="1200" dirty="0" err="1" smtClean="0">
                <a:solidFill>
                  <a:srgbClr val="82151A"/>
                </a:solidFill>
                <a:ea typeface="ＭＳ Ｐゴシック" pitchFamily="-111" charset="-128"/>
                <a:cs typeface="ＭＳ Ｐゴシック" pitchFamily="-111" charset="-128"/>
              </a:rPr>
              <a:t>Potluri</a:t>
            </a:r>
            <a:r>
              <a:rPr lang="en-US" sz="1200" dirty="0" smtClean="0">
                <a:solidFill>
                  <a:srgbClr val="82151A"/>
                </a:solidFill>
                <a:ea typeface="ＭＳ Ｐゴシック" pitchFamily="-111" charset="-128"/>
                <a:cs typeface="ＭＳ Ｐゴシック" pitchFamily="-111" charset="-128"/>
              </a:rPr>
              <a:t>, S., et al., ICS’10)</a:t>
            </a:r>
            <a:endParaRPr lang="en-US" sz="1200" dirty="0">
              <a:solidFill>
                <a:srgbClr val="82151A"/>
              </a:solidFill>
            </a:endParaRPr>
          </a:p>
        </p:txBody>
      </p:sp>
      <p:sp>
        <p:nvSpPr>
          <p:cNvPr id="121" name="내용 개체 틀 2"/>
          <p:cNvSpPr txBox="1">
            <a:spLocks/>
          </p:cNvSpPr>
          <p:nvPr/>
        </p:nvSpPr>
        <p:spPr>
          <a:xfrm>
            <a:off x="457200" y="1600200"/>
            <a:ext cx="4900618" cy="4756150"/>
          </a:xfrm>
          <a:prstGeom prst="rect">
            <a:avLst/>
          </a:prstGeom>
        </p:spPr>
        <p:txBody>
          <a:bodyPr vert="horz" lIns="91440" tIns="45720" rIns="91440" bIns="45720" rtlCol="0">
            <a:normAutofit fontScale="70000" lnSpcReduction="20000"/>
          </a:bodyPr>
          <a:lstStyle/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altLang="ko-KR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Rank placement technique</a:t>
            </a:r>
          </a:p>
          <a:p>
            <a:pPr marL="742950" marR="0" lvl="1" indent="-28575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–"/>
              <a:tabLst/>
              <a:defRPr/>
            </a:pPr>
            <a:r>
              <a:rPr kumimoji="0" lang="en-US" altLang="ko-KR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Node filling with X-Y-Z orders</a:t>
            </a:r>
            <a:endParaRPr kumimoji="0" lang="en-US" altLang="ko-KR" sz="2800" b="0" i="1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742950" marR="0" lvl="1" indent="-28575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–"/>
              <a:tabLst/>
              <a:defRPr/>
            </a:pPr>
            <a:r>
              <a:rPr kumimoji="0" lang="en-US" altLang="ko-KR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Maximizing intra-node and minimizing inter-node communication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altLang="ko-KR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Asynchronous </a:t>
            </a:r>
            <a:r>
              <a:rPr kumimoji="0" lang="en-US" altLang="ko-KR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communication</a:t>
            </a:r>
          </a:p>
          <a:p>
            <a:pPr marL="742950" marR="0" lvl="1" indent="-28575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–"/>
              <a:tabLst/>
              <a:defRPr/>
            </a:pPr>
            <a:r>
              <a:rPr kumimoji="0" lang="en-US" altLang="ko-KR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Significantly reduced latency through local communication</a:t>
            </a:r>
          </a:p>
          <a:p>
            <a:pPr marL="742950" marR="0" lvl="1" indent="-28575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–"/>
              <a:tabLst/>
              <a:defRPr/>
            </a:pPr>
            <a:r>
              <a:rPr kumimoji="0" lang="en-US" altLang="ko-KR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Reduced system buffer requirement through pre-post receives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altLang="ko-KR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Computation/communication overlap</a:t>
            </a:r>
          </a:p>
          <a:p>
            <a:pPr marL="742950" marR="0" lvl="1" indent="-28575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–"/>
              <a:tabLst/>
              <a:defRPr/>
            </a:pPr>
            <a:r>
              <a:rPr kumimoji="0" lang="en-US" altLang="ko-KR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Effectively hide computation times</a:t>
            </a:r>
          </a:p>
          <a:p>
            <a:pPr marL="742950" marR="0" lvl="1" indent="-28575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–"/>
              <a:tabLst/>
              <a:defRPr/>
            </a:pPr>
            <a:r>
              <a:rPr kumimoji="0" lang="en-US" altLang="ko-KR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Effective when </a:t>
            </a:r>
            <a:r>
              <a:rPr kumimoji="0" lang="en-US" altLang="ko-KR" sz="2800" b="0" i="1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</a:t>
            </a:r>
            <a:r>
              <a:rPr kumimoji="0" lang="en-US" altLang="ko-KR" sz="1600" b="0" i="1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compute_hide</a:t>
            </a:r>
            <a:r>
              <a:rPr kumimoji="0" lang="en-US" altLang="ko-KR" sz="28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&gt;</a:t>
            </a:r>
            <a:r>
              <a:rPr kumimoji="0" lang="en-US" altLang="ko-KR" sz="2800" b="0" i="1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</a:t>
            </a:r>
            <a:r>
              <a:rPr kumimoji="0" lang="en-US" altLang="ko-KR" sz="1600" b="0" i="1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compute_overhead</a:t>
            </a:r>
            <a:endParaRPr kumimoji="0" lang="en-US" altLang="ko-KR" sz="2800" b="0" i="1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742950" marR="0" lvl="1" indent="-28575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–"/>
              <a:tabLst/>
              <a:defRPr/>
            </a:pPr>
            <a:r>
              <a:rPr kumimoji="0" lang="en-US" altLang="ko-KR" sz="28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altLang="ko-KR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One-sided Communications (on Ranger</a:t>
            </a:r>
            <a:r>
              <a:rPr kumimoji="0" lang="en-US" altLang="ko-KR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)</a:t>
            </a:r>
          </a:p>
          <a:p>
            <a:pPr marL="742950" marR="0" lvl="1" indent="-28575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–"/>
              <a:tabLst/>
              <a:defRPr/>
            </a:pPr>
            <a:endParaRPr kumimoji="0" lang="en-US" altLang="ko-KR" sz="2800" b="0" i="1" u="none" strike="noStrike" kern="1200" cap="none" spc="0" normalizeH="0" baseline="0" noProof="0" dirty="0" smtClean="0">
              <a:ln>
                <a:noFill/>
              </a:ln>
              <a:solidFill>
                <a:schemeClr val="tx2">
                  <a:lumMod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23" name="제목 1"/>
          <p:cNvSpPr>
            <a:spLocks noGrp="1"/>
          </p:cNvSpPr>
          <p:nvPr>
            <p:ph type="title"/>
          </p:nvPr>
        </p:nvSpPr>
        <p:spPr>
          <a:xfrm>
            <a:off x="457200" y="226450"/>
            <a:ext cx="8229600" cy="950385"/>
          </a:xfrm>
        </p:spPr>
        <p:txBody>
          <a:bodyPr>
            <a:noAutofit/>
          </a:bodyPr>
          <a:lstStyle/>
          <a:p>
            <a:r>
              <a:rPr lang="en-US" altLang="ko-KR" sz="2800" dirty="0" smtClean="0"/>
              <a:t>AWP-ODC Communication Approach on Jaguar</a:t>
            </a:r>
            <a:endParaRPr lang="ko-KR" altLang="en-US" sz="2800" dirty="0"/>
          </a:p>
        </p:txBody>
      </p:sp>
    </p:spTree>
    <p:extLst>
      <p:ext uri="{BB962C8B-B14F-4D97-AF65-F5344CB8AC3E}">
        <p14:creationId xmlns:p14="http://schemas.microsoft.com/office/powerpoint/2010/main" val="18825404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communication_figure_4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333" y="4646906"/>
            <a:ext cx="8369300" cy="2895600"/>
          </a:xfrm>
          <a:prstGeom prst="rect">
            <a:avLst/>
          </a:prstGeom>
        </p:spPr>
      </p:pic>
      <p:pic>
        <p:nvPicPr>
          <p:cNvPr id="13" name="Picture 12" descr="Decomposition_v2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31354" y="544544"/>
            <a:ext cx="5462337" cy="422089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7500" y="-4761"/>
            <a:ext cx="8382000" cy="1143000"/>
          </a:xfrm>
        </p:spPr>
        <p:txBody>
          <a:bodyPr>
            <a:noAutofit/>
          </a:bodyPr>
          <a:lstStyle/>
          <a:p>
            <a:r>
              <a:rPr lang="en-US" sz="2800" dirty="0" smtClean="0"/>
              <a:t>AWP-ODC Communication Approach on Titan</a:t>
            </a:r>
            <a:endParaRPr lang="en-US" sz="2800" dirty="0"/>
          </a:p>
        </p:txBody>
      </p:sp>
      <p:grpSp>
        <p:nvGrpSpPr>
          <p:cNvPr id="5" name="Group 4"/>
          <p:cNvGrpSpPr/>
          <p:nvPr/>
        </p:nvGrpSpPr>
        <p:grpSpPr>
          <a:xfrm>
            <a:off x="4013200" y="912075"/>
            <a:ext cx="4945649" cy="3650165"/>
            <a:chOff x="4584700" y="3683000"/>
            <a:chExt cx="4343400" cy="3175000"/>
          </a:xfrm>
        </p:grpSpPr>
        <p:pic>
          <p:nvPicPr>
            <p:cNvPr id="6" name="Picture 5"/>
            <p:cNvPicPr/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84700" y="5054600"/>
              <a:ext cx="4343400" cy="1803400"/>
            </a:xfrm>
            <a:prstGeom prst="rect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</p:pic>
        <p:pic>
          <p:nvPicPr>
            <p:cNvPr id="7" name="图片 4"/>
            <p:cNvPicPr/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4584700" y="3683000"/>
              <a:ext cx="4343400" cy="1384301"/>
            </a:xfrm>
            <a:prstGeom prst="rect">
              <a:avLst/>
            </a:prstGeom>
            <a:noFill/>
            <a:ln w="12700" cap="rnd">
              <a:noFill/>
              <a:round/>
              <a:headEnd/>
              <a:tailEnd/>
            </a:ln>
          </p:spPr>
        </p:pic>
      </p:grpSp>
      <p:sp>
        <p:nvSpPr>
          <p:cNvPr id="8" name="TextBox 7"/>
          <p:cNvSpPr txBox="1"/>
          <p:nvPr/>
        </p:nvSpPr>
        <p:spPr>
          <a:xfrm>
            <a:off x="1204489" y="4493017"/>
            <a:ext cx="141836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rgbClr val="000000"/>
                </a:solidFill>
              </a:rPr>
              <a:t>(Cui et al., SC’13)</a:t>
            </a:r>
            <a:endParaRPr lang="en-US" sz="14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56728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90500" y="12700"/>
            <a:ext cx="3092450" cy="1143000"/>
          </a:xfrm>
          <a:solidFill>
            <a:schemeClr val="bg1"/>
          </a:solidFill>
        </p:spPr>
        <p:txBody>
          <a:bodyPr>
            <a:normAutofit/>
          </a:bodyPr>
          <a:lstStyle/>
          <a:p>
            <a:r>
              <a:rPr lang="en-US" sz="2800" dirty="0" smtClean="0"/>
              <a:t>Topology Tuning</a:t>
            </a:r>
            <a:br>
              <a:rPr lang="en-US" sz="2800" dirty="0" smtClean="0"/>
            </a:br>
            <a:r>
              <a:rPr lang="en-US" sz="2800" dirty="0" smtClean="0"/>
              <a:t>on </a:t>
            </a:r>
            <a:r>
              <a:rPr lang="en-US" sz="2800" dirty="0" smtClean="0"/>
              <a:t>XE6/XK7</a:t>
            </a:r>
            <a:endParaRPr lang="en-US" sz="2800" dirty="0"/>
          </a:p>
        </p:txBody>
      </p:sp>
      <p:pic>
        <p:nvPicPr>
          <p:cNvPr id="4" name="Picture 3" descr="cid:66D0AA38-F741-43B0-A450-B4FD9A429471"/>
          <p:cNvPicPr>
            <a:picLocks noChangeAspect="1"/>
          </p:cNvPicPr>
          <p:nvPr/>
        </p:nvPicPr>
        <p:blipFill>
          <a:blip r:embed="rId3" r:link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1600" y="0"/>
            <a:ext cx="6502400" cy="6781800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63500" y="1333501"/>
            <a:ext cx="2413000" cy="5162547"/>
          </a:xfrm>
        </p:spPr>
        <p:txBody>
          <a:bodyPr>
            <a:noAutofit/>
          </a:bodyPr>
          <a:lstStyle/>
          <a:p>
            <a:pPr lvl="0">
              <a:spcBef>
                <a:spcPts val="1128"/>
              </a:spcBef>
            </a:pPr>
            <a:r>
              <a:rPr lang="x-none" sz="1800" dirty="0">
                <a:solidFill>
                  <a:srgbClr val="800000"/>
                </a:solidFill>
              </a:rPr>
              <a:t>Matching the virtual 3D Cartesian </a:t>
            </a:r>
            <a:r>
              <a:rPr lang="x-none" sz="1800" dirty="0" smtClean="0">
                <a:solidFill>
                  <a:srgbClr val="800000"/>
                </a:solidFill>
              </a:rPr>
              <a:t>to </a:t>
            </a:r>
            <a:r>
              <a:rPr lang="x-none" sz="1800" dirty="0">
                <a:solidFill>
                  <a:srgbClr val="800000"/>
                </a:solidFill>
              </a:rPr>
              <a:t>an elongated physical subnet prism </a:t>
            </a:r>
            <a:r>
              <a:rPr lang="x-none" sz="1800" dirty="0" smtClean="0">
                <a:solidFill>
                  <a:srgbClr val="800000"/>
                </a:solidFill>
              </a:rPr>
              <a:t>shape</a:t>
            </a:r>
            <a:endParaRPr lang="en-US" sz="1800" dirty="0">
              <a:solidFill>
                <a:srgbClr val="800000"/>
              </a:solidFill>
            </a:endParaRPr>
          </a:p>
          <a:p>
            <a:pPr lvl="0">
              <a:spcBef>
                <a:spcPts val="1128"/>
              </a:spcBef>
            </a:pPr>
            <a:r>
              <a:rPr lang="x-none" sz="1800" dirty="0"/>
              <a:t>Maximizing faster connected BW </a:t>
            </a:r>
            <a:r>
              <a:rPr lang="x-none" sz="1800" i="1" dirty="0"/>
              <a:t>XZ</a:t>
            </a:r>
            <a:r>
              <a:rPr lang="x-none" sz="1800" dirty="0"/>
              <a:t> plane </a:t>
            </a:r>
            <a:r>
              <a:rPr lang="x-none" sz="1800" dirty="0" smtClean="0"/>
              <a:t>allocation</a:t>
            </a:r>
            <a:endParaRPr lang="en-US" sz="1800" dirty="0" smtClean="0"/>
          </a:p>
          <a:p>
            <a:pPr lvl="0">
              <a:spcBef>
                <a:spcPts val="1128"/>
              </a:spcBef>
            </a:pPr>
            <a:r>
              <a:rPr lang="x-none" sz="1800" dirty="0" smtClean="0">
                <a:solidFill>
                  <a:srgbClr val="800000"/>
                </a:solidFill>
              </a:rPr>
              <a:t>Obtaining </a:t>
            </a:r>
            <a:r>
              <a:rPr lang="x-none" sz="1800" dirty="0">
                <a:solidFill>
                  <a:srgbClr val="800000"/>
                </a:solidFill>
              </a:rPr>
              <a:t>a tighter, more </a:t>
            </a:r>
            <a:r>
              <a:rPr lang="en-US" sz="1800" dirty="0">
                <a:solidFill>
                  <a:srgbClr val="800000"/>
                </a:solidFill>
              </a:rPr>
              <a:t>compact and </a:t>
            </a:r>
            <a:r>
              <a:rPr lang="x-none" sz="1800" dirty="0">
                <a:solidFill>
                  <a:srgbClr val="800000"/>
                </a:solidFill>
              </a:rPr>
              <a:t>cuboidal shaped BW subnet allocation </a:t>
            </a:r>
            <a:endParaRPr lang="en-US" sz="1800" dirty="0" smtClean="0">
              <a:solidFill>
                <a:srgbClr val="800000"/>
              </a:solidFill>
            </a:endParaRPr>
          </a:p>
          <a:p>
            <a:pPr lvl="0">
              <a:spcBef>
                <a:spcPts val="1128"/>
              </a:spcBef>
            </a:pPr>
            <a:r>
              <a:rPr lang="en-US" sz="1800" dirty="0" smtClean="0"/>
              <a:t>Reducing </a:t>
            </a:r>
            <a:r>
              <a:rPr lang="x-none" sz="1800" dirty="0"/>
              <a:t>inter-node hops along the slowest BW torus </a:t>
            </a:r>
            <a:r>
              <a:rPr lang="x-none" sz="1800" i="1" dirty="0"/>
              <a:t>Y</a:t>
            </a:r>
            <a:r>
              <a:rPr lang="x-none" sz="1800" dirty="0"/>
              <a:t> </a:t>
            </a:r>
            <a:r>
              <a:rPr lang="x-none" sz="1800" dirty="0" smtClean="0"/>
              <a:t>direction</a:t>
            </a:r>
            <a:endParaRPr lang="en-US" sz="1800" dirty="0"/>
          </a:p>
        </p:txBody>
      </p:sp>
      <p:sp>
        <p:nvSpPr>
          <p:cNvPr id="5" name="TextBox 4"/>
          <p:cNvSpPr txBox="1"/>
          <p:nvPr/>
        </p:nvSpPr>
        <p:spPr>
          <a:xfrm>
            <a:off x="2901955" y="6412453"/>
            <a:ext cx="504379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chemeClr val="bg1"/>
                </a:solidFill>
                <a:latin typeface="Arial"/>
                <a:cs typeface="Arial"/>
              </a:rPr>
              <a:t>Joint work with </a:t>
            </a:r>
            <a:r>
              <a:rPr lang="en-US" sz="1200" dirty="0" smtClean="0">
                <a:solidFill>
                  <a:srgbClr val="FFFFFF"/>
                </a:solidFill>
              </a:rPr>
              <a:t>G. Bauer, O. </a:t>
            </a:r>
            <a:r>
              <a:rPr lang="en-US" sz="1200" dirty="0" err="1" smtClean="0">
                <a:solidFill>
                  <a:srgbClr val="FFFFFF"/>
                </a:solidFill>
              </a:rPr>
              <a:t>Padron</a:t>
            </a:r>
            <a:r>
              <a:rPr lang="en-US" sz="1200" dirty="0">
                <a:solidFill>
                  <a:srgbClr val="FFFFFF"/>
                </a:solidFill>
              </a:rPr>
              <a:t> </a:t>
            </a:r>
            <a:r>
              <a:rPr lang="en-US" sz="1200" dirty="0" smtClean="0">
                <a:solidFill>
                  <a:srgbClr val="FFFFFF"/>
                </a:solidFill>
              </a:rPr>
              <a:t>(</a:t>
            </a:r>
            <a:r>
              <a:rPr lang="en-US" sz="1200" dirty="0">
                <a:solidFill>
                  <a:srgbClr val="FFFFFF"/>
                </a:solidFill>
              </a:rPr>
              <a:t>NCSA</a:t>
            </a:r>
            <a:r>
              <a:rPr lang="en-US" sz="1200" dirty="0" smtClean="0">
                <a:solidFill>
                  <a:srgbClr val="FFFFFF"/>
                </a:solidFill>
              </a:rPr>
              <a:t>), R. </a:t>
            </a:r>
            <a:r>
              <a:rPr lang="en-US" sz="1200" dirty="0">
                <a:solidFill>
                  <a:srgbClr val="FFFFFF"/>
                </a:solidFill>
              </a:rPr>
              <a:t>Fiedler (</a:t>
            </a:r>
            <a:r>
              <a:rPr lang="en-US" sz="1200" dirty="0" smtClean="0">
                <a:solidFill>
                  <a:srgbClr val="FFFFFF"/>
                </a:solidFill>
              </a:rPr>
              <a:t>Cray) and L. Shih (UH)</a:t>
            </a:r>
            <a:endParaRPr lang="en-US" sz="1200" dirty="0">
              <a:solidFill>
                <a:schemeClr val="bg1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69515591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-133350" y="166691"/>
            <a:ext cx="3092450" cy="1143000"/>
          </a:xfrm>
        </p:spPr>
        <p:txBody>
          <a:bodyPr>
            <a:normAutofit/>
          </a:bodyPr>
          <a:lstStyle/>
          <a:p>
            <a:r>
              <a:rPr lang="en-US" sz="2400" b="1" kern="1200" dirty="0" smtClean="0">
                <a:solidFill>
                  <a:srgbClr val="800000"/>
                </a:solidFill>
                <a:effectLst/>
                <a:latin typeface="Calibri"/>
                <a:ea typeface="+mj-ea"/>
                <a:cs typeface="+mj-cs"/>
              </a:rPr>
              <a:t>Topology Tuning</a:t>
            </a:r>
            <a:br>
              <a:rPr lang="en-US" sz="2400" b="1" kern="1200" dirty="0" smtClean="0">
                <a:solidFill>
                  <a:srgbClr val="800000"/>
                </a:solidFill>
                <a:effectLst/>
                <a:latin typeface="Calibri"/>
                <a:ea typeface="+mj-ea"/>
                <a:cs typeface="+mj-cs"/>
              </a:rPr>
            </a:br>
            <a:r>
              <a:rPr lang="en-US" sz="2400" b="1" kern="1200" dirty="0" smtClean="0">
                <a:solidFill>
                  <a:srgbClr val="800000"/>
                </a:solidFill>
                <a:effectLst/>
                <a:latin typeface="Calibri"/>
                <a:ea typeface="+mj-ea"/>
                <a:cs typeface="+mj-cs"/>
              </a:rPr>
              <a:t>on Blue Waters</a:t>
            </a:r>
            <a:endParaRPr lang="en-US" sz="2400" dirty="0"/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-190500" y="12700"/>
            <a:ext cx="3092450" cy="1143000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b="1" kern="1200">
                <a:solidFill>
                  <a:srgbClr val="800000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dirty="0" smtClean="0"/>
              <a:t>Topology Tuning</a:t>
            </a:r>
            <a:br>
              <a:rPr lang="en-US" sz="2800" dirty="0" smtClean="0"/>
            </a:br>
            <a:r>
              <a:rPr lang="en-US" sz="2800" dirty="0" smtClean="0"/>
              <a:t>on </a:t>
            </a:r>
            <a:r>
              <a:rPr lang="en-US" sz="2800" dirty="0" smtClean="0"/>
              <a:t>XE6/XK7</a:t>
            </a:r>
            <a:endParaRPr lang="en-US" sz="2800" dirty="0"/>
          </a:p>
        </p:txBody>
      </p:sp>
      <p:pic>
        <p:nvPicPr>
          <p:cNvPr id="7" name="Picture 6" descr="C:\Users\Shih\AppData\Local\Microsoft\Windows\Temporary Internet Files\Content.Outlook\XD3IHYB0\409090-view-with-XKs (3).tif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2616" y="0"/>
            <a:ext cx="6502400" cy="6781800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Content Placeholder 2"/>
          <p:cNvSpPr>
            <a:spLocks noGrp="1"/>
          </p:cNvSpPr>
          <p:nvPr>
            <p:ph idx="1"/>
          </p:nvPr>
        </p:nvSpPr>
        <p:spPr>
          <a:xfrm>
            <a:off x="63500" y="1333501"/>
            <a:ext cx="2413000" cy="5162547"/>
          </a:xfrm>
        </p:spPr>
        <p:txBody>
          <a:bodyPr>
            <a:noAutofit/>
          </a:bodyPr>
          <a:lstStyle/>
          <a:p>
            <a:pPr lvl="0">
              <a:spcBef>
                <a:spcPts val="1128"/>
              </a:spcBef>
            </a:pPr>
            <a:r>
              <a:rPr lang="x-none" sz="1800" dirty="0">
                <a:solidFill>
                  <a:srgbClr val="800000"/>
                </a:solidFill>
              </a:rPr>
              <a:t>Matching the virtual 3D Cartesian </a:t>
            </a:r>
            <a:r>
              <a:rPr lang="x-none" sz="1800" dirty="0" smtClean="0">
                <a:solidFill>
                  <a:srgbClr val="800000"/>
                </a:solidFill>
              </a:rPr>
              <a:t>to </a:t>
            </a:r>
            <a:r>
              <a:rPr lang="x-none" sz="1800" dirty="0">
                <a:solidFill>
                  <a:srgbClr val="800000"/>
                </a:solidFill>
              </a:rPr>
              <a:t>an elongated physical subnet prism </a:t>
            </a:r>
            <a:r>
              <a:rPr lang="x-none" sz="1800" dirty="0" smtClean="0">
                <a:solidFill>
                  <a:srgbClr val="800000"/>
                </a:solidFill>
              </a:rPr>
              <a:t>shape</a:t>
            </a:r>
            <a:endParaRPr lang="en-US" sz="1800" dirty="0">
              <a:solidFill>
                <a:srgbClr val="800000"/>
              </a:solidFill>
            </a:endParaRPr>
          </a:p>
          <a:p>
            <a:pPr lvl="0">
              <a:spcBef>
                <a:spcPts val="1128"/>
              </a:spcBef>
            </a:pPr>
            <a:r>
              <a:rPr lang="x-none" sz="1800" dirty="0"/>
              <a:t>Maximizing faster connected BW </a:t>
            </a:r>
            <a:r>
              <a:rPr lang="x-none" sz="1800" i="1" dirty="0"/>
              <a:t>XZ</a:t>
            </a:r>
            <a:r>
              <a:rPr lang="x-none" sz="1800" dirty="0"/>
              <a:t> plane </a:t>
            </a:r>
            <a:r>
              <a:rPr lang="x-none" sz="1800" dirty="0" smtClean="0"/>
              <a:t>allocation</a:t>
            </a:r>
            <a:endParaRPr lang="en-US" sz="1800" dirty="0" smtClean="0"/>
          </a:p>
          <a:p>
            <a:pPr lvl="0">
              <a:spcBef>
                <a:spcPts val="1128"/>
              </a:spcBef>
            </a:pPr>
            <a:r>
              <a:rPr lang="x-none" sz="1800" dirty="0" smtClean="0">
                <a:solidFill>
                  <a:srgbClr val="800000"/>
                </a:solidFill>
              </a:rPr>
              <a:t>Obtaining </a:t>
            </a:r>
            <a:r>
              <a:rPr lang="x-none" sz="1800" dirty="0">
                <a:solidFill>
                  <a:srgbClr val="800000"/>
                </a:solidFill>
              </a:rPr>
              <a:t>a tighter, more </a:t>
            </a:r>
            <a:r>
              <a:rPr lang="en-US" sz="1800" dirty="0">
                <a:solidFill>
                  <a:srgbClr val="800000"/>
                </a:solidFill>
              </a:rPr>
              <a:t>compact and </a:t>
            </a:r>
            <a:r>
              <a:rPr lang="x-none" sz="1800" dirty="0">
                <a:solidFill>
                  <a:srgbClr val="800000"/>
                </a:solidFill>
              </a:rPr>
              <a:t>cuboidal shaped BW subnet allocation </a:t>
            </a:r>
            <a:endParaRPr lang="en-US" sz="1800" dirty="0" smtClean="0">
              <a:solidFill>
                <a:srgbClr val="800000"/>
              </a:solidFill>
            </a:endParaRPr>
          </a:p>
          <a:p>
            <a:pPr lvl="0">
              <a:spcBef>
                <a:spcPts val="1128"/>
              </a:spcBef>
            </a:pPr>
            <a:r>
              <a:rPr lang="en-US" sz="1800" dirty="0" smtClean="0"/>
              <a:t>Reducing </a:t>
            </a:r>
            <a:r>
              <a:rPr lang="x-none" sz="1800" dirty="0"/>
              <a:t>inter-node hops along the slowest BW torus </a:t>
            </a:r>
            <a:r>
              <a:rPr lang="x-none" sz="1800" i="1" dirty="0"/>
              <a:t>Y</a:t>
            </a:r>
            <a:r>
              <a:rPr lang="x-none" sz="1800" dirty="0"/>
              <a:t> </a:t>
            </a:r>
            <a:r>
              <a:rPr lang="x-none" sz="1800" dirty="0" smtClean="0"/>
              <a:t>direction</a:t>
            </a:r>
            <a:endParaRPr lang="en-US" sz="1800" dirty="0"/>
          </a:p>
        </p:txBody>
      </p:sp>
      <p:sp>
        <p:nvSpPr>
          <p:cNvPr id="11" name="TextBox 10"/>
          <p:cNvSpPr txBox="1"/>
          <p:nvPr/>
        </p:nvSpPr>
        <p:spPr>
          <a:xfrm>
            <a:off x="2901955" y="6412453"/>
            <a:ext cx="504379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chemeClr val="bg1"/>
                </a:solidFill>
                <a:latin typeface="Arial"/>
                <a:cs typeface="Arial"/>
              </a:rPr>
              <a:t>Joint work with </a:t>
            </a:r>
            <a:r>
              <a:rPr lang="en-US" sz="1200" dirty="0" smtClean="0">
                <a:solidFill>
                  <a:srgbClr val="FFFFFF"/>
                </a:solidFill>
              </a:rPr>
              <a:t>G. Bauer, O. </a:t>
            </a:r>
            <a:r>
              <a:rPr lang="en-US" sz="1200" dirty="0" err="1" smtClean="0">
                <a:solidFill>
                  <a:srgbClr val="FFFFFF"/>
                </a:solidFill>
              </a:rPr>
              <a:t>Padron</a:t>
            </a:r>
            <a:r>
              <a:rPr lang="en-US" sz="1200" dirty="0">
                <a:solidFill>
                  <a:srgbClr val="FFFFFF"/>
                </a:solidFill>
              </a:rPr>
              <a:t> </a:t>
            </a:r>
            <a:r>
              <a:rPr lang="en-US" sz="1200" dirty="0" smtClean="0">
                <a:solidFill>
                  <a:srgbClr val="FFFFFF"/>
                </a:solidFill>
              </a:rPr>
              <a:t>(</a:t>
            </a:r>
            <a:r>
              <a:rPr lang="en-US" sz="1200" dirty="0">
                <a:solidFill>
                  <a:srgbClr val="FFFFFF"/>
                </a:solidFill>
              </a:rPr>
              <a:t>NCSA</a:t>
            </a:r>
            <a:r>
              <a:rPr lang="en-US" sz="1200" dirty="0" smtClean="0">
                <a:solidFill>
                  <a:srgbClr val="FFFFFF"/>
                </a:solidFill>
              </a:rPr>
              <a:t>), R. </a:t>
            </a:r>
            <a:r>
              <a:rPr lang="en-US" sz="1200" dirty="0">
                <a:solidFill>
                  <a:srgbClr val="FFFFFF"/>
                </a:solidFill>
              </a:rPr>
              <a:t>Fiedler (</a:t>
            </a:r>
            <a:r>
              <a:rPr lang="en-US" sz="1200" dirty="0" smtClean="0">
                <a:solidFill>
                  <a:srgbClr val="FFFFFF"/>
                </a:solidFill>
              </a:rPr>
              <a:t>Cray) and L. Shih (UH)</a:t>
            </a:r>
            <a:endParaRPr lang="en-US" sz="1200" dirty="0">
              <a:solidFill>
                <a:schemeClr val="bg1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6868362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-133350" y="204791"/>
            <a:ext cx="3092450" cy="1143000"/>
          </a:xfrm>
        </p:spPr>
        <p:txBody>
          <a:bodyPr>
            <a:normAutofit/>
          </a:bodyPr>
          <a:lstStyle/>
          <a:p>
            <a:r>
              <a:rPr lang="en-US" sz="2400" b="1" kern="1200" dirty="0" smtClean="0">
                <a:solidFill>
                  <a:srgbClr val="800000"/>
                </a:solidFill>
                <a:effectLst/>
                <a:latin typeface="Calibri"/>
                <a:ea typeface="+mj-ea"/>
                <a:cs typeface="+mj-cs"/>
              </a:rPr>
              <a:t>Topology Tuning</a:t>
            </a:r>
            <a:br>
              <a:rPr lang="en-US" sz="2400" b="1" kern="1200" dirty="0" smtClean="0">
                <a:solidFill>
                  <a:srgbClr val="800000"/>
                </a:solidFill>
                <a:effectLst/>
                <a:latin typeface="Calibri"/>
                <a:ea typeface="+mj-ea"/>
                <a:cs typeface="+mj-cs"/>
              </a:rPr>
            </a:br>
            <a:r>
              <a:rPr lang="en-US" sz="2400" b="1" kern="1200" dirty="0" smtClean="0">
                <a:solidFill>
                  <a:srgbClr val="800000"/>
                </a:solidFill>
                <a:effectLst/>
                <a:latin typeface="Calibri"/>
                <a:ea typeface="+mj-ea"/>
                <a:cs typeface="+mj-cs"/>
              </a:rPr>
              <a:t>on Blue Waters</a:t>
            </a:r>
            <a:endParaRPr lang="en-US" sz="2400" dirty="0"/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-190500" y="12700"/>
            <a:ext cx="3092450" cy="1143000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b="1" kern="1200">
                <a:solidFill>
                  <a:srgbClr val="800000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dirty="0" smtClean="0"/>
              <a:t>Topology Tuning</a:t>
            </a:r>
            <a:br>
              <a:rPr lang="en-US" sz="2800" dirty="0" smtClean="0"/>
            </a:br>
            <a:r>
              <a:rPr lang="en-US" sz="2800" dirty="0" smtClean="0"/>
              <a:t>on </a:t>
            </a:r>
            <a:r>
              <a:rPr lang="en-US" sz="2800" dirty="0" smtClean="0"/>
              <a:t>XE6/XK7</a:t>
            </a:r>
            <a:endParaRPr lang="en-US" sz="2800" dirty="0"/>
          </a:p>
        </p:txBody>
      </p:sp>
      <p:graphicFrame>
        <p:nvGraphicFramePr>
          <p:cNvPr id="5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45390864"/>
              </p:ext>
            </p:extLst>
          </p:nvPr>
        </p:nvGraphicFramePr>
        <p:xfrm>
          <a:off x="2642616" y="63501"/>
          <a:ext cx="6501384" cy="651509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3531"/>
                <a:gridCol w="1123697"/>
                <a:gridCol w="1354454"/>
                <a:gridCol w="1193926"/>
                <a:gridCol w="1755776"/>
              </a:tblGrid>
              <a:tr h="1514657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# nodes</a:t>
                      </a:r>
                      <a:endParaRPr lang="en-US" sz="2400" dirty="0"/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Default</a:t>
                      </a:r>
                      <a:endParaRPr lang="en-US" sz="2400" dirty="0"/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err="1" smtClean="0"/>
                        <a:t>Topaware</a:t>
                      </a:r>
                      <a:endParaRPr lang="en-US" sz="2400" dirty="0"/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Speedup</a:t>
                      </a:r>
                      <a:endParaRPr lang="en-US" sz="2400" dirty="0"/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Efficiency</a:t>
                      </a:r>
                      <a:endParaRPr lang="en-US" sz="2400" dirty="0"/>
                    </a:p>
                  </a:txBody>
                  <a:tcPr marL="0" marR="0" anchor="ctr"/>
                </a:tc>
              </a:tr>
              <a:tr h="1514657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64</a:t>
                      </a:r>
                      <a:endParaRPr lang="en-US" sz="2400" dirty="0"/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4.006</a:t>
                      </a:r>
                      <a:endParaRPr lang="en-US" sz="2400" dirty="0"/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3.991</a:t>
                      </a:r>
                      <a:endParaRPr lang="en-US" sz="2400" dirty="0"/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0.37%</a:t>
                      </a:r>
                      <a:endParaRPr lang="en-US" sz="2400" dirty="0"/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100%</a:t>
                      </a:r>
                      <a:endParaRPr lang="en-US" sz="2400" dirty="0"/>
                    </a:p>
                  </a:txBody>
                  <a:tcPr marL="0" marR="0" anchor="ctr"/>
                </a:tc>
              </a:tr>
              <a:tr h="1742892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512</a:t>
                      </a:r>
                      <a:endParaRPr lang="en-US" sz="2400" dirty="0"/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0.572</a:t>
                      </a:r>
                      <a:endParaRPr lang="en-US" sz="2400" dirty="0"/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0.554</a:t>
                      </a:r>
                      <a:endParaRPr lang="en-US" sz="2400" dirty="0"/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3.15%</a:t>
                      </a:r>
                      <a:endParaRPr lang="en-US" sz="2400" dirty="0"/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87.5%-&gt;90%</a:t>
                      </a:r>
                      <a:endParaRPr lang="en-US" sz="2400" dirty="0"/>
                    </a:p>
                  </a:txBody>
                  <a:tcPr marL="0" marR="0" anchor="ctr"/>
                </a:tc>
              </a:tr>
              <a:tr h="1742892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4096</a:t>
                      </a:r>
                      <a:endParaRPr lang="en-US" sz="2400" dirty="0"/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0.119</a:t>
                      </a:r>
                      <a:endParaRPr lang="en-US" sz="2400" dirty="0"/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0.077</a:t>
                      </a:r>
                      <a:endParaRPr lang="en-US" sz="2400" dirty="0"/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rgbClr val="800000"/>
                          </a:solidFill>
                        </a:rPr>
                        <a:t>35.29%</a:t>
                      </a:r>
                      <a:endParaRPr lang="en-US" sz="2400" dirty="0">
                        <a:solidFill>
                          <a:srgbClr val="800000"/>
                        </a:solidFill>
                      </a:endParaRPr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52.6%-&gt;81%</a:t>
                      </a:r>
                      <a:endParaRPr lang="en-US" sz="2400" dirty="0"/>
                    </a:p>
                  </a:txBody>
                  <a:tcPr marL="0" marR="0" anchor="ctr"/>
                </a:tc>
              </a:tr>
            </a:tbl>
          </a:graphicData>
        </a:graphic>
      </p:graphicFrame>
      <p:sp>
        <p:nvSpPr>
          <p:cNvPr id="10" name="Content Placeholder 2"/>
          <p:cNvSpPr>
            <a:spLocks noGrp="1"/>
          </p:cNvSpPr>
          <p:nvPr>
            <p:ph idx="1"/>
          </p:nvPr>
        </p:nvSpPr>
        <p:spPr>
          <a:xfrm>
            <a:off x="63500" y="1333501"/>
            <a:ext cx="2413000" cy="5162547"/>
          </a:xfrm>
        </p:spPr>
        <p:txBody>
          <a:bodyPr>
            <a:noAutofit/>
          </a:bodyPr>
          <a:lstStyle/>
          <a:p>
            <a:pPr lvl="0">
              <a:spcBef>
                <a:spcPts val="1128"/>
              </a:spcBef>
            </a:pPr>
            <a:r>
              <a:rPr lang="x-none" sz="1800" dirty="0">
                <a:solidFill>
                  <a:srgbClr val="800000"/>
                </a:solidFill>
              </a:rPr>
              <a:t>Matching the virtual 3D Cartesian </a:t>
            </a:r>
            <a:r>
              <a:rPr lang="x-none" sz="1800" dirty="0" smtClean="0">
                <a:solidFill>
                  <a:srgbClr val="800000"/>
                </a:solidFill>
              </a:rPr>
              <a:t>to </a:t>
            </a:r>
            <a:r>
              <a:rPr lang="x-none" sz="1800" dirty="0">
                <a:solidFill>
                  <a:srgbClr val="800000"/>
                </a:solidFill>
              </a:rPr>
              <a:t>an elongated physical subnet prism </a:t>
            </a:r>
            <a:r>
              <a:rPr lang="x-none" sz="1800" dirty="0" smtClean="0">
                <a:solidFill>
                  <a:srgbClr val="800000"/>
                </a:solidFill>
              </a:rPr>
              <a:t>shape</a:t>
            </a:r>
            <a:endParaRPr lang="en-US" sz="1800" dirty="0">
              <a:solidFill>
                <a:srgbClr val="800000"/>
              </a:solidFill>
            </a:endParaRPr>
          </a:p>
          <a:p>
            <a:pPr lvl="0">
              <a:spcBef>
                <a:spcPts val="1128"/>
              </a:spcBef>
            </a:pPr>
            <a:r>
              <a:rPr lang="x-none" sz="1800" dirty="0"/>
              <a:t>Maximizing faster connected BW </a:t>
            </a:r>
            <a:r>
              <a:rPr lang="x-none" sz="1800" i="1" dirty="0"/>
              <a:t>XZ</a:t>
            </a:r>
            <a:r>
              <a:rPr lang="x-none" sz="1800" dirty="0"/>
              <a:t> plane </a:t>
            </a:r>
            <a:r>
              <a:rPr lang="x-none" sz="1800" dirty="0" smtClean="0"/>
              <a:t>allocation</a:t>
            </a:r>
            <a:endParaRPr lang="en-US" sz="1800" dirty="0" smtClean="0"/>
          </a:p>
          <a:p>
            <a:pPr lvl="0">
              <a:spcBef>
                <a:spcPts val="1128"/>
              </a:spcBef>
            </a:pPr>
            <a:r>
              <a:rPr lang="x-none" sz="1800" dirty="0" smtClean="0">
                <a:solidFill>
                  <a:srgbClr val="800000"/>
                </a:solidFill>
              </a:rPr>
              <a:t>Obtaining </a:t>
            </a:r>
            <a:r>
              <a:rPr lang="x-none" sz="1800" dirty="0">
                <a:solidFill>
                  <a:srgbClr val="800000"/>
                </a:solidFill>
              </a:rPr>
              <a:t>a tighter, more </a:t>
            </a:r>
            <a:r>
              <a:rPr lang="en-US" sz="1800" dirty="0">
                <a:solidFill>
                  <a:srgbClr val="800000"/>
                </a:solidFill>
              </a:rPr>
              <a:t>compact and </a:t>
            </a:r>
            <a:r>
              <a:rPr lang="x-none" sz="1800" dirty="0">
                <a:solidFill>
                  <a:srgbClr val="800000"/>
                </a:solidFill>
              </a:rPr>
              <a:t>cuboidal shaped BW subnet allocation </a:t>
            </a:r>
            <a:endParaRPr lang="en-US" sz="1800" dirty="0" smtClean="0">
              <a:solidFill>
                <a:srgbClr val="800000"/>
              </a:solidFill>
            </a:endParaRPr>
          </a:p>
          <a:p>
            <a:pPr lvl="0">
              <a:spcBef>
                <a:spcPts val="1128"/>
              </a:spcBef>
            </a:pPr>
            <a:r>
              <a:rPr lang="en-US" sz="1800" dirty="0" smtClean="0"/>
              <a:t>Reducing </a:t>
            </a:r>
            <a:r>
              <a:rPr lang="x-none" sz="1800" dirty="0"/>
              <a:t>inter-node hops along the slowest BW torus </a:t>
            </a:r>
            <a:r>
              <a:rPr lang="x-none" sz="1800" i="1" dirty="0"/>
              <a:t>Y</a:t>
            </a:r>
            <a:r>
              <a:rPr lang="x-none" sz="1800" dirty="0"/>
              <a:t> </a:t>
            </a:r>
            <a:r>
              <a:rPr lang="x-none" sz="1800" dirty="0" smtClean="0"/>
              <a:t>direction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23202072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13" name="Text Placeholder 2"/>
          <p:cNvSpPr txBox="1">
            <a:spLocks/>
          </p:cNvSpPr>
          <p:nvPr/>
        </p:nvSpPr>
        <p:spPr bwMode="auto">
          <a:xfrm>
            <a:off x="98428" y="1126069"/>
            <a:ext cx="5468939" cy="2379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hangingPunct="1">
              <a:spcBef>
                <a:spcPct val="20000"/>
              </a:spcBef>
              <a:buFont typeface="Arial" charset="0"/>
              <a:buChar char="•"/>
            </a:pPr>
            <a:r>
              <a:rPr lang="en-US" sz="2000" b="1" dirty="0" smtClean="0">
                <a:solidFill>
                  <a:srgbClr val="000000"/>
                </a:solidFill>
              </a:rPr>
              <a:t>Parallel I/O</a:t>
            </a:r>
          </a:p>
          <a:p>
            <a:pPr marL="800100" lvl="1" indent="-342900" fontAlgn="auto">
              <a:spcBef>
                <a:spcPct val="20000"/>
              </a:spcBef>
              <a:spcAft>
                <a:spcPts val="0"/>
              </a:spcAft>
              <a:buFont typeface="Arial"/>
              <a:buChar char="•"/>
              <a:defRPr/>
            </a:pPr>
            <a:r>
              <a:rPr lang="en-US" altLang="ko-KR" sz="2000" b="1" dirty="0">
                <a:solidFill>
                  <a:srgbClr val="800000"/>
                </a:solidFill>
              </a:rPr>
              <a:t>Read </a:t>
            </a:r>
            <a:r>
              <a:rPr lang="en-US" altLang="ko-KR" sz="2000" b="1" dirty="0"/>
              <a:t>and redistribute </a:t>
            </a:r>
            <a:r>
              <a:rPr lang="en-US" altLang="ko-KR" sz="2000" b="1" dirty="0" smtClean="0"/>
              <a:t>multiple terabytes inputs (19 GB/s)</a:t>
            </a:r>
            <a:endParaRPr lang="en-US" altLang="ko-KR" sz="2000" b="1" dirty="0"/>
          </a:p>
          <a:p>
            <a:pPr marL="1257300" lvl="2" indent="-342900">
              <a:spcBef>
                <a:spcPct val="20000"/>
              </a:spcBef>
              <a:buFont typeface="Arial"/>
              <a:buChar char="•"/>
              <a:defRPr/>
            </a:pPr>
            <a:r>
              <a:rPr lang="en-US" altLang="ko-KR" sz="2000" dirty="0"/>
              <a:t>Contiguous block read by reduced number of readers</a:t>
            </a:r>
          </a:p>
          <a:p>
            <a:pPr marL="1257300" lvl="2" indent="-342900">
              <a:spcBef>
                <a:spcPct val="20000"/>
              </a:spcBef>
              <a:buFont typeface="Arial"/>
              <a:buChar char="•"/>
              <a:defRPr/>
            </a:pPr>
            <a:r>
              <a:rPr lang="en-US" altLang="ko-KR" sz="2000" dirty="0"/>
              <a:t>High bandwidth asynchronous point-to-point communication </a:t>
            </a:r>
            <a:r>
              <a:rPr lang="en-US" altLang="ko-KR" sz="2000" dirty="0" smtClean="0"/>
              <a:t>redistribution</a:t>
            </a:r>
            <a:endParaRPr lang="en-US" altLang="ko-KR" sz="2000" dirty="0"/>
          </a:p>
        </p:txBody>
      </p:sp>
      <p:grpSp>
        <p:nvGrpSpPr>
          <p:cNvPr id="193" name="그룹 233"/>
          <p:cNvGrpSpPr/>
          <p:nvPr/>
        </p:nvGrpSpPr>
        <p:grpSpPr>
          <a:xfrm>
            <a:off x="5900746" y="1857364"/>
            <a:ext cx="2418687" cy="428628"/>
            <a:chOff x="5786446" y="1857364"/>
            <a:chExt cx="2418687" cy="428628"/>
          </a:xfrm>
        </p:grpSpPr>
        <p:grpSp>
          <p:nvGrpSpPr>
            <p:cNvPr id="194" name="그룹 3"/>
            <p:cNvGrpSpPr/>
            <p:nvPr/>
          </p:nvGrpSpPr>
          <p:grpSpPr>
            <a:xfrm>
              <a:off x="5786446" y="1857364"/>
              <a:ext cx="489861" cy="428628"/>
              <a:chOff x="5857884" y="4357694"/>
              <a:chExt cx="1143008" cy="1000132"/>
            </a:xfrm>
          </p:grpSpPr>
          <p:sp>
            <p:nvSpPr>
              <p:cNvPr id="228" name="직사각형 4"/>
              <p:cNvSpPr/>
              <p:nvPr/>
            </p:nvSpPr>
            <p:spPr>
              <a:xfrm>
                <a:off x="6286512" y="4357694"/>
                <a:ext cx="714380" cy="714380"/>
              </a:xfrm>
              <a:prstGeom prst="rect">
                <a:avLst/>
              </a:prstGeom>
              <a:solidFill>
                <a:schemeClr val="bg2">
                  <a:lumMod val="75000"/>
                  <a:alpha val="50000"/>
                </a:schemeClr>
              </a:solidFill>
              <a:ln>
                <a:solidFill>
                  <a:schemeClr val="accent1">
                    <a:shade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grpSp>
            <p:nvGrpSpPr>
              <p:cNvPr id="229" name="그룹 178"/>
              <p:cNvGrpSpPr/>
              <p:nvPr/>
            </p:nvGrpSpPr>
            <p:grpSpPr>
              <a:xfrm>
                <a:off x="5857884" y="4357694"/>
                <a:ext cx="1143008" cy="1000132"/>
                <a:chOff x="5715008" y="2571744"/>
                <a:chExt cx="1143008" cy="1000132"/>
              </a:xfrm>
            </p:grpSpPr>
            <p:cxnSp>
              <p:nvCxnSpPr>
                <p:cNvPr id="231" name="직선 연결선 7"/>
                <p:cNvCxnSpPr/>
                <p:nvPr/>
              </p:nvCxnSpPr>
              <p:spPr>
                <a:xfrm rot="10800000" flipV="1">
                  <a:off x="5715008" y="3286124"/>
                  <a:ext cx="428628" cy="285752"/>
                </a:xfrm>
                <a:prstGeom prst="line">
                  <a:avLst/>
                </a:prstGeom>
                <a:ln w="2540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32" name="직선 연결선 8"/>
                <p:cNvCxnSpPr/>
                <p:nvPr/>
              </p:nvCxnSpPr>
              <p:spPr>
                <a:xfrm rot="10800000" flipV="1">
                  <a:off x="5715008" y="2571744"/>
                  <a:ext cx="428628" cy="285752"/>
                </a:xfrm>
                <a:prstGeom prst="line">
                  <a:avLst/>
                </a:prstGeom>
                <a:ln w="2540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33" name="직선 연결선 9"/>
                <p:cNvCxnSpPr/>
                <p:nvPr/>
              </p:nvCxnSpPr>
              <p:spPr>
                <a:xfrm rot="10800000" flipV="1">
                  <a:off x="6429388" y="2571744"/>
                  <a:ext cx="428628" cy="285752"/>
                </a:xfrm>
                <a:prstGeom prst="line">
                  <a:avLst/>
                </a:prstGeom>
                <a:ln w="2540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34" name="직선 연결선 10"/>
                <p:cNvCxnSpPr/>
                <p:nvPr/>
              </p:nvCxnSpPr>
              <p:spPr>
                <a:xfrm rot="10800000" flipV="1">
                  <a:off x="6429388" y="3286124"/>
                  <a:ext cx="428628" cy="285752"/>
                </a:xfrm>
                <a:prstGeom prst="line">
                  <a:avLst/>
                </a:prstGeom>
                <a:ln w="2540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230" name="직사각형 6"/>
              <p:cNvSpPr/>
              <p:nvPr/>
            </p:nvSpPr>
            <p:spPr>
              <a:xfrm>
                <a:off x="5857884" y="4643446"/>
                <a:ext cx="714380" cy="714380"/>
              </a:xfrm>
              <a:prstGeom prst="rect">
                <a:avLst/>
              </a:prstGeom>
              <a:solidFill>
                <a:schemeClr val="accent1">
                  <a:lumMod val="60000"/>
                  <a:lumOff val="40000"/>
                  <a:alpha val="80000"/>
                </a:schemeClr>
              </a:solidFill>
              <a:ln>
                <a:solidFill>
                  <a:schemeClr val="accent1">
                    <a:shade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grpSp>
          <p:nvGrpSpPr>
            <p:cNvPr id="195" name="그룹 11"/>
            <p:cNvGrpSpPr/>
            <p:nvPr/>
          </p:nvGrpSpPr>
          <p:grpSpPr>
            <a:xfrm>
              <a:off x="6715140" y="1857364"/>
              <a:ext cx="489861" cy="428628"/>
              <a:chOff x="5857884" y="4357694"/>
              <a:chExt cx="1143008" cy="1000132"/>
            </a:xfrm>
          </p:grpSpPr>
          <p:sp>
            <p:nvSpPr>
              <p:cNvPr id="204" name="직사각형 12"/>
              <p:cNvSpPr/>
              <p:nvPr/>
            </p:nvSpPr>
            <p:spPr>
              <a:xfrm>
                <a:off x="6286512" y="4357694"/>
                <a:ext cx="714380" cy="714380"/>
              </a:xfrm>
              <a:prstGeom prst="rect">
                <a:avLst/>
              </a:prstGeom>
              <a:solidFill>
                <a:schemeClr val="bg2">
                  <a:lumMod val="75000"/>
                  <a:alpha val="50000"/>
                </a:schemeClr>
              </a:solidFill>
              <a:ln>
                <a:solidFill>
                  <a:schemeClr val="accent1">
                    <a:shade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grpSp>
            <p:nvGrpSpPr>
              <p:cNvPr id="205" name="그룹 178"/>
              <p:cNvGrpSpPr/>
              <p:nvPr/>
            </p:nvGrpSpPr>
            <p:grpSpPr>
              <a:xfrm>
                <a:off x="5857884" y="4357694"/>
                <a:ext cx="1143008" cy="1000132"/>
                <a:chOff x="5715008" y="2571744"/>
                <a:chExt cx="1143008" cy="1000132"/>
              </a:xfrm>
            </p:grpSpPr>
            <p:cxnSp>
              <p:nvCxnSpPr>
                <p:cNvPr id="207" name="직선 연결선 15"/>
                <p:cNvCxnSpPr/>
                <p:nvPr/>
              </p:nvCxnSpPr>
              <p:spPr>
                <a:xfrm rot="10800000" flipV="1">
                  <a:off x="5715008" y="3286124"/>
                  <a:ext cx="428628" cy="285752"/>
                </a:xfrm>
                <a:prstGeom prst="line">
                  <a:avLst/>
                </a:prstGeom>
                <a:ln w="2540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21" name="직선 연결선 16"/>
                <p:cNvCxnSpPr/>
                <p:nvPr/>
              </p:nvCxnSpPr>
              <p:spPr>
                <a:xfrm rot="10800000" flipV="1">
                  <a:off x="5715008" y="2571744"/>
                  <a:ext cx="428628" cy="285752"/>
                </a:xfrm>
                <a:prstGeom prst="line">
                  <a:avLst/>
                </a:prstGeom>
                <a:ln w="2540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23" name="직선 연결선 17"/>
                <p:cNvCxnSpPr/>
                <p:nvPr/>
              </p:nvCxnSpPr>
              <p:spPr>
                <a:xfrm rot="10800000" flipV="1">
                  <a:off x="6429388" y="2571744"/>
                  <a:ext cx="428628" cy="285752"/>
                </a:xfrm>
                <a:prstGeom prst="line">
                  <a:avLst/>
                </a:prstGeom>
                <a:ln w="2540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27" name="직선 연결선 18"/>
                <p:cNvCxnSpPr/>
                <p:nvPr/>
              </p:nvCxnSpPr>
              <p:spPr>
                <a:xfrm rot="10800000" flipV="1">
                  <a:off x="6429388" y="3286124"/>
                  <a:ext cx="428628" cy="285752"/>
                </a:xfrm>
                <a:prstGeom prst="line">
                  <a:avLst/>
                </a:prstGeom>
                <a:ln w="2540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206" name="직사각형 14"/>
              <p:cNvSpPr/>
              <p:nvPr/>
            </p:nvSpPr>
            <p:spPr>
              <a:xfrm>
                <a:off x="5857884" y="4643446"/>
                <a:ext cx="714380" cy="714380"/>
              </a:xfrm>
              <a:prstGeom prst="rect">
                <a:avLst/>
              </a:prstGeom>
              <a:solidFill>
                <a:schemeClr val="accent1">
                  <a:lumMod val="60000"/>
                  <a:lumOff val="40000"/>
                  <a:alpha val="80000"/>
                </a:schemeClr>
              </a:solidFill>
              <a:ln>
                <a:solidFill>
                  <a:schemeClr val="accent1">
                    <a:shade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grpSp>
          <p:nvGrpSpPr>
            <p:cNvPr id="196" name="그룹 19"/>
            <p:cNvGrpSpPr/>
            <p:nvPr/>
          </p:nvGrpSpPr>
          <p:grpSpPr>
            <a:xfrm>
              <a:off x="7715272" y="1857364"/>
              <a:ext cx="489861" cy="428628"/>
              <a:chOff x="5857884" y="4357694"/>
              <a:chExt cx="1143008" cy="1000132"/>
            </a:xfrm>
          </p:grpSpPr>
          <p:sp>
            <p:nvSpPr>
              <p:cNvPr id="197" name="직사각형 20"/>
              <p:cNvSpPr/>
              <p:nvPr/>
            </p:nvSpPr>
            <p:spPr>
              <a:xfrm>
                <a:off x="6286512" y="4357694"/>
                <a:ext cx="714380" cy="714380"/>
              </a:xfrm>
              <a:prstGeom prst="rect">
                <a:avLst/>
              </a:prstGeom>
              <a:solidFill>
                <a:schemeClr val="bg2">
                  <a:lumMod val="75000"/>
                  <a:alpha val="50000"/>
                </a:schemeClr>
              </a:solidFill>
              <a:ln>
                <a:solidFill>
                  <a:schemeClr val="accent1">
                    <a:shade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grpSp>
            <p:nvGrpSpPr>
              <p:cNvPr id="198" name="그룹 178"/>
              <p:cNvGrpSpPr/>
              <p:nvPr/>
            </p:nvGrpSpPr>
            <p:grpSpPr>
              <a:xfrm>
                <a:off x="5857884" y="4357694"/>
                <a:ext cx="1143008" cy="1000132"/>
                <a:chOff x="5715008" y="2571744"/>
                <a:chExt cx="1143008" cy="1000132"/>
              </a:xfrm>
            </p:grpSpPr>
            <p:cxnSp>
              <p:nvCxnSpPr>
                <p:cNvPr id="200" name="직선 연결선 23"/>
                <p:cNvCxnSpPr/>
                <p:nvPr/>
              </p:nvCxnSpPr>
              <p:spPr>
                <a:xfrm rot="10800000" flipV="1">
                  <a:off x="5715008" y="3286124"/>
                  <a:ext cx="428628" cy="285752"/>
                </a:xfrm>
                <a:prstGeom prst="line">
                  <a:avLst/>
                </a:prstGeom>
                <a:ln w="2540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1" name="직선 연결선 24"/>
                <p:cNvCxnSpPr/>
                <p:nvPr/>
              </p:nvCxnSpPr>
              <p:spPr>
                <a:xfrm rot="10800000" flipV="1">
                  <a:off x="5715008" y="2571744"/>
                  <a:ext cx="428628" cy="285752"/>
                </a:xfrm>
                <a:prstGeom prst="line">
                  <a:avLst/>
                </a:prstGeom>
                <a:ln w="2540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2" name="직선 연결선 25"/>
                <p:cNvCxnSpPr/>
                <p:nvPr/>
              </p:nvCxnSpPr>
              <p:spPr>
                <a:xfrm rot="10800000" flipV="1">
                  <a:off x="6429388" y="2571744"/>
                  <a:ext cx="428628" cy="285752"/>
                </a:xfrm>
                <a:prstGeom prst="line">
                  <a:avLst/>
                </a:prstGeom>
                <a:ln w="2540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3" name="직선 연결선 26"/>
                <p:cNvCxnSpPr/>
                <p:nvPr/>
              </p:nvCxnSpPr>
              <p:spPr>
                <a:xfrm rot="10800000" flipV="1">
                  <a:off x="6429388" y="3286124"/>
                  <a:ext cx="428628" cy="285752"/>
                </a:xfrm>
                <a:prstGeom prst="line">
                  <a:avLst/>
                </a:prstGeom>
                <a:ln w="2540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99" name="직사각형 22"/>
              <p:cNvSpPr/>
              <p:nvPr/>
            </p:nvSpPr>
            <p:spPr>
              <a:xfrm>
                <a:off x="5857884" y="4643446"/>
                <a:ext cx="714380" cy="714380"/>
              </a:xfrm>
              <a:prstGeom prst="rect">
                <a:avLst/>
              </a:prstGeom>
              <a:solidFill>
                <a:schemeClr val="accent1">
                  <a:lumMod val="60000"/>
                  <a:lumOff val="40000"/>
                  <a:alpha val="80000"/>
                </a:schemeClr>
              </a:solidFill>
              <a:ln>
                <a:solidFill>
                  <a:schemeClr val="accent1">
                    <a:shade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</p:grpSp>
      <p:grpSp>
        <p:nvGrpSpPr>
          <p:cNvPr id="235" name="그룹 234"/>
          <p:cNvGrpSpPr/>
          <p:nvPr/>
        </p:nvGrpSpPr>
        <p:grpSpPr>
          <a:xfrm>
            <a:off x="5257804" y="2857496"/>
            <a:ext cx="3857620" cy="214314"/>
            <a:chOff x="5143504" y="2857496"/>
            <a:chExt cx="3857620" cy="214314"/>
          </a:xfrm>
        </p:grpSpPr>
        <p:sp>
          <p:nvSpPr>
            <p:cNvPr id="236" name="직사각형 27"/>
            <p:cNvSpPr/>
            <p:nvPr/>
          </p:nvSpPr>
          <p:spPr>
            <a:xfrm>
              <a:off x="5143504" y="2857496"/>
              <a:ext cx="214314" cy="214314"/>
            </a:xfrm>
            <a:prstGeom prst="rect">
              <a:avLst/>
            </a:prstGeom>
            <a:solidFill>
              <a:schemeClr val="accent3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1" name="직사각형 28"/>
            <p:cNvSpPr/>
            <p:nvPr/>
          </p:nvSpPr>
          <p:spPr>
            <a:xfrm>
              <a:off x="5357818" y="2857496"/>
              <a:ext cx="214314" cy="214314"/>
            </a:xfrm>
            <a:prstGeom prst="rect">
              <a:avLst/>
            </a:prstGeom>
            <a:solidFill>
              <a:schemeClr val="accent4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2" name="직사각형 29"/>
            <p:cNvSpPr/>
            <p:nvPr/>
          </p:nvSpPr>
          <p:spPr>
            <a:xfrm>
              <a:off x="5572132" y="2857496"/>
              <a:ext cx="214314" cy="214314"/>
            </a:xfrm>
            <a:prstGeom prst="rect">
              <a:avLst/>
            </a:prstGeom>
            <a:solidFill>
              <a:schemeClr val="accent5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3" name="직사각형 30"/>
            <p:cNvSpPr/>
            <p:nvPr/>
          </p:nvSpPr>
          <p:spPr>
            <a:xfrm>
              <a:off x="5786446" y="2857496"/>
              <a:ext cx="214314" cy="214314"/>
            </a:xfrm>
            <a:prstGeom prst="rect">
              <a:avLst/>
            </a:prstGeom>
            <a:solidFill>
              <a:schemeClr val="accent3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4" name="직사각형 31"/>
            <p:cNvSpPr/>
            <p:nvPr/>
          </p:nvSpPr>
          <p:spPr>
            <a:xfrm>
              <a:off x="6000760" y="2857496"/>
              <a:ext cx="214314" cy="214314"/>
            </a:xfrm>
            <a:prstGeom prst="rect">
              <a:avLst/>
            </a:prstGeom>
            <a:solidFill>
              <a:schemeClr val="accent4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5" name="직사각형 32"/>
            <p:cNvSpPr/>
            <p:nvPr/>
          </p:nvSpPr>
          <p:spPr>
            <a:xfrm>
              <a:off x="6215074" y="2857496"/>
              <a:ext cx="214314" cy="214314"/>
            </a:xfrm>
            <a:prstGeom prst="rect">
              <a:avLst/>
            </a:prstGeom>
            <a:solidFill>
              <a:schemeClr val="accent5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6" name="직사각형 33"/>
            <p:cNvSpPr/>
            <p:nvPr/>
          </p:nvSpPr>
          <p:spPr>
            <a:xfrm>
              <a:off x="6429388" y="2857496"/>
              <a:ext cx="214314" cy="214314"/>
            </a:xfrm>
            <a:prstGeom prst="rect">
              <a:avLst/>
            </a:prstGeom>
            <a:solidFill>
              <a:schemeClr val="accent3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7" name="직사각형 34"/>
            <p:cNvSpPr/>
            <p:nvPr/>
          </p:nvSpPr>
          <p:spPr>
            <a:xfrm>
              <a:off x="6643702" y="2857496"/>
              <a:ext cx="214314" cy="214314"/>
            </a:xfrm>
            <a:prstGeom prst="rect">
              <a:avLst/>
            </a:prstGeom>
            <a:solidFill>
              <a:schemeClr val="accent4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8" name="직사각형 35"/>
            <p:cNvSpPr/>
            <p:nvPr/>
          </p:nvSpPr>
          <p:spPr>
            <a:xfrm>
              <a:off x="6858016" y="2857496"/>
              <a:ext cx="214314" cy="214314"/>
            </a:xfrm>
            <a:prstGeom prst="rect">
              <a:avLst/>
            </a:prstGeom>
            <a:solidFill>
              <a:schemeClr val="accent5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0" name="직사각형 36"/>
            <p:cNvSpPr/>
            <p:nvPr/>
          </p:nvSpPr>
          <p:spPr>
            <a:xfrm>
              <a:off x="7072330" y="2857496"/>
              <a:ext cx="214314" cy="214314"/>
            </a:xfrm>
            <a:prstGeom prst="rect">
              <a:avLst/>
            </a:prstGeom>
            <a:solidFill>
              <a:schemeClr val="accent3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2" name="직사각형 37"/>
            <p:cNvSpPr/>
            <p:nvPr/>
          </p:nvSpPr>
          <p:spPr>
            <a:xfrm>
              <a:off x="7286644" y="2857496"/>
              <a:ext cx="214314" cy="214314"/>
            </a:xfrm>
            <a:prstGeom prst="rect">
              <a:avLst/>
            </a:prstGeom>
            <a:solidFill>
              <a:schemeClr val="accent4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4" name="직사각형 38"/>
            <p:cNvSpPr/>
            <p:nvPr/>
          </p:nvSpPr>
          <p:spPr>
            <a:xfrm>
              <a:off x="7500958" y="2857496"/>
              <a:ext cx="214314" cy="214314"/>
            </a:xfrm>
            <a:prstGeom prst="rect">
              <a:avLst/>
            </a:prstGeom>
            <a:solidFill>
              <a:schemeClr val="accent5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6" name="직사각형 39"/>
            <p:cNvSpPr/>
            <p:nvPr/>
          </p:nvSpPr>
          <p:spPr>
            <a:xfrm>
              <a:off x="7715272" y="2857496"/>
              <a:ext cx="214314" cy="214314"/>
            </a:xfrm>
            <a:prstGeom prst="rect">
              <a:avLst/>
            </a:prstGeom>
            <a:solidFill>
              <a:schemeClr val="accent3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7" name="직사각형 40"/>
            <p:cNvSpPr/>
            <p:nvPr/>
          </p:nvSpPr>
          <p:spPr>
            <a:xfrm>
              <a:off x="7929586" y="2857496"/>
              <a:ext cx="214314" cy="214314"/>
            </a:xfrm>
            <a:prstGeom prst="rect">
              <a:avLst/>
            </a:prstGeom>
            <a:solidFill>
              <a:schemeClr val="accent4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8" name="직사각형 41"/>
            <p:cNvSpPr/>
            <p:nvPr/>
          </p:nvSpPr>
          <p:spPr>
            <a:xfrm>
              <a:off x="8143900" y="2857496"/>
              <a:ext cx="214314" cy="214314"/>
            </a:xfrm>
            <a:prstGeom prst="rect">
              <a:avLst/>
            </a:prstGeom>
            <a:solidFill>
              <a:schemeClr val="accent5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9" name="직사각형 42"/>
            <p:cNvSpPr/>
            <p:nvPr/>
          </p:nvSpPr>
          <p:spPr>
            <a:xfrm>
              <a:off x="8358182" y="2857496"/>
              <a:ext cx="214314" cy="214314"/>
            </a:xfrm>
            <a:prstGeom prst="rect">
              <a:avLst/>
            </a:prstGeom>
            <a:solidFill>
              <a:schemeClr val="accent3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0" name="직사각형 43"/>
            <p:cNvSpPr/>
            <p:nvPr/>
          </p:nvSpPr>
          <p:spPr>
            <a:xfrm>
              <a:off x="8572496" y="2857496"/>
              <a:ext cx="214314" cy="214314"/>
            </a:xfrm>
            <a:prstGeom prst="rect">
              <a:avLst/>
            </a:prstGeom>
            <a:solidFill>
              <a:schemeClr val="accent4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1" name="직사각형 44"/>
            <p:cNvSpPr/>
            <p:nvPr/>
          </p:nvSpPr>
          <p:spPr>
            <a:xfrm>
              <a:off x="8786810" y="2857496"/>
              <a:ext cx="214314" cy="214314"/>
            </a:xfrm>
            <a:prstGeom prst="rect">
              <a:avLst/>
            </a:prstGeom>
            <a:solidFill>
              <a:schemeClr val="accent5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262" name="그룹 235"/>
          <p:cNvGrpSpPr/>
          <p:nvPr/>
        </p:nvGrpSpPr>
        <p:grpSpPr>
          <a:xfrm>
            <a:off x="5377661" y="2285992"/>
            <a:ext cx="3643306" cy="571504"/>
            <a:chOff x="5263361" y="2285992"/>
            <a:chExt cx="3643306" cy="571504"/>
          </a:xfrm>
        </p:grpSpPr>
        <p:cxnSp>
          <p:nvCxnSpPr>
            <p:cNvPr id="263" name="직선 화살표 연결선 50"/>
            <p:cNvCxnSpPr>
              <a:stCxn id="236" idx="0"/>
              <a:endCxn id="230" idx="2"/>
            </p:cNvCxnSpPr>
            <p:nvPr/>
          </p:nvCxnSpPr>
          <p:spPr>
            <a:xfrm flipV="1">
              <a:off x="5263361" y="2285992"/>
              <a:ext cx="688867" cy="571504"/>
            </a:xfrm>
            <a:prstGeom prst="straightConnector1">
              <a:avLst/>
            </a:prstGeom>
            <a:ln w="1905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4" name="직선 화살표 연결선 52"/>
            <p:cNvCxnSpPr>
              <a:stCxn id="243" idx="0"/>
              <a:endCxn id="230" idx="2"/>
            </p:cNvCxnSpPr>
            <p:nvPr/>
          </p:nvCxnSpPr>
          <p:spPr>
            <a:xfrm flipV="1">
              <a:off x="5906303" y="2285992"/>
              <a:ext cx="45925" cy="571504"/>
            </a:xfrm>
            <a:prstGeom prst="straightConnector1">
              <a:avLst/>
            </a:prstGeom>
            <a:ln w="1905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5" name="직선 화살표 연결선 54"/>
            <p:cNvCxnSpPr>
              <a:stCxn id="246" idx="0"/>
              <a:endCxn id="230" idx="2"/>
            </p:cNvCxnSpPr>
            <p:nvPr/>
          </p:nvCxnSpPr>
          <p:spPr>
            <a:xfrm flipH="1" flipV="1">
              <a:off x="5952228" y="2285992"/>
              <a:ext cx="597017" cy="571504"/>
            </a:xfrm>
            <a:prstGeom prst="straightConnector1">
              <a:avLst/>
            </a:prstGeom>
            <a:ln w="1905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6" name="직선 화살표 연결선 56"/>
            <p:cNvCxnSpPr>
              <a:stCxn id="250" idx="0"/>
              <a:endCxn id="230" idx="2"/>
            </p:cNvCxnSpPr>
            <p:nvPr/>
          </p:nvCxnSpPr>
          <p:spPr>
            <a:xfrm flipH="1" flipV="1">
              <a:off x="5952228" y="2285992"/>
              <a:ext cx="1239959" cy="571504"/>
            </a:xfrm>
            <a:prstGeom prst="straightConnector1">
              <a:avLst/>
            </a:prstGeom>
            <a:ln w="1905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7" name="직선 화살표 연결선 58"/>
            <p:cNvCxnSpPr>
              <a:stCxn id="256" idx="0"/>
              <a:endCxn id="230" idx="2"/>
            </p:cNvCxnSpPr>
            <p:nvPr/>
          </p:nvCxnSpPr>
          <p:spPr>
            <a:xfrm flipH="1" flipV="1">
              <a:off x="5952228" y="2285992"/>
              <a:ext cx="1882901" cy="571504"/>
            </a:xfrm>
            <a:prstGeom prst="straightConnector1">
              <a:avLst/>
            </a:prstGeom>
            <a:ln w="1905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8" name="직선 화살표 연결선 60"/>
            <p:cNvCxnSpPr>
              <a:stCxn id="259" idx="0"/>
              <a:endCxn id="230" idx="2"/>
            </p:cNvCxnSpPr>
            <p:nvPr/>
          </p:nvCxnSpPr>
          <p:spPr>
            <a:xfrm flipH="1" flipV="1">
              <a:off x="5952228" y="2285992"/>
              <a:ext cx="2525811" cy="571504"/>
            </a:xfrm>
            <a:prstGeom prst="straightConnector1">
              <a:avLst/>
            </a:prstGeom>
            <a:ln w="1905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9" name="직선 화살표 연결선 62"/>
            <p:cNvCxnSpPr>
              <a:stCxn id="241" idx="0"/>
              <a:endCxn id="206" idx="2"/>
            </p:cNvCxnSpPr>
            <p:nvPr/>
          </p:nvCxnSpPr>
          <p:spPr>
            <a:xfrm flipV="1">
              <a:off x="5477675" y="2285992"/>
              <a:ext cx="1403247" cy="571504"/>
            </a:xfrm>
            <a:prstGeom prst="straightConnector1">
              <a:avLst/>
            </a:prstGeom>
            <a:ln w="1905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0" name="직선 화살표 연결선 64"/>
            <p:cNvCxnSpPr>
              <a:stCxn id="244" idx="0"/>
              <a:endCxn id="206" idx="2"/>
            </p:cNvCxnSpPr>
            <p:nvPr/>
          </p:nvCxnSpPr>
          <p:spPr>
            <a:xfrm flipV="1">
              <a:off x="6120617" y="2285992"/>
              <a:ext cx="760305" cy="571504"/>
            </a:xfrm>
            <a:prstGeom prst="straightConnector1">
              <a:avLst/>
            </a:prstGeom>
            <a:ln w="1905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1" name="직선 화살표 연결선 66"/>
            <p:cNvCxnSpPr>
              <a:stCxn id="247" idx="0"/>
              <a:endCxn id="206" idx="2"/>
            </p:cNvCxnSpPr>
            <p:nvPr/>
          </p:nvCxnSpPr>
          <p:spPr>
            <a:xfrm flipV="1">
              <a:off x="6763559" y="2285992"/>
              <a:ext cx="117363" cy="571504"/>
            </a:xfrm>
            <a:prstGeom prst="straightConnector1">
              <a:avLst/>
            </a:prstGeom>
            <a:ln w="1905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2" name="직선 화살표 연결선 68"/>
            <p:cNvCxnSpPr>
              <a:stCxn id="252" idx="0"/>
              <a:endCxn id="206" idx="2"/>
            </p:cNvCxnSpPr>
            <p:nvPr/>
          </p:nvCxnSpPr>
          <p:spPr>
            <a:xfrm flipH="1" flipV="1">
              <a:off x="6880922" y="2285992"/>
              <a:ext cx="525579" cy="571504"/>
            </a:xfrm>
            <a:prstGeom prst="straightConnector1">
              <a:avLst/>
            </a:prstGeom>
            <a:ln w="1905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3" name="직선 화살표 연결선 70"/>
            <p:cNvCxnSpPr>
              <a:stCxn id="257" idx="0"/>
              <a:endCxn id="206" idx="2"/>
            </p:cNvCxnSpPr>
            <p:nvPr/>
          </p:nvCxnSpPr>
          <p:spPr>
            <a:xfrm flipH="1" flipV="1">
              <a:off x="6880922" y="2285992"/>
              <a:ext cx="1168521" cy="571504"/>
            </a:xfrm>
            <a:prstGeom prst="straightConnector1">
              <a:avLst/>
            </a:prstGeom>
            <a:ln w="1905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4" name="직선 화살표 연결선 72"/>
            <p:cNvCxnSpPr>
              <a:stCxn id="260" idx="0"/>
              <a:endCxn id="206" idx="2"/>
            </p:cNvCxnSpPr>
            <p:nvPr/>
          </p:nvCxnSpPr>
          <p:spPr>
            <a:xfrm flipH="1" flipV="1">
              <a:off x="6880922" y="2285992"/>
              <a:ext cx="1811431" cy="571504"/>
            </a:xfrm>
            <a:prstGeom prst="straightConnector1">
              <a:avLst/>
            </a:prstGeom>
            <a:ln w="1905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5" name="직선 화살표 연결선 74"/>
            <p:cNvCxnSpPr>
              <a:stCxn id="242" idx="0"/>
              <a:endCxn id="199" idx="2"/>
            </p:cNvCxnSpPr>
            <p:nvPr/>
          </p:nvCxnSpPr>
          <p:spPr>
            <a:xfrm flipV="1">
              <a:off x="5691989" y="2285992"/>
              <a:ext cx="2189065" cy="571504"/>
            </a:xfrm>
            <a:prstGeom prst="straightConnector1">
              <a:avLst/>
            </a:prstGeom>
            <a:ln w="1905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1" name="직선 화살표 연결선 76"/>
            <p:cNvCxnSpPr>
              <a:stCxn id="245" idx="0"/>
              <a:endCxn id="199" idx="2"/>
            </p:cNvCxnSpPr>
            <p:nvPr/>
          </p:nvCxnSpPr>
          <p:spPr>
            <a:xfrm flipV="1">
              <a:off x="6334931" y="2285992"/>
              <a:ext cx="1546123" cy="571504"/>
            </a:xfrm>
            <a:prstGeom prst="straightConnector1">
              <a:avLst/>
            </a:prstGeom>
            <a:ln w="1905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2" name="직선 화살표 연결선 78"/>
            <p:cNvCxnSpPr>
              <a:stCxn id="248" idx="0"/>
              <a:endCxn id="199" idx="2"/>
            </p:cNvCxnSpPr>
            <p:nvPr/>
          </p:nvCxnSpPr>
          <p:spPr>
            <a:xfrm flipV="1">
              <a:off x="6977873" y="2285992"/>
              <a:ext cx="903181" cy="571504"/>
            </a:xfrm>
            <a:prstGeom prst="straightConnector1">
              <a:avLst/>
            </a:prstGeom>
            <a:ln w="1905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3" name="직선 화살표 연결선 80"/>
            <p:cNvCxnSpPr>
              <a:stCxn id="254" idx="0"/>
              <a:endCxn id="199" idx="2"/>
            </p:cNvCxnSpPr>
            <p:nvPr/>
          </p:nvCxnSpPr>
          <p:spPr>
            <a:xfrm flipV="1">
              <a:off x="7620815" y="2285992"/>
              <a:ext cx="260239" cy="571504"/>
            </a:xfrm>
            <a:prstGeom prst="straightConnector1">
              <a:avLst/>
            </a:prstGeom>
            <a:ln w="1905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4" name="직선 화살표 연결선 82"/>
            <p:cNvCxnSpPr>
              <a:stCxn id="258" idx="0"/>
              <a:endCxn id="199" idx="2"/>
            </p:cNvCxnSpPr>
            <p:nvPr/>
          </p:nvCxnSpPr>
          <p:spPr>
            <a:xfrm flipH="1" flipV="1">
              <a:off x="7881054" y="2285992"/>
              <a:ext cx="382703" cy="571504"/>
            </a:xfrm>
            <a:prstGeom prst="straightConnector1">
              <a:avLst/>
            </a:prstGeom>
            <a:ln w="1905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5" name="직선 화살표 연결선 84"/>
            <p:cNvCxnSpPr>
              <a:stCxn id="261" idx="0"/>
              <a:endCxn id="199" idx="2"/>
            </p:cNvCxnSpPr>
            <p:nvPr/>
          </p:nvCxnSpPr>
          <p:spPr>
            <a:xfrm flipH="1" flipV="1">
              <a:off x="7881054" y="2285992"/>
              <a:ext cx="1025613" cy="571504"/>
            </a:xfrm>
            <a:prstGeom prst="straightConnector1">
              <a:avLst/>
            </a:prstGeom>
            <a:ln w="1905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16" name="그룹 251"/>
          <p:cNvGrpSpPr/>
          <p:nvPr/>
        </p:nvGrpSpPr>
        <p:grpSpPr>
          <a:xfrm>
            <a:off x="5257804" y="4357694"/>
            <a:ext cx="3857620" cy="214314"/>
            <a:chOff x="5143504" y="4357694"/>
            <a:chExt cx="3857620" cy="214314"/>
          </a:xfrm>
        </p:grpSpPr>
        <p:sp>
          <p:nvSpPr>
            <p:cNvPr id="317" name="직사각형 171"/>
            <p:cNvSpPr/>
            <p:nvPr/>
          </p:nvSpPr>
          <p:spPr>
            <a:xfrm>
              <a:off x="5143504" y="4357694"/>
              <a:ext cx="214314" cy="214314"/>
            </a:xfrm>
            <a:prstGeom prst="rect">
              <a:avLst/>
            </a:prstGeom>
            <a:solidFill>
              <a:schemeClr val="accent3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18" name="직사각형 172"/>
            <p:cNvSpPr/>
            <p:nvPr/>
          </p:nvSpPr>
          <p:spPr>
            <a:xfrm>
              <a:off x="5357818" y="4357694"/>
              <a:ext cx="214314" cy="214314"/>
            </a:xfrm>
            <a:prstGeom prst="rect">
              <a:avLst/>
            </a:prstGeom>
            <a:solidFill>
              <a:schemeClr val="accent4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19" name="직사각형 173"/>
            <p:cNvSpPr/>
            <p:nvPr/>
          </p:nvSpPr>
          <p:spPr>
            <a:xfrm>
              <a:off x="5572132" y="4357694"/>
              <a:ext cx="214314" cy="214314"/>
            </a:xfrm>
            <a:prstGeom prst="rect">
              <a:avLst/>
            </a:prstGeom>
            <a:solidFill>
              <a:schemeClr val="accent5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20" name="직사각형 174"/>
            <p:cNvSpPr/>
            <p:nvPr/>
          </p:nvSpPr>
          <p:spPr>
            <a:xfrm>
              <a:off x="5786446" y="4357694"/>
              <a:ext cx="214314" cy="214314"/>
            </a:xfrm>
            <a:prstGeom prst="rect">
              <a:avLst/>
            </a:prstGeom>
            <a:solidFill>
              <a:schemeClr val="accent3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21" name="직사각형 175"/>
            <p:cNvSpPr/>
            <p:nvPr/>
          </p:nvSpPr>
          <p:spPr>
            <a:xfrm>
              <a:off x="6000760" y="4357694"/>
              <a:ext cx="214314" cy="214314"/>
            </a:xfrm>
            <a:prstGeom prst="rect">
              <a:avLst/>
            </a:prstGeom>
            <a:solidFill>
              <a:schemeClr val="accent4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22" name="직사각형 176"/>
            <p:cNvSpPr/>
            <p:nvPr/>
          </p:nvSpPr>
          <p:spPr>
            <a:xfrm>
              <a:off x="6215074" y="4357694"/>
              <a:ext cx="214314" cy="214314"/>
            </a:xfrm>
            <a:prstGeom prst="rect">
              <a:avLst/>
            </a:prstGeom>
            <a:solidFill>
              <a:schemeClr val="accent5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23" name="직사각형 177"/>
            <p:cNvSpPr/>
            <p:nvPr/>
          </p:nvSpPr>
          <p:spPr>
            <a:xfrm>
              <a:off x="6429388" y="4357694"/>
              <a:ext cx="214314" cy="214314"/>
            </a:xfrm>
            <a:prstGeom prst="rect">
              <a:avLst/>
            </a:prstGeom>
            <a:solidFill>
              <a:schemeClr val="accent3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24" name="직사각형 178"/>
            <p:cNvSpPr/>
            <p:nvPr/>
          </p:nvSpPr>
          <p:spPr>
            <a:xfrm>
              <a:off x="6643702" y="4357694"/>
              <a:ext cx="214314" cy="214314"/>
            </a:xfrm>
            <a:prstGeom prst="rect">
              <a:avLst/>
            </a:prstGeom>
            <a:solidFill>
              <a:schemeClr val="accent4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25" name="직사각형 179"/>
            <p:cNvSpPr/>
            <p:nvPr/>
          </p:nvSpPr>
          <p:spPr>
            <a:xfrm>
              <a:off x="6858016" y="4357694"/>
              <a:ext cx="214314" cy="214314"/>
            </a:xfrm>
            <a:prstGeom prst="rect">
              <a:avLst/>
            </a:prstGeom>
            <a:solidFill>
              <a:schemeClr val="accent5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26" name="직사각형 180"/>
            <p:cNvSpPr/>
            <p:nvPr/>
          </p:nvSpPr>
          <p:spPr>
            <a:xfrm>
              <a:off x="7072330" y="4357694"/>
              <a:ext cx="214314" cy="214314"/>
            </a:xfrm>
            <a:prstGeom prst="rect">
              <a:avLst/>
            </a:prstGeom>
            <a:solidFill>
              <a:schemeClr val="accent3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27" name="직사각형 181"/>
            <p:cNvSpPr/>
            <p:nvPr/>
          </p:nvSpPr>
          <p:spPr>
            <a:xfrm>
              <a:off x="7286644" y="4357694"/>
              <a:ext cx="214314" cy="214314"/>
            </a:xfrm>
            <a:prstGeom prst="rect">
              <a:avLst/>
            </a:prstGeom>
            <a:solidFill>
              <a:schemeClr val="accent4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28" name="직사각형 182"/>
            <p:cNvSpPr/>
            <p:nvPr/>
          </p:nvSpPr>
          <p:spPr>
            <a:xfrm>
              <a:off x="7500958" y="4357694"/>
              <a:ext cx="214314" cy="214314"/>
            </a:xfrm>
            <a:prstGeom prst="rect">
              <a:avLst/>
            </a:prstGeom>
            <a:solidFill>
              <a:schemeClr val="accent5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38" name="직사각형 183"/>
            <p:cNvSpPr/>
            <p:nvPr/>
          </p:nvSpPr>
          <p:spPr>
            <a:xfrm>
              <a:off x="7715272" y="4357694"/>
              <a:ext cx="214314" cy="214314"/>
            </a:xfrm>
            <a:prstGeom prst="rect">
              <a:avLst/>
            </a:prstGeom>
            <a:solidFill>
              <a:schemeClr val="accent3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39" name="직사각형 184"/>
            <p:cNvSpPr/>
            <p:nvPr/>
          </p:nvSpPr>
          <p:spPr>
            <a:xfrm>
              <a:off x="7929586" y="4357694"/>
              <a:ext cx="214314" cy="214314"/>
            </a:xfrm>
            <a:prstGeom prst="rect">
              <a:avLst/>
            </a:prstGeom>
            <a:solidFill>
              <a:schemeClr val="accent4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40" name="직사각형 185"/>
            <p:cNvSpPr/>
            <p:nvPr/>
          </p:nvSpPr>
          <p:spPr>
            <a:xfrm>
              <a:off x="8143900" y="4357694"/>
              <a:ext cx="214314" cy="214314"/>
            </a:xfrm>
            <a:prstGeom prst="rect">
              <a:avLst/>
            </a:prstGeom>
            <a:solidFill>
              <a:schemeClr val="accent5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45" name="직사각형 186"/>
            <p:cNvSpPr/>
            <p:nvPr/>
          </p:nvSpPr>
          <p:spPr>
            <a:xfrm>
              <a:off x="8358182" y="4357694"/>
              <a:ext cx="214314" cy="214314"/>
            </a:xfrm>
            <a:prstGeom prst="rect">
              <a:avLst/>
            </a:prstGeom>
            <a:solidFill>
              <a:schemeClr val="accent3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88" name="직사각형 187"/>
            <p:cNvSpPr/>
            <p:nvPr/>
          </p:nvSpPr>
          <p:spPr>
            <a:xfrm>
              <a:off x="8572496" y="4357694"/>
              <a:ext cx="214314" cy="214314"/>
            </a:xfrm>
            <a:prstGeom prst="rect">
              <a:avLst/>
            </a:prstGeom>
            <a:solidFill>
              <a:schemeClr val="accent4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89" name="직사각형 188"/>
            <p:cNvSpPr/>
            <p:nvPr/>
          </p:nvSpPr>
          <p:spPr>
            <a:xfrm>
              <a:off x="8786810" y="4357694"/>
              <a:ext cx="214314" cy="214314"/>
            </a:xfrm>
            <a:prstGeom prst="rect">
              <a:avLst/>
            </a:prstGeom>
            <a:solidFill>
              <a:schemeClr val="accent5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390" name="그룹 252"/>
          <p:cNvGrpSpPr/>
          <p:nvPr/>
        </p:nvGrpSpPr>
        <p:grpSpPr>
          <a:xfrm>
            <a:off x="5364961" y="3786190"/>
            <a:ext cx="3643306" cy="571504"/>
            <a:chOff x="5250661" y="3786190"/>
            <a:chExt cx="3643306" cy="571504"/>
          </a:xfrm>
        </p:grpSpPr>
        <p:cxnSp>
          <p:nvCxnSpPr>
            <p:cNvPr id="391" name="직선 화살표 연결선 189"/>
            <p:cNvCxnSpPr>
              <a:stCxn id="317" idx="0"/>
              <a:endCxn id="427" idx="2"/>
            </p:cNvCxnSpPr>
            <p:nvPr/>
          </p:nvCxnSpPr>
          <p:spPr>
            <a:xfrm flipV="1">
              <a:off x="5250661" y="3786190"/>
              <a:ext cx="1546123" cy="571504"/>
            </a:xfrm>
            <a:prstGeom prst="straightConnector1">
              <a:avLst/>
            </a:prstGeom>
            <a:ln w="1905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2" name="직선 화살표 연결선 190"/>
            <p:cNvCxnSpPr>
              <a:stCxn id="320" idx="0"/>
              <a:endCxn id="427" idx="2"/>
            </p:cNvCxnSpPr>
            <p:nvPr/>
          </p:nvCxnSpPr>
          <p:spPr>
            <a:xfrm flipV="1">
              <a:off x="5893603" y="3786190"/>
              <a:ext cx="903181" cy="571504"/>
            </a:xfrm>
            <a:prstGeom prst="straightConnector1">
              <a:avLst/>
            </a:prstGeom>
            <a:ln w="1905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3" name="직선 화살표 연결선 191"/>
            <p:cNvCxnSpPr>
              <a:stCxn id="323" idx="0"/>
              <a:endCxn id="427" idx="2"/>
            </p:cNvCxnSpPr>
            <p:nvPr/>
          </p:nvCxnSpPr>
          <p:spPr>
            <a:xfrm flipV="1">
              <a:off x="6536545" y="3786190"/>
              <a:ext cx="260239" cy="571504"/>
            </a:xfrm>
            <a:prstGeom prst="straightConnector1">
              <a:avLst/>
            </a:prstGeom>
            <a:ln w="1905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4" name="직선 화살표 연결선 192"/>
            <p:cNvCxnSpPr>
              <a:stCxn id="326" idx="0"/>
              <a:endCxn id="427" idx="2"/>
            </p:cNvCxnSpPr>
            <p:nvPr/>
          </p:nvCxnSpPr>
          <p:spPr>
            <a:xfrm flipH="1" flipV="1">
              <a:off x="6796784" y="3786190"/>
              <a:ext cx="382703" cy="571504"/>
            </a:xfrm>
            <a:prstGeom prst="straightConnector1">
              <a:avLst/>
            </a:prstGeom>
            <a:ln w="1905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5" name="직선 화살표 연결선 193"/>
            <p:cNvCxnSpPr>
              <a:stCxn id="338" idx="0"/>
              <a:endCxn id="427" idx="2"/>
            </p:cNvCxnSpPr>
            <p:nvPr/>
          </p:nvCxnSpPr>
          <p:spPr>
            <a:xfrm flipH="1" flipV="1">
              <a:off x="6796784" y="3786190"/>
              <a:ext cx="1025645" cy="571504"/>
            </a:xfrm>
            <a:prstGeom prst="straightConnector1">
              <a:avLst/>
            </a:prstGeom>
            <a:ln w="1905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6" name="직선 화살표 연결선 194"/>
            <p:cNvCxnSpPr>
              <a:stCxn id="345" idx="0"/>
              <a:endCxn id="427" idx="2"/>
            </p:cNvCxnSpPr>
            <p:nvPr/>
          </p:nvCxnSpPr>
          <p:spPr>
            <a:xfrm flipH="1" flipV="1">
              <a:off x="6796784" y="3786190"/>
              <a:ext cx="1668555" cy="571504"/>
            </a:xfrm>
            <a:prstGeom prst="straightConnector1">
              <a:avLst/>
            </a:prstGeom>
            <a:ln w="1905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7" name="직선 화살표 연결선 195"/>
            <p:cNvCxnSpPr>
              <a:stCxn id="318" idx="0"/>
              <a:endCxn id="427" idx="2"/>
            </p:cNvCxnSpPr>
            <p:nvPr/>
          </p:nvCxnSpPr>
          <p:spPr>
            <a:xfrm flipV="1">
              <a:off x="5464975" y="3786190"/>
              <a:ext cx="1331809" cy="571504"/>
            </a:xfrm>
            <a:prstGeom prst="straightConnector1">
              <a:avLst/>
            </a:prstGeom>
            <a:ln w="1905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9" name="직선 화살표 연결선 196"/>
            <p:cNvCxnSpPr>
              <a:stCxn id="321" idx="0"/>
              <a:endCxn id="427" idx="2"/>
            </p:cNvCxnSpPr>
            <p:nvPr/>
          </p:nvCxnSpPr>
          <p:spPr>
            <a:xfrm flipV="1">
              <a:off x="6107917" y="3786190"/>
              <a:ext cx="688867" cy="571504"/>
            </a:xfrm>
            <a:prstGeom prst="straightConnector1">
              <a:avLst/>
            </a:prstGeom>
            <a:ln w="1905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0" name="직선 화살표 연결선 197"/>
            <p:cNvCxnSpPr>
              <a:stCxn id="324" idx="0"/>
              <a:endCxn id="427" idx="2"/>
            </p:cNvCxnSpPr>
            <p:nvPr/>
          </p:nvCxnSpPr>
          <p:spPr>
            <a:xfrm flipV="1">
              <a:off x="6750859" y="3786190"/>
              <a:ext cx="45925" cy="571504"/>
            </a:xfrm>
            <a:prstGeom prst="straightConnector1">
              <a:avLst/>
            </a:prstGeom>
            <a:ln w="1905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1" name="직선 화살표 연결선 198"/>
            <p:cNvCxnSpPr>
              <a:stCxn id="327" idx="0"/>
              <a:endCxn id="427" idx="2"/>
            </p:cNvCxnSpPr>
            <p:nvPr/>
          </p:nvCxnSpPr>
          <p:spPr>
            <a:xfrm flipH="1" flipV="1">
              <a:off x="6796784" y="3786190"/>
              <a:ext cx="597017" cy="571504"/>
            </a:xfrm>
            <a:prstGeom prst="straightConnector1">
              <a:avLst/>
            </a:prstGeom>
            <a:ln w="1905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2" name="직선 화살표 연결선 199"/>
            <p:cNvCxnSpPr>
              <a:stCxn id="339" idx="0"/>
              <a:endCxn id="427" idx="2"/>
            </p:cNvCxnSpPr>
            <p:nvPr/>
          </p:nvCxnSpPr>
          <p:spPr>
            <a:xfrm flipH="1" flipV="1">
              <a:off x="6796784" y="3786190"/>
              <a:ext cx="1239959" cy="571504"/>
            </a:xfrm>
            <a:prstGeom prst="straightConnector1">
              <a:avLst/>
            </a:prstGeom>
            <a:ln w="1905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3" name="직선 화살표 연결선 200"/>
            <p:cNvCxnSpPr>
              <a:stCxn id="388" idx="0"/>
              <a:endCxn id="427" idx="2"/>
            </p:cNvCxnSpPr>
            <p:nvPr/>
          </p:nvCxnSpPr>
          <p:spPr>
            <a:xfrm flipH="1" flipV="1">
              <a:off x="6796784" y="3786190"/>
              <a:ext cx="1882869" cy="571504"/>
            </a:xfrm>
            <a:prstGeom prst="straightConnector1">
              <a:avLst/>
            </a:prstGeom>
            <a:ln w="1905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4" name="직선 화살표 연결선 201"/>
            <p:cNvCxnSpPr>
              <a:stCxn id="319" idx="0"/>
              <a:endCxn id="427" idx="2"/>
            </p:cNvCxnSpPr>
            <p:nvPr/>
          </p:nvCxnSpPr>
          <p:spPr>
            <a:xfrm flipV="1">
              <a:off x="5679289" y="3786190"/>
              <a:ext cx="1117495" cy="571504"/>
            </a:xfrm>
            <a:prstGeom prst="straightConnector1">
              <a:avLst/>
            </a:prstGeom>
            <a:ln w="1905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5" name="직선 화살표 연결선 202"/>
            <p:cNvCxnSpPr>
              <a:stCxn id="322" idx="0"/>
              <a:endCxn id="427" idx="2"/>
            </p:cNvCxnSpPr>
            <p:nvPr/>
          </p:nvCxnSpPr>
          <p:spPr>
            <a:xfrm flipV="1">
              <a:off x="6322231" y="3786190"/>
              <a:ext cx="474553" cy="571504"/>
            </a:xfrm>
            <a:prstGeom prst="straightConnector1">
              <a:avLst/>
            </a:prstGeom>
            <a:ln w="1905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6" name="직선 화살표 연결선 203"/>
            <p:cNvCxnSpPr>
              <a:stCxn id="325" idx="0"/>
              <a:endCxn id="427" idx="2"/>
            </p:cNvCxnSpPr>
            <p:nvPr/>
          </p:nvCxnSpPr>
          <p:spPr>
            <a:xfrm flipH="1" flipV="1">
              <a:off x="6796784" y="3786190"/>
              <a:ext cx="168389" cy="571504"/>
            </a:xfrm>
            <a:prstGeom prst="straightConnector1">
              <a:avLst/>
            </a:prstGeom>
            <a:ln w="1905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7" name="직선 화살표 연결선 204"/>
            <p:cNvCxnSpPr>
              <a:stCxn id="328" idx="0"/>
              <a:endCxn id="427" idx="2"/>
            </p:cNvCxnSpPr>
            <p:nvPr/>
          </p:nvCxnSpPr>
          <p:spPr>
            <a:xfrm flipH="1" flipV="1">
              <a:off x="6796784" y="3786190"/>
              <a:ext cx="811331" cy="571504"/>
            </a:xfrm>
            <a:prstGeom prst="straightConnector1">
              <a:avLst/>
            </a:prstGeom>
            <a:ln w="1905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8" name="직선 화살표 연결선 205"/>
            <p:cNvCxnSpPr>
              <a:stCxn id="340" idx="0"/>
              <a:endCxn id="427" idx="2"/>
            </p:cNvCxnSpPr>
            <p:nvPr/>
          </p:nvCxnSpPr>
          <p:spPr>
            <a:xfrm flipH="1" flipV="1">
              <a:off x="6796784" y="3786190"/>
              <a:ext cx="1454273" cy="571504"/>
            </a:xfrm>
            <a:prstGeom prst="straightConnector1">
              <a:avLst/>
            </a:prstGeom>
            <a:ln w="1905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9" name="직선 화살표 연결선 206"/>
            <p:cNvCxnSpPr>
              <a:stCxn id="389" idx="0"/>
              <a:endCxn id="427" idx="2"/>
            </p:cNvCxnSpPr>
            <p:nvPr/>
          </p:nvCxnSpPr>
          <p:spPr>
            <a:xfrm flipH="1" flipV="1">
              <a:off x="6796784" y="3786190"/>
              <a:ext cx="2097183" cy="571504"/>
            </a:xfrm>
            <a:prstGeom prst="straightConnector1">
              <a:avLst/>
            </a:prstGeom>
            <a:ln w="1905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13" name="그룹 236"/>
          <p:cNvGrpSpPr/>
          <p:nvPr/>
        </p:nvGrpSpPr>
        <p:grpSpPr>
          <a:xfrm>
            <a:off x="5757870" y="3357562"/>
            <a:ext cx="2561563" cy="428628"/>
            <a:chOff x="5643570" y="3357562"/>
            <a:chExt cx="2561563" cy="428628"/>
          </a:xfrm>
        </p:grpSpPr>
        <p:grpSp>
          <p:nvGrpSpPr>
            <p:cNvPr id="414" name="그룹 155"/>
            <p:cNvGrpSpPr/>
            <p:nvPr/>
          </p:nvGrpSpPr>
          <p:grpSpPr>
            <a:xfrm>
              <a:off x="5643570" y="3357562"/>
              <a:ext cx="489861" cy="428628"/>
              <a:chOff x="5857884" y="4357694"/>
              <a:chExt cx="1143008" cy="1000132"/>
            </a:xfrm>
          </p:grpSpPr>
          <p:sp>
            <p:nvSpPr>
              <p:cNvPr id="432" name="직사각형 156"/>
              <p:cNvSpPr/>
              <p:nvPr/>
            </p:nvSpPr>
            <p:spPr>
              <a:xfrm>
                <a:off x="6286512" y="4357694"/>
                <a:ext cx="714380" cy="714380"/>
              </a:xfrm>
              <a:prstGeom prst="rect">
                <a:avLst/>
              </a:prstGeom>
              <a:solidFill>
                <a:schemeClr val="bg2">
                  <a:lumMod val="75000"/>
                  <a:alpha val="50000"/>
                </a:schemeClr>
              </a:solidFill>
              <a:ln>
                <a:solidFill>
                  <a:schemeClr val="accent1">
                    <a:shade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grpSp>
            <p:nvGrpSpPr>
              <p:cNvPr id="433" name="그룹 178"/>
              <p:cNvGrpSpPr/>
              <p:nvPr/>
            </p:nvGrpSpPr>
            <p:grpSpPr>
              <a:xfrm>
                <a:off x="5857884" y="4357694"/>
                <a:ext cx="1143008" cy="1000132"/>
                <a:chOff x="5715008" y="2571744"/>
                <a:chExt cx="1143008" cy="1000132"/>
              </a:xfrm>
            </p:grpSpPr>
            <p:cxnSp>
              <p:nvCxnSpPr>
                <p:cNvPr id="435" name="직선 연결선 159"/>
                <p:cNvCxnSpPr/>
                <p:nvPr/>
              </p:nvCxnSpPr>
              <p:spPr>
                <a:xfrm rot="10800000" flipV="1">
                  <a:off x="5715008" y="3286124"/>
                  <a:ext cx="428628" cy="285752"/>
                </a:xfrm>
                <a:prstGeom prst="line">
                  <a:avLst/>
                </a:prstGeom>
                <a:ln w="2540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36" name="직선 연결선 160"/>
                <p:cNvCxnSpPr/>
                <p:nvPr/>
              </p:nvCxnSpPr>
              <p:spPr>
                <a:xfrm rot="10800000" flipV="1">
                  <a:off x="5715008" y="2571744"/>
                  <a:ext cx="428628" cy="285752"/>
                </a:xfrm>
                <a:prstGeom prst="line">
                  <a:avLst/>
                </a:prstGeom>
                <a:ln w="2540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40" name="직선 연결선 161"/>
                <p:cNvCxnSpPr/>
                <p:nvPr/>
              </p:nvCxnSpPr>
              <p:spPr>
                <a:xfrm rot="10800000" flipV="1">
                  <a:off x="6429388" y="2571744"/>
                  <a:ext cx="428628" cy="285752"/>
                </a:xfrm>
                <a:prstGeom prst="line">
                  <a:avLst/>
                </a:prstGeom>
                <a:ln w="2540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41" name="직선 연결선 162"/>
                <p:cNvCxnSpPr/>
                <p:nvPr/>
              </p:nvCxnSpPr>
              <p:spPr>
                <a:xfrm rot="10800000" flipV="1">
                  <a:off x="6429388" y="3286124"/>
                  <a:ext cx="428628" cy="285752"/>
                </a:xfrm>
                <a:prstGeom prst="line">
                  <a:avLst/>
                </a:prstGeom>
                <a:ln w="2540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434" name="직사각형 158"/>
              <p:cNvSpPr/>
              <p:nvPr/>
            </p:nvSpPr>
            <p:spPr>
              <a:xfrm>
                <a:off x="5857884" y="4643446"/>
                <a:ext cx="714380" cy="714380"/>
              </a:xfrm>
              <a:prstGeom prst="rect">
                <a:avLst/>
              </a:prstGeom>
              <a:solidFill>
                <a:schemeClr val="accent1">
                  <a:lumMod val="60000"/>
                  <a:lumOff val="40000"/>
                  <a:alpha val="80000"/>
                </a:schemeClr>
              </a:solidFill>
              <a:ln>
                <a:solidFill>
                  <a:schemeClr val="accent1">
                    <a:shade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grpSp>
          <p:nvGrpSpPr>
            <p:cNvPr id="415" name="그룹 147"/>
            <p:cNvGrpSpPr/>
            <p:nvPr/>
          </p:nvGrpSpPr>
          <p:grpSpPr>
            <a:xfrm>
              <a:off x="6643702" y="3357562"/>
              <a:ext cx="489861" cy="428628"/>
              <a:chOff x="5857884" y="4357694"/>
              <a:chExt cx="1143008" cy="1000132"/>
            </a:xfrm>
          </p:grpSpPr>
          <p:sp>
            <p:nvSpPr>
              <p:cNvPr id="425" name="직사각형 148"/>
              <p:cNvSpPr/>
              <p:nvPr/>
            </p:nvSpPr>
            <p:spPr>
              <a:xfrm>
                <a:off x="6286512" y="4357694"/>
                <a:ext cx="714380" cy="714380"/>
              </a:xfrm>
              <a:prstGeom prst="rect">
                <a:avLst/>
              </a:prstGeom>
              <a:solidFill>
                <a:schemeClr val="bg2">
                  <a:lumMod val="75000"/>
                  <a:alpha val="50000"/>
                </a:schemeClr>
              </a:solidFill>
              <a:ln>
                <a:solidFill>
                  <a:schemeClr val="accent1">
                    <a:shade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grpSp>
            <p:nvGrpSpPr>
              <p:cNvPr id="426" name="그룹 178"/>
              <p:cNvGrpSpPr/>
              <p:nvPr/>
            </p:nvGrpSpPr>
            <p:grpSpPr>
              <a:xfrm>
                <a:off x="5857884" y="4357694"/>
                <a:ext cx="1143008" cy="1000132"/>
                <a:chOff x="5715008" y="2571744"/>
                <a:chExt cx="1143008" cy="1000132"/>
              </a:xfrm>
            </p:grpSpPr>
            <p:cxnSp>
              <p:nvCxnSpPr>
                <p:cNvPr id="428" name="직선 연결선 151"/>
                <p:cNvCxnSpPr/>
                <p:nvPr/>
              </p:nvCxnSpPr>
              <p:spPr>
                <a:xfrm rot="10800000" flipV="1">
                  <a:off x="5715008" y="3286124"/>
                  <a:ext cx="428628" cy="285752"/>
                </a:xfrm>
                <a:prstGeom prst="line">
                  <a:avLst/>
                </a:prstGeom>
                <a:ln w="2540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29" name="직선 연결선 152"/>
                <p:cNvCxnSpPr/>
                <p:nvPr/>
              </p:nvCxnSpPr>
              <p:spPr>
                <a:xfrm rot="10800000" flipV="1">
                  <a:off x="5715008" y="2571744"/>
                  <a:ext cx="428628" cy="285752"/>
                </a:xfrm>
                <a:prstGeom prst="line">
                  <a:avLst/>
                </a:prstGeom>
                <a:ln w="2540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30" name="직선 연결선 153"/>
                <p:cNvCxnSpPr/>
                <p:nvPr/>
              </p:nvCxnSpPr>
              <p:spPr>
                <a:xfrm rot="10800000" flipV="1">
                  <a:off x="6429388" y="2571744"/>
                  <a:ext cx="428628" cy="285752"/>
                </a:xfrm>
                <a:prstGeom prst="line">
                  <a:avLst/>
                </a:prstGeom>
                <a:ln w="2540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31" name="직선 연결선 154"/>
                <p:cNvCxnSpPr/>
                <p:nvPr/>
              </p:nvCxnSpPr>
              <p:spPr>
                <a:xfrm rot="10800000" flipV="1">
                  <a:off x="6429388" y="3286124"/>
                  <a:ext cx="428628" cy="285752"/>
                </a:xfrm>
                <a:prstGeom prst="line">
                  <a:avLst/>
                </a:prstGeom>
                <a:ln w="2540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427" name="직사각형 150"/>
              <p:cNvSpPr/>
              <p:nvPr/>
            </p:nvSpPr>
            <p:spPr>
              <a:xfrm>
                <a:off x="5857884" y="4643446"/>
                <a:ext cx="714380" cy="714380"/>
              </a:xfrm>
              <a:prstGeom prst="rect">
                <a:avLst/>
              </a:prstGeom>
              <a:solidFill>
                <a:schemeClr val="accent1">
                  <a:lumMod val="60000"/>
                  <a:lumOff val="40000"/>
                  <a:alpha val="80000"/>
                </a:schemeClr>
              </a:solidFill>
              <a:ln>
                <a:solidFill>
                  <a:schemeClr val="accent1">
                    <a:shade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grpSp>
          <p:nvGrpSpPr>
            <p:cNvPr id="416" name="그룹 163"/>
            <p:cNvGrpSpPr/>
            <p:nvPr/>
          </p:nvGrpSpPr>
          <p:grpSpPr>
            <a:xfrm>
              <a:off x="7715272" y="3357562"/>
              <a:ext cx="489861" cy="428628"/>
              <a:chOff x="5857884" y="4357694"/>
              <a:chExt cx="1143008" cy="1000132"/>
            </a:xfrm>
          </p:grpSpPr>
          <p:sp>
            <p:nvSpPr>
              <p:cNvPr id="417" name="직사각형 164"/>
              <p:cNvSpPr/>
              <p:nvPr/>
            </p:nvSpPr>
            <p:spPr>
              <a:xfrm>
                <a:off x="6286512" y="4357694"/>
                <a:ext cx="714380" cy="714380"/>
              </a:xfrm>
              <a:prstGeom prst="rect">
                <a:avLst/>
              </a:prstGeom>
              <a:solidFill>
                <a:schemeClr val="bg2">
                  <a:lumMod val="75000"/>
                  <a:alpha val="50000"/>
                </a:schemeClr>
              </a:solidFill>
              <a:ln>
                <a:solidFill>
                  <a:schemeClr val="accent1">
                    <a:shade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grpSp>
            <p:nvGrpSpPr>
              <p:cNvPr id="418" name="그룹 178"/>
              <p:cNvGrpSpPr/>
              <p:nvPr/>
            </p:nvGrpSpPr>
            <p:grpSpPr>
              <a:xfrm>
                <a:off x="5857884" y="4357694"/>
                <a:ext cx="1143008" cy="1000132"/>
                <a:chOff x="5715008" y="2571744"/>
                <a:chExt cx="1143008" cy="1000132"/>
              </a:xfrm>
            </p:grpSpPr>
            <p:cxnSp>
              <p:nvCxnSpPr>
                <p:cNvPr id="420" name="직선 연결선 167"/>
                <p:cNvCxnSpPr/>
                <p:nvPr/>
              </p:nvCxnSpPr>
              <p:spPr>
                <a:xfrm rot="10800000" flipV="1">
                  <a:off x="5715008" y="3286124"/>
                  <a:ext cx="428628" cy="285752"/>
                </a:xfrm>
                <a:prstGeom prst="line">
                  <a:avLst/>
                </a:prstGeom>
                <a:ln w="2540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21" name="직선 연결선 168"/>
                <p:cNvCxnSpPr/>
                <p:nvPr/>
              </p:nvCxnSpPr>
              <p:spPr>
                <a:xfrm rot="10800000" flipV="1">
                  <a:off x="5715008" y="2571744"/>
                  <a:ext cx="428628" cy="285752"/>
                </a:xfrm>
                <a:prstGeom prst="line">
                  <a:avLst/>
                </a:prstGeom>
                <a:ln w="2540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22" name="직선 연결선 169"/>
                <p:cNvCxnSpPr/>
                <p:nvPr/>
              </p:nvCxnSpPr>
              <p:spPr>
                <a:xfrm rot="10800000" flipV="1">
                  <a:off x="6429388" y="2571744"/>
                  <a:ext cx="428628" cy="285752"/>
                </a:xfrm>
                <a:prstGeom prst="line">
                  <a:avLst/>
                </a:prstGeom>
                <a:ln w="2540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23" name="직선 연결선 170"/>
                <p:cNvCxnSpPr/>
                <p:nvPr/>
              </p:nvCxnSpPr>
              <p:spPr>
                <a:xfrm rot="10800000" flipV="1">
                  <a:off x="6429388" y="3286124"/>
                  <a:ext cx="428628" cy="285752"/>
                </a:xfrm>
                <a:prstGeom prst="line">
                  <a:avLst/>
                </a:prstGeom>
                <a:ln w="2540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419" name="직사각형 166"/>
              <p:cNvSpPr/>
              <p:nvPr/>
            </p:nvSpPr>
            <p:spPr>
              <a:xfrm>
                <a:off x="5857884" y="4643446"/>
                <a:ext cx="714380" cy="714380"/>
              </a:xfrm>
              <a:prstGeom prst="rect">
                <a:avLst/>
              </a:prstGeom>
              <a:solidFill>
                <a:schemeClr val="accent1">
                  <a:lumMod val="60000"/>
                  <a:lumOff val="40000"/>
                  <a:alpha val="80000"/>
                </a:schemeClr>
              </a:solidFill>
              <a:ln>
                <a:solidFill>
                  <a:schemeClr val="accent1">
                    <a:shade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</p:grpSp>
      <p:sp>
        <p:nvSpPr>
          <p:cNvPr id="442" name="TextBox 441"/>
          <p:cNvSpPr txBox="1"/>
          <p:nvPr/>
        </p:nvSpPr>
        <p:spPr>
          <a:xfrm>
            <a:off x="8592340" y="1887500"/>
            <a:ext cx="5822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>
                <a:solidFill>
                  <a:schemeClr val="bg2">
                    <a:lumMod val="25000"/>
                  </a:schemeClr>
                </a:solidFill>
              </a:rPr>
              <a:t>cores</a:t>
            </a:r>
          </a:p>
        </p:txBody>
      </p:sp>
      <p:sp>
        <p:nvSpPr>
          <p:cNvPr id="443" name="TextBox 442"/>
          <p:cNvSpPr txBox="1"/>
          <p:nvPr/>
        </p:nvSpPr>
        <p:spPr>
          <a:xfrm>
            <a:off x="8395347" y="3071810"/>
            <a:ext cx="79190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 smtClean="0"/>
              <a:t>Shared file</a:t>
            </a:r>
          </a:p>
        </p:txBody>
      </p:sp>
      <p:sp>
        <p:nvSpPr>
          <p:cNvPr id="410" name="왼쪽 화살표 222"/>
          <p:cNvSpPr/>
          <p:nvPr/>
        </p:nvSpPr>
        <p:spPr>
          <a:xfrm>
            <a:off x="6186498" y="3500438"/>
            <a:ext cx="642942" cy="214314"/>
          </a:xfrm>
          <a:prstGeom prst="lef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12" name="오른쪽 화살표 220"/>
          <p:cNvSpPr/>
          <p:nvPr/>
        </p:nvSpPr>
        <p:spPr>
          <a:xfrm>
            <a:off x="7115192" y="3500438"/>
            <a:ext cx="785818" cy="214314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6" name="Title 1"/>
          <p:cNvSpPr>
            <a:spLocks noGrp="1"/>
          </p:cNvSpPr>
          <p:nvPr>
            <p:ph type="title"/>
          </p:nvPr>
        </p:nvSpPr>
        <p:spPr>
          <a:xfrm>
            <a:off x="381027" y="274639"/>
            <a:ext cx="8229600" cy="1143000"/>
          </a:xfrm>
        </p:spPr>
        <p:txBody>
          <a:bodyPr/>
          <a:lstStyle/>
          <a:p>
            <a:pPr rtl="0" eaLnBrk="1" latinLnBrk="0" hangingPunct="1"/>
            <a:r>
              <a:rPr lang="en-US" sz="4000" b="1" kern="1200" dirty="0" smtClean="0">
                <a:solidFill>
                  <a:srgbClr val="82151A"/>
                </a:solidFill>
                <a:effectLst/>
                <a:latin typeface="Calibri"/>
                <a:ea typeface="+mn-ea"/>
                <a:cs typeface="+mn-cs"/>
              </a:rPr>
              <a:t>Two-layer I/O Model</a:t>
            </a:r>
            <a:endParaRPr lang="en-US" dirty="0" smtClean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0818456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4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4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813" grpId="0"/>
      <p:bldP spid="442" grpId="0"/>
      <p:bldP spid="443" grpId="0"/>
      <p:bldP spid="410" grpId="0" animBg="1"/>
      <p:bldP spid="412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13" name="Text Placeholder 2"/>
          <p:cNvSpPr txBox="1">
            <a:spLocks/>
          </p:cNvSpPr>
          <p:nvPr/>
        </p:nvSpPr>
        <p:spPr bwMode="auto">
          <a:xfrm>
            <a:off x="98428" y="1126069"/>
            <a:ext cx="5468939" cy="2379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hangingPunct="1">
              <a:spcBef>
                <a:spcPct val="20000"/>
              </a:spcBef>
              <a:buFont typeface="Arial" charset="0"/>
              <a:buChar char="•"/>
            </a:pPr>
            <a:r>
              <a:rPr lang="en-US" sz="2000" b="1" dirty="0" smtClean="0">
                <a:solidFill>
                  <a:srgbClr val="000000"/>
                </a:solidFill>
              </a:rPr>
              <a:t>Parallel I/O</a:t>
            </a:r>
          </a:p>
          <a:p>
            <a:pPr marL="800100" lvl="1" indent="-342900">
              <a:spcBef>
                <a:spcPct val="20000"/>
              </a:spcBef>
              <a:buFont typeface="Arial"/>
              <a:buChar char="•"/>
              <a:defRPr/>
            </a:pPr>
            <a:r>
              <a:rPr lang="en-US" altLang="ko-KR" sz="2000" b="1" dirty="0">
                <a:solidFill>
                  <a:schemeClr val="bg1">
                    <a:lumMod val="75000"/>
                  </a:schemeClr>
                </a:solidFill>
              </a:rPr>
              <a:t>Read and redistribute </a:t>
            </a:r>
            <a:r>
              <a:rPr lang="en-US" altLang="ko-KR" sz="2000" b="1" dirty="0" smtClean="0">
                <a:solidFill>
                  <a:schemeClr val="bg1">
                    <a:lumMod val="75000"/>
                  </a:schemeClr>
                </a:solidFill>
              </a:rPr>
              <a:t>multiple terabytes inputs (</a:t>
            </a:r>
            <a:r>
              <a:rPr lang="en-US" altLang="ko-KR" sz="2000" b="1" dirty="0">
                <a:solidFill>
                  <a:schemeClr val="bg1">
                    <a:lumMod val="75000"/>
                  </a:schemeClr>
                </a:solidFill>
              </a:rPr>
              <a:t>19 GB/s</a:t>
            </a:r>
            <a:r>
              <a:rPr lang="en-US" altLang="ko-KR" sz="2000" b="1" dirty="0" smtClean="0">
                <a:solidFill>
                  <a:schemeClr val="bg1">
                    <a:lumMod val="75000"/>
                  </a:schemeClr>
                </a:solidFill>
              </a:rPr>
              <a:t>)</a:t>
            </a:r>
            <a:endParaRPr lang="en-US" altLang="ko-KR" sz="2000" b="1" dirty="0">
              <a:solidFill>
                <a:schemeClr val="bg1">
                  <a:lumMod val="75000"/>
                </a:schemeClr>
              </a:solidFill>
            </a:endParaRPr>
          </a:p>
          <a:p>
            <a:pPr marL="1257300" lvl="2" indent="-342900">
              <a:spcBef>
                <a:spcPct val="20000"/>
              </a:spcBef>
              <a:buFont typeface="Arial"/>
              <a:buChar char="•"/>
              <a:defRPr/>
            </a:pPr>
            <a:r>
              <a:rPr lang="en-US" altLang="ko-KR" sz="2000" dirty="0">
                <a:solidFill>
                  <a:schemeClr val="bg1">
                    <a:lumMod val="75000"/>
                  </a:schemeClr>
                </a:solidFill>
              </a:rPr>
              <a:t>Contiguous block read by reduced number of readers</a:t>
            </a:r>
          </a:p>
          <a:p>
            <a:pPr marL="1257300" lvl="2" indent="-342900">
              <a:spcBef>
                <a:spcPct val="20000"/>
              </a:spcBef>
              <a:buFont typeface="Arial"/>
              <a:buChar char="•"/>
              <a:defRPr/>
            </a:pPr>
            <a:r>
              <a:rPr lang="en-US" altLang="ko-KR" sz="2000" dirty="0">
                <a:solidFill>
                  <a:schemeClr val="bg1">
                    <a:lumMod val="75000"/>
                  </a:schemeClr>
                </a:solidFill>
              </a:rPr>
              <a:t>High bandwidth asynchronous point-to-point communication </a:t>
            </a:r>
            <a:r>
              <a:rPr lang="en-US" altLang="ko-KR" sz="2000" dirty="0" smtClean="0">
                <a:solidFill>
                  <a:schemeClr val="bg1">
                    <a:lumMod val="75000"/>
                  </a:schemeClr>
                </a:solidFill>
              </a:rPr>
              <a:t>redistribution</a:t>
            </a:r>
            <a:endParaRPr lang="en-US" altLang="ko-KR" sz="2000" dirty="0">
              <a:solidFill>
                <a:schemeClr val="bg1">
                  <a:lumMod val="75000"/>
                </a:schemeClr>
              </a:solidFill>
            </a:endParaRPr>
          </a:p>
        </p:txBody>
      </p:sp>
      <p:grpSp>
        <p:nvGrpSpPr>
          <p:cNvPr id="968" name="Group 229"/>
          <p:cNvGrpSpPr/>
          <p:nvPr/>
        </p:nvGrpSpPr>
        <p:grpSpPr>
          <a:xfrm>
            <a:off x="5643570" y="1586420"/>
            <a:ext cx="3000396" cy="4714908"/>
            <a:chOff x="5643570" y="1643050"/>
            <a:chExt cx="3000396" cy="4714908"/>
          </a:xfrm>
        </p:grpSpPr>
        <p:grpSp>
          <p:nvGrpSpPr>
            <p:cNvPr id="969" name="그룹 251"/>
            <p:cNvGrpSpPr/>
            <p:nvPr/>
          </p:nvGrpSpPr>
          <p:grpSpPr>
            <a:xfrm>
              <a:off x="5643570" y="2928934"/>
              <a:ext cx="928694" cy="285752"/>
              <a:chOff x="5143504" y="4357694"/>
              <a:chExt cx="3857620" cy="214314"/>
            </a:xfrm>
          </p:grpSpPr>
          <p:sp>
            <p:nvSpPr>
              <p:cNvPr id="1168" name="직사각형 171"/>
              <p:cNvSpPr/>
              <p:nvPr/>
            </p:nvSpPr>
            <p:spPr>
              <a:xfrm>
                <a:off x="5143504" y="4357694"/>
                <a:ext cx="214314" cy="214314"/>
              </a:xfrm>
              <a:prstGeom prst="rect">
                <a:avLst/>
              </a:prstGeom>
              <a:solidFill>
                <a:schemeClr val="accent3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169" name="직사각형 172"/>
              <p:cNvSpPr/>
              <p:nvPr/>
            </p:nvSpPr>
            <p:spPr>
              <a:xfrm>
                <a:off x="5357818" y="4357694"/>
                <a:ext cx="214314" cy="214314"/>
              </a:xfrm>
              <a:prstGeom prst="rect">
                <a:avLst/>
              </a:prstGeom>
              <a:solidFill>
                <a:schemeClr val="accent4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170" name="직사각형 173"/>
              <p:cNvSpPr/>
              <p:nvPr/>
            </p:nvSpPr>
            <p:spPr>
              <a:xfrm>
                <a:off x="5572132" y="4357694"/>
                <a:ext cx="214314" cy="214314"/>
              </a:xfrm>
              <a:prstGeom prst="rect">
                <a:avLst/>
              </a:prstGeom>
              <a:solidFill>
                <a:schemeClr val="accent5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171" name="직사각형 174"/>
              <p:cNvSpPr/>
              <p:nvPr/>
            </p:nvSpPr>
            <p:spPr>
              <a:xfrm>
                <a:off x="5786446" y="4357694"/>
                <a:ext cx="214314" cy="214314"/>
              </a:xfrm>
              <a:prstGeom prst="rect">
                <a:avLst/>
              </a:prstGeom>
              <a:solidFill>
                <a:schemeClr val="accent3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172" name="직사각형 175"/>
              <p:cNvSpPr/>
              <p:nvPr/>
            </p:nvSpPr>
            <p:spPr>
              <a:xfrm>
                <a:off x="6000760" y="4357694"/>
                <a:ext cx="214314" cy="214314"/>
              </a:xfrm>
              <a:prstGeom prst="rect">
                <a:avLst/>
              </a:prstGeom>
              <a:solidFill>
                <a:schemeClr val="accent4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173" name="직사각형 176"/>
              <p:cNvSpPr/>
              <p:nvPr/>
            </p:nvSpPr>
            <p:spPr>
              <a:xfrm>
                <a:off x="6215074" y="4357694"/>
                <a:ext cx="214314" cy="214314"/>
              </a:xfrm>
              <a:prstGeom prst="rect">
                <a:avLst/>
              </a:prstGeom>
              <a:solidFill>
                <a:schemeClr val="accent5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174" name="직사각형 177"/>
              <p:cNvSpPr/>
              <p:nvPr/>
            </p:nvSpPr>
            <p:spPr>
              <a:xfrm>
                <a:off x="6429388" y="4357694"/>
                <a:ext cx="214314" cy="214314"/>
              </a:xfrm>
              <a:prstGeom prst="rect">
                <a:avLst/>
              </a:prstGeom>
              <a:solidFill>
                <a:schemeClr val="accent3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175" name="직사각형 178"/>
              <p:cNvSpPr/>
              <p:nvPr/>
            </p:nvSpPr>
            <p:spPr>
              <a:xfrm>
                <a:off x="6643702" y="4357694"/>
                <a:ext cx="214314" cy="214314"/>
              </a:xfrm>
              <a:prstGeom prst="rect">
                <a:avLst/>
              </a:prstGeom>
              <a:solidFill>
                <a:schemeClr val="accent4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176" name="직사각형 179"/>
              <p:cNvSpPr/>
              <p:nvPr/>
            </p:nvSpPr>
            <p:spPr>
              <a:xfrm>
                <a:off x="6858016" y="4357694"/>
                <a:ext cx="214314" cy="214314"/>
              </a:xfrm>
              <a:prstGeom prst="rect">
                <a:avLst/>
              </a:prstGeom>
              <a:solidFill>
                <a:schemeClr val="accent5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177" name="직사각형 180"/>
              <p:cNvSpPr/>
              <p:nvPr/>
            </p:nvSpPr>
            <p:spPr>
              <a:xfrm>
                <a:off x="7072330" y="4357694"/>
                <a:ext cx="214314" cy="214314"/>
              </a:xfrm>
              <a:prstGeom prst="rect">
                <a:avLst/>
              </a:prstGeom>
              <a:solidFill>
                <a:schemeClr val="accent3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178" name="직사각형 181"/>
              <p:cNvSpPr/>
              <p:nvPr/>
            </p:nvSpPr>
            <p:spPr>
              <a:xfrm>
                <a:off x="7286644" y="4357694"/>
                <a:ext cx="214314" cy="214314"/>
              </a:xfrm>
              <a:prstGeom prst="rect">
                <a:avLst/>
              </a:prstGeom>
              <a:solidFill>
                <a:schemeClr val="accent4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179" name="직사각형 182"/>
              <p:cNvSpPr/>
              <p:nvPr/>
            </p:nvSpPr>
            <p:spPr>
              <a:xfrm>
                <a:off x="7500958" y="4357694"/>
                <a:ext cx="214314" cy="214314"/>
              </a:xfrm>
              <a:prstGeom prst="rect">
                <a:avLst/>
              </a:prstGeom>
              <a:solidFill>
                <a:schemeClr val="accent5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180" name="직사각형 183"/>
              <p:cNvSpPr/>
              <p:nvPr/>
            </p:nvSpPr>
            <p:spPr>
              <a:xfrm>
                <a:off x="7715272" y="4357694"/>
                <a:ext cx="214314" cy="214314"/>
              </a:xfrm>
              <a:prstGeom prst="rect">
                <a:avLst/>
              </a:prstGeom>
              <a:solidFill>
                <a:schemeClr val="accent3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181" name="직사각형 184"/>
              <p:cNvSpPr/>
              <p:nvPr/>
            </p:nvSpPr>
            <p:spPr>
              <a:xfrm>
                <a:off x="7929586" y="4357694"/>
                <a:ext cx="214314" cy="214314"/>
              </a:xfrm>
              <a:prstGeom prst="rect">
                <a:avLst/>
              </a:prstGeom>
              <a:solidFill>
                <a:schemeClr val="accent4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182" name="직사각형 185"/>
              <p:cNvSpPr/>
              <p:nvPr/>
            </p:nvSpPr>
            <p:spPr>
              <a:xfrm>
                <a:off x="8143900" y="4357694"/>
                <a:ext cx="214314" cy="214314"/>
              </a:xfrm>
              <a:prstGeom prst="rect">
                <a:avLst/>
              </a:prstGeom>
              <a:solidFill>
                <a:schemeClr val="accent5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183" name="직사각형 186"/>
              <p:cNvSpPr/>
              <p:nvPr/>
            </p:nvSpPr>
            <p:spPr>
              <a:xfrm>
                <a:off x="8358182" y="4357694"/>
                <a:ext cx="214314" cy="214314"/>
              </a:xfrm>
              <a:prstGeom prst="rect">
                <a:avLst/>
              </a:prstGeom>
              <a:solidFill>
                <a:schemeClr val="accent3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184" name="직사각형 187"/>
              <p:cNvSpPr/>
              <p:nvPr/>
            </p:nvSpPr>
            <p:spPr>
              <a:xfrm>
                <a:off x="8572496" y="4357694"/>
                <a:ext cx="214314" cy="214314"/>
              </a:xfrm>
              <a:prstGeom prst="rect">
                <a:avLst/>
              </a:prstGeom>
              <a:solidFill>
                <a:schemeClr val="accent4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185" name="직사각형 188"/>
              <p:cNvSpPr/>
              <p:nvPr/>
            </p:nvSpPr>
            <p:spPr>
              <a:xfrm>
                <a:off x="8786810" y="4357694"/>
                <a:ext cx="214314" cy="214314"/>
              </a:xfrm>
              <a:prstGeom prst="rect">
                <a:avLst/>
              </a:prstGeom>
              <a:solidFill>
                <a:schemeClr val="accent5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grpSp>
          <p:nvGrpSpPr>
            <p:cNvPr id="970" name="그룹 252"/>
            <p:cNvGrpSpPr/>
            <p:nvPr/>
          </p:nvGrpSpPr>
          <p:grpSpPr>
            <a:xfrm>
              <a:off x="5669368" y="2071677"/>
              <a:ext cx="2198986" cy="857258"/>
              <a:chOff x="5669368" y="2071677"/>
              <a:chExt cx="2198986" cy="857258"/>
            </a:xfrm>
          </p:grpSpPr>
          <p:cxnSp>
            <p:nvCxnSpPr>
              <p:cNvPr id="1150" name="직선 화살표 연결선 189"/>
              <p:cNvCxnSpPr>
                <a:stCxn id="1168" idx="0"/>
                <a:endCxn id="1145" idx="2"/>
              </p:cNvCxnSpPr>
              <p:nvPr/>
            </p:nvCxnSpPr>
            <p:spPr>
              <a:xfrm rot="5400000" flipH="1" flipV="1">
                <a:off x="5411539" y="2329507"/>
                <a:ext cx="857256" cy="341598"/>
              </a:xfrm>
              <a:prstGeom prst="straightConnector1">
                <a:avLst/>
              </a:prstGeom>
              <a:ln w="19050"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51" name="직선 화살표 연결선 190"/>
              <p:cNvCxnSpPr>
                <a:stCxn id="1171" idx="0"/>
                <a:endCxn id="1145" idx="2"/>
              </p:cNvCxnSpPr>
              <p:nvPr/>
            </p:nvCxnSpPr>
            <p:spPr>
              <a:xfrm rot="5400000" flipH="1" flipV="1">
                <a:off x="5488931" y="2406899"/>
                <a:ext cx="857256" cy="186814"/>
              </a:xfrm>
              <a:prstGeom prst="straightConnector1">
                <a:avLst/>
              </a:prstGeom>
              <a:ln w="19050"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52" name="직선 화살표 연결선 191"/>
              <p:cNvCxnSpPr>
                <a:stCxn id="1174" idx="0"/>
                <a:endCxn id="1145" idx="2"/>
              </p:cNvCxnSpPr>
              <p:nvPr/>
            </p:nvCxnSpPr>
            <p:spPr>
              <a:xfrm rot="5400000" flipH="1" flipV="1">
                <a:off x="5566322" y="2484291"/>
                <a:ext cx="857256" cy="32031"/>
              </a:xfrm>
              <a:prstGeom prst="straightConnector1">
                <a:avLst/>
              </a:prstGeom>
              <a:ln w="19050"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53" name="직선 화살표 연결선 192"/>
              <p:cNvCxnSpPr>
                <a:stCxn id="1177" idx="0"/>
                <a:endCxn id="1145" idx="2"/>
              </p:cNvCxnSpPr>
              <p:nvPr/>
            </p:nvCxnSpPr>
            <p:spPr>
              <a:xfrm rot="16200000" flipV="1">
                <a:off x="5643715" y="2438929"/>
                <a:ext cx="857256" cy="122753"/>
              </a:xfrm>
              <a:prstGeom prst="straightConnector1">
                <a:avLst/>
              </a:prstGeom>
              <a:ln w="19050"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54" name="직선 화살표 연결선 193"/>
              <p:cNvCxnSpPr>
                <a:stCxn id="1180" idx="0"/>
                <a:endCxn id="1145" idx="2"/>
              </p:cNvCxnSpPr>
              <p:nvPr/>
            </p:nvCxnSpPr>
            <p:spPr>
              <a:xfrm rot="16200000" flipV="1">
                <a:off x="5721106" y="2361538"/>
                <a:ext cx="857256" cy="277536"/>
              </a:xfrm>
              <a:prstGeom prst="straightConnector1">
                <a:avLst/>
              </a:prstGeom>
              <a:ln w="19050"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55" name="직선 화살표 연결선 194"/>
              <p:cNvCxnSpPr>
                <a:stCxn id="1183" idx="0"/>
                <a:endCxn id="1145" idx="2"/>
              </p:cNvCxnSpPr>
              <p:nvPr/>
            </p:nvCxnSpPr>
            <p:spPr>
              <a:xfrm rot="16200000" flipV="1">
                <a:off x="5798494" y="2284150"/>
                <a:ext cx="857256" cy="432312"/>
              </a:xfrm>
              <a:prstGeom prst="straightConnector1">
                <a:avLst/>
              </a:prstGeom>
              <a:ln w="19050"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56" name="직선 화살표 연결선 195"/>
              <p:cNvCxnSpPr>
                <a:stCxn id="1169" idx="0"/>
                <a:endCxn id="1102" idx="2"/>
              </p:cNvCxnSpPr>
              <p:nvPr/>
            </p:nvCxnSpPr>
            <p:spPr>
              <a:xfrm rot="5400000" flipH="1" flipV="1">
                <a:off x="5901683" y="1890958"/>
                <a:ext cx="857256" cy="1218697"/>
              </a:xfrm>
              <a:prstGeom prst="straightConnector1">
                <a:avLst/>
              </a:prstGeom>
              <a:ln w="19050"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57" name="직선 화살표 연결선 196"/>
              <p:cNvCxnSpPr>
                <a:endCxn id="1102" idx="2"/>
              </p:cNvCxnSpPr>
              <p:nvPr/>
            </p:nvCxnSpPr>
            <p:spPr>
              <a:xfrm flipV="1">
                <a:off x="5875746" y="2071678"/>
                <a:ext cx="1063914" cy="857255"/>
              </a:xfrm>
              <a:prstGeom prst="straightConnector1">
                <a:avLst/>
              </a:prstGeom>
              <a:ln w="19050"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58" name="직선 화살표 연결선 197"/>
              <p:cNvCxnSpPr>
                <a:stCxn id="1175" idx="0"/>
                <a:endCxn id="1102" idx="2"/>
              </p:cNvCxnSpPr>
              <p:nvPr/>
            </p:nvCxnSpPr>
            <p:spPr>
              <a:xfrm rot="5400000" flipH="1" flipV="1">
                <a:off x="6056467" y="2045741"/>
                <a:ext cx="857256" cy="909130"/>
              </a:xfrm>
              <a:prstGeom prst="straightConnector1">
                <a:avLst/>
              </a:prstGeom>
              <a:ln w="19050"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59" name="직선 화살표 연결선 198"/>
              <p:cNvCxnSpPr>
                <a:stCxn id="1178" idx="0"/>
                <a:endCxn id="1102" idx="2"/>
              </p:cNvCxnSpPr>
              <p:nvPr/>
            </p:nvCxnSpPr>
            <p:spPr>
              <a:xfrm rot="5400000" flipH="1" flipV="1">
                <a:off x="6133858" y="2123133"/>
                <a:ext cx="857256" cy="754347"/>
              </a:xfrm>
              <a:prstGeom prst="straightConnector1">
                <a:avLst/>
              </a:prstGeom>
              <a:ln w="19050"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60" name="직선 화살표 연결선 199"/>
              <p:cNvCxnSpPr>
                <a:stCxn id="1181" idx="0"/>
                <a:endCxn id="1102" idx="2"/>
              </p:cNvCxnSpPr>
              <p:nvPr/>
            </p:nvCxnSpPr>
            <p:spPr>
              <a:xfrm rot="5400000" flipH="1" flipV="1">
                <a:off x="6211250" y="2200525"/>
                <a:ext cx="857256" cy="599563"/>
              </a:xfrm>
              <a:prstGeom prst="straightConnector1">
                <a:avLst/>
              </a:prstGeom>
              <a:ln w="19050"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61" name="직선 화살표 연결선 200"/>
              <p:cNvCxnSpPr>
                <a:stCxn id="1184" idx="0"/>
                <a:endCxn id="1102" idx="2"/>
              </p:cNvCxnSpPr>
              <p:nvPr/>
            </p:nvCxnSpPr>
            <p:spPr>
              <a:xfrm rot="5400000" flipH="1" flipV="1">
                <a:off x="6288638" y="2277913"/>
                <a:ext cx="857256" cy="444787"/>
              </a:xfrm>
              <a:prstGeom prst="straightConnector1">
                <a:avLst/>
              </a:prstGeom>
              <a:ln w="19050"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62" name="직선 화살표 연결선 201"/>
              <p:cNvCxnSpPr>
                <a:stCxn id="1170" idx="0"/>
                <a:endCxn id="1059" idx="2"/>
              </p:cNvCxnSpPr>
              <p:nvPr/>
            </p:nvCxnSpPr>
            <p:spPr>
              <a:xfrm rot="5400000" flipH="1" flipV="1">
                <a:off x="6391827" y="1452408"/>
                <a:ext cx="857256" cy="2095797"/>
              </a:xfrm>
              <a:prstGeom prst="straightConnector1">
                <a:avLst/>
              </a:prstGeom>
              <a:ln w="19050"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63" name="직선 화살표 연결선 202"/>
              <p:cNvCxnSpPr>
                <a:stCxn id="1173" idx="0"/>
                <a:endCxn id="1059" idx="2"/>
              </p:cNvCxnSpPr>
              <p:nvPr/>
            </p:nvCxnSpPr>
            <p:spPr>
              <a:xfrm rot="5400000" flipH="1" flipV="1">
                <a:off x="6469219" y="1529800"/>
                <a:ext cx="857256" cy="1941013"/>
              </a:xfrm>
              <a:prstGeom prst="straightConnector1">
                <a:avLst/>
              </a:prstGeom>
              <a:ln w="19050"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64" name="직선 화살표 연결선 203"/>
              <p:cNvCxnSpPr>
                <a:stCxn id="1176" idx="0"/>
                <a:endCxn id="1059" idx="2"/>
              </p:cNvCxnSpPr>
              <p:nvPr/>
            </p:nvCxnSpPr>
            <p:spPr>
              <a:xfrm rot="5400000" flipH="1" flipV="1">
                <a:off x="6546611" y="1607191"/>
                <a:ext cx="857256" cy="1786230"/>
              </a:xfrm>
              <a:prstGeom prst="straightConnector1">
                <a:avLst/>
              </a:prstGeom>
              <a:ln w="19050"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65" name="직선 화살표 연결선 204"/>
              <p:cNvCxnSpPr/>
              <p:nvPr/>
            </p:nvCxnSpPr>
            <p:spPr>
              <a:xfrm rot="5400000" flipH="1" flipV="1">
                <a:off x="6624003" y="1684582"/>
                <a:ext cx="857256" cy="1631446"/>
              </a:xfrm>
              <a:prstGeom prst="straightConnector1">
                <a:avLst/>
              </a:prstGeom>
              <a:ln w="19050"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66" name="직선 화살표 연결선 205"/>
              <p:cNvCxnSpPr>
                <a:stCxn id="1182" idx="0"/>
                <a:endCxn id="1059" idx="2"/>
              </p:cNvCxnSpPr>
              <p:nvPr/>
            </p:nvCxnSpPr>
            <p:spPr>
              <a:xfrm rot="5400000" flipH="1" flipV="1">
                <a:off x="6701395" y="1761975"/>
                <a:ext cx="857256" cy="1476662"/>
              </a:xfrm>
              <a:prstGeom prst="straightConnector1">
                <a:avLst/>
              </a:prstGeom>
              <a:ln w="19050"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67" name="직선 화살표 연결선 206"/>
              <p:cNvCxnSpPr>
                <a:stCxn id="1185" idx="0"/>
                <a:endCxn id="1059" idx="2"/>
              </p:cNvCxnSpPr>
              <p:nvPr/>
            </p:nvCxnSpPr>
            <p:spPr>
              <a:xfrm rot="5400000" flipH="1" flipV="1">
                <a:off x="6778782" y="1839363"/>
                <a:ext cx="857256" cy="1321887"/>
              </a:xfrm>
              <a:prstGeom prst="straightConnector1">
                <a:avLst/>
              </a:prstGeom>
              <a:ln w="19050"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971" name="그룹 147"/>
            <p:cNvGrpSpPr/>
            <p:nvPr/>
          </p:nvGrpSpPr>
          <p:grpSpPr>
            <a:xfrm>
              <a:off x="5857884" y="1643050"/>
              <a:ext cx="489861" cy="428628"/>
              <a:chOff x="5857884" y="4357694"/>
              <a:chExt cx="1143008" cy="1000132"/>
            </a:xfrm>
          </p:grpSpPr>
          <p:sp>
            <p:nvSpPr>
              <p:cNvPr id="1143" name="직사각형 148"/>
              <p:cNvSpPr/>
              <p:nvPr/>
            </p:nvSpPr>
            <p:spPr>
              <a:xfrm>
                <a:off x="6286512" y="4357694"/>
                <a:ext cx="714380" cy="714380"/>
              </a:xfrm>
              <a:prstGeom prst="rect">
                <a:avLst/>
              </a:prstGeom>
              <a:solidFill>
                <a:schemeClr val="bg2">
                  <a:lumMod val="75000"/>
                  <a:alpha val="50000"/>
                </a:schemeClr>
              </a:solidFill>
              <a:ln>
                <a:solidFill>
                  <a:schemeClr val="accent1">
                    <a:shade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grpSp>
            <p:nvGrpSpPr>
              <p:cNvPr id="1144" name="그룹 178"/>
              <p:cNvGrpSpPr/>
              <p:nvPr/>
            </p:nvGrpSpPr>
            <p:grpSpPr>
              <a:xfrm>
                <a:off x="5857884" y="4357694"/>
                <a:ext cx="1143008" cy="1000132"/>
                <a:chOff x="5715008" y="2571744"/>
                <a:chExt cx="1143008" cy="1000132"/>
              </a:xfrm>
            </p:grpSpPr>
            <p:cxnSp>
              <p:nvCxnSpPr>
                <p:cNvPr id="1146" name="직선 연결선 151"/>
                <p:cNvCxnSpPr/>
                <p:nvPr/>
              </p:nvCxnSpPr>
              <p:spPr>
                <a:xfrm rot="10800000" flipV="1">
                  <a:off x="5715008" y="3286124"/>
                  <a:ext cx="428628" cy="285752"/>
                </a:xfrm>
                <a:prstGeom prst="line">
                  <a:avLst/>
                </a:prstGeom>
                <a:ln w="2540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47" name="직선 연결선 152"/>
                <p:cNvCxnSpPr/>
                <p:nvPr/>
              </p:nvCxnSpPr>
              <p:spPr>
                <a:xfrm rot="10800000" flipV="1">
                  <a:off x="5715008" y="2571744"/>
                  <a:ext cx="428628" cy="285752"/>
                </a:xfrm>
                <a:prstGeom prst="line">
                  <a:avLst/>
                </a:prstGeom>
                <a:ln w="2540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48" name="직선 연결선 153"/>
                <p:cNvCxnSpPr/>
                <p:nvPr/>
              </p:nvCxnSpPr>
              <p:spPr>
                <a:xfrm rot="10800000" flipV="1">
                  <a:off x="6429388" y="2571744"/>
                  <a:ext cx="428628" cy="285752"/>
                </a:xfrm>
                <a:prstGeom prst="line">
                  <a:avLst/>
                </a:prstGeom>
                <a:ln w="2540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49" name="직선 연결선 154"/>
                <p:cNvCxnSpPr/>
                <p:nvPr/>
              </p:nvCxnSpPr>
              <p:spPr>
                <a:xfrm rot="10800000" flipV="1">
                  <a:off x="6429388" y="3286124"/>
                  <a:ext cx="428628" cy="285752"/>
                </a:xfrm>
                <a:prstGeom prst="line">
                  <a:avLst/>
                </a:prstGeom>
                <a:ln w="2540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145" name="직사각형 150"/>
              <p:cNvSpPr/>
              <p:nvPr/>
            </p:nvSpPr>
            <p:spPr>
              <a:xfrm>
                <a:off x="5857884" y="4643446"/>
                <a:ext cx="714380" cy="714380"/>
              </a:xfrm>
              <a:prstGeom prst="rect">
                <a:avLst/>
              </a:prstGeom>
              <a:solidFill>
                <a:schemeClr val="accent1">
                  <a:lumMod val="60000"/>
                  <a:lumOff val="40000"/>
                  <a:alpha val="80000"/>
                </a:schemeClr>
              </a:solidFill>
              <a:ln>
                <a:solidFill>
                  <a:schemeClr val="accent1">
                    <a:shade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grpSp>
          <p:nvGrpSpPr>
            <p:cNvPr id="972" name="그룹 251"/>
            <p:cNvGrpSpPr/>
            <p:nvPr/>
          </p:nvGrpSpPr>
          <p:grpSpPr>
            <a:xfrm>
              <a:off x="6572264" y="2928934"/>
              <a:ext cx="928694" cy="285752"/>
              <a:chOff x="5143504" y="4357694"/>
              <a:chExt cx="3857620" cy="214314"/>
            </a:xfrm>
          </p:grpSpPr>
          <p:sp>
            <p:nvSpPr>
              <p:cNvPr id="1125" name="직사각형 157"/>
              <p:cNvSpPr/>
              <p:nvPr/>
            </p:nvSpPr>
            <p:spPr>
              <a:xfrm>
                <a:off x="5143504" y="4357694"/>
                <a:ext cx="214314" cy="214314"/>
              </a:xfrm>
              <a:prstGeom prst="rect">
                <a:avLst/>
              </a:prstGeom>
              <a:solidFill>
                <a:schemeClr val="accent3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126" name="직사각형 163"/>
              <p:cNvSpPr/>
              <p:nvPr/>
            </p:nvSpPr>
            <p:spPr>
              <a:xfrm>
                <a:off x="5357818" y="4357694"/>
                <a:ext cx="214314" cy="214314"/>
              </a:xfrm>
              <a:prstGeom prst="rect">
                <a:avLst/>
              </a:prstGeom>
              <a:solidFill>
                <a:schemeClr val="accent4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127" name="직사각형 165"/>
              <p:cNvSpPr/>
              <p:nvPr/>
            </p:nvSpPr>
            <p:spPr>
              <a:xfrm>
                <a:off x="5572132" y="4357694"/>
                <a:ext cx="214314" cy="214314"/>
              </a:xfrm>
              <a:prstGeom prst="rect">
                <a:avLst/>
              </a:prstGeom>
              <a:solidFill>
                <a:schemeClr val="accent5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128" name="직사각형 207"/>
              <p:cNvSpPr/>
              <p:nvPr/>
            </p:nvSpPr>
            <p:spPr>
              <a:xfrm>
                <a:off x="5786446" y="4357694"/>
                <a:ext cx="214314" cy="214314"/>
              </a:xfrm>
              <a:prstGeom prst="rect">
                <a:avLst/>
              </a:prstGeom>
              <a:solidFill>
                <a:schemeClr val="accent3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129" name="직사각형 208"/>
              <p:cNvSpPr/>
              <p:nvPr/>
            </p:nvSpPr>
            <p:spPr>
              <a:xfrm>
                <a:off x="6000760" y="4357694"/>
                <a:ext cx="214314" cy="214314"/>
              </a:xfrm>
              <a:prstGeom prst="rect">
                <a:avLst/>
              </a:prstGeom>
              <a:solidFill>
                <a:schemeClr val="accent4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130" name="직사각형 209"/>
              <p:cNvSpPr/>
              <p:nvPr/>
            </p:nvSpPr>
            <p:spPr>
              <a:xfrm>
                <a:off x="6215074" y="4357694"/>
                <a:ext cx="214314" cy="214314"/>
              </a:xfrm>
              <a:prstGeom prst="rect">
                <a:avLst/>
              </a:prstGeom>
              <a:solidFill>
                <a:schemeClr val="accent5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131" name="직사각형 210"/>
              <p:cNvSpPr/>
              <p:nvPr/>
            </p:nvSpPr>
            <p:spPr>
              <a:xfrm>
                <a:off x="6429388" y="4357694"/>
                <a:ext cx="214314" cy="214314"/>
              </a:xfrm>
              <a:prstGeom prst="rect">
                <a:avLst/>
              </a:prstGeom>
              <a:solidFill>
                <a:schemeClr val="accent3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132" name="직사각형 211"/>
              <p:cNvSpPr/>
              <p:nvPr/>
            </p:nvSpPr>
            <p:spPr>
              <a:xfrm>
                <a:off x="6643702" y="4357694"/>
                <a:ext cx="214314" cy="214314"/>
              </a:xfrm>
              <a:prstGeom prst="rect">
                <a:avLst/>
              </a:prstGeom>
              <a:solidFill>
                <a:schemeClr val="accent4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133" name="직사각형 212"/>
              <p:cNvSpPr/>
              <p:nvPr/>
            </p:nvSpPr>
            <p:spPr>
              <a:xfrm>
                <a:off x="6858016" y="4357694"/>
                <a:ext cx="214314" cy="214314"/>
              </a:xfrm>
              <a:prstGeom prst="rect">
                <a:avLst/>
              </a:prstGeom>
              <a:solidFill>
                <a:schemeClr val="accent5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134" name="직사각형 213"/>
              <p:cNvSpPr/>
              <p:nvPr/>
            </p:nvSpPr>
            <p:spPr>
              <a:xfrm>
                <a:off x="7072330" y="4357694"/>
                <a:ext cx="214314" cy="214314"/>
              </a:xfrm>
              <a:prstGeom prst="rect">
                <a:avLst/>
              </a:prstGeom>
              <a:solidFill>
                <a:schemeClr val="accent3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135" name="직사각형 214"/>
              <p:cNvSpPr/>
              <p:nvPr/>
            </p:nvSpPr>
            <p:spPr>
              <a:xfrm>
                <a:off x="7286644" y="4357694"/>
                <a:ext cx="214314" cy="214314"/>
              </a:xfrm>
              <a:prstGeom prst="rect">
                <a:avLst/>
              </a:prstGeom>
              <a:solidFill>
                <a:schemeClr val="accent4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136" name="직사각형 215"/>
              <p:cNvSpPr/>
              <p:nvPr/>
            </p:nvSpPr>
            <p:spPr>
              <a:xfrm>
                <a:off x="7500958" y="4357694"/>
                <a:ext cx="214314" cy="214314"/>
              </a:xfrm>
              <a:prstGeom prst="rect">
                <a:avLst/>
              </a:prstGeom>
              <a:solidFill>
                <a:schemeClr val="accent5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137" name="직사각형 216"/>
              <p:cNvSpPr/>
              <p:nvPr/>
            </p:nvSpPr>
            <p:spPr>
              <a:xfrm>
                <a:off x="7715272" y="4357694"/>
                <a:ext cx="214314" cy="214314"/>
              </a:xfrm>
              <a:prstGeom prst="rect">
                <a:avLst/>
              </a:prstGeom>
              <a:solidFill>
                <a:schemeClr val="accent3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138" name="직사각형 217"/>
              <p:cNvSpPr/>
              <p:nvPr/>
            </p:nvSpPr>
            <p:spPr>
              <a:xfrm>
                <a:off x="7929586" y="4357694"/>
                <a:ext cx="214314" cy="214314"/>
              </a:xfrm>
              <a:prstGeom prst="rect">
                <a:avLst/>
              </a:prstGeom>
              <a:solidFill>
                <a:schemeClr val="accent4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139" name="직사각형 218"/>
              <p:cNvSpPr/>
              <p:nvPr/>
            </p:nvSpPr>
            <p:spPr>
              <a:xfrm>
                <a:off x="8143900" y="4357694"/>
                <a:ext cx="214314" cy="214314"/>
              </a:xfrm>
              <a:prstGeom prst="rect">
                <a:avLst/>
              </a:prstGeom>
              <a:solidFill>
                <a:schemeClr val="accent5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140" name="직사각형 219"/>
              <p:cNvSpPr/>
              <p:nvPr/>
            </p:nvSpPr>
            <p:spPr>
              <a:xfrm>
                <a:off x="8358182" y="4357694"/>
                <a:ext cx="214314" cy="214314"/>
              </a:xfrm>
              <a:prstGeom prst="rect">
                <a:avLst/>
              </a:prstGeom>
              <a:solidFill>
                <a:schemeClr val="accent3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141" name="직사각형 221"/>
              <p:cNvSpPr/>
              <p:nvPr/>
            </p:nvSpPr>
            <p:spPr>
              <a:xfrm>
                <a:off x="8572496" y="4357694"/>
                <a:ext cx="214314" cy="214314"/>
              </a:xfrm>
              <a:prstGeom prst="rect">
                <a:avLst/>
              </a:prstGeom>
              <a:solidFill>
                <a:schemeClr val="accent4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142" name="직사각형 254"/>
              <p:cNvSpPr/>
              <p:nvPr/>
            </p:nvSpPr>
            <p:spPr>
              <a:xfrm>
                <a:off x="8786810" y="4357694"/>
                <a:ext cx="214314" cy="214314"/>
              </a:xfrm>
              <a:prstGeom prst="rect">
                <a:avLst/>
              </a:prstGeom>
              <a:solidFill>
                <a:schemeClr val="accent5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grpSp>
          <p:nvGrpSpPr>
            <p:cNvPr id="973" name="그룹 252"/>
            <p:cNvGrpSpPr/>
            <p:nvPr/>
          </p:nvGrpSpPr>
          <p:grpSpPr>
            <a:xfrm>
              <a:off x="6010966" y="2071678"/>
              <a:ext cx="1857388" cy="857257"/>
              <a:chOff x="5082272" y="2071678"/>
              <a:chExt cx="1857388" cy="857257"/>
            </a:xfrm>
          </p:grpSpPr>
          <p:cxnSp>
            <p:nvCxnSpPr>
              <p:cNvPr id="1107" name="직선 화살표 연결선 256"/>
              <p:cNvCxnSpPr>
                <a:stCxn id="1125" idx="0"/>
                <a:endCxn id="1145" idx="2"/>
              </p:cNvCxnSpPr>
              <p:nvPr/>
            </p:nvCxnSpPr>
            <p:spPr>
              <a:xfrm rot="16200000" flipV="1">
                <a:off x="4947192" y="2206758"/>
                <a:ext cx="857256" cy="587096"/>
              </a:xfrm>
              <a:prstGeom prst="straightConnector1">
                <a:avLst/>
              </a:prstGeom>
              <a:ln w="19050"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08" name="직선 화살표 연결선 257"/>
              <p:cNvCxnSpPr>
                <a:stCxn id="1128" idx="0"/>
                <a:endCxn id="1145" idx="2"/>
              </p:cNvCxnSpPr>
              <p:nvPr/>
            </p:nvCxnSpPr>
            <p:spPr>
              <a:xfrm rot="16200000" flipV="1">
                <a:off x="5024584" y="2129366"/>
                <a:ext cx="857256" cy="741880"/>
              </a:xfrm>
              <a:prstGeom prst="straightConnector1">
                <a:avLst/>
              </a:prstGeom>
              <a:ln w="19050"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09" name="직선 화살표 연결선 258"/>
              <p:cNvCxnSpPr>
                <a:stCxn id="1131" idx="0"/>
                <a:endCxn id="1145" idx="2"/>
              </p:cNvCxnSpPr>
              <p:nvPr/>
            </p:nvCxnSpPr>
            <p:spPr>
              <a:xfrm rot="16200000" flipV="1">
                <a:off x="5101976" y="2051974"/>
                <a:ext cx="857256" cy="896663"/>
              </a:xfrm>
              <a:prstGeom prst="straightConnector1">
                <a:avLst/>
              </a:prstGeom>
              <a:ln w="19050"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10" name="직선 화살표 연결선 259"/>
              <p:cNvCxnSpPr>
                <a:stCxn id="1134" idx="0"/>
                <a:endCxn id="1102" idx="2"/>
              </p:cNvCxnSpPr>
              <p:nvPr/>
            </p:nvCxnSpPr>
            <p:spPr>
              <a:xfrm rot="16200000" flipV="1">
                <a:off x="5643715" y="2438929"/>
                <a:ext cx="857256" cy="122753"/>
              </a:xfrm>
              <a:prstGeom prst="straightConnector1">
                <a:avLst/>
              </a:prstGeom>
              <a:ln w="19050"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11" name="직선 화살표 연결선 260"/>
              <p:cNvCxnSpPr>
                <a:stCxn id="1137" idx="0"/>
                <a:endCxn id="1145" idx="2"/>
              </p:cNvCxnSpPr>
              <p:nvPr/>
            </p:nvCxnSpPr>
            <p:spPr>
              <a:xfrm rot="16200000" flipV="1">
                <a:off x="5256759" y="1897191"/>
                <a:ext cx="857256" cy="1206230"/>
              </a:xfrm>
              <a:prstGeom prst="straightConnector1">
                <a:avLst/>
              </a:prstGeom>
              <a:ln w="19050"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12" name="직선 화살표 연결선 261"/>
              <p:cNvCxnSpPr>
                <a:stCxn id="1140" idx="0"/>
                <a:endCxn id="1145" idx="2"/>
              </p:cNvCxnSpPr>
              <p:nvPr/>
            </p:nvCxnSpPr>
            <p:spPr>
              <a:xfrm rot="16200000" flipV="1">
                <a:off x="5334147" y="1819803"/>
                <a:ext cx="857256" cy="1361006"/>
              </a:xfrm>
              <a:prstGeom prst="straightConnector1">
                <a:avLst/>
              </a:prstGeom>
              <a:ln w="19050"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13" name="직선 화살표 연결선 262"/>
              <p:cNvCxnSpPr>
                <a:stCxn id="1126" idx="0"/>
                <a:endCxn id="1102" idx="2"/>
              </p:cNvCxnSpPr>
              <p:nvPr/>
            </p:nvCxnSpPr>
            <p:spPr>
              <a:xfrm rot="5400000" flipH="1" flipV="1">
                <a:off x="5437336" y="2355305"/>
                <a:ext cx="857256" cy="290003"/>
              </a:xfrm>
              <a:prstGeom prst="straightConnector1">
                <a:avLst/>
              </a:prstGeom>
              <a:ln w="19050"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14" name="직선 화살표 연결선 263"/>
              <p:cNvCxnSpPr>
                <a:stCxn id="1129" idx="0"/>
                <a:endCxn id="1102" idx="2"/>
              </p:cNvCxnSpPr>
              <p:nvPr/>
            </p:nvCxnSpPr>
            <p:spPr>
              <a:xfrm rot="5400000" flipH="1" flipV="1">
                <a:off x="5514728" y="2432696"/>
                <a:ext cx="857256" cy="135220"/>
              </a:xfrm>
              <a:prstGeom prst="straightConnector1">
                <a:avLst/>
              </a:prstGeom>
              <a:ln w="19050"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15" name="직선 화살표 연결선 264"/>
              <p:cNvCxnSpPr>
                <a:stCxn id="1132" idx="0"/>
                <a:endCxn id="1102" idx="2"/>
              </p:cNvCxnSpPr>
              <p:nvPr/>
            </p:nvCxnSpPr>
            <p:spPr>
              <a:xfrm rot="16200000" flipV="1">
                <a:off x="5592120" y="2490524"/>
                <a:ext cx="857256" cy="19564"/>
              </a:xfrm>
              <a:prstGeom prst="straightConnector1">
                <a:avLst/>
              </a:prstGeom>
              <a:ln w="19050"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16" name="직선 화살표 연결선 265"/>
              <p:cNvCxnSpPr>
                <a:stCxn id="1135" idx="0"/>
                <a:endCxn id="1145" idx="2"/>
              </p:cNvCxnSpPr>
              <p:nvPr/>
            </p:nvCxnSpPr>
            <p:spPr>
              <a:xfrm rot="16200000" flipV="1">
                <a:off x="5205165" y="1948785"/>
                <a:ext cx="857256" cy="1103041"/>
              </a:xfrm>
              <a:prstGeom prst="straightConnector1">
                <a:avLst/>
              </a:prstGeom>
              <a:ln w="19050"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17" name="직선 화살표 연결선 266"/>
              <p:cNvCxnSpPr>
                <a:stCxn id="1138" idx="0"/>
                <a:endCxn id="1102" idx="2"/>
              </p:cNvCxnSpPr>
              <p:nvPr/>
            </p:nvCxnSpPr>
            <p:spPr>
              <a:xfrm rot="16200000" flipV="1">
                <a:off x="5746904" y="2335740"/>
                <a:ext cx="857256" cy="329131"/>
              </a:xfrm>
              <a:prstGeom prst="straightConnector1">
                <a:avLst/>
              </a:prstGeom>
              <a:ln w="19050"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18" name="직선 화살표 연결선 267"/>
              <p:cNvCxnSpPr>
                <a:stCxn id="1141" idx="0"/>
                <a:endCxn id="1102" idx="2"/>
              </p:cNvCxnSpPr>
              <p:nvPr/>
            </p:nvCxnSpPr>
            <p:spPr>
              <a:xfrm rot="16200000" flipV="1">
                <a:off x="5824292" y="2258352"/>
                <a:ext cx="857256" cy="483907"/>
              </a:xfrm>
              <a:prstGeom prst="straightConnector1">
                <a:avLst/>
              </a:prstGeom>
              <a:ln w="19050"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19" name="직선 화살표 연결선 268"/>
              <p:cNvCxnSpPr>
                <a:stCxn id="1127" idx="0"/>
                <a:endCxn id="1059" idx="2"/>
              </p:cNvCxnSpPr>
              <p:nvPr/>
            </p:nvCxnSpPr>
            <p:spPr>
              <a:xfrm rot="5400000" flipH="1" flipV="1">
                <a:off x="5927480" y="1916755"/>
                <a:ext cx="857256" cy="1167103"/>
              </a:xfrm>
              <a:prstGeom prst="straightConnector1">
                <a:avLst/>
              </a:prstGeom>
              <a:ln w="19050"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20" name="직선 화살표 연결선 269"/>
              <p:cNvCxnSpPr>
                <a:stCxn id="1130" idx="0"/>
                <a:endCxn id="1059" idx="2"/>
              </p:cNvCxnSpPr>
              <p:nvPr/>
            </p:nvCxnSpPr>
            <p:spPr>
              <a:xfrm rot="5400000" flipH="1" flipV="1">
                <a:off x="6004872" y="1994147"/>
                <a:ext cx="857256" cy="1012319"/>
              </a:xfrm>
              <a:prstGeom prst="straightConnector1">
                <a:avLst/>
              </a:prstGeom>
              <a:ln w="19050"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21" name="직선 화살표 연결선 270"/>
              <p:cNvCxnSpPr>
                <a:stCxn id="1133" idx="0"/>
                <a:endCxn id="1059" idx="2"/>
              </p:cNvCxnSpPr>
              <p:nvPr/>
            </p:nvCxnSpPr>
            <p:spPr>
              <a:xfrm rot="5400000" flipH="1" flipV="1">
                <a:off x="6082264" y="2071538"/>
                <a:ext cx="857256" cy="857536"/>
              </a:xfrm>
              <a:prstGeom prst="straightConnector1">
                <a:avLst/>
              </a:prstGeom>
              <a:ln w="19050"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22" name="직선 화살표 연결선 271"/>
              <p:cNvCxnSpPr>
                <a:stCxn id="1136" idx="0"/>
                <a:endCxn id="1059" idx="2"/>
              </p:cNvCxnSpPr>
              <p:nvPr/>
            </p:nvCxnSpPr>
            <p:spPr>
              <a:xfrm rot="5400000" flipH="1" flipV="1">
                <a:off x="6159656" y="2148930"/>
                <a:ext cx="857256" cy="702752"/>
              </a:xfrm>
              <a:prstGeom prst="straightConnector1">
                <a:avLst/>
              </a:prstGeom>
              <a:ln w="19050"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23" name="직선 화살표 연결선 272"/>
              <p:cNvCxnSpPr>
                <a:stCxn id="1139" idx="0"/>
                <a:endCxn id="1059" idx="2"/>
              </p:cNvCxnSpPr>
              <p:nvPr/>
            </p:nvCxnSpPr>
            <p:spPr>
              <a:xfrm rot="5400000" flipH="1" flipV="1">
                <a:off x="6237048" y="2226322"/>
                <a:ext cx="857256" cy="547968"/>
              </a:xfrm>
              <a:prstGeom prst="straightConnector1">
                <a:avLst/>
              </a:prstGeom>
              <a:ln w="19050"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24" name="직선 화살표 연결선 273"/>
              <p:cNvCxnSpPr>
                <a:stCxn id="1142" idx="0"/>
                <a:endCxn id="1059" idx="2"/>
              </p:cNvCxnSpPr>
              <p:nvPr/>
            </p:nvCxnSpPr>
            <p:spPr>
              <a:xfrm rot="5400000" flipH="1" flipV="1">
                <a:off x="6314435" y="2303710"/>
                <a:ext cx="857256" cy="393193"/>
              </a:xfrm>
              <a:prstGeom prst="straightConnector1">
                <a:avLst/>
              </a:prstGeom>
              <a:ln w="19050"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974" name="그룹 147"/>
            <p:cNvGrpSpPr/>
            <p:nvPr/>
          </p:nvGrpSpPr>
          <p:grpSpPr>
            <a:xfrm>
              <a:off x="6786578" y="1643050"/>
              <a:ext cx="489861" cy="428628"/>
              <a:chOff x="5857884" y="4357694"/>
              <a:chExt cx="1143008" cy="1000132"/>
            </a:xfrm>
          </p:grpSpPr>
          <p:sp>
            <p:nvSpPr>
              <p:cNvPr id="1100" name="직사각형 275"/>
              <p:cNvSpPr/>
              <p:nvPr/>
            </p:nvSpPr>
            <p:spPr>
              <a:xfrm>
                <a:off x="6286512" y="4357694"/>
                <a:ext cx="714380" cy="714380"/>
              </a:xfrm>
              <a:prstGeom prst="rect">
                <a:avLst/>
              </a:prstGeom>
              <a:solidFill>
                <a:schemeClr val="bg2">
                  <a:lumMod val="75000"/>
                  <a:alpha val="50000"/>
                </a:schemeClr>
              </a:solidFill>
              <a:ln>
                <a:solidFill>
                  <a:schemeClr val="accent1">
                    <a:shade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grpSp>
            <p:nvGrpSpPr>
              <p:cNvPr id="1101" name="그룹 178"/>
              <p:cNvGrpSpPr/>
              <p:nvPr/>
            </p:nvGrpSpPr>
            <p:grpSpPr>
              <a:xfrm>
                <a:off x="5857884" y="4357694"/>
                <a:ext cx="1143008" cy="1000132"/>
                <a:chOff x="5715008" y="2571744"/>
                <a:chExt cx="1143008" cy="1000132"/>
              </a:xfrm>
            </p:grpSpPr>
            <p:cxnSp>
              <p:nvCxnSpPr>
                <p:cNvPr id="1103" name="직선 연결선 278"/>
                <p:cNvCxnSpPr/>
                <p:nvPr/>
              </p:nvCxnSpPr>
              <p:spPr>
                <a:xfrm rot="10800000" flipV="1">
                  <a:off x="5715008" y="3286124"/>
                  <a:ext cx="428628" cy="285752"/>
                </a:xfrm>
                <a:prstGeom prst="line">
                  <a:avLst/>
                </a:prstGeom>
                <a:ln w="2540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04" name="직선 연결선 279"/>
                <p:cNvCxnSpPr/>
                <p:nvPr/>
              </p:nvCxnSpPr>
              <p:spPr>
                <a:xfrm rot="10800000" flipV="1">
                  <a:off x="5715008" y="2571744"/>
                  <a:ext cx="428628" cy="285752"/>
                </a:xfrm>
                <a:prstGeom prst="line">
                  <a:avLst/>
                </a:prstGeom>
                <a:ln w="2540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05" name="직선 연결선 280"/>
                <p:cNvCxnSpPr/>
                <p:nvPr/>
              </p:nvCxnSpPr>
              <p:spPr>
                <a:xfrm rot="10800000" flipV="1">
                  <a:off x="6429388" y="2571744"/>
                  <a:ext cx="428628" cy="285752"/>
                </a:xfrm>
                <a:prstGeom prst="line">
                  <a:avLst/>
                </a:prstGeom>
                <a:ln w="2540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06" name="직선 연결선 281"/>
                <p:cNvCxnSpPr/>
                <p:nvPr/>
              </p:nvCxnSpPr>
              <p:spPr>
                <a:xfrm rot="10800000" flipV="1">
                  <a:off x="6429388" y="3286124"/>
                  <a:ext cx="428628" cy="285752"/>
                </a:xfrm>
                <a:prstGeom prst="line">
                  <a:avLst/>
                </a:prstGeom>
                <a:ln w="2540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102" name="직사각형 277"/>
              <p:cNvSpPr/>
              <p:nvPr/>
            </p:nvSpPr>
            <p:spPr>
              <a:xfrm>
                <a:off x="5857884" y="4643446"/>
                <a:ext cx="714380" cy="714380"/>
              </a:xfrm>
              <a:prstGeom prst="rect">
                <a:avLst/>
              </a:prstGeom>
              <a:solidFill>
                <a:schemeClr val="accent1">
                  <a:lumMod val="60000"/>
                  <a:lumOff val="40000"/>
                  <a:alpha val="80000"/>
                </a:schemeClr>
              </a:solidFill>
              <a:ln>
                <a:solidFill>
                  <a:schemeClr val="accent1">
                    <a:shade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grpSp>
          <p:nvGrpSpPr>
            <p:cNvPr id="975" name="그룹 251"/>
            <p:cNvGrpSpPr/>
            <p:nvPr/>
          </p:nvGrpSpPr>
          <p:grpSpPr>
            <a:xfrm>
              <a:off x="7500958" y="2928934"/>
              <a:ext cx="935044" cy="285752"/>
              <a:chOff x="5143504" y="4357694"/>
              <a:chExt cx="3884001" cy="214314"/>
            </a:xfrm>
          </p:grpSpPr>
          <p:sp>
            <p:nvSpPr>
              <p:cNvPr id="1082" name="직사각형 291"/>
              <p:cNvSpPr/>
              <p:nvPr/>
            </p:nvSpPr>
            <p:spPr>
              <a:xfrm>
                <a:off x="5143504" y="4357694"/>
                <a:ext cx="214314" cy="214314"/>
              </a:xfrm>
              <a:prstGeom prst="rect">
                <a:avLst/>
              </a:prstGeom>
              <a:solidFill>
                <a:schemeClr val="accent3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083" name="직사각형 292"/>
              <p:cNvSpPr/>
              <p:nvPr/>
            </p:nvSpPr>
            <p:spPr>
              <a:xfrm>
                <a:off x="5357818" y="4357694"/>
                <a:ext cx="214314" cy="214314"/>
              </a:xfrm>
              <a:prstGeom prst="rect">
                <a:avLst/>
              </a:prstGeom>
              <a:solidFill>
                <a:schemeClr val="accent4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084" name="직사각형 293"/>
              <p:cNvSpPr/>
              <p:nvPr/>
            </p:nvSpPr>
            <p:spPr>
              <a:xfrm>
                <a:off x="5572132" y="4357694"/>
                <a:ext cx="214314" cy="214314"/>
              </a:xfrm>
              <a:prstGeom prst="rect">
                <a:avLst/>
              </a:prstGeom>
              <a:solidFill>
                <a:schemeClr val="accent5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085" name="직사각형 294"/>
              <p:cNvSpPr/>
              <p:nvPr/>
            </p:nvSpPr>
            <p:spPr>
              <a:xfrm>
                <a:off x="5786446" y="4357694"/>
                <a:ext cx="214314" cy="214314"/>
              </a:xfrm>
              <a:prstGeom prst="rect">
                <a:avLst/>
              </a:prstGeom>
              <a:solidFill>
                <a:schemeClr val="accent3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086" name="직사각형 295"/>
              <p:cNvSpPr/>
              <p:nvPr/>
            </p:nvSpPr>
            <p:spPr>
              <a:xfrm>
                <a:off x="6000760" y="4357694"/>
                <a:ext cx="214314" cy="214314"/>
              </a:xfrm>
              <a:prstGeom prst="rect">
                <a:avLst/>
              </a:prstGeom>
              <a:solidFill>
                <a:schemeClr val="accent4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087" name="직사각형 296"/>
              <p:cNvSpPr/>
              <p:nvPr/>
            </p:nvSpPr>
            <p:spPr>
              <a:xfrm>
                <a:off x="6215074" y="4357694"/>
                <a:ext cx="214314" cy="214314"/>
              </a:xfrm>
              <a:prstGeom prst="rect">
                <a:avLst/>
              </a:prstGeom>
              <a:solidFill>
                <a:schemeClr val="accent5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088" name="직사각형 297"/>
              <p:cNvSpPr/>
              <p:nvPr/>
            </p:nvSpPr>
            <p:spPr>
              <a:xfrm>
                <a:off x="6429388" y="4357694"/>
                <a:ext cx="214314" cy="214314"/>
              </a:xfrm>
              <a:prstGeom prst="rect">
                <a:avLst/>
              </a:prstGeom>
              <a:solidFill>
                <a:schemeClr val="accent3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089" name="직사각형 298"/>
              <p:cNvSpPr/>
              <p:nvPr/>
            </p:nvSpPr>
            <p:spPr>
              <a:xfrm>
                <a:off x="6643702" y="4357694"/>
                <a:ext cx="214314" cy="214314"/>
              </a:xfrm>
              <a:prstGeom prst="rect">
                <a:avLst/>
              </a:prstGeom>
              <a:solidFill>
                <a:schemeClr val="accent4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090" name="직사각형 299"/>
              <p:cNvSpPr/>
              <p:nvPr/>
            </p:nvSpPr>
            <p:spPr>
              <a:xfrm>
                <a:off x="6858016" y="4357694"/>
                <a:ext cx="214314" cy="214314"/>
              </a:xfrm>
              <a:prstGeom prst="rect">
                <a:avLst/>
              </a:prstGeom>
              <a:solidFill>
                <a:schemeClr val="accent5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091" name="직사각형 300"/>
              <p:cNvSpPr/>
              <p:nvPr/>
            </p:nvSpPr>
            <p:spPr>
              <a:xfrm>
                <a:off x="7072330" y="4357694"/>
                <a:ext cx="214314" cy="214314"/>
              </a:xfrm>
              <a:prstGeom prst="rect">
                <a:avLst/>
              </a:prstGeom>
              <a:solidFill>
                <a:schemeClr val="accent3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092" name="직사각형 301"/>
              <p:cNvSpPr/>
              <p:nvPr/>
            </p:nvSpPr>
            <p:spPr>
              <a:xfrm>
                <a:off x="7286644" y="4357694"/>
                <a:ext cx="214314" cy="214314"/>
              </a:xfrm>
              <a:prstGeom prst="rect">
                <a:avLst/>
              </a:prstGeom>
              <a:solidFill>
                <a:schemeClr val="accent4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093" name="직사각형 302"/>
              <p:cNvSpPr/>
              <p:nvPr/>
            </p:nvSpPr>
            <p:spPr>
              <a:xfrm>
                <a:off x="7500958" y="4357694"/>
                <a:ext cx="214314" cy="214314"/>
              </a:xfrm>
              <a:prstGeom prst="rect">
                <a:avLst/>
              </a:prstGeom>
              <a:solidFill>
                <a:schemeClr val="accent5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094" name="직사각형 303"/>
              <p:cNvSpPr/>
              <p:nvPr/>
            </p:nvSpPr>
            <p:spPr>
              <a:xfrm>
                <a:off x="7715272" y="4357694"/>
                <a:ext cx="214314" cy="214314"/>
              </a:xfrm>
              <a:prstGeom prst="rect">
                <a:avLst/>
              </a:prstGeom>
              <a:solidFill>
                <a:schemeClr val="accent3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095" name="직사각형 304"/>
              <p:cNvSpPr/>
              <p:nvPr/>
            </p:nvSpPr>
            <p:spPr>
              <a:xfrm>
                <a:off x="7929586" y="4357694"/>
                <a:ext cx="214314" cy="214314"/>
              </a:xfrm>
              <a:prstGeom prst="rect">
                <a:avLst/>
              </a:prstGeom>
              <a:solidFill>
                <a:schemeClr val="accent4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096" name="직사각형 305"/>
              <p:cNvSpPr/>
              <p:nvPr/>
            </p:nvSpPr>
            <p:spPr>
              <a:xfrm>
                <a:off x="8143900" y="4357694"/>
                <a:ext cx="214314" cy="214314"/>
              </a:xfrm>
              <a:prstGeom prst="rect">
                <a:avLst/>
              </a:prstGeom>
              <a:solidFill>
                <a:schemeClr val="accent5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097" name="직사각형 306"/>
              <p:cNvSpPr/>
              <p:nvPr/>
            </p:nvSpPr>
            <p:spPr>
              <a:xfrm>
                <a:off x="8358182" y="4357694"/>
                <a:ext cx="214314" cy="214314"/>
              </a:xfrm>
              <a:prstGeom prst="rect">
                <a:avLst/>
              </a:prstGeom>
              <a:solidFill>
                <a:schemeClr val="accent3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098" name="직사각형 307"/>
              <p:cNvSpPr/>
              <p:nvPr/>
            </p:nvSpPr>
            <p:spPr>
              <a:xfrm>
                <a:off x="8572496" y="4357694"/>
                <a:ext cx="214314" cy="214314"/>
              </a:xfrm>
              <a:prstGeom prst="rect">
                <a:avLst/>
              </a:prstGeom>
              <a:solidFill>
                <a:schemeClr val="accent4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099" name="직사각형 308"/>
              <p:cNvSpPr/>
              <p:nvPr/>
            </p:nvSpPr>
            <p:spPr>
              <a:xfrm>
                <a:off x="8813189" y="4357694"/>
                <a:ext cx="214316" cy="214314"/>
              </a:xfrm>
              <a:prstGeom prst="rect">
                <a:avLst/>
              </a:prstGeom>
              <a:solidFill>
                <a:schemeClr val="accent5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grpSp>
          <p:nvGrpSpPr>
            <p:cNvPr id="976" name="그룹 252"/>
            <p:cNvGrpSpPr/>
            <p:nvPr/>
          </p:nvGrpSpPr>
          <p:grpSpPr>
            <a:xfrm>
              <a:off x="6010966" y="2071678"/>
              <a:ext cx="2399239" cy="857257"/>
              <a:chOff x="4153578" y="2071678"/>
              <a:chExt cx="2399239" cy="857257"/>
            </a:xfrm>
          </p:grpSpPr>
          <p:cxnSp>
            <p:nvCxnSpPr>
              <p:cNvPr id="1064" name="직선 화살표 연결선 310"/>
              <p:cNvCxnSpPr>
                <a:stCxn id="1082" idx="0"/>
                <a:endCxn id="1145" idx="2"/>
              </p:cNvCxnSpPr>
              <p:nvPr/>
            </p:nvCxnSpPr>
            <p:spPr>
              <a:xfrm rot="16200000" flipV="1">
                <a:off x="4482845" y="1742411"/>
                <a:ext cx="857256" cy="1515790"/>
              </a:xfrm>
              <a:prstGeom prst="straightConnector1">
                <a:avLst/>
              </a:prstGeom>
              <a:ln w="19050"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65" name="직선 화살표 연결선 311"/>
              <p:cNvCxnSpPr>
                <a:stCxn id="1085" idx="0"/>
                <a:endCxn id="1145" idx="2"/>
              </p:cNvCxnSpPr>
              <p:nvPr/>
            </p:nvCxnSpPr>
            <p:spPr>
              <a:xfrm rot="16200000" flipV="1">
                <a:off x="4560237" y="1665019"/>
                <a:ext cx="857256" cy="1670574"/>
              </a:xfrm>
              <a:prstGeom prst="straightConnector1">
                <a:avLst/>
              </a:prstGeom>
              <a:ln w="19050"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66" name="직선 화살표 연결선 312"/>
              <p:cNvCxnSpPr>
                <a:stCxn id="1088" idx="0"/>
                <a:endCxn id="1145" idx="2"/>
              </p:cNvCxnSpPr>
              <p:nvPr/>
            </p:nvCxnSpPr>
            <p:spPr>
              <a:xfrm rot="16200000" flipV="1">
                <a:off x="4637629" y="1587627"/>
                <a:ext cx="857256" cy="1825357"/>
              </a:xfrm>
              <a:prstGeom prst="straightConnector1">
                <a:avLst/>
              </a:prstGeom>
              <a:ln w="19050"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67" name="직선 화살표 연결선 313"/>
              <p:cNvCxnSpPr>
                <a:stCxn id="1091" idx="0"/>
                <a:endCxn id="1145" idx="2"/>
              </p:cNvCxnSpPr>
              <p:nvPr/>
            </p:nvCxnSpPr>
            <p:spPr>
              <a:xfrm rot="16200000" flipV="1">
                <a:off x="4715021" y="1510235"/>
                <a:ext cx="857256" cy="1980141"/>
              </a:xfrm>
              <a:prstGeom prst="straightConnector1">
                <a:avLst/>
              </a:prstGeom>
              <a:ln w="19050"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68" name="직선 화살표 연결선 314"/>
              <p:cNvCxnSpPr>
                <a:stCxn id="1094" idx="0"/>
                <a:endCxn id="1145" idx="2"/>
              </p:cNvCxnSpPr>
              <p:nvPr/>
            </p:nvCxnSpPr>
            <p:spPr>
              <a:xfrm rot="16200000" flipV="1">
                <a:off x="4792412" y="1432844"/>
                <a:ext cx="857256" cy="2134924"/>
              </a:xfrm>
              <a:prstGeom prst="straightConnector1">
                <a:avLst/>
              </a:prstGeom>
              <a:ln w="19050"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69" name="직선 화살표 연결선 315"/>
              <p:cNvCxnSpPr>
                <a:stCxn id="1097" idx="0"/>
                <a:endCxn id="1145" idx="2"/>
              </p:cNvCxnSpPr>
              <p:nvPr/>
            </p:nvCxnSpPr>
            <p:spPr>
              <a:xfrm rot="16200000" flipV="1">
                <a:off x="4869800" y="1355456"/>
                <a:ext cx="857256" cy="2289700"/>
              </a:xfrm>
              <a:prstGeom prst="straightConnector1">
                <a:avLst/>
              </a:prstGeom>
              <a:ln w="19050"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70" name="직선 화살표 연결선 316"/>
              <p:cNvCxnSpPr>
                <a:stCxn id="1083" idx="0"/>
                <a:endCxn id="1102" idx="2"/>
              </p:cNvCxnSpPr>
              <p:nvPr/>
            </p:nvCxnSpPr>
            <p:spPr>
              <a:xfrm rot="16200000" flipV="1">
                <a:off x="4972990" y="2180960"/>
                <a:ext cx="857256" cy="638691"/>
              </a:xfrm>
              <a:prstGeom prst="straightConnector1">
                <a:avLst/>
              </a:prstGeom>
              <a:ln w="19050"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71" name="직선 화살표 연결선 317"/>
              <p:cNvCxnSpPr>
                <a:stCxn id="1086" idx="0"/>
                <a:endCxn id="1102" idx="2"/>
              </p:cNvCxnSpPr>
              <p:nvPr/>
            </p:nvCxnSpPr>
            <p:spPr>
              <a:xfrm rot="16200000" flipV="1">
                <a:off x="5050381" y="2103569"/>
                <a:ext cx="857256" cy="793474"/>
              </a:xfrm>
              <a:prstGeom prst="straightConnector1">
                <a:avLst/>
              </a:prstGeom>
              <a:ln w="19050"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72" name="직선 화살표 연결선 318"/>
              <p:cNvCxnSpPr>
                <a:stCxn id="1089" idx="0"/>
                <a:endCxn id="1102" idx="2"/>
              </p:cNvCxnSpPr>
              <p:nvPr/>
            </p:nvCxnSpPr>
            <p:spPr>
              <a:xfrm rot="16200000" flipV="1">
                <a:off x="5127773" y="2026177"/>
                <a:ext cx="857256" cy="948258"/>
              </a:xfrm>
              <a:prstGeom prst="straightConnector1">
                <a:avLst/>
              </a:prstGeom>
              <a:ln w="19050"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73" name="직선 화살표 연결선 319"/>
              <p:cNvCxnSpPr>
                <a:stCxn id="1092" idx="0"/>
                <a:endCxn id="1102" idx="2"/>
              </p:cNvCxnSpPr>
              <p:nvPr/>
            </p:nvCxnSpPr>
            <p:spPr>
              <a:xfrm rot="16200000" flipV="1">
                <a:off x="5205165" y="1948785"/>
                <a:ext cx="857256" cy="1103041"/>
              </a:xfrm>
              <a:prstGeom prst="straightConnector1">
                <a:avLst/>
              </a:prstGeom>
              <a:ln w="19050"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74" name="직선 화살표 연결선 320"/>
              <p:cNvCxnSpPr>
                <a:stCxn id="1095" idx="0"/>
                <a:endCxn id="1102" idx="2"/>
              </p:cNvCxnSpPr>
              <p:nvPr/>
            </p:nvCxnSpPr>
            <p:spPr>
              <a:xfrm rot="16200000" flipV="1">
                <a:off x="5282557" y="1871393"/>
                <a:ext cx="857256" cy="1257825"/>
              </a:xfrm>
              <a:prstGeom prst="straightConnector1">
                <a:avLst/>
              </a:prstGeom>
              <a:ln w="19050"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75" name="직선 화살표 연결선 321"/>
              <p:cNvCxnSpPr>
                <a:stCxn id="1098" idx="0"/>
                <a:endCxn id="1102" idx="2"/>
              </p:cNvCxnSpPr>
              <p:nvPr/>
            </p:nvCxnSpPr>
            <p:spPr>
              <a:xfrm rot="16200000" flipV="1">
                <a:off x="5359945" y="1794005"/>
                <a:ext cx="857256" cy="1412601"/>
              </a:xfrm>
              <a:prstGeom prst="straightConnector1">
                <a:avLst/>
              </a:prstGeom>
              <a:ln w="19050"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76" name="직선 화살표 연결선 322"/>
              <p:cNvCxnSpPr>
                <a:stCxn id="1084" idx="0"/>
                <a:endCxn id="1059" idx="2"/>
              </p:cNvCxnSpPr>
              <p:nvPr/>
            </p:nvCxnSpPr>
            <p:spPr>
              <a:xfrm rot="5400000" flipH="1" flipV="1">
                <a:off x="5463133" y="2381102"/>
                <a:ext cx="857256" cy="238409"/>
              </a:xfrm>
              <a:prstGeom prst="straightConnector1">
                <a:avLst/>
              </a:prstGeom>
              <a:ln w="19050"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77" name="직선 화살표 연결선 323"/>
              <p:cNvCxnSpPr>
                <a:stCxn id="1087" idx="0"/>
                <a:endCxn id="1059" idx="2"/>
              </p:cNvCxnSpPr>
              <p:nvPr/>
            </p:nvCxnSpPr>
            <p:spPr>
              <a:xfrm rot="5400000" flipH="1" flipV="1">
                <a:off x="5540525" y="2458494"/>
                <a:ext cx="857256" cy="83625"/>
              </a:xfrm>
              <a:prstGeom prst="straightConnector1">
                <a:avLst/>
              </a:prstGeom>
              <a:ln w="19050"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78" name="직선 화살표 연결선 324"/>
              <p:cNvCxnSpPr>
                <a:stCxn id="1090" idx="0"/>
                <a:endCxn id="1059" idx="2"/>
              </p:cNvCxnSpPr>
              <p:nvPr/>
            </p:nvCxnSpPr>
            <p:spPr>
              <a:xfrm rot="16200000" flipV="1">
                <a:off x="5617917" y="2464727"/>
                <a:ext cx="857256" cy="71158"/>
              </a:xfrm>
              <a:prstGeom prst="straightConnector1">
                <a:avLst/>
              </a:prstGeom>
              <a:ln w="19050"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79" name="직선 화살표 연결선 325"/>
              <p:cNvCxnSpPr>
                <a:stCxn id="1093" idx="0"/>
                <a:endCxn id="1059" idx="2"/>
              </p:cNvCxnSpPr>
              <p:nvPr/>
            </p:nvCxnSpPr>
            <p:spPr>
              <a:xfrm rot="16200000" flipV="1">
                <a:off x="5695309" y="2387335"/>
                <a:ext cx="857256" cy="225942"/>
              </a:xfrm>
              <a:prstGeom prst="straightConnector1">
                <a:avLst/>
              </a:prstGeom>
              <a:ln w="19050"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80" name="직선 화살표 연결선 326"/>
              <p:cNvCxnSpPr>
                <a:stCxn id="1096" idx="0"/>
                <a:endCxn id="1059" idx="2"/>
              </p:cNvCxnSpPr>
              <p:nvPr/>
            </p:nvCxnSpPr>
            <p:spPr>
              <a:xfrm rot="16200000" flipV="1">
                <a:off x="5772701" y="2309943"/>
                <a:ext cx="857256" cy="380726"/>
              </a:xfrm>
              <a:prstGeom prst="straightConnector1">
                <a:avLst/>
              </a:prstGeom>
              <a:ln w="19050"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81" name="직선 화살표 연결선 327"/>
              <p:cNvCxnSpPr>
                <a:stCxn id="1099" idx="0"/>
                <a:endCxn id="1059" idx="2"/>
              </p:cNvCxnSpPr>
              <p:nvPr/>
            </p:nvCxnSpPr>
            <p:spPr>
              <a:xfrm rot="16200000" flipV="1">
                <a:off x="5853264" y="2229380"/>
                <a:ext cx="857256" cy="541851"/>
              </a:xfrm>
              <a:prstGeom prst="straightConnector1">
                <a:avLst/>
              </a:prstGeom>
              <a:ln w="19050"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977" name="그룹 147"/>
            <p:cNvGrpSpPr/>
            <p:nvPr/>
          </p:nvGrpSpPr>
          <p:grpSpPr>
            <a:xfrm>
              <a:off x="7715272" y="1643050"/>
              <a:ext cx="489861" cy="428628"/>
              <a:chOff x="5857884" y="4357694"/>
              <a:chExt cx="1143008" cy="1000132"/>
            </a:xfrm>
          </p:grpSpPr>
          <p:sp>
            <p:nvSpPr>
              <p:cNvPr id="1057" name="직사각형 329"/>
              <p:cNvSpPr/>
              <p:nvPr/>
            </p:nvSpPr>
            <p:spPr>
              <a:xfrm>
                <a:off x="6286512" y="4357694"/>
                <a:ext cx="714380" cy="714380"/>
              </a:xfrm>
              <a:prstGeom prst="rect">
                <a:avLst/>
              </a:prstGeom>
              <a:solidFill>
                <a:schemeClr val="bg2">
                  <a:lumMod val="75000"/>
                  <a:alpha val="50000"/>
                </a:schemeClr>
              </a:solidFill>
              <a:ln>
                <a:solidFill>
                  <a:schemeClr val="accent1">
                    <a:shade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grpSp>
            <p:nvGrpSpPr>
              <p:cNvPr id="1058" name="그룹 178"/>
              <p:cNvGrpSpPr/>
              <p:nvPr/>
            </p:nvGrpSpPr>
            <p:grpSpPr>
              <a:xfrm>
                <a:off x="5857884" y="4357694"/>
                <a:ext cx="1143008" cy="1000132"/>
                <a:chOff x="5715008" y="2571744"/>
                <a:chExt cx="1143008" cy="1000132"/>
              </a:xfrm>
            </p:grpSpPr>
            <p:cxnSp>
              <p:nvCxnSpPr>
                <p:cNvPr id="1060" name="직선 연결선 332"/>
                <p:cNvCxnSpPr/>
                <p:nvPr/>
              </p:nvCxnSpPr>
              <p:spPr>
                <a:xfrm rot="10800000" flipV="1">
                  <a:off x="5715008" y="3286124"/>
                  <a:ext cx="428628" cy="285752"/>
                </a:xfrm>
                <a:prstGeom prst="line">
                  <a:avLst/>
                </a:prstGeom>
                <a:ln w="2540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61" name="직선 연결선 333"/>
                <p:cNvCxnSpPr/>
                <p:nvPr/>
              </p:nvCxnSpPr>
              <p:spPr>
                <a:xfrm rot="10800000" flipV="1">
                  <a:off x="5715008" y="2571744"/>
                  <a:ext cx="428628" cy="285752"/>
                </a:xfrm>
                <a:prstGeom prst="line">
                  <a:avLst/>
                </a:prstGeom>
                <a:ln w="2540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62" name="직선 연결선 334"/>
                <p:cNvCxnSpPr/>
                <p:nvPr/>
              </p:nvCxnSpPr>
              <p:spPr>
                <a:xfrm rot="10800000" flipV="1">
                  <a:off x="6429388" y="2571744"/>
                  <a:ext cx="428628" cy="285752"/>
                </a:xfrm>
                <a:prstGeom prst="line">
                  <a:avLst/>
                </a:prstGeom>
                <a:ln w="2540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63" name="직선 연결선 335"/>
                <p:cNvCxnSpPr/>
                <p:nvPr/>
              </p:nvCxnSpPr>
              <p:spPr>
                <a:xfrm rot="10800000" flipV="1">
                  <a:off x="6429388" y="3286124"/>
                  <a:ext cx="428628" cy="285752"/>
                </a:xfrm>
                <a:prstGeom prst="line">
                  <a:avLst/>
                </a:prstGeom>
                <a:ln w="2540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059" name="직사각형 331"/>
              <p:cNvSpPr/>
              <p:nvPr/>
            </p:nvSpPr>
            <p:spPr>
              <a:xfrm>
                <a:off x="5857884" y="4643446"/>
                <a:ext cx="714380" cy="714380"/>
              </a:xfrm>
              <a:prstGeom prst="rect">
                <a:avLst/>
              </a:prstGeom>
              <a:solidFill>
                <a:schemeClr val="accent1">
                  <a:lumMod val="60000"/>
                  <a:lumOff val="40000"/>
                  <a:alpha val="80000"/>
                </a:schemeClr>
              </a:solidFill>
              <a:ln>
                <a:solidFill>
                  <a:schemeClr val="accent1">
                    <a:shade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sp>
          <p:nvSpPr>
            <p:cNvPr id="978" name="원통 223"/>
            <p:cNvSpPr/>
            <p:nvPr/>
          </p:nvSpPr>
          <p:spPr>
            <a:xfrm>
              <a:off x="5715008" y="4357694"/>
              <a:ext cx="571504" cy="1571636"/>
            </a:xfrm>
            <a:prstGeom prst="can">
              <a:avLst/>
            </a:prstGeom>
            <a:solidFill>
              <a:schemeClr val="accent6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grpSp>
          <p:nvGrpSpPr>
            <p:cNvPr id="979" name="그룹 251"/>
            <p:cNvGrpSpPr/>
            <p:nvPr/>
          </p:nvGrpSpPr>
          <p:grpSpPr>
            <a:xfrm rot="5400000">
              <a:off x="5536413" y="5036355"/>
              <a:ext cx="928694" cy="285752"/>
              <a:chOff x="5143504" y="4357694"/>
              <a:chExt cx="3857620" cy="214314"/>
            </a:xfrm>
          </p:grpSpPr>
          <p:sp>
            <p:nvSpPr>
              <p:cNvPr id="1039" name="직사각형 356"/>
              <p:cNvSpPr/>
              <p:nvPr/>
            </p:nvSpPr>
            <p:spPr>
              <a:xfrm>
                <a:off x="5143504" y="4357694"/>
                <a:ext cx="214314" cy="214314"/>
              </a:xfrm>
              <a:prstGeom prst="rect">
                <a:avLst/>
              </a:prstGeom>
              <a:solidFill>
                <a:schemeClr val="accent3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040" name="직사각형 357"/>
              <p:cNvSpPr/>
              <p:nvPr/>
            </p:nvSpPr>
            <p:spPr>
              <a:xfrm>
                <a:off x="5357818" y="4357694"/>
                <a:ext cx="214314" cy="214314"/>
              </a:xfrm>
              <a:prstGeom prst="rect">
                <a:avLst/>
              </a:prstGeom>
              <a:solidFill>
                <a:schemeClr val="accent4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041" name="직사각형 358"/>
              <p:cNvSpPr/>
              <p:nvPr/>
            </p:nvSpPr>
            <p:spPr>
              <a:xfrm>
                <a:off x="5572132" y="4357694"/>
                <a:ext cx="214314" cy="214314"/>
              </a:xfrm>
              <a:prstGeom prst="rect">
                <a:avLst/>
              </a:prstGeom>
              <a:solidFill>
                <a:schemeClr val="accent5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042" name="직사각형 359"/>
              <p:cNvSpPr/>
              <p:nvPr/>
            </p:nvSpPr>
            <p:spPr>
              <a:xfrm>
                <a:off x="5786446" y="4357694"/>
                <a:ext cx="214314" cy="214314"/>
              </a:xfrm>
              <a:prstGeom prst="rect">
                <a:avLst/>
              </a:prstGeom>
              <a:solidFill>
                <a:schemeClr val="accent3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043" name="직사각형 360"/>
              <p:cNvSpPr/>
              <p:nvPr/>
            </p:nvSpPr>
            <p:spPr>
              <a:xfrm>
                <a:off x="6000760" y="4357694"/>
                <a:ext cx="214314" cy="214314"/>
              </a:xfrm>
              <a:prstGeom prst="rect">
                <a:avLst/>
              </a:prstGeom>
              <a:solidFill>
                <a:schemeClr val="accent4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044" name="직사각형 361"/>
              <p:cNvSpPr/>
              <p:nvPr/>
            </p:nvSpPr>
            <p:spPr>
              <a:xfrm>
                <a:off x="6215074" y="4357694"/>
                <a:ext cx="214314" cy="214314"/>
              </a:xfrm>
              <a:prstGeom prst="rect">
                <a:avLst/>
              </a:prstGeom>
              <a:solidFill>
                <a:schemeClr val="accent5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045" name="직사각형 362"/>
              <p:cNvSpPr/>
              <p:nvPr/>
            </p:nvSpPr>
            <p:spPr>
              <a:xfrm>
                <a:off x="6429388" y="4357694"/>
                <a:ext cx="214314" cy="214314"/>
              </a:xfrm>
              <a:prstGeom prst="rect">
                <a:avLst/>
              </a:prstGeom>
              <a:solidFill>
                <a:schemeClr val="accent3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046" name="직사각형 363"/>
              <p:cNvSpPr/>
              <p:nvPr/>
            </p:nvSpPr>
            <p:spPr>
              <a:xfrm>
                <a:off x="6643702" y="4357694"/>
                <a:ext cx="214314" cy="214314"/>
              </a:xfrm>
              <a:prstGeom prst="rect">
                <a:avLst/>
              </a:prstGeom>
              <a:solidFill>
                <a:schemeClr val="accent4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047" name="직사각형 364"/>
              <p:cNvSpPr/>
              <p:nvPr/>
            </p:nvSpPr>
            <p:spPr>
              <a:xfrm>
                <a:off x="6858016" y="4357694"/>
                <a:ext cx="214314" cy="214314"/>
              </a:xfrm>
              <a:prstGeom prst="rect">
                <a:avLst/>
              </a:prstGeom>
              <a:solidFill>
                <a:schemeClr val="accent5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048" name="직사각형 365"/>
              <p:cNvSpPr/>
              <p:nvPr/>
            </p:nvSpPr>
            <p:spPr>
              <a:xfrm>
                <a:off x="7072330" y="4357694"/>
                <a:ext cx="214314" cy="214314"/>
              </a:xfrm>
              <a:prstGeom prst="rect">
                <a:avLst/>
              </a:prstGeom>
              <a:solidFill>
                <a:schemeClr val="accent3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049" name="직사각형 366"/>
              <p:cNvSpPr/>
              <p:nvPr/>
            </p:nvSpPr>
            <p:spPr>
              <a:xfrm>
                <a:off x="7286644" y="4357694"/>
                <a:ext cx="214314" cy="214314"/>
              </a:xfrm>
              <a:prstGeom prst="rect">
                <a:avLst/>
              </a:prstGeom>
              <a:solidFill>
                <a:schemeClr val="accent4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050" name="직사각형 367"/>
              <p:cNvSpPr/>
              <p:nvPr/>
            </p:nvSpPr>
            <p:spPr>
              <a:xfrm>
                <a:off x="7500958" y="4357694"/>
                <a:ext cx="214314" cy="214314"/>
              </a:xfrm>
              <a:prstGeom prst="rect">
                <a:avLst/>
              </a:prstGeom>
              <a:solidFill>
                <a:schemeClr val="accent5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051" name="직사각형 368"/>
              <p:cNvSpPr/>
              <p:nvPr/>
            </p:nvSpPr>
            <p:spPr>
              <a:xfrm>
                <a:off x="7715272" y="4357694"/>
                <a:ext cx="214314" cy="214314"/>
              </a:xfrm>
              <a:prstGeom prst="rect">
                <a:avLst/>
              </a:prstGeom>
              <a:solidFill>
                <a:schemeClr val="accent3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052" name="직사각형 369"/>
              <p:cNvSpPr/>
              <p:nvPr/>
            </p:nvSpPr>
            <p:spPr>
              <a:xfrm>
                <a:off x="7929586" y="4357694"/>
                <a:ext cx="214314" cy="214314"/>
              </a:xfrm>
              <a:prstGeom prst="rect">
                <a:avLst/>
              </a:prstGeom>
              <a:solidFill>
                <a:schemeClr val="accent4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053" name="직사각형 370"/>
              <p:cNvSpPr/>
              <p:nvPr/>
            </p:nvSpPr>
            <p:spPr>
              <a:xfrm>
                <a:off x="8143900" y="4357694"/>
                <a:ext cx="214314" cy="214314"/>
              </a:xfrm>
              <a:prstGeom prst="rect">
                <a:avLst/>
              </a:prstGeom>
              <a:solidFill>
                <a:schemeClr val="accent5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054" name="직사각형 371"/>
              <p:cNvSpPr/>
              <p:nvPr/>
            </p:nvSpPr>
            <p:spPr>
              <a:xfrm>
                <a:off x="8358182" y="4357694"/>
                <a:ext cx="214314" cy="214314"/>
              </a:xfrm>
              <a:prstGeom prst="rect">
                <a:avLst/>
              </a:prstGeom>
              <a:solidFill>
                <a:schemeClr val="accent3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055" name="직사각형 372"/>
              <p:cNvSpPr/>
              <p:nvPr/>
            </p:nvSpPr>
            <p:spPr>
              <a:xfrm>
                <a:off x="8572496" y="4357694"/>
                <a:ext cx="214314" cy="214314"/>
              </a:xfrm>
              <a:prstGeom prst="rect">
                <a:avLst/>
              </a:prstGeom>
              <a:solidFill>
                <a:schemeClr val="accent4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056" name="직사각형 373"/>
              <p:cNvSpPr/>
              <p:nvPr/>
            </p:nvSpPr>
            <p:spPr>
              <a:xfrm>
                <a:off x="8786810" y="4357694"/>
                <a:ext cx="214314" cy="214314"/>
              </a:xfrm>
              <a:prstGeom prst="rect">
                <a:avLst/>
              </a:prstGeom>
              <a:solidFill>
                <a:schemeClr val="accent5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sp>
          <p:nvSpPr>
            <p:cNvPr id="980" name="원통 224"/>
            <p:cNvSpPr/>
            <p:nvPr/>
          </p:nvSpPr>
          <p:spPr>
            <a:xfrm>
              <a:off x="6858016" y="4357694"/>
              <a:ext cx="571504" cy="1571636"/>
            </a:xfrm>
            <a:prstGeom prst="can">
              <a:avLst/>
            </a:prstGeom>
            <a:solidFill>
              <a:schemeClr val="accent6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81" name="원통 225"/>
            <p:cNvSpPr/>
            <p:nvPr/>
          </p:nvSpPr>
          <p:spPr>
            <a:xfrm>
              <a:off x="8072462" y="4357694"/>
              <a:ext cx="571504" cy="1571636"/>
            </a:xfrm>
            <a:prstGeom prst="can">
              <a:avLst/>
            </a:prstGeom>
            <a:solidFill>
              <a:schemeClr val="accent6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82" name="TextBox 981"/>
            <p:cNvSpPr txBox="1"/>
            <p:nvPr/>
          </p:nvSpPr>
          <p:spPr>
            <a:xfrm>
              <a:off x="6786578" y="5988626"/>
              <a:ext cx="69172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dirty="0" smtClean="0"/>
                <a:t>OSTs</a:t>
              </a:r>
              <a:endParaRPr lang="ko-KR" altLang="en-US" dirty="0"/>
            </a:p>
          </p:txBody>
        </p:sp>
        <p:grpSp>
          <p:nvGrpSpPr>
            <p:cNvPr id="983" name="그룹 251"/>
            <p:cNvGrpSpPr/>
            <p:nvPr/>
          </p:nvGrpSpPr>
          <p:grpSpPr>
            <a:xfrm rot="5400000">
              <a:off x="6679421" y="5036355"/>
              <a:ext cx="928694" cy="285752"/>
              <a:chOff x="5143504" y="4357694"/>
              <a:chExt cx="3857620" cy="214314"/>
            </a:xfrm>
          </p:grpSpPr>
          <p:sp>
            <p:nvSpPr>
              <p:cNvPr id="1021" name="직사각형 276"/>
              <p:cNvSpPr/>
              <p:nvPr/>
            </p:nvSpPr>
            <p:spPr>
              <a:xfrm>
                <a:off x="5143504" y="4357694"/>
                <a:ext cx="214314" cy="214314"/>
              </a:xfrm>
              <a:prstGeom prst="rect">
                <a:avLst/>
              </a:prstGeom>
              <a:solidFill>
                <a:schemeClr val="accent3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022" name="직사각형 282"/>
              <p:cNvSpPr/>
              <p:nvPr/>
            </p:nvSpPr>
            <p:spPr>
              <a:xfrm>
                <a:off x="5357818" y="4357694"/>
                <a:ext cx="214314" cy="214314"/>
              </a:xfrm>
              <a:prstGeom prst="rect">
                <a:avLst/>
              </a:prstGeom>
              <a:solidFill>
                <a:schemeClr val="accent4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023" name="직사각형 283"/>
              <p:cNvSpPr/>
              <p:nvPr/>
            </p:nvSpPr>
            <p:spPr>
              <a:xfrm>
                <a:off x="5572132" y="4357694"/>
                <a:ext cx="214314" cy="214314"/>
              </a:xfrm>
              <a:prstGeom prst="rect">
                <a:avLst/>
              </a:prstGeom>
              <a:solidFill>
                <a:schemeClr val="accent5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024" name="직사각형 284"/>
              <p:cNvSpPr/>
              <p:nvPr/>
            </p:nvSpPr>
            <p:spPr>
              <a:xfrm>
                <a:off x="5786446" y="4357694"/>
                <a:ext cx="214314" cy="214314"/>
              </a:xfrm>
              <a:prstGeom prst="rect">
                <a:avLst/>
              </a:prstGeom>
              <a:solidFill>
                <a:schemeClr val="accent3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025" name="직사각형 285"/>
              <p:cNvSpPr/>
              <p:nvPr/>
            </p:nvSpPr>
            <p:spPr>
              <a:xfrm>
                <a:off x="6000760" y="4357694"/>
                <a:ext cx="214314" cy="214314"/>
              </a:xfrm>
              <a:prstGeom prst="rect">
                <a:avLst/>
              </a:prstGeom>
              <a:solidFill>
                <a:schemeClr val="accent4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026" name="직사각형 286"/>
              <p:cNvSpPr/>
              <p:nvPr/>
            </p:nvSpPr>
            <p:spPr>
              <a:xfrm>
                <a:off x="6215074" y="4357694"/>
                <a:ext cx="214314" cy="214314"/>
              </a:xfrm>
              <a:prstGeom prst="rect">
                <a:avLst/>
              </a:prstGeom>
              <a:solidFill>
                <a:schemeClr val="accent5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027" name="직사각형 287"/>
              <p:cNvSpPr/>
              <p:nvPr/>
            </p:nvSpPr>
            <p:spPr>
              <a:xfrm>
                <a:off x="6429388" y="4357694"/>
                <a:ext cx="214314" cy="214314"/>
              </a:xfrm>
              <a:prstGeom prst="rect">
                <a:avLst/>
              </a:prstGeom>
              <a:solidFill>
                <a:schemeClr val="accent3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028" name="직사각형 288"/>
              <p:cNvSpPr/>
              <p:nvPr/>
            </p:nvSpPr>
            <p:spPr>
              <a:xfrm>
                <a:off x="6643702" y="4357694"/>
                <a:ext cx="214314" cy="214314"/>
              </a:xfrm>
              <a:prstGeom prst="rect">
                <a:avLst/>
              </a:prstGeom>
              <a:solidFill>
                <a:schemeClr val="accent4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029" name="직사각형 289"/>
              <p:cNvSpPr/>
              <p:nvPr/>
            </p:nvSpPr>
            <p:spPr>
              <a:xfrm>
                <a:off x="6858016" y="4357694"/>
                <a:ext cx="214314" cy="214314"/>
              </a:xfrm>
              <a:prstGeom prst="rect">
                <a:avLst/>
              </a:prstGeom>
              <a:solidFill>
                <a:schemeClr val="accent5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030" name="직사각형 290"/>
              <p:cNvSpPr/>
              <p:nvPr/>
            </p:nvSpPr>
            <p:spPr>
              <a:xfrm>
                <a:off x="7072330" y="4357694"/>
                <a:ext cx="214314" cy="214314"/>
              </a:xfrm>
              <a:prstGeom prst="rect">
                <a:avLst/>
              </a:prstGeom>
              <a:solidFill>
                <a:schemeClr val="accent3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031" name="직사각형 309"/>
              <p:cNvSpPr/>
              <p:nvPr/>
            </p:nvSpPr>
            <p:spPr>
              <a:xfrm>
                <a:off x="7286644" y="4357694"/>
                <a:ext cx="214314" cy="214314"/>
              </a:xfrm>
              <a:prstGeom prst="rect">
                <a:avLst/>
              </a:prstGeom>
              <a:solidFill>
                <a:schemeClr val="accent4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032" name="직사각형 328"/>
              <p:cNvSpPr/>
              <p:nvPr/>
            </p:nvSpPr>
            <p:spPr>
              <a:xfrm>
                <a:off x="7500958" y="4357694"/>
                <a:ext cx="214314" cy="214314"/>
              </a:xfrm>
              <a:prstGeom prst="rect">
                <a:avLst/>
              </a:prstGeom>
              <a:solidFill>
                <a:schemeClr val="accent5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033" name="직사각형 330"/>
              <p:cNvSpPr/>
              <p:nvPr/>
            </p:nvSpPr>
            <p:spPr>
              <a:xfrm>
                <a:off x="7715272" y="4357694"/>
                <a:ext cx="214314" cy="214314"/>
              </a:xfrm>
              <a:prstGeom prst="rect">
                <a:avLst/>
              </a:prstGeom>
              <a:solidFill>
                <a:schemeClr val="accent3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034" name="직사각형 336"/>
              <p:cNvSpPr/>
              <p:nvPr/>
            </p:nvSpPr>
            <p:spPr>
              <a:xfrm>
                <a:off x="7929586" y="4357694"/>
                <a:ext cx="214314" cy="214314"/>
              </a:xfrm>
              <a:prstGeom prst="rect">
                <a:avLst/>
              </a:prstGeom>
              <a:solidFill>
                <a:schemeClr val="accent4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035" name="직사각형 340"/>
              <p:cNvSpPr/>
              <p:nvPr/>
            </p:nvSpPr>
            <p:spPr>
              <a:xfrm>
                <a:off x="8143900" y="4357694"/>
                <a:ext cx="214314" cy="214314"/>
              </a:xfrm>
              <a:prstGeom prst="rect">
                <a:avLst/>
              </a:prstGeom>
              <a:solidFill>
                <a:schemeClr val="accent5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036" name="직사각형 341"/>
              <p:cNvSpPr/>
              <p:nvPr/>
            </p:nvSpPr>
            <p:spPr>
              <a:xfrm>
                <a:off x="8358182" y="4357694"/>
                <a:ext cx="214314" cy="214314"/>
              </a:xfrm>
              <a:prstGeom prst="rect">
                <a:avLst/>
              </a:prstGeom>
              <a:solidFill>
                <a:schemeClr val="accent3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037" name="직사각형 342"/>
              <p:cNvSpPr/>
              <p:nvPr/>
            </p:nvSpPr>
            <p:spPr>
              <a:xfrm>
                <a:off x="8572496" y="4357694"/>
                <a:ext cx="214314" cy="214314"/>
              </a:xfrm>
              <a:prstGeom prst="rect">
                <a:avLst/>
              </a:prstGeom>
              <a:solidFill>
                <a:schemeClr val="accent4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038" name="직사각형 343"/>
              <p:cNvSpPr/>
              <p:nvPr/>
            </p:nvSpPr>
            <p:spPr>
              <a:xfrm>
                <a:off x="8786810" y="4357694"/>
                <a:ext cx="214314" cy="214314"/>
              </a:xfrm>
              <a:prstGeom prst="rect">
                <a:avLst/>
              </a:prstGeom>
              <a:solidFill>
                <a:schemeClr val="accent5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grpSp>
          <p:nvGrpSpPr>
            <p:cNvPr id="984" name="그룹 251"/>
            <p:cNvGrpSpPr/>
            <p:nvPr/>
          </p:nvGrpSpPr>
          <p:grpSpPr>
            <a:xfrm rot="5400000">
              <a:off x="7893867" y="5036355"/>
              <a:ext cx="928694" cy="285752"/>
              <a:chOff x="5143504" y="4357694"/>
              <a:chExt cx="3857620" cy="214314"/>
            </a:xfrm>
          </p:grpSpPr>
          <p:sp>
            <p:nvSpPr>
              <p:cNvPr id="1003" name="직사각형 345"/>
              <p:cNvSpPr/>
              <p:nvPr/>
            </p:nvSpPr>
            <p:spPr>
              <a:xfrm>
                <a:off x="5143504" y="4357694"/>
                <a:ext cx="214314" cy="214314"/>
              </a:xfrm>
              <a:prstGeom prst="rect">
                <a:avLst/>
              </a:prstGeom>
              <a:solidFill>
                <a:schemeClr val="accent3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004" name="직사각형 346"/>
              <p:cNvSpPr/>
              <p:nvPr/>
            </p:nvSpPr>
            <p:spPr>
              <a:xfrm>
                <a:off x="5357818" y="4357694"/>
                <a:ext cx="214314" cy="214314"/>
              </a:xfrm>
              <a:prstGeom prst="rect">
                <a:avLst/>
              </a:prstGeom>
              <a:solidFill>
                <a:schemeClr val="accent4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005" name="직사각형 347"/>
              <p:cNvSpPr/>
              <p:nvPr/>
            </p:nvSpPr>
            <p:spPr>
              <a:xfrm>
                <a:off x="5572132" y="4357694"/>
                <a:ext cx="214314" cy="214314"/>
              </a:xfrm>
              <a:prstGeom prst="rect">
                <a:avLst/>
              </a:prstGeom>
              <a:solidFill>
                <a:schemeClr val="accent5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006" name="직사각형 348"/>
              <p:cNvSpPr/>
              <p:nvPr/>
            </p:nvSpPr>
            <p:spPr>
              <a:xfrm>
                <a:off x="5786446" y="4357694"/>
                <a:ext cx="214314" cy="214314"/>
              </a:xfrm>
              <a:prstGeom prst="rect">
                <a:avLst/>
              </a:prstGeom>
              <a:solidFill>
                <a:schemeClr val="accent3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007" name="직사각형 349"/>
              <p:cNvSpPr/>
              <p:nvPr/>
            </p:nvSpPr>
            <p:spPr>
              <a:xfrm>
                <a:off x="6000760" y="4357694"/>
                <a:ext cx="214314" cy="214314"/>
              </a:xfrm>
              <a:prstGeom prst="rect">
                <a:avLst/>
              </a:prstGeom>
              <a:solidFill>
                <a:schemeClr val="accent4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008" name="직사각형 350"/>
              <p:cNvSpPr/>
              <p:nvPr/>
            </p:nvSpPr>
            <p:spPr>
              <a:xfrm>
                <a:off x="6215074" y="4357694"/>
                <a:ext cx="214314" cy="214314"/>
              </a:xfrm>
              <a:prstGeom prst="rect">
                <a:avLst/>
              </a:prstGeom>
              <a:solidFill>
                <a:schemeClr val="accent5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009" name="직사각형 351"/>
              <p:cNvSpPr/>
              <p:nvPr/>
            </p:nvSpPr>
            <p:spPr>
              <a:xfrm>
                <a:off x="6429388" y="4357694"/>
                <a:ext cx="214314" cy="214314"/>
              </a:xfrm>
              <a:prstGeom prst="rect">
                <a:avLst/>
              </a:prstGeom>
              <a:solidFill>
                <a:schemeClr val="accent3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010" name="직사각형 352"/>
              <p:cNvSpPr/>
              <p:nvPr/>
            </p:nvSpPr>
            <p:spPr>
              <a:xfrm>
                <a:off x="6643702" y="4357694"/>
                <a:ext cx="214314" cy="214314"/>
              </a:xfrm>
              <a:prstGeom prst="rect">
                <a:avLst/>
              </a:prstGeom>
              <a:solidFill>
                <a:schemeClr val="accent4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011" name="직사각형 353"/>
              <p:cNvSpPr/>
              <p:nvPr/>
            </p:nvSpPr>
            <p:spPr>
              <a:xfrm>
                <a:off x="6858016" y="4357694"/>
                <a:ext cx="214314" cy="214314"/>
              </a:xfrm>
              <a:prstGeom prst="rect">
                <a:avLst/>
              </a:prstGeom>
              <a:solidFill>
                <a:schemeClr val="accent5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012" name="직사각형 354"/>
              <p:cNvSpPr/>
              <p:nvPr/>
            </p:nvSpPr>
            <p:spPr>
              <a:xfrm>
                <a:off x="7072330" y="4357694"/>
                <a:ext cx="214314" cy="214314"/>
              </a:xfrm>
              <a:prstGeom prst="rect">
                <a:avLst/>
              </a:prstGeom>
              <a:solidFill>
                <a:schemeClr val="accent3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013" name="직사각형 355"/>
              <p:cNvSpPr/>
              <p:nvPr/>
            </p:nvSpPr>
            <p:spPr>
              <a:xfrm>
                <a:off x="7286644" y="4357694"/>
                <a:ext cx="214314" cy="214314"/>
              </a:xfrm>
              <a:prstGeom prst="rect">
                <a:avLst/>
              </a:prstGeom>
              <a:solidFill>
                <a:schemeClr val="accent4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014" name="직사각형 374"/>
              <p:cNvSpPr/>
              <p:nvPr/>
            </p:nvSpPr>
            <p:spPr>
              <a:xfrm>
                <a:off x="7500958" y="4357694"/>
                <a:ext cx="214314" cy="214314"/>
              </a:xfrm>
              <a:prstGeom prst="rect">
                <a:avLst/>
              </a:prstGeom>
              <a:solidFill>
                <a:schemeClr val="accent5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015" name="직사각형 375"/>
              <p:cNvSpPr/>
              <p:nvPr/>
            </p:nvSpPr>
            <p:spPr>
              <a:xfrm>
                <a:off x="7715272" y="4357694"/>
                <a:ext cx="214314" cy="214314"/>
              </a:xfrm>
              <a:prstGeom prst="rect">
                <a:avLst/>
              </a:prstGeom>
              <a:solidFill>
                <a:schemeClr val="accent3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016" name="직사각형 379"/>
              <p:cNvSpPr/>
              <p:nvPr/>
            </p:nvSpPr>
            <p:spPr>
              <a:xfrm>
                <a:off x="7929586" y="4357694"/>
                <a:ext cx="214314" cy="214314"/>
              </a:xfrm>
              <a:prstGeom prst="rect">
                <a:avLst/>
              </a:prstGeom>
              <a:solidFill>
                <a:schemeClr val="accent4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017" name="직사각형 383"/>
              <p:cNvSpPr/>
              <p:nvPr/>
            </p:nvSpPr>
            <p:spPr>
              <a:xfrm>
                <a:off x="8143900" y="4357694"/>
                <a:ext cx="214314" cy="214314"/>
              </a:xfrm>
              <a:prstGeom prst="rect">
                <a:avLst/>
              </a:prstGeom>
              <a:solidFill>
                <a:schemeClr val="accent5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018" name="직사각형 384"/>
              <p:cNvSpPr/>
              <p:nvPr/>
            </p:nvSpPr>
            <p:spPr>
              <a:xfrm>
                <a:off x="8358182" y="4357694"/>
                <a:ext cx="214314" cy="214314"/>
              </a:xfrm>
              <a:prstGeom prst="rect">
                <a:avLst/>
              </a:prstGeom>
              <a:solidFill>
                <a:schemeClr val="accent3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019" name="직사각형 385"/>
              <p:cNvSpPr/>
              <p:nvPr/>
            </p:nvSpPr>
            <p:spPr>
              <a:xfrm>
                <a:off x="8572496" y="4357694"/>
                <a:ext cx="214314" cy="214314"/>
              </a:xfrm>
              <a:prstGeom prst="rect">
                <a:avLst/>
              </a:prstGeom>
              <a:solidFill>
                <a:schemeClr val="accent4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020" name="직사각형 386"/>
              <p:cNvSpPr/>
              <p:nvPr/>
            </p:nvSpPr>
            <p:spPr>
              <a:xfrm>
                <a:off x="8786810" y="4357694"/>
                <a:ext cx="214314" cy="214314"/>
              </a:xfrm>
              <a:prstGeom prst="rect">
                <a:avLst/>
              </a:prstGeom>
              <a:solidFill>
                <a:schemeClr val="accent5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cxnSp>
          <p:nvCxnSpPr>
            <p:cNvPr id="985" name="직선 화살표 연결선 442"/>
            <p:cNvCxnSpPr/>
            <p:nvPr/>
          </p:nvCxnSpPr>
          <p:spPr>
            <a:xfrm rot="5400000" flipV="1">
              <a:off x="5289358" y="3646291"/>
              <a:ext cx="1143008" cy="279797"/>
            </a:xfrm>
            <a:prstGeom prst="straightConnector1">
              <a:avLst/>
            </a:prstGeom>
            <a:ln>
              <a:tailEnd type="arrow"/>
            </a:ln>
            <a:scene3d>
              <a:camera prst="orthographicFront">
                <a:rot lat="0" lon="0" rev="0"/>
              </a:camera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6" name="직선 화살표 연결선 444"/>
            <p:cNvCxnSpPr/>
            <p:nvPr/>
          </p:nvCxnSpPr>
          <p:spPr>
            <a:xfrm rot="5400000" flipV="1">
              <a:off x="5938253" y="3152179"/>
              <a:ext cx="1143008" cy="1268022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7" name="직선 화살표 연결선 447"/>
            <p:cNvCxnSpPr/>
            <p:nvPr/>
          </p:nvCxnSpPr>
          <p:spPr>
            <a:xfrm rot="5400000" flipV="1">
              <a:off x="6622868" y="2622348"/>
              <a:ext cx="1143008" cy="2327684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8" name="직선 화살표 연결선 449"/>
            <p:cNvCxnSpPr/>
            <p:nvPr/>
          </p:nvCxnSpPr>
          <p:spPr>
            <a:xfrm rot="16200000" flipH="1" flipV="1">
              <a:off x="5521532" y="3693914"/>
              <a:ext cx="1143008" cy="184553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9" name="직선 화살표 연결선 451"/>
            <p:cNvCxnSpPr/>
            <p:nvPr/>
          </p:nvCxnSpPr>
          <p:spPr>
            <a:xfrm rot="5400000" flipV="1">
              <a:off x="6170429" y="3384354"/>
              <a:ext cx="1143008" cy="803671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0" name="직선 화살표 연결선 453"/>
            <p:cNvCxnSpPr/>
            <p:nvPr/>
          </p:nvCxnSpPr>
          <p:spPr>
            <a:xfrm rot="5400000" flipV="1">
              <a:off x="6855040" y="2854519"/>
              <a:ext cx="1143008" cy="1863341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1" name="직선 화살표 연결선 455"/>
            <p:cNvCxnSpPr/>
            <p:nvPr/>
          </p:nvCxnSpPr>
          <p:spPr>
            <a:xfrm rot="16200000" flipH="1" flipV="1">
              <a:off x="5753704" y="3461742"/>
              <a:ext cx="1143008" cy="648897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2" name="직선 화살표 연결선 457"/>
            <p:cNvCxnSpPr/>
            <p:nvPr/>
          </p:nvCxnSpPr>
          <p:spPr>
            <a:xfrm rot="5400000" flipV="1">
              <a:off x="6402600" y="3616526"/>
              <a:ext cx="1143008" cy="339328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3" name="직선 화살표 연결선 461"/>
            <p:cNvCxnSpPr/>
            <p:nvPr/>
          </p:nvCxnSpPr>
          <p:spPr>
            <a:xfrm rot="5400000" flipV="1">
              <a:off x="7087215" y="3086695"/>
              <a:ext cx="1143008" cy="139899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4" name="직선 화살표 연결선 463"/>
            <p:cNvCxnSpPr/>
            <p:nvPr/>
          </p:nvCxnSpPr>
          <p:spPr>
            <a:xfrm rot="16200000" flipH="1" flipV="1">
              <a:off x="5985879" y="3229567"/>
              <a:ext cx="1143008" cy="1113247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5" name="직선 화살표 연결선 465"/>
            <p:cNvCxnSpPr/>
            <p:nvPr/>
          </p:nvCxnSpPr>
          <p:spPr>
            <a:xfrm rot="16200000" flipH="1" flipV="1">
              <a:off x="6634775" y="3723679"/>
              <a:ext cx="1143008" cy="125023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6" name="직선 화살표 연결선 467"/>
            <p:cNvCxnSpPr/>
            <p:nvPr/>
          </p:nvCxnSpPr>
          <p:spPr>
            <a:xfrm rot="5400000" flipV="1">
              <a:off x="7319387" y="3318866"/>
              <a:ext cx="1143008" cy="934647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7" name="직선 화살표 연결선 469"/>
            <p:cNvCxnSpPr/>
            <p:nvPr/>
          </p:nvCxnSpPr>
          <p:spPr>
            <a:xfrm rot="16200000" flipH="1" flipV="1">
              <a:off x="6218051" y="2997395"/>
              <a:ext cx="1143008" cy="1577591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8" name="직선 화살표 연결선 471"/>
            <p:cNvCxnSpPr/>
            <p:nvPr/>
          </p:nvCxnSpPr>
          <p:spPr>
            <a:xfrm rot="16200000" flipH="1" flipV="1">
              <a:off x="6866947" y="3491507"/>
              <a:ext cx="1143008" cy="589366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9" name="직선 화살표 연결선 473"/>
            <p:cNvCxnSpPr/>
            <p:nvPr/>
          </p:nvCxnSpPr>
          <p:spPr>
            <a:xfrm rot="5400000" flipV="1">
              <a:off x="7551562" y="3551042"/>
              <a:ext cx="1143008" cy="470296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0" name="직선 화살표 연결선 475"/>
            <p:cNvCxnSpPr/>
            <p:nvPr/>
          </p:nvCxnSpPr>
          <p:spPr>
            <a:xfrm rot="16200000" flipH="1" flipV="1">
              <a:off x="6450226" y="2765220"/>
              <a:ext cx="1143008" cy="2041941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1" name="직선 화살표 연결선 477"/>
            <p:cNvCxnSpPr/>
            <p:nvPr/>
          </p:nvCxnSpPr>
          <p:spPr>
            <a:xfrm rot="16200000" flipH="1" flipV="1">
              <a:off x="7099122" y="3259332"/>
              <a:ext cx="1143008" cy="1053717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2" name="직선 화살표 연결선 479"/>
            <p:cNvCxnSpPr/>
            <p:nvPr/>
          </p:nvCxnSpPr>
          <p:spPr>
            <a:xfrm rot="5400000" flipV="1">
              <a:off x="7783734" y="3783213"/>
              <a:ext cx="1143008" cy="5953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86" name="Group 274"/>
          <p:cNvGrpSpPr/>
          <p:nvPr/>
        </p:nvGrpSpPr>
        <p:grpSpPr>
          <a:xfrm>
            <a:off x="6598062" y="2015048"/>
            <a:ext cx="780352" cy="1931317"/>
            <a:chOff x="6598062" y="2015048"/>
            <a:chExt cx="780352" cy="1931317"/>
          </a:xfrm>
        </p:grpSpPr>
        <p:pic>
          <p:nvPicPr>
            <p:cNvPr id="1187" name="Picture 1186"/>
            <p:cNvPicPr>
              <a:picLocks noChangeAspect="1"/>
            </p:cNvPicPr>
            <p:nvPr/>
          </p:nvPicPr>
          <p:blipFill>
            <a:blip r:embed="rId3">
              <a:alphaModFix amt="70000"/>
            </a:blip>
            <a:stretch>
              <a:fillRect/>
            </a:stretch>
          </p:blipFill>
          <p:spPr>
            <a:xfrm>
              <a:off x="6643222" y="3336717"/>
              <a:ext cx="735192" cy="609648"/>
            </a:xfrm>
            <a:prstGeom prst="rect">
              <a:avLst/>
            </a:prstGeom>
            <a:noFill/>
          </p:spPr>
        </p:pic>
        <p:pic>
          <p:nvPicPr>
            <p:cNvPr id="1188" name="Picture 1187"/>
            <p:cNvPicPr>
              <a:picLocks noChangeAspect="1"/>
            </p:cNvPicPr>
            <p:nvPr/>
          </p:nvPicPr>
          <p:blipFill>
            <a:blip r:embed="rId3">
              <a:alphaModFix amt="70000"/>
            </a:blip>
            <a:stretch>
              <a:fillRect/>
            </a:stretch>
          </p:blipFill>
          <p:spPr>
            <a:xfrm>
              <a:off x="6598062" y="2015048"/>
              <a:ext cx="735192" cy="609648"/>
            </a:xfrm>
            <a:prstGeom prst="rect">
              <a:avLst/>
            </a:prstGeom>
            <a:noFill/>
          </p:spPr>
        </p:pic>
      </p:grpSp>
      <p:sp>
        <p:nvSpPr>
          <p:cNvPr id="1189" name="Text Placeholder 2"/>
          <p:cNvSpPr txBox="1">
            <a:spLocks/>
          </p:cNvSpPr>
          <p:nvPr/>
        </p:nvSpPr>
        <p:spPr bwMode="auto">
          <a:xfrm>
            <a:off x="58742" y="3419362"/>
            <a:ext cx="5468939" cy="17543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lvl="1" eaLnBrk="1" hangingPunct="1">
              <a:spcBef>
                <a:spcPct val="20000"/>
              </a:spcBef>
              <a:buFont typeface="Arial" charset="0"/>
              <a:buChar char="•"/>
            </a:pPr>
            <a:r>
              <a:rPr lang="en-US" altLang="ko-KR" sz="2000" b="1" dirty="0" smtClean="0">
                <a:cs typeface="맑은 고딕" charset="0"/>
              </a:rPr>
              <a:t>Aggregate </a:t>
            </a:r>
            <a:r>
              <a:rPr lang="en-US" altLang="ko-KR" sz="2000" b="1" dirty="0">
                <a:cs typeface="맑은 고딕" charset="0"/>
              </a:rPr>
              <a:t>and </a:t>
            </a:r>
            <a:r>
              <a:rPr lang="en-US" altLang="ko-KR" sz="2000" b="1" dirty="0" smtClean="0">
                <a:solidFill>
                  <a:srgbClr val="800000"/>
                </a:solidFill>
                <a:cs typeface="맑은 고딕" charset="0"/>
              </a:rPr>
              <a:t>write</a:t>
            </a:r>
            <a:endParaRPr lang="en-US" altLang="ko-KR" sz="2000" b="1" dirty="0">
              <a:cs typeface="맑은 고딕" charset="0"/>
            </a:endParaRPr>
          </a:p>
        </p:txBody>
      </p:sp>
      <p:sp>
        <p:nvSpPr>
          <p:cNvPr id="226" name="Title 1"/>
          <p:cNvSpPr>
            <a:spLocks noGrp="1"/>
          </p:cNvSpPr>
          <p:nvPr>
            <p:ph type="title"/>
          </p:nvPr>
        </p:nvSpPr>
        <p:spPr>
          <a:xfrm>
            <a:off x="381027" y="274639"/>
            <a:ext cx="8229600" cy="1143000"/>
          </a:xfrm>
        </p:spPr>
        <p:txBody>
          <a:bodyPr/>
          <a:lstStyle/>
          <a:p>
            <a:pPr rtl="0" eaLnBrk="1" latinLnBrk="0" hangingPunct="1"/>
            <a:r>
              <a:rPr lang="en-US" sz="4000" b="1" kern="1200" dirty="0" smtClean="0">
                <a:solidFill>
                  <a:srgbClr val="82151A"/>
                </a:solidFill>
                <a:effectLst/>
                <a:latin typeface="Calibri"/>
                <a:ea typeface="+mn-ea"/>
                <a:cs typeface="+mn-cs"/>
              </a:rPr>
              <a:t>Two-layer I/O Model</a:t>
            </a:r>
            <a:endParaRPr lang="en-US" dirty="0" smtClean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5867606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793" name="그룹 436"/>
          <p:cNvGrpSpPr>
            <a:grpSpLocks/>
          </p:cNvGrpSpPr>
          <p:nvPr/>
        </p:nvGrpSpPr>
        <p:grpSpPr bwMode="auto">
          <a:xfrm>
            <a:off x="5657856" y="1542861"/>
            <a:ext cx="2792412" cy="1571625"/>
            <a:chOff x="5643570" y="1643050"/>
            <a:chExt cx="2792432" cy="1571636"/>
          </a:xfrm>
        </p:grpSpPr>
        <p:grpSp>
          <p:nvGrpSpPr>
            <p:cNvPr id="33888" name="그룹 251"/>
            <p:cNvGrpSpPr>
              <a:grpSpLocks/>
            </p:cNvGrpSpPr>
            <p:nvPr/>
          </p:nvGrpSpPr>
          <p:grpSpPr bwMode="auto">
            <a:xfrm>
              <a:off x="5643570" y="2928934"/>
              <a:ext cx="928694" cy="285752"/>
              <a:chOff x="5143504" y="4357694"/>
              <a:chExt cx="3857620" cy="214314"/>
            </a:xfrm>
          </p:grpSpPr>
          <p:sp>
            <p:nvSpPr>
              <p:cNvPr id="172" name="직사각형 171"/>
              <p:cNvSpPr/>
              <p:nvPr/>
            </p:nvSpPr>
            <p:spPr>
              <a:xfrm>
                <a:off x="5143504" y="4357694"/>
                <a:ext cx="217607" cy="214314"/>
              </a:xfrm>
              <a:prstGeom prst="rect">
                <a:avLst/>
              </a:prstGeom>
              <a:solidFill>
                <a:schemeClr val="accent3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ko-KR" altLang="en-US"/>
              </a:p>
            </p:txBody>
          </p:sp>
          <p:sp>
            <p:nvSpPr>
              <p:cNvPr id="173" name="직사각형 172"/>
              <p:cNvSpPr/>
              <p:nvPr/>
            </p:nvSpPr>
            <p:spPr>
              <a:xfrm>
                <a:off x="5354519" y="4357694"/>
                <a:ext cx="217607" cy="214314"/>
              </a:xfrm>
              <a:prstGeom prst="rect">
                <a:avLst/>
              </a:prstGeom>
              <a:solidFill>
                <a:schemeClr val="accent3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ko-KR" altLang="en-US"/>
              </a:p>
            </p:txBody>
          </p:sp>
          <p:sp>
            <p:nvSpPr>
              <p:cNvPr id="174" name="직사각형 173"/>
              <p:cNvSpPr/>
              <p:nvPr/>
            </p:nvSpPr>
            <p:spPr>
              <a:xfrm>
                <a:off x="5572127" y="4357694"/>
                <a:ext cx="217612" cy="214314"/>
              </a:xfrm>
              <a:prstGeom prst="rect">
                <a:avLst/>
              </a:prstGeom>
              <a:solidFill>
                <a:schemeClr val="accent3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ko-KR" altLang="en-US"/>
              </a:p>
            </p:txBody>
          </p:sp>
          <p:sp>
            <p:nvSpPr>
              <p:cNvPr id="175" name="직사각형 174"/>
              <p:cNvSpPr/>
              <p:nvPr/>
            </p:nvSpPr>
            <p:spPr>
              <a:xfrm>
                <a:off x="5789738" y="4357694"/>
                <a:ext cx="211015" cy="214314"/>
              </a:xfrm>
              <a:prstGeom prst="rect">
                <a:avLst/>
              </a:prstGeom>
              <a:solidFill>
                <a:schemeClr val="accent3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ko-KR" altLang="en-US"/>
              </a:p>
            </p:txBody>
          </p:sp>
          <p:sp>
            <p:nvSpPr>
              <p:cNvPr id="176" name="직사각형 175"/>
              <p:cNvSpPr/>
              <p:nvPr/>
            </p:nvSpPr>
            <p:spPr>
              <a:xfrm>
                <a:off x="6000753" y="4357694"/>
                <a:ext cx="217607" cy="214314"/>
              </a:xfrm>
              <a:prstGeom prst="rect">
                <a:avLst/>
              </a:prstGeom>
              <a:solidFill>
                <a:schemeClr val="accent3"/>
              </a:solidFill>
              <a:ln>
                <a:solidFill>
                  <a:srgbClr val="385D8A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ko-KR" altLang="en-US"/>
              </a:p>
            </p:txBody>
          </p:sp>
          <p:sp>
            <p:nvSpPr>
              <p:cNvPr id="177" name="직사각형 176"/>
              <p:cNvSpPr/>
              <p:nvPr/>
            </p:nvSpPr>
            <p:spPr>
              <a:xfrm>
                <a:off x="6218361" y="4357694"/>
                <a:ext cx="211015" cy="214314"/>
              </a:xfrm>
              <a:prstGeom prst="rect">
                <a:avLst/>
              </a:prstGeom>
              <a:solidFill>
                <a:srgbClr val="385D8A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ko-KR" altLang="en-US"/>
              </a:p>
            </p:txBody>
          </p:sp>
          <p:sp>
            <p:nvSpPr>
              <p:cNvPr id="178" name="직사각형 177"/>
              <p:cNvSpPr/>
              <p:nvPr/>
            </p:nvSpPr>
            <p:spPr>
              <a:xfrm>
                <a:off x="6429376" y="4357694"/>
                <a:ext cx="217612" cy="214314"/>
              </a:xfrm>
              <a:prstGeom prst="rect">
                <a:avLst/>
              </a:prstGeom>
              <a:solidFill>
                <a:schemeClr val="accent3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ko-KR" altLang="en-US"/>
              </a:p>
            </p:txBody>
          </p:sp>
          <p:sp>
            <p:nvSpPr>
              <p:cNvPr id="179" name="직사각형 178"/>
              <p:cNvSpPr/>
              <p:nvPr/>
            </p:nvSpPr>
            <p:spPr>
              <a:xfrm>
                <a:off x="6646987" y="4357694"/>
                <a:ext cx="211015" cy="214314"/>
              </a:xfrm>
              <a:prstGeom prst="rect">
                <a:avLst/>
              </a:prstGeom>
              <a:solidFill>
                <a:schemeClr val="accent3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ko-KR" altLang="en-US"/>
              </a:p>
            </p:txBody>
          </p:sp>
          <p:sp>
            <p:nvSpPr>
              <p:cNvPr id="180" name="직사각형 179"/>
              <p:cNvSpPr/>
              <p:nvPr/>
            </p:nvSpPr>
            <p:spPr>
              <a:xfrm>
                <a:off x="6858003" y="4357694"/>
                <a:ext cx="217607" cy="214314"/>
              </a:xfrm>
              <a:prstGeom prst="rect">
                <a:avLst/>
              </a:prstGeom>
              <a:solidFill>
                <a:schemeClr val="accent3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ko-KR" altLang="en-US"/>
              </a:p>
            </p:txBody>
          </p:sp>
          <p:sp>
            <p:nvSpPr>
              <p:cNvPr id="181" name="직사각형 180"/>
              <p:cNvSpPr/>
              <p:nvPr/>
            </p:nvSpPr>
            <p:spPr>
              <a:xfrm>
                <a:off x="7075610" y="4357694"/>
                <a:ext cx="211015" cy="214314"/>
              </a:xfrm>
              <a:prstGeom prst="rect">
                <a:avLst/>
              </a:prstGeom>
              <a:solidFill>
                <a:schemeClr val="accent3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ko-KR" altLang="en-US"/>
              </a:p>
            </p:txBody>
          </p:sp>
          <p:sp>
            <p:nvSpPr>
              <p:cNvPr id="182" name="직사각형 181"/>
              <p:cNvSpPr/>
              <p:nvPr/>
            </p:nvSpPr>
            <p:spPr>
              <a:xfrm>
                <a:off x="7286625" y="4357694"/>
                <a:ext cx="217612" cy="214314"/>
              </a:xfrm>
              <a:prstGeom prst="rect">
                <a:avLst/>
              </a:prstGeom>
              <a:solidFill>
                <a:schemeClr val="accent3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ko-KR" altLang="en-US"/>
              </a:p>
            </p:txBody>
          </p:sp>
          <p:sp>
            <p:nvSpPr>
              <p:cNvPr id="183" name="직사각형 182"/>
              <p:cNvSpPr/>
              <p:nvPr/>
            </p:nvSpPr>
            <p:spPr>
              <a:xfrm>
                <a:off x="7504237" y="4357694"/>
                <a:ext cx="211015" cy="214314"/>
              </a:xfrm>
              <a:prstGeom prst="rect">
                <a:avLst/>
              </a:prstGeom>
              <a:solidFill>
                <a:srgbClr val="385D8A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ko-KR" altLang="en-US"/>
              </a:p>
            </p:txBody>
          </p:sp>
          <p:sp>
            <p:nvSpPr>
              <p:cNvPr id="184" name="직사각형 183"/>
              <p:cNvSpPr/>
              <p:nvPr/>
            </p:nvSpPr>
            <p:spPr>
              <a:xfrm>
                <a:off x="7715252" y="4357694"/>
                <a:ext cx="217607" cy="214314"/>
              </a:xfrm>
              <a:prstGeom prst="rect">
                <a:avLst/>
              </a:prstGeom>
              <a:solidFill>
                <a:schemeClr val="accent3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ko-KR" altLang="en-US"/>
              </a:p>
            </p:txBody>
          </p:sp>
          <p:sp>
            <p:nvSpPr>
              <p:cNvPr id="185" name="직사각형 184"/>
              <p:cNvSpPr/>
              <p:nvPr/>
            </p:nvSpPr>
            <p:spPr>
              <a:xfrm>
                <a:off x="7932859" y="4357694"/>
                <a:ext cx="211015" cy="214314"/>
              </a:xfrm>
              <a:prstGeom prst="rect">
                <a:avLst/>
              </a:prstGeom>
              <a:solidFill>
                <a:schemeClr val="accent3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ko-KR" altLang="en-US"/>
              </a:p>
            </p:txBody>
          </p:sp>
          <p:sp>
            <p:nvSpPr>
              <p:cNvPr id="186" name="직사각형 185"/>
              <p:cNvSpPr/>
              <p:nvPr/>
            </p:nvSpPr>
            <p:spPr>
              <a:xfrm>
                <a:off x="8143875" y="4357694"/>
                <a:ext cx="217612" cy="214314"/>
              </a:xfrm>
              <a:prstGeom prst="rect">
                <a:avLst/>
              </a:prstGeom>
              <a:solidFill>
                <a:schemeClr val="accent3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ko-KR" altLang="en-US"/>
              </a:p>
            </p:txBody>
          </p:sp>
          <p:sp>
            <p:nvSpPr>
              <p:cNvPr id="187" name="직사각형 186"/>
              <p:cNvSpPr/>
              <p:nvPr/>
            </p:nvSpPr>
            <p:spPr>
              <a:xfrm>
                <a:off x="8354890" y="4357694"/>
                <a:ext cx="217612" cy="214314"/>
              </a:xfrm>
              <a:prstGeom prst="rect">
                <a:avLst/>
              </a:prstGeom>
              <a:solidFill>
                <a:schemeClr val="accent3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ko-KR" altLang="en-US"/>
              </a:p>
            </p:txBody>
          </p:sp>
          <p:sp>
            <p:nvSpPr>
              <p:cNvPr id="188" name="직사각형 187"/>
              <p:cNvSpPr/>
              <p:nvPr/>
            </p:nvSpPr>
            <p:spPr>
              <a:xfrm>
                <a:off x="8572501" y="4357694"/>
                <a:ext cx="211015" cy="214314"/>
              </a:xfrm>
              <a:prstGeom prst="rect">
                <a:avLst/>
              </a:prstGeom>
              <a:solidFill>
                <a:schemeClr val="accent3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ko-KR" altLang="en-US"/>
              </a:p>
            </p:txBody>
          </p:sp>
          <p:sp>
            <p:nvSpPr>
              <p:cNvPr id="189" name="직사각형 188"/>
              <p:cNvSpPr/>
              <p:nvPr/>
            </p:nvSpPr>
            <p:spPr>
              <a:xfrm>
                <a:off x="8783517" y="4357694"/>
                <a:ext cx="217607" cy="214314"/>
              </a:xfrm>
              <a:prstGeom prst="rect">
                <a:avLst/>
              </a:prstGeom>
              <a:solidFill>
                <a:schemeClr val="accent4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ko-KR" altLang="en-US"/>
              </a:p>
            </p:txBody>
          </p:sp>
        </p:grpSp>
        <p:grpSp>
          <p:nvGrpSpPr>
            <p:cNvPr id="33889" name="그룹 147"/>
            <p:cNvGrpSpPr>
              <a:grpSpLocks/>
            </p:cNvGrpSpPr>
            <p:nvPr/>
          </p:nvGrpSpPr>
          <p:grpSpPr bwMode="auto">
            <a:xfrm>
              <a:off x="5857884" y="1643050"/>
              <a:ext cx="489861" cy="428628"/>
              <a:chOff x="5857884" y="4357694"/>
              <a:chExt cx="1143008" cy="1000132"/>
            </a:xfrm>
          </p:grpSpPr>
          <p:sp>
            <p:nvSpPr>
              <p:cNvPr id="149" name="직사각형 148"/>
              <p:cNvSpPr/>
              <p:nvPr/>
            </p:nvSpPr>
            <p:spPr>
              <a:xfrm>
                <a:off x="6287570" y="4357694"/>
                <a:ext cx="714911" cy="714908"/>
              </a:xfrm>
              <a:prstGeom prst="rect">
                <a:avLst/>
              </a:prstGeom>
              <a:solidFill>
                <a:schemeClr val="bg2">
                  <a:lumMod val="75000"/>
                  <a:alpha val="50000"/>
                </a:schemeClr>
              </a:solidFill>
              <a:ln>
                <a:solidFill>
                  <a:schemeClr val="accent1">
                    <a:shade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ko-KR" altLang="en-US"/>
              </a:p>
            </p:txBody>
          </p:sp>
          <p:grpSp>
            <p:nvGrpSpPr>
              <p:cNvPr id="33945" name="그룹 178"/>
              <p:cNvGrpSpPr>
                <a:grpSpLocks/>
              </p:cNvGrpSpPr>
              <p:nvPr/>
            </p:nvGrpSpPr>
            <p:grpSpPr bwMode="auto">
              <a:xfrm>
                <a:off x="5857884" y="4357694"/>
                <a:ext cx="1143008" cy="1000132"/>
                <a:chOff x="5715008" y="2571744"/>
                <a:chExt cx="1143008" cy="1000132"/>
              </a:xfrm>
            </p:grpSpPr>
            <p:cxnSp>
              <p:nvCxnSpPr>
                <p:cNvPr id="152" name="직선 연결선 151"/>
                <p:cNvCxnSpPr/>
                <p:nvPr/>
              </p:nvCxnSpPr>
              <p:spPr>
                <a:xfrm rot="10800000" flipV="1">
                  <a:off x="5715008" y="3286652"/>
                  <a:ext cx="429686" cy="285224"/>
                </a:xfrm>
                <a:prstGeom prst="line">
                  <a:avLst/>
                </a:prstGeom>
                <a:ln w="2540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3" name="직선 연결선 152"/>
                <p:cNvCxnSpPr/>
                <p:nvPr/>
              </p:nvCxnSpPr>
              <p:spPr>
                <a:xfrm rot="10800000" flipV="1">
                  <a:off x="5715008" y="2571744"/>
                  <a:ext cx="429686" cy="285222"/>
                </a:xfrm>
                <a:prstGeom prst="line">
                  <a:avLst/>
                </a:prstGeom>
                <a:ln w="2540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4" name="직선 연결선 153"/>
                <p:cNvCxnSpPr/>
                <p:nvPr/>
              </p:nvCxnSpPr>
              <p:spPr>
                <a:xfrm rot="10800000" flipV="1">
                  <a:off x="6429919" y="2571744"/>
                  <a:ext cx="429686" cy="285222"/>
                </a:xfrm>
                <a:prstGeom prst="line">
                  <a:avLst/>
                </a:prstGeom>
                <a:ln w="2540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5" name="직선 연결선 154"/>
                <p:cNvCxnSpPr/>
                <p:nvPr/>
              </p:nvCxnSpPr>
              <p:spPr>
                <a:xfrm rot="10800000" flipV="1">
                  <a:off x="6429919" y="3286652"/>
                  <a:ext cx="429686" cy="285224"/>
                </a:xfrm>
                <a:prstGeom prst="line">
                  <a:avLst/>
                </a:prstGeom>
                <a:ln w="2540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51" name="직사각형 150"/>
              <p:cNvSpPr/>
              <p:nvPr/>
            </p:nvSpPr>
            <p:spPr>
              <a:xfrm>
                <a:off x="5857884" y="4642916"/>
                <a:ext cx="714911" cy="714910"/>
              </a:xfrm>
              <a:prstGeom prst="rect">
                <a:avLst/>
              </a:prstGeom>
              <a:solidFill>
                <a:schemeClr val="accent1">
                  <a:lumMod val="60000"/>
                  <a:lumOff val="40000"/>
                  <a:alpha val="80000"/>
                </a:schemeClr>
              </a:solidFill>
              <a:ln>
                <a:solidFill>
                  <a:schemeClr val="accent1">
                    <a:shade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ko-KR" altLang="en-US"/>
              </a:p>
            </p:txBody>
          </p:sp>
        </p:grpSp>
        <p:grpSp>
          <p:nvGrpSpPr>
            <p:cNvPr id="33890" name="그룹 251"/>
            <p:cNvGrpSpPr>
              <a:grpSpLocks/>
            </p:cNvGrpSpPr>
            <p:nvPr/>
          </p:nvGrpSpPr>
          <p:grpSpPr bwMode="auto">
            <a:xfrm>
              <a:off x="6572264" y="2928934"/>
              <a:ext cx="928694" cy="285752"/>
              <a:chOff x="5143504" y="4357694"/>
              <a:chExt cx="3857620" cy="214314"/>
            </a:xfrm>
          </p:grpSpPr>
          <p:sp>
            <p:nvSpPr>
              <p:cNvPr id="158" name="직사각형 157"/>
              <p:cNvSpPr/>
              <p:nvPr/>
            </p:nvSpPr>
            <p:spPr>
              <a:xfrm>
                <a:off x="5143504" y="4357694"/>
                <a:ext cx="217612" cy="214314"/>
              </a:xfrm>
              <a:prstGeom prst="rect">
                <a:avLst/>
              </a:prstGeom>
              <a:solidFill>
                <a:schemeClr val="accent4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ko-KR" altLang="en-US"/>
              </a:p>
            </p:txBody>
          </p:sp>
          <p:sp>
            <p:nvSpPr>
              <p:cNvPr id="164" name="직사각형 163"/>
              <p:cNvSpPr/>
              <p:nvPr/>
            </p:nvSpPr>
            <p:spPr>
              <a:xfrm>
                <a:off x="5361116" y="4357694"/>
                <a:ext cx="211015" cy="214314"/>
              </a:xfrm>
              <a:prstGeom prst="rect">
                <a:avLst/>
              </a:prstGeom>
              <a:solidFill>
                <a:schemeClr val="accent4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ko-KR" altLang="en-US"/>
              </a:p>
            </p:txBody>
          </p:sp>
          <p:sp>
            <p:nvSpPr>
              <p:cNvPr id="166" name="직사각형 165"/>
              <p:cNvSpPr/>
              <p:nvPr/>
            </p:nvSpPr>
            <p:spPr>
              <a:xfrm>
                <a:off x="5572131" y="4357694"/>
                <a:ext cx="217607" cy="214314"/>
              </a:xfrm>
              <a:prstGeom prst="rect">
                <a:avLst/>
              </a:prstGeom>
              <a:solidFill>
                <a:schemeClr val="accent4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ko-KR" altLang="en-US"/>
              </a:p>
            </p:txBody>
          </p:sp>
          <p:sp>
            <p:nvSpPr>
              <p:cNvPr id="208" name="직사각형 207"/>
              <p:cNvSpPr/>
              <p:nvPr/>
            </p:nvSpPr>
            <p:spPr>
              <a:xfrm>
                <a:off x="5789738" y="4357694"/>
                <a:ext cx="211015" cy="214314"/>
              </a:xfrm>
              <a:prstGeom prst="rect">
                <a:avLst/>
              </a:prstGeom>
              <a:solidFill>
                <a:schemeClr val="accent4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ko-KR" altLang="en-US"/>
              </a:p>
            </p:txBody>
          </p:sp>
          <p:sp>
            <p:nvSpPr>
              <p:cNvPr id="209" name="직사각형 208"/>
              <p:cNvSpPr/>
              <p:nvPr/>
            </p:nvSpPr>
            <p:spPr>
              <a:xfrm>
                <a:off x="6000753" y="4357694"/>
                <a:ext cx="217612" cy="214314"/>
              </a:xfrm>
              <a:prstGeom prst="rect">
                <a:avLst/>
              </a:prstGeom>
              <a:solidFill>
                <a:srgbClr val="385D8A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ko-KR" altLang="en-US"/>
              </a:p>
            </p:txBody>
          </p:sp>
          <p:sp>
            <p:nvSpPr>
              <p:cNvPr id="210" name="직사각형 209"/>
              <p:cNvSpPr/>
              <p:nvPr/>
            </p:nvSpPr>
            <p:spPr>
              <a:xfrm>
                <a:off x="6218365" y="4357694"/>
                <a:ext cx="211015" cy="214314"/>
              </a:xfrm>
              <a:prstGeom prst="rect">
                <a:avLst/>
              </a:prstGeom>
              <a:solidFill>
                <a:schemeClr val="accent4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ko-KR" altLang="en-US"/>
              </a:p>
            </p:txBody>
          </p:sp>
          <p:sp>
            <p:nvSpPr>
              <p:cNvPr id="211" name="직사각형 210"/>
              <p:cNvSpPr/>
              <p:nvPr/>
            </p:nvSpPr>
            <p:spPr>
              <a:xfrm>
                <a:off x="6429380" y="4357694"/>
                <a:ext cx="217607" cy="214314"/>
              </a:xfrm>
              <a:prstGeom prst="rect">
                <a:avLst/>
              </a:prstGeom>
              <a:solidFill>
                <a:schemeClr val="accent4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ko-KR" altLang="en-US"/>
              </a:p>
            </p:txBody>
          </p:sp>
          <p:sp>
            <p:nvSpPr>
              <p:cNvPr id="212" name="직사각형 211"/>
              <p:cNvSpPr/>
              <p:nvPr/>
            </p:nvSpPr>
            <p:spPr>
              <a:xfrm>
                <a:off x="6646987" y="4357694"/>
                <a:ext cx="211015" cy="214314"/>
              </a:xfrm>
              <a:prstGeom prst="rect">
                <a:avLst/>
              </a:prstGeom>
              <a:solidFill>
                <a:schemeClr val="accent4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ko-KR" altLang="en-US"/>
              </a:p>
            </p:txBody>
          </p:sp>
          <p:sp>
            <p:nvSpPr>
              <p:cNvPr id="213" name="직사각형 212"/>
              <p:cNvSpPr/>
              <p:nvPr/>
            </p:nvSpPr>
            <p:spPr>
              <a:xfrm>
                <a:off x="6858003" y="4357694"/>
                <a:ext cx="217612" cy="214314"/>
              </a:xfrm>
              <a:prstGeom prst="rect">
                <a:avLst/>
              </a:prstGeom>
              <a:solidFill>
                <a:schemeClr val="accent4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ko-KR" altLang="en-US"/>
              </a:p>
            </p:txBody>
          </p:sp>
          <p:sp>
            <p:nvSpPr>
              <p:cNvPr id="214" name="직사각형 213"/>
              <p:cNvSpPr/>
              <p:nvPr/>
            </p:nvSpPr>
            <p:spPr>
              <a:xfrm>
                <a:off x="7075614" y="4357694"/>
                <a:ext cx="211015" cy="214314"/>
              </a:xfrm>
              <a:prstGeom prst="rect">
                <a:avLst/>
              </a:prstGeom>
              <a:solidFill>
                <a:schemeClr val="accent4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ko-KR" altLang="en-US"/>
              </a:p>
            </p:txBody>
          </p:sp>
          <p:sp>
            <p:nvSpPr>
              <p:cNvPr id="215" name="직사각형 214"/>
              <p:cNvSpPr/>
              <p:nvPr/>
            </p:nvSpPr>
            <p:spPr>
              <a:xfrm>
                <a:off x="7286629" y="4357694"/>
                <a:ext cx="217607" cy="214314"/>
              </a:xfrm>
              <a:prstGeom prst="rect">
                <a:avLst/>
              </a:prstGeom>
              <a:solidFill>
                <a:schemeClr val="accent4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ko-KR" altLang="en-US"/>
              </a:p>
            </p:txBody>
          </p:sp>
          <p:sp>
            <p:nvSpPr>
              <p:cNvPr id="216" name="직사각형 215"/>
              <p:cNvSpPr/>
              <p:nvPr/>
            </p:nvSpPr>
            <p:spPr>
              <a:xfrm>
                <a:off x="7504237" y="4357694"/>
                <a:ext cx="211015" cy="214314"/>
              </a:xfrm>
              <a:prstGeom prst="rect">
                <a:avLst/>
              </a:prstGeom>
              <a:solidFill>
                <a:srgbClr val="385D8A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ko-KR" altLang="en-US"/>
              </a:p>
            </p:txBody>
          </p:sp>
          <p:sp>
            <p:nvSpPr>
              <p:cNvPr id="217" name="직사각형 216"/>
              <p:cNvSpPr/>
              <p:nvPr/>
            </p:nvSpPr>
            <p:spPr>
              <a:xfrm>
                <a:off x="7715252" y="4357694"/>
                <a:ext cx="217612" cy="214314"/>
              </a:xfrm>
              <a:prstGeom prst="rect">
                <a:avLst/>
              </a:prstGeom>
              <a:solidFill>
                <a:schemeClr val="accent4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ko-KR" altLang="en-US"/>
              </a:p>
            </p:txBody>
          </p:sp>
          <p:sp>
            <p:nvSpPr>
              <p:cNvPr id="218" name="직사각형 217"/>
              <p:cNvSpPr/>
              <p:nvPr/>
            </p:nvSpPr>
            <p:spPr>
              <a:xfrm>
                <a:off x="7932864" y="4357694"/>
                <a:ext cx="211015" cy="214314"/>
              </a:xfrm>
              <a:prstGeom prst="rect">
                <a:avLst/>
              </a:prstGeom>
              <a:solidFill>
                <a:schemeClr val="accent4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ko-KR" altLang="en-US"/>
              </a:p>
            </p:txBody>
          </p:sp>
          <p:sp>
            <p:nvSpPr>
              <p:cNvPr id="219" name="직사각형 218"/>
              <p:cNvSpPr/>
              <p:nvPr/>
            </p:nvSpPr>
            <p:spPr>
              <a:xfrm>
                <a:off x="8143879" y="4357694"/>
                <a:ext cx="217607" cy="214314"/>
              </a:xfrm>
              <a:prstGeom prst="rect">
                <a:avLst/>
              </a:prstGeom>
              <a:solidFill>
                <a:schemeClr val="accent4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ko-KR" altLang="en-US"/>
              </a:p>
            </p:txBody>
          </p:sp>
          <p:sp>
            <p:nvSpPr>
              <p:cNvPr id="220" name="직사각형 219"/>
              <p:cNvSpPr/>
              <p:nvPr/>
            </p:nvSpPr>
            <p:spPr>
              <a:xfrm>
                <a:off x="8354894" y="4357694"/>
                <a:ext cx="217607" cy="214314"/>
              </a:xfrm>
              <a:prstGeom prst="rect">
                <a:avLst/>
              </a:prstGeom>
              <a:solidFill>
                <a:schemeClr val="accent4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ko-KR" altLang="en-US"/>
              </a:p>
            </p:txBody>
          </p:sp>
          <p:sp>
            <p:nvSpPr>
              <p:cNvPr id="222" name="직사각형 221"/>
              <p:cNvSpPr/>
              <p:nvPr/>
            </p:nvSpPr>
            <p:spPr>
              <a:xfrm>
                <a:off x="8572501" y="4357694"/>
                <a:ext cx="211015" cy="214314"/>
              </a:xfrm>
              <a:prstGeom prst="rect">
                <a:avLst/>
              </a:prstGeom>
              <a:solidFill>
                <a:schemeClr val="accent4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ko-KR" altLang="en-US"/>
              </a:p>
            </p:txBody>
          </p:sp>
          <p:sp>
            <p:nvSpPr>
              <p:cNvPr id="255" name="직사각형 254"/>
              <p:cNvSpPr/>
              <p:nvPr/>
            </p:nvSpPr>
            <p:spPr>
              <a:xfrm>
                <a:off x="8783517" y="4357694"/>
                <a:ext cx="217612" cy="214314"/>
              </a:xfrm>
              <a:prstGeom prst="rect">
                <a:avLst/>
              </a:prstGeom>
              <a:solidFill>
                <a:schemeClr val="accent4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ko-KR" altLang="en-US"/>
              </a:p>
            </p:txBody>
          </p:sp>
        </p:grpSp>
        <p:grpSp>
          <p:nvGrpSpPr>
            <p:cNvPr id="33891" name="그룹 147"/>
            <p:cNvGrpSpPr>
              <a:grpSpLocks/>
            </p:cNvGrpSpPr>
            <p:nvPr/>
          </p:nvGrpSpPr>
          <p:grpSpPr bwMode="auto">
            <a:xfrm>
              <a:off x="6786578" y="1643050"/>
              <a:ext cx="489861" cy="428628"/>
              <a:chOff x="5857884" y="4357694"/>
              <a:chExt cx="1143008" cy="1000132"/>
            </a:xfrm>
          </p:grpSpPr>
          <p:sp>
            <p:nvSpPr>
              <p:cNvPr id="276" name="직사각형 275"/>
              <p:cNvSpPr/>
              <p:nvPr/>
            </p:nvSpPr>
            <p:spPr>
              <a:xfrm>
                <a:off x="6287570" y="4357694"/>
                <a:ext cx="714908" cy="714908"/>
              </a:xfrm>
              <a:prstGeom prst="rect">
                <a:avLst/>
              </a:prstGeom>
              <a:solidFill>
                <a:schemeClr val="bg2">
                  <a:lumMod val="75000"/>
                  <a:alpha val="50000"/>
                </a:schemeClr>
              </a:solidFill>
              <a:ln>
                <a:solidFill>
                  <a:schemeClr val="accent1">
                    <a:shade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ko-KR" altLang="en-US"/>
              </a:p>
            </p:txBody>
          </p:sp>
          <p:grpSp>
            <p:nvGrpSpPr>
              <p:cNvPr id="33920" name="그룹 178"/>
              <p:cNvGrpSpPr>
                <a:grpSpLocks/>
              </p:cNvGrpSpPr>
              <p:nvPr/>
            </p:nvGrpSpPr>
            <p:grpSpPr bwMode="auto">
              <a:xfrm>
                <a:off x="5857884" y="4357694"/>
                <a:ext cx="1143008" cy="1000132"/>
                <a:chOff x="5715008" y="2571744"/>
                <a:chExt cx="1143008" cy="1000132"/>
              </a:xfrm>
            </p:grpSpPr>
            <p:cxnSp>
              <p:nvCxnSpPr>
                <p:cNvPr id="279" name="직선 연결선 278"/>
                <p:cNvCxnSpPr/>
                <p:nvPr/>
              </p:nvCxnSpPr>
              <p:spPr>
                <a:xfrm rot="10800000" flipV="1">
                  <a:off x="5715008" y="3286652"/>
                  <a:ext cx="429686" cy="285224"/>
                </a:xfrm>
                <a:prstGeom prst="line">
                  <a:avLst/>
                </a:prstGeom>
                <a:ln w="2540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80" name="직선 연결선 279"/>
                <p:cNvCxnSpPr/>
                <p:nvPr/>
              </p:nvCxnSpPr>
              <p:spPr>
                <a:xfrm rot="10800000" flipV="1">
                  <a:off x="5715008" y="2571744"/>
                  <a:ext cx="429686" cy="285222"/>
                </a:xfrm>
                <a:prstGeom prst="line">
                  <a:avLst/>
                </a:prstGeom>
                <a:ln w="2540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81" name="직선 연결선 280"/>
                <p:cNvCxnSpPr/>
                <p:nvPr/>
              </p:nvCxnSpPr>
              <p:spPr>
                <a:xfrm rot="10800000" flipV="1">
                  <a:off x="6429916" y="2571744"/>
                  <a:ext cx="429686" cy="285222"/>
                </a:xfrm>
                <a:prstGeom prst="line">
                  <a:avLst/>
                </a:prstGeom>
                <a:ln w="2540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82" name="직선 연결선 281"/>
                <p:cNvCxnSpPr/>
                <p:nvPr/>
              </p:nvCxnSpPr>
              <p:spPr>
                <a:xfrm rot="10800000" flipV="1">
                  <a:off x="6429916" y="3286652"/>
                  <a:ext cx="429686" cy="285224"/>
                </a:xfrm>
                <a:prstGeom prst="line">
                  <a:avLst/>
                </a:prstGeom>
                <a:ln w="2540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278" name="직사각형 277"/>
              <p:cNvSpPr/>
              <p:nvPr/>
            </p:nvSpPr>
            <p:spPr>
              <a:xfrm>
                <a:off x="5857884" y="4642916"/>
                <a:ext cx="714908" cy="714910"/>
              </a:xfrm>
              <a:prstGeom prst="rect">
                <a:avLst/>
              </a:prstGeom>
              <a:solidFill>
                <a:schemeClr val="accent1">
                  <a:lumMod val="60000"/>
                  <a:lumOff val="40000"/>
                  <a:alpha val="80000"/>
                </a:schemeClr>
              </a:solidFill>
              <a:ln>
                <a:solidFill>
                  <a:schemeClr val="accent1">
                    <a:shade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ko-KR" altLang="en-US"/>
              </a:p>
            </p:txBody>
          </p:sp>
        </p:grpSp>
        <p:grpSp>
          <p:nvGrpSpPr>
            <p:cNvPr id="33892" name="그룹 251"/>
            <p:cNvGrpSpPr>
              <a:grpSpLocks/>
            </p:cNvGrpSpPr>
            <p:nvPr/>
          </p:nvGrpSpPr>
          <p:grpSpPr bwMode="auto">
            <a:xfrm>
              <a:off x="7500958" y="2928934"/>
              <a:ext cx="935044" cy="285752"/>
              <a:chOff x="5143504" y="4357694"/>
              <a:chExt cx="3884001" cy="214314"/>
            </a:xfrm>
          </p:grpSpPr>
          <p:sp>
            <p:nvSpPr>
              <p:cNvPr id="292" name="직사각형 291"/>
              <p:cNvSpPr/>
              <p:nvPr/>
            </p:nvSpPr>
            <p:spPr>
              <a:xfrm>
                <a:off x="5143504" y="4357694"/>
                <a:ext cx="217608" cy="214314"/>
              </a:xfrm>
              <a:prstGeom prst="rect">
                <a:avLst/>
              </a:prstGeom>
              <a:solidFill>
                <a:schemeClr val="accent5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ko-KR" altLang="en-US"/>
              </a:p>
            </p:txBody>
          </p:sp>
          <p:sp>
            <p:nvSpPr>
              <p:cNvPr id="293" name="직사각형 292"/>
              <p:cNvSpPr/>
              <p:nvPr/>
            </p:nvSpPr>
            <p:spPr>
              <a:xfrm>
                <a:off x="5361112" y="4357694"/>
                <a:ext cx="211015" cy="214314"/>
              </a:xfrm>
              <a:prstGeom prst="rect">
                <a:avLst/>
              </a:prstGeom>
              <a:solidFill>
                <a:schemeClr val="accent5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ko-KR" altLang="en-US"/>
              </a:p>
            </p:txBody>
          </p:sp>
          <p:sp>
            <p:nvSpPr>
              <p:cNvPr id="294" name="직사각형 293"/>
              <p:cNvSpPr/>
              <p:nvPr/>
            </p:nvSpPr>
            <p:spPr>
              <a:xfrm>
                <a:off x="5572127" y="4357694"/>
                <a:ext cx="217612" cy="214314"/>
              </a:xfrm>
              <a:prstGeom prst="rect">
                <a:avLst/>
              </a:prstGeom>
              <a:solidFill>
                <a:schemeClr val="accent5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ko-KR" altLang="en-US"/>
              </a:p>
            </p:txBody>
          </p:sp>
          <p:sp>
            <p:nvSpPr>
              <p:cNvPr id="295" name="직사각형 294"/>
              <p:cNvSpPr/>
              <p:nvPr/>
            </p:nvSpPr>
            <p:spPr>
              <a:xfrm>
                <a:off x="5789739" y="4357694"/>
                <a:ext cx="211015" cy="214314"/>
              </a:xfrm>
              <a:prstGeom prst="rect">
                <a:avLst/>
              </a:prstGeom>
              <a:solidFill>
                <a:schemeClr val="accent5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ko-KR" altLang="en-US"/>
              </a:p>
            </p:txBody>
          </p:sp>
          <p:sp>
            <p:nvSpPr>
              <p:cNvPr id="296" name="직사각형 295"/>
              <p:cNvSpPr/>
              <p:nvPr/>
            </p:nvSpPr>
            <p:spPr>
              <a:xfrm>
                <a:off x="6000754" y="4357694"/>
                <a:ext cx="217608" cy="214314"/>
              </a:xfrm>
              <a:prstGeom prst="rect">
                <a:avLst/>
              </a:prstGeom>
              <a:solidFill>
                <a:schemeClr val="accent5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ko-KR" altLang="en-US"/>
              </a:p>
            </p:txBody>
          </p:sp>
          <p:sp>
            <p:nvSpPr>
              <p:cNvPr id="297" name="직사각형 296"/>
              <p:cNvSpPr/>
              <p:nvPr/>
            </p:nvSpPr>
            <p:spPr>
              <a:xfrm>
                <a:off x="6218362" y="4357694"/>
                <a:ext cx="211015" cy="214314"/>
              </a:xfrm>
              <a:prstGeom prst="rect">
                <a:avLst/>
              </a:prstGeom>
              <a:solidFill>
                <a:srgbClr val="385D8A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ko-KR" altLang="en-US"/>
              </a:p>
            </p:txBody>
          </p:sp>
          <p:sp>
            <p:nvSpPr>
              <p:cNvPr id="298" name="직사각형 297"/>
              <p:cNvSpPr/>
              <p:nvPr/>
            </p:nvSpPr>
            <p:spPr>
              <a:xfrm>
                <a:off x="6429377" y="4357694"/>
                <a:ext cx="217612" cy="214314"/>
              </a:xfrm>
              <a:prstGeom prst="rect">
                <a:avLst/>
              </a:prstGeom>
              <a:solidFill>
                <a:schemeClr val="accent5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ko-KR" altLang="en-US"/>
              </a:p>
            </p:txBody>
          </p:sp>
          <p:sp>
            <p:nvSpPr>
              <p:cNvPr id="299" name="직사각형 298"/>
              <p:cNvSpPr/>
              <p:nvPr/>
            </p:nvSpPr>
            <p:spPr>
              <a:xfrm>
                <a:off x="6646989" y="4357694"/>
                <a:ext cx="211015" cy="214314"/>
              </a:xfrm>
              <a:prstGeom prst="rect">
                <a:avLst/>
              </a:prstGeom>
              <a:solidFill>
                <a:schemeClr val="accent5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ko-KR" altLang="en-US"/>
              </a:p>
            </p:txBody>
          </p:sp>
          <p:sp>
            <p:nvSpPr>
              <p:cNvPr id="300" name="직사각형 299"/>
              <p:cNvSpPr/>
              <p:nvPr/>
            </p:nvSpPr>
            <p:spPr>
              <a:xfrm>
                <a:off x="6858005" y="4357694"/>
                <a:ext cx="217608" cy="214314"/>
              </a:xfrm>
              <a:prstGeom prst="rect">
                <a:avLst/>
              </a:prstGeom>
              <a:solidFill>
                <a:schemeClr val="accent5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ko-KR" altLang="en-US"/>
              </a:p>
            </p:txBody>
          </p:sp>
          <p:sp>
            <p:nvSpPr>
              <p:cNvPr id="301" name="직사각형 300"/>
              <p:cNvSpPr/>
              <p:nvPr/>
            </p:nvSpPr>
            <p:spPr>
              <a:xfrm>
                <a:off x="7075612" y="4357694"/>
                <a:ext cx="211015" cy="214314"/>
              </a:xfrm>
              <a:prstGeom prst="rect">
                <a:avLst/>
              </a:prstGeom>
              <a:solidFill>
                <a:schemeClr val="accent5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ko-KR" altLang="en-US"/>
              </a:p>
            </p:txBody>
          </p:sp>
          <p:sp>
            <p:nvSpPr>
              <p:cNvPr id="302" name="직사각형 301"/>
              <p:cNvSpPr/>
              <p:nvPr/>
            </p:nvSpPr>
            <p:spPr>
              <a:xfrm>
                <a:off x="7286628" y="4357694"/>
                <a:ext cx="217612" cy="214314"/>
              </a:xfrm>
              <a:prstGeom prst="rect">
                <a:avLst/>
              </a:prstGeom>
              <a:solidFill>
                <a:schemeClr val="accent5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ko-KR" altLang="en-US"/>
              </a:p>
            </p:txBody>
          </p:sp>
          <p:sp>
            <p:nvSpPr>
              <p:cNvPr id="303" name="직사각형 302"/>
              <p:cNvSpPr/>
              <p:nvPr/>
            </p:nvSpPr>
            <p:spPr>
              <a:xfrm>
                <a:off x="7504239" y="4357694"/>
                <a:ext cx="211015" cy="214314"/>
              </a:xfrm>
              <a:prstGeom prst="rect">
                <a:avLst/>
              </a:prstGeom>
              <a:solidFill>
                <a:schemeClr val="accent5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ko-KR" altLang="en-US"/>
              </a:p>
            </p:txBody>
          </p:sp>
          <p:sp>
            <p:nvSpPr>
              <p:cNvPr id="304" name="직사각형 303"/>
              <p:cNvSpPr/>
              <p:nvPr/>
            </p:nvSpPr>
            <p:spPr>
              <a:xfrm>
                <a:off x="7715255" y="4357694"/>
                <a:ext cx="217608" cy="214314"/>
              </a:xfrm>
              <a:prstGeom prst="rect">
                <a:avLst/>
              </a:prstGeom>
              <a:solidFill>
                <a:srgbClr val="385D8A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ko-KR" altLang="en-US"/>
              </a:p>
            </p:txBody>
          </p:sp>
          <p:sp>
            <p:nvSpPr>
              <p:cNvPr id="305" name="직사각형 304"/>
              <p:cNvSpPr/>
              <p:nvPr/>
            </p:nvSpPr>
            <p:spPr>
              <a:xfrm>
                <a:off x="7932862" y="4357694"/>
                <a:ext cx="211015" cy="214314"/>
              </a:xfrm>
              <a:prstGeom prst="rect">
                <a:avLst/>
              </a:prstGeom>
              <a:solidFill>
                <a:schemeClr val="accent5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ko-KR" altLang="en-US"/>
              </a:p>
            </p:txBody>
          </p:sp>
          <p:sp>
            <p:nvSpPr>
              <p:cNvPr id="306" name="직사각형 305"/>
              <p:cNvSpPr/>
              <p:nvPr/>
            </p:nvSpPr>
            <p:spPr>
              <a:xfrm>
                <a:off x="8143878" y="4357694"/>
                <a:ext cx="217612" cy="214314"/>
              </a:xfrm>
              <a:prstGeom prst="rect">
                <a:avLst/>
              </a:prstGeom>
              <a:solidFill>
                <a:schemeClr val="accent5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ko-KR" altLang="en-US"/>
              </a:p>
            </p:txBody>
          </p:sp>
          <p:sp>
            <p:nvSpPr>
              <p:cNvPr id="307" name="직사각형 306"/>
              <p:cNvSpPr/>
              <p:nvPr/>
            </p:nvSpPr>
            <p:spPr>
              <a:xfrm>
                <a:off x="8354893" y="4357694"/>
                <a:ext cx="217612" cy="214314"/>
              </a:xfrm>
              <a:prstGeom prst="rect">
                <a:avLst/>
              </a:prstGeom>
              <a:solidFill>
                <a:schemeClr val="accent5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ko-KR" altLang="en-US"/>
              </a:p>
            </p:txBody>
          </p:sp>
          <p:sp>
            <p:nvSpPr>
              <p:cNvPr id="308" name="직사각형 307"/>
              <p:cNvSpPr/>
              <p:nvPr/>
            </p:nvSpPr>
            <p:spPr>
              <a:xfrm>
                <a:off x="8572505" y="4357694"/>
                <a:ext cx="211015" cy="214314"/>
              </a:xfrm>
              <a:prstGeom prst="rect">
                <a:avLst/>
              </a:prstGeom>
              <a:solidFill>
                <a:schemeClr val="accent5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ko-KR" altLang="en-US"/>
              </a:p>
            </p:txBody>
          </p:sp>
          <p:sp>
            <p:nvSpPr>
              <p:cNvPr id="309" name="직사각형 308"/>
              <p:cNvSpPr/>
              <p:nvPr/>
            </p:nvSpPr>
            <p:spPr>
              <a:xfrm>
                <a:off x="8809897" y="4357694"/>
                <a:ext cx="217608" cy="214314"/>
              </a:xfrm>
              <a:prstGeom prst="rect">
                <a:avLst/>
              </a:prstGeom>
              <a:solidFill>
                <a:schemeClr val="accent5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ko-KR" altLang="en-US"/>
              </a:p>
            </p:txBody>
          </p:sp>
        </p:grpSp>
        <p:grpSp>
          <p:nvGrpSpPr>
            <p:cNvPr id="33893" name="그룹 147"/>
            <p:cNvGrpSpPr>
              <a:grpSpLocks/>
            </p:cNvGrpSpPr>
            <p:nvPr/>
          </p:nvGrpSpPr>
          <p:grpSpPr bwMode="auto">
            <a:xfrm>
              <a:off x="7715272" y="1643050"/>
              <a:ext cx="489861" cy="428628"/>
              <a:chOff x="5857884" y="4357694"/>
              <a:chExt cx="1143008" cy="1000132"/>
            </a:xfrm>
          </p:grpSpPr>
          <p:sp>
            <p:nvSpPr>
              <p:cNvPr id="330" name="직사각형 329"/>
              <p:cNvSpPr/>
              <p:nvPr/>
            </p:nvSpPr>
            <p:spPr>
              <a:xfrm>
                <a:off x="6287570" y="4357694"/>
                <a:ext cx="714911" cy="714908"/>
              </a:xfrm>
              <a:prstGeom prst="rect">
                <a:avLst/>
              </a:prstGeom>
              <a:solidFill>
                <a:schemeClr val="bg2">
                  <a:lumMod val="75000"/>
                  <a:alpha val="50000"/>
                </a:schemeClr>
              </a:solidFill>
              <a:ln>
                <a:solidFill>
                  <a:schemeClr val="accent1">
                    <a:shade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ko-KR" altLang="en-US"/>
              </a:p>
            </p:txBody>
          </p:sp>
          <p:grpSp>
            <p:nvGrpSpPr>
              <p:cNvPr id="33895" name="그룹 178"/>
              <p:cNvGrpSpPr>
                <a:grpSpLocks/>
              </p:cNvGrpSpPr>
              <p:nvPr/>
            </p:nvGrpSpPr>
            <p:grpSpPr bwMode="auto">
              <a:xfrm>
                <a:off x="5857884" y="4357694"/>
                <a:ext cx="1143008" cy="1000132"/>
                <a:chOff x="5715008" y="2571744"/>
                <a:chExt cx="1143008" cy="1000132"/>
              </a:xfrm>
            </p:grpSpPr>
            <p:cxnSp>
              <p:nvCxnSpPr>
                <p:cNvPr id="333" name="직선 연결선 332"/>
                <p:cNvCxnSpPr/>
                <p:nvPr/>
              </p:nvCxnSpPr>
              <p:spPr>
                <a:xfrm rot="10800000" flipV="1">
                  <a:off x="5715008" y="3286652"/>
                  <a:ext cx="429686" cy="285224"/>
                </a:xfrm>
                <a:prstGeom prst="line">
                  <a:avLst/>
                </a:prstGeom>
                <a:ln w="2540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34" name="직선 연결선 333"/>
                <p:cNvCxnSpPr/>
                <p:nvPr/>
              </p:nvCxnSpPr>
              <p:spPr>
                <a:xfrm rot="10800000" flipV="1">
                  <a:off x="5715008" y="2571744"/>
                  <a:ext cx="429686" cy="285222"/>
                </a:xfrm>
                <a:prstGeom prst="line">
                  <a:avLst/>
                </a:prstGeom>
                <a:ln w="2540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35" name="직선 연결선 334"/>
                <p:cNvCxnSpPr/>
                <p:nvPr/>
              </p:nvCxnSpPr>
              <p:spPr>
                <a:xfrm rot="10800000" flipV="1">
                  <a:off x="6429919" y="2571744"/>
                  <a:ext cx="429686" cy="285222"/>
                </a:xfrm>
                <a:prstGeom prst="line">
                  <a:avLst/>
                </a:prstGeom>
                <a:ln w="2540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36" name="직선 연결선 335"/>
                <p:cNvCxnSpPr/>
                <p:nvPr/>
              </p:nvCxnSpPr>
              <p:spPr>
                <a:xfrm rot="10800000" flipV="1">
                  <a:off x="6429919" y="3286652"/>
                  <a:ext cx="429686" cy="285224"/>
                </a:xfrm>
                <a:prstGeom prst="line">
                  <a:avLst/>
                </a:prstGeom>
                <a:ln w="2540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332" name="직사각형 331"/>
              <p:cNvSpPr/>
              <p:nvPr/>
            </p:nvSpPr>
            <p:spPr>
              <a:xfrm>
                <a:off x="5857884" y="4642916"/>
                <a:ext cx="714911" cy="714910"/>
              </a:xfrm>
              <a:prstGeom prst="rect">
                <a:avLst/>
              </a:prstGeom>
              <a:solidFill>
                <a:schemeClr val="accent1">
                  <a:lumMod val="60000"/>
                  <a:lumOff val="40000"/>
                  <a:alpha val="80000"/>
                </a:schemeClr>
              </a:solidFill>
              <a:ln>
                <a:solidFill>
                  <a:schemeClr val="accent1">
                    <a:shade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ko-KR" altLang="en-US"/>
              </a:p>
            </p:txBody>
          </p:sp>
        </p:grpSp>
      </p:grpSp>
      <p:grpSp>
        <p:nvGrpSpPr>
          <p:cNvPr id="33794" name="그룹 439"/>
          <p:cNvGrpSpPr>
            <a:grpSpLocks/>
          </p:cNvGrpSpPr>
          <p:nvPr/>
        </p:nvGrpSpPr>
        <p:grpSpPr bwMode="auto">
          <a:xfrm>
            <a:off x="5715000" y="4303713"/>
            <a:ext cx="2928938" cy="2000253"/>
            <a:chOff x="5715008" y="4357694"/>
            <a:chExt cx="2928958" cy="2000266"/>
          </a:xfrm>
        </p:grpSpPr>
        <p:sp>
          <p:nvSpPr>
            <p:cNvPr id="224" name="원통 223"/>
            <p:cNvSpPr/>
            <p:nvPr/>
          </p:nvSpPr>
          <p:spPr>
            <a:xfrm>
              <a:off x="5715008" y="4357694"/>
              <a:ext cx="571504" cy="1571636"/>
            </a:xfrm>
            <a:prstGeom prst="can">
              <a:avLst/>
            </a:prstGeom>
            <a:solidFill>
              <a:schemeClr val="accent6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ko-KR" altLang="en-US"/>
            </a:p>
          </p:txBody>
        </p:sp>
        <p:grpSp>
          <p:nvGrpSpPr>
            <p:cNvPr id="33828" name="그룹 251"/>
            <p:cNvGrpSpPr>
              <a:grpSpLocks/>
            </p:cNvGrpSpPr>
            <p:nvPr/>
          </p:nvGrpSpPr>
          <p:grpSpPr bwMode="auto">
            <a:xfrm rot="5400000">
              <a:off x="5536413" y="5036355"/>
              <a:ext cx="928694" cy="285752"/>
              <a:chOff x="5143504" y="4357694"/>
              <a:chExt cx="3857620" cy="214314"/>
            </a:xfrm>
          </p:grpSpPr>
          <p:sp>
            <p:nvSpPr>
              <p:cNvPr id="357" name="직사각형 356"/>
              <p:cNvSpPr/>
              <p:nvPr/>
            </p:nvSpPr>
            <p:spPr>
              <a:xfrm>
                <a:off x="5130316" y="4360075"/>
                <a:ext cx="217611" cy="214314"/>
              </a:xfrm>
              <a:prstGeom prst="rect">
                <a:avLst/>
              </a:prstGeom>
              <a:solidFill>
                <a:schemeClr val="accent3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ko-KR" altLang="en-US"/>
              </a:p>
            </p:txBody>
          </p:sp>
          <p:sp>
            <p:nvSpPr>
              <p:cNvPr id="358" name="직사각형 357"/>
              <p:cNvSpPr/>
              <p:nvPr/>
            </p:nvSpPr>
            <p:spPr>
              <a:xfrm>
                <a:off x="5347927" y="4360075"/>
                <a:ext cx="211015" cy="214314"/>
              </a:xfrm>
              <a:prstGeom prst="rect">
                <a:avLst/>
              </a:prstGeom>
              <a:solidFill>
                <a:schemeClr val="accent4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ko-KR" altLang="en-US"/>
              </a:p>
            </p:txBody>
          </p:sp>
          <p:sp>
            <p:nvSpPr>
              <p:cNvPr id="359" name="직사각형 358"/>
              <p:cNvSpPr/>
              <p:nvPr/>
            </p:nvSpPr>
            <p:spPr>
              <a:xfrm>
                <a:off x="5558944" y="4360076"/>
                <a:ext cx="217607" cy="214314"/>
              </a:xfrm>
              <a:prstGeom prst="rect">
                <a:avLst/>
              </a:prstGeom>
              <a:solidFill>
                <a:schemeClr val="accent5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ko-KR" altLang="en-US"/>
              </a:p>
            </p:txBody>
          </p:sp>
          <p:sp>
            <p:nvSpPr>
              <p:cNvPr id="360" name="직사각형 359"/>
              <p:cNvSpPr/>
              <p:nvPr/>
            </p:nvSpPr>
            <p:spPr>
              <a:xfrm>
                <a:off x="5776549" y="4360075"/>
                <a:ext cx="211015" cy="214314"/>
              </a:xfrm>
              <a:prstGeom prst="rect">
                <a:avLst/>
              </a:prstGeom>
              <a:solidFill>
                <a:schemeClr val="accent3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ko-KR" altLang="en-US"/>
              </a:p>
            </p:txBody>
          </p:sp>
          <p:sp>
            <p:nvSpPr>
              <p:cNvPr id="361" name="직사각형 360"/>
              <p:cNvSpPr/>
              <p:nvPr/>
            </p:nvSpPr>
            <p:spPr>
              <a:xfrm>
                <a:off x="5987564" y="4360075"/>
                <a:ext cx="217611" cy="214314"/>
              </a:xfrm>
              <a:prstGeom prst="rect">
                <a:avLst/>
              </a:prstGeom>
              <a:solidFill>
                <a:schemeClr val="accent4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ko-KR" altLang="en-US"/>
              </a:p>
            </p:txBody>
          </p:sp>
          <p:sp>
            <p:nvSpPr>
              <p:cNvPr id="362" name="직사각형 361"/>
              <p:cNvSpPr/>
              <p:nvPr/>
            </p:nvSpPr>
            <p:spPr>
              <a:xfrm>
                <a:off x="6205175" y="4360075"/>
                <a:ext cx="211015" cy="214314"/>
              </a:xfrm>
              <a:prstGeom prst="rect">
                <a:avLst/>
              </a:prstGeom>
              <a:solidFill>
                <a:schemeClr val="accent5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ko-KR" altLang="en-US"/>
              </a:p>
            </p:txBody>
          </p:sp>
          <p:sp>
            <p:nvSpPr>
              <p:cNvPr id="363" name="직사각형 362"/>
              <p:cNvSpPr/>
              <p:nvPr/>
            </p:nvSpPr>
            <p:spPr>
              <a:xfrm>
                <a:off x="6416192" y="4360076"/>
                <a:ext cx="217607" cy="214314"/>
              </a:xfrm>
              <a:prstGeom prst="rect">
                <a:avLst/>
              </a:prstGeom>
              <a:solidFill>
                <a:schemeClr val="accent3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ko-KR" altLang="en-US"/>
              </a:p>
            </p:txBody>
          </p:sp>
          <p:sp>
            <p:nvSpPr>
              <p:cNvPr id="364" name="직사각형 363"/>
              <p:cNvSpPr/>
              <p:nvPr/>
            </p:nvSpPr>
            <p:spPr>
              <a:xfrm>
                <a:off x="6633797" y="4360075"/>
                <a:ext cx="211015" cy="214314"/>
              </a:xfrm>
              <a:prstGeom prst="rect">
                <a:avLst/>
              </a:prstGeom>
              <a:solidFill>
                <a:schemeClr val="accent4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ko-KR" altLang="en-US"/>
              </a:p>
            </p:txBody>
          </p:sp>
          <p:sp>
            <p:nvSpPr>
              <p:cNvPr id="365" name="직사각형 364"/>
              <p:cNvSpPr/>
              <p:nvPr/>
            </p:nvSpPr>
            <p:spPr>
              <a:xfrm>
                <a:off x="6844812" y="4360075"/>
                <a:ext cx="217611" cy="214314"/>
              </a:xfrm>
              <a:prstGeom prst="rect">
                <a:avLst/>
              </a:prstGeom>
              <a:solidFill>
                <a:schemeClr val="accent5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ko-KR" altLang="en-US"/>
              </a:p>
            </p:txBody>
          </p:sp>
          <p:sp>
            <p:nvSpPr>
              <p:cNvPr id="366" name="직사각형 365"/>
              <p:cNvSpPr/>
              <p:nvPr/>
            </p:nvSpPr>
            <p:spPr>
              <a:xfrm>
                <a:off x="7062424" y="4360075"/>
                <a:ext cx="211015" cy="214314"/>
              </a:xfrm>
              <a:prstGeom prst="rect">
                <a:avLst/>
              </a:prstGeom>
              <a:solidFill>
                <a:schemeClr val="accent3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ko-KR" altLang="en-US"/>
              </a:p>
            </p:txBody>
          </p:sp>
          <p:sp>
            <p:nvSpPr>
              <p:cNvPr id="367" name="직사각형 366"/>
              <p:cNvSpPr/>
              <p:nvPr/>
            </p:nvSpPr>
            <p:spPr>
              <a:xfrm>
                <a:off x="7273441" y="4360076"/>
                <a:ext cx="217607" cy="214314"/>
              </a:xfrm>
              <a:prstGeom prst="rect">
                <a:avLst/>
              </a:prstGeom>
              <a:solidFill>
                <a:schemeClr val="accent4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ko-KR" altLang="en-US"/>
              </a:p>
            </p:txBody>
          </p:sp>
          <p:sp>
            <p:nvSpPr>
              <p:cNvPr id="368" name="직사각형 367"/>
              <p:cNvSpPr/>
              <p:nvPr/>
            </p:nvSpPr>
            <p:spPr>
              <a:xfrm>
                <a:off x="7491046" y="4360075"/>
                <a:ext cx="211015" cy="214314"/>
              </a:xfrm>
              <a:prstGeom prst="rect">
                <a:avLst/>
              </a:prstGeom>
              <a:solidFill>
                <a:schemeClr val="accent5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ko-KR" altLang="en-US"/>
              </a:p>
            </p:txBody>
          </p:sp>
          <p:sp>
            <p:nvSpPr>
              <p:cNvPr id="369" name="직사각형 368"/>
              <p:cNvSpPr/>
              <p:nvPr/>
            </p:nvSpPr>
            <p:spPr>
              <a:xfrm>
                <a:off x="7702061" y="4360075"/>
                <a:ext cx="217611" cy="214314"/>
              </a:xfrm>
              <a:prstGeom prst="rect">
                <a:avLst/>
              </a:prstGeom>
              <a:solidFill>
                <a:schemeClr val="accent3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ko-KR" altLang="en-US"/>
              </a:p>
            </p:txBody>
          </p:sp>
          <p:sp>
            <p:nvSpPr>
              <p:cNvPr id="370" name="직사각형 369"/>
              <p:cNvSpPr/>
              <p:nvPr/>
            </p:nvSpPr>
            <p:spPr>
              <a:xfrm>
                <a:off x="7919672" y="4360075"/>
                <a:ext cx="211015" cy="214314"/>
              </a:xfrm>
              <a:prstGeom prst="rect">
                <a:avLst/>
              </a:prstGeom>
              <a:solidFill>
                <a:schemeClr val="accent4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ko-KR" altLang="en-US"/>
              </a:p>
            </p:txBody>
          </p:sp>
          <p:sp>
            <p:nvSpPr>
              <p:cNvPr id="371" name="직사각형 370"/>
              <p:cNvSpPr/>
              <p:nvPr/>
            </p:nvSpPr>
            <p:spPr>
              <a:xfrm>
                <a:off x="8130689" y="4360076"/>
                <a:ext cx="217607" cy="214314"/>
              </a:xfrm>
              <a:prstGeom prst="rect">
                <a:avLst/>
              </a:prstGeom>
              <a:solidFill>
                <a:schemeClr val="accent5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ko-KR" altLang="en-US"/>
              </a:p>
            </p:txBody>
          </p:sp>
          <p:sp>
            <p:nvSpPr>
              <p:cNvPr id="372" name="직사각형 371"/>
              <p:cNvSpPr/>
              <p:nvPr/>
            </p:nvSpPr>
            <p:spPr>
              <a:xfrm>
                <a:off x="8341704" y="4360076"/>
                <a:ext cx="217607" cy="214314"/>
              </a:xfrm>
              <a:prstGeom prst="rect">
                <a:avLst/>
              </a:prstGeom>
              <a:solidFill>
                <a:schemeClr val="accent3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ko-KR" altLang="en-US"/>
              </a:p>
            </p:txBody>
          </p:sp>
          <p:sp>
            <p:nvSpPr>
              <p:cNvPr id="373" name="직사각형 372"/>
              <p:cNvSpPr/>
              <p:nvPr/>
            </p:nvSpPr>
            <p:spPr>
              <a:xfrm>
                <a:off x="8559309" y="4360075"/>
                <a:ext cx="211015" cy="214314"/>
              </a:xfrm>
              <a:prstGeom prst="rect">
                <a:avLst/>
              </a:prstGeom>
              <a:solidFill>
                <a:schemeClr val="accent4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ko-KR" altLang="en-US"/>
              </a:p>
            </p:txBody>
          </p:sp>
          <p:sp>
            <p:nvSpPr>
              <p:cNvPr id="374" name="직사각형 373"/>
              <p:cNvSpPr/>
              <p:nvPr/>
            </p:nvSpPr>
            <p:spPr>
              <a:xfrm>
                <a:off x="8770324" y="4360075"/>
                <a:ext cx="217611" cy="214314"/>
              </a:xfrm>
              <a:prstGeom prst="rect">
                <a:avLst/>
              </a:prstGeom>
              <a:solidFill>
                <a:schemeClr val="accent5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ko-KR" altLang="en-US"/>
              </a:p>
            </p:txBody>
          </p:sp>
        </p:grpSp>
        <p:sp>
          <p:nvSpPr>
            <p:cNvPr id="225" name="원통 224"/>
            <p:cNvSpPr/>
            <p:nvPr/>
          </p:nvSpPr>
          <p:spPr>
            <a:xfrm>
              <a:off x="6858016" y="4357694"/>
              <a:ext cx="571504" cy="1571636"/>
            </a:xfrm>
            <a:prstGeom prst="can">
              <a:avLst/>
            </a:prstGeom>
            <a:solidFill>
              <a:schemeClr val="accent6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ko-KR" altLang="en-US"/>
            </a:p>
          </p:txBody>
        </p:sp>
        <p:sp>
          <p:nvSpPr>
            <p:cNvPr id="226" name="원통 225"/>
            <p:cNvSpPr/>
            <p:nvPr/>
          </p:nvSpPr>
          <p:spPr>
            <a:xfrm>
              <a:off x="8072462" y="4357694"/>
              <a:ext cx="571504" cy="1571636"/>
            </a:xfrm>
            <a:prstGeom prst="can">
              <a:avLst/>
            </a:prstGeom>
            <a:solidFill>
              <a:schemeClr val="accent6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ko-KR" altLang="en-US"/>
            </a:p>
          </p:txBody>
        </p:sp>
        <p:sp>
          <p:nvSpPr>
            <p:cNvPr id="33831" name="TextBox 227"/>
            <p:cNvSpPr txBox="1">
              <a:spLocks noChangeArrowheads="1"/>
            </p:cNvSpPr>
            <p:nvPr/>
          </p:nvSpPr>
          <p:spPr bwMode="auto">
            <a:xfrm>
              <a:off x="6786578" y="5988626"/>
              <a:ext cx="646335" cy="3693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 altLang="ko-KR" sz="1800">
                  <a:cs typeface="맑은 고딕" charset="0"/>
                </a:rPr>
                <a:t>OSTs</a:t>
              </a:r>
              <a:endParaRPr lang="ko-KR" altLang="en-US" sz="1800">
                <a:cs typeface="맑은 고딕" charset="0"/>
              </a:endParaRPr>
            </a:p>
          </p:txBody>
        </p:sp>
        <p:grpSp>
          <p:nvGrpSpPr>
            <p:cNvPr id="33832" name="그룹 251"/>
            <p:cNvGrpSpPr>
              <a:grpSpLocks/>
            </p:cNvGrpSpPr>
            <p:nvPr/>
          </p:nvGrpSpPr>
          <p:grpSpPr bwMode="auto">
            <a:xfrm rot="5400000">
              <a:off x="6679421" y="5036355"/>
              <a:ext cx="928694" cy="285752"/>
              <a:chOff x="5143504" y="4357694"/>
              <a:chExt cx="3857620" cy="214314"/>
            </a:xfrm>
          </p:grpSpPr>
          <p:sp>
            <p:nvSpPr>
              <p:cNvPr id="277" name="직사각형 276"/>
              <p:cNvSpPr/>
              <p:nvPr/>
            </p:nvSpPr>
            <p:spPr>
              <a:xfrm>
                <a:off x="5130316" y="4360075"/>
                <a:ext cx="217611" cy="214314"/>
              </a:xfrm>
              <a:prstGeom prst="rect">
                <a:avLst/>
              </a:prstGeom>
              <a:solidFill>
                <a:schemeClr val="accent3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ko-KR" altLang="en-US"/>
              </a:p>
            </p:txBody>
          </p:sp>
          <p:sp>
            <p:nvSpPr>
              <p:cNvPr id="283" name="직사각형 282"/>
              <p:cNvSpPr/>
              <p:nvPr/>
            </p:nvSpPr>
            <p:spPr>
              <a:xfrm>
                <a:off x="5347927" y="4360075"/>
                <a:ext cx="211015" cy="214314"/>
              </a:xfrm>
              <a:prstGeom prst="rect">
                <a:avLst/>
              </a:prstGeom>
              <a:solidFill>
                <a:schemeClr val="accent4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ko-KR" altLang="en-US"/>
              </a:p>
            </p:txBody>
          </p:sp>
          <p:sp>
            <p:nvSpPr>
              <p:cNvPr id="284" name="직사각형 283"/>
              <p:cNvSpPr/>
              <p:nvPr/>
            </p:nvSpPr>
            <p:spPr>
              <a:xfrm>
                <a:off x="5558944" y="4360076"/>
                <a:ext cx="217607" cy="214314"/>
              </a:xfrm>
              <a:prstGeom prst="rect">
                <a:avLst/>
              </a:prstGeom>
              <a:solidFill>
                <a:schemeClr val="accent5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ko-KR" altLang="en-US"/>
              </a:p>
            </p:txBody>
          </p:sp>
          <p:sp>
            <p:nvSpPr>
              <p:cNvPr id="285" name="직사각형 284"/>
              <p:cNvSpPr/>
              <p:nvPr/>
            </p:nvSpPr>
            <p:spPr>
              <a:xfrm>
                <a:off x="5776549" y="4360075"/>
                <a:ext cx="211015" cy="214314"/>
              </a:xfrm>
              <a:prstGeom prst="rect">
                <a:avLst/>
              </a:prstGeom>
              <a:solidFill>
                <a:schemeClr val="accent3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ko-KR" altLang="en-US"/>
              </a:p>
            </p:txBody>
          </p:sp>
          <p:sp>
            <p:nvSpPr>
              <p:cNvPr id="286" name="직사각형 285"/>
              <p:cNvSpPr/>
              <p:nvPr/>
            </p:nvSpPr>
            <p:spPr>
              <a:xfrm>
                <a:off x="5987564" y="4360075"/>
                <a:ext cx="217611" cy="214314"/>
              </a:xfrm>
              <a:prstGeom prst="rect">
                <a:avLst/>
              </a:prstGeom>
              <a:solidFill>
                <a:schemeClr val="accent4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ko-KR" altLang="en-US"/>
              </a:p>
            </p:txBody>
          </p:sp>
          <p:sp>
            <p:nvSpPr>
              <p:cNvPr id="287" name="직사각형 286"/>
              <p:cNvSpPr/>
              <p:nvPr/>
            </p:nvSpPr>
            <p:spPr>
              <a:xfrm>
                <a:off x="6205175" y="4360075"/>
                <a:ext cx="211015" cy="214314"/>
              </a:xfrm>
              <a:prstGeom prst="rect">
                <a:avLst/>
              </a:prstGeom>
              <a:solidFill>
                <a:schemeClr val="accent5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ko-KR" altLang="en-US"/>
              </a:p>
            </p:txBody>
          </p:sp>
          <p:sp>
            <p:nvSpPr>
              <p:cNvPr id="288" name="직사각형 287"/>
              <p:cNvSpPr/>
              <p:nvPr/>
            </p:nvSpPr>
            <p:spPr>
              <a:xfrm>
                <a:off x="6416192" y="4360076"/>
                <a:ext cx="217607" cy="214314"/>
              </a:xfrm>
              <a:prstGeom prst="rect">
                <a:avLst/>
              </a:prstGeom>
              <a:solidFill>
                <a:schemeClr val="accent3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ko-KR" altLang="en-US"/>
              </a:p>
            </p:txBody>
          </p:sp>
          <p:sp>
            <p:nvSpPr>
              <p:cNvPr id="289" name="직사각형 288"/>
              <p:cNvSpPr/>
              <p:nvPr/>
            </p:nvSpPr>
            <p:spPr>
              <a:xfrm>
                <a:off x="6633797" y="4360075"/>
                <a:ext cx="211015" cy="214314"/>
              </a:xfrm>
              <a:prstGeom prst="rect">
                <a:avLst/>
              </a:prstGeom>
              <a:solidFill>
                <a:schemeClr val="accent4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ko-KR" altLang="en-US"/>
              </a:p>
            </p:txBody>
          </p:sp>
          <p:sp>
            <p:nvSpPr>
              <p:cNvPr id="290" name="직사각형 289"/>
              <p:cNvSpPr/>
              <p:nvPr/>
            </p:nvSpPr>
            <p:spPr>
              <a:xfrm>
                <a:off x="6844812" y="4360075"/>
                <a:ext cx="217611" cy="214314"/>
              </a:xfrm>
              <a:prstGeom prst="rect">
                <a:avLst/>
              </a:prstGeom>
              <a:solidFill>
                <a:schemeClr val="accent5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ko-KR" altLang="en-US"/>
              </a:p>
            </p:txBody>
          </p:sp>
          <p:sp>
            <p:nvSpPr>
              <p:cNvPr id="291" name="직사각형 290"/>
              <p:cNvSpPr/>
              <p:nvPr/>
            </p:nvSpPr>
            <p:spPr>
              <a:xfrm>
                <a:off x="7062424" y="4360075"/>
                <a:ext cx="211015" cy="214314"/>
              </a:xfrm>
              <a:prstGeom prst="rect">
                <a:avLst/>
              </a:prstGeom>
              <a:solidFill>
                <a:schemeClr val="accent3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ko-KR" altLang="en-US"/>
              </a:p>
            </p:txBody>
          </p:sp>
          <p:sp>
            <p:nvSpPr>
              <p:cNvPr id="310" name="직사각형 309"/>
              <p:cNvSpPr/>
              <p:nvPr/>
            </p:nvSpPr>
            <p:spPr>
              <a:xfrm>
                <a:off x="7273441" y="4360076"/>
                <a:ext cx="217607" cy="214314"/>
              </a:xfrm>
              <a:prstGeom prst="rect">
                <a:avLst/>
              </a:prstGeom>
              <a:solidFill>
                <a:schemeClr val="accent4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ko-KR" altLang="en-US"/>
              </a:p>
            </p:txBody>
          </p:sp>
          <p:sp>
            <p:nvSpPr>
              <p:cNvPr id="329" name="직사각형 328"/>
              <p:cNvSpPr/>
              <p:nvPr/>
            </p:nvSpPr>
            <p:spPr>
              <a:xfrm>
                <a:off x="7491046" y="4360075"/>
                <a:ext cx="211015" cy="214314"/>
              </a:xfrm>
              <a:prstGeom prst="rect">
                <a:avLst/>
              </a:prstGeom>
              <a:solidFill>
                <a:schemeClr val="accent5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ko-KR" altLang="en-US"/>
              </a:p>
            </p:txBody>
          </p:sp>
          <p:sp>
            <p:nvSpPr>
              <p:cNvPr id="331" name="직사각형 330"/>
              <p:cNvSpPr/>
              <p:nvPr/>
            </p:nvSpPr>
            <p:spPr>
              <a:xfrm>
                <a:off x="7702061" y="4360075"/>
                <a:ext cx="217611" cy="214314"/>
              </a:xfrm>
              <a:prstGeom prst="rect">
                <a:avLst/>
              </a:prstGeom>
              <a:solidFill>
                <a:schemeClr val="accent3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ko-KR" altLang="en-US"/>
              </a:p>
            </p:txBody>
          </p:sp>
          <p:sp>
            <p:nvSpPr>
              <p:cNvPr id="337" name="직사각형 336"/>
              <p:cNvSpPr/>
              <p:nvPr/>
            </p:nvSpPr>
            <p:spPr>
              <a:xfrm>
                <a:off x="7919672" y="4360075"/>
                <a:ext cx="211015" cy="214314"/>
              </a:xfrm>
              <a:prstGeom prst="rect">
                <a:avLst/>
              </a:prstGeom>
              <a:solidFill>
                <a:schemeClr val="accent4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ko-KR" altLang="en-US"/>
              </a:p>
            </p:txBody>
          </p:sp>
          <p:sp>
            <p:nvSpPr>
              <p:cNvPr id="341" name="직사각형 340"/>
              <p:cNvSpPr/>
              <p:nvPr/>
            </p:nvSpPr>
            <p:spPr>
              <a:xfrm>
                <a:off x="8130689" y="4360076"/>
                <a:ext cx="217607" cy="214314"/>
              </a:xfrm>
              <a:prstGeom prst="rect">
                <a:avLst/>
              </a:prstGeom>
              <a:solidFill>
                <a:schemeClr val="accent5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ko-KR" altLang="en-US"/>
              </a:p>
            </p:txBody>
          </p:sp>
          <p:sp>
            <p:nvSpPr>
              <p:cNvPr id="342" name="직사각형 341"/>
              <p:cNvSpPr/>
              <p:nvPr/>
            </p:nvSpPr>
            <p:spPr>
              <a:xfrm>
                <a:off x="8341704" y="4360076"/>
                <a:ext cx="217607" cy="214314"/>
              </a:xfrm>
              <a:prstGeom prst="rect">
                <a:avLst/>
              </a:prstGeom>
              <a:solidFill>
                <a:schemeClr val="accent3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ko-KR" altLang="en-US"/>
              </a:p>
            </p:txBody>
          </p:sp>
          <p:sp>
            <p:nvSpPr>
              <p:cNvPr id="343" name="직사각형 342"/>
              <p:cNvSpPr/>
              <p:nvPr/>
            </p:nvSpPr>
            <p:spPr>
              <a:xfrm>
                <a:off x="8559309" y="4360075"/>
                <a:ext cx="211015" cy="214314"/>
              </a:xfrm>
              <a:prstGeom prst="rect">
                <a:avLst/>
              </a:prstGeom>
              <a:solidFill>
                <a:schemeClr val="accent4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ko-KR" altLang="en-US"/>
              </a:p>
            </p:txBody>
          </p:sp>
          <p:sp>
            <p:nvSpPr>
              <p:cNvPr id="344" name="직사각형 343"/>
              <p:cNvSpPr/>
              <p:nvPr/>
            </p:nvSpPr>
            <p:spPr>
              <a:xfrm>
                <a:off x="8770324" y="4360075"/>
                <a:ext cx="217611" cy="214314"/>
              </a:xfrm>
              <a:prstGeom prst="rect">
                <a:avLst/>
              </a:prstGeom>
              <a:solidFill>
                <a:schemeClr val="accent5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ko-KR" altLang="en-US"/>
              </a:p>
            </p:txBody>
          </p:sp>
        </p:grpSp>
        <p:grpSp>
          <p:nvGrpSpPr>
            <p:cNvPr id="33833" name="그룹 251"/>
            <p:cNvGrpSpPr>
              <a:grpSpLocks/>
            </p:cNvGrpSpPr>
            <p:nvPr/>
          </p:nvGrpSpPr>
          <p:grpSpPr bwMode="auto">
            <a:xfrm rot="5400000">
              <a:off x="7893867" y="5036355"/>
              <a:ext cx="928694" cy="285752"/>
              <a:chOff x="5143504" y="4357694"/>
              <a:chExt cx="3857620" cy="214314"/>
            </a:xfrm>
          </p:grpSpPr>
          <p:sp>
            <p:nvSpPr>
              <p:cNvPr id="346" name="직사각형 345"/>
              <p:cNvSpPr/>
              <p:nvPr/>
            </p:nvSpPr>
            <p:spPr>
              <a:xfrm>
                <a:off x="5130316" y="4360075"/>
                <a:ext cx="217611" cy="214314"/>
              </a:xfrm>
              <a:prstGeom prst="rect">
                <a:avLst/>
              </a:prstGeom>
              <a:solidFill>
                <a:schemeClr val="accent3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ko-KR" altLang="en-US"/>
              </a:p>
            </p:txBody>
          </p:sp>
          <p:sp>
            <p:nvSpPr>
              <p:cNvPr id="347" name="직사각형 346"/>
              <p:cNvSpPr/>
              <p:nvPr/>
            </p:nvSpPr>
            <p:spPr>
              <a:xfrm>
                <a:off x="5347927" y="4360075"/>
                <a:ext cx="211015" cy="214314"/>
              </a:xfrm>
              <a:prstGeom prst="rect">
                <a:avLst/>
              </a:prstGeom>
              <a:solidFill>
                <a:schemeClr val="accent4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ko-KR" altLang="en-US"/>
              </a:p>
            </p:txBody>
          </p:sp>
          <p:sp>
            <p:nvSpPr>
              <p:cNvPr id="348" name="직사각형 347"/>
              <p:cNvSpPr/>
              <p:nvPr/>
            </p:nvSpPr>
            <p:spPr>
              <a:xfrm>
                <a:off x="5558944" y="4360076"/>
                <a:ext cx="217607" cy="214314"/>
              </a:xfrm>
              <a:prstGeom prst="rect">
                <a:avLst/>
              </a:prstGeom>
              <a:solidFill>
                <a:schemeClr val="accent5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ko-KR" altLang="en-US"/>
              </a:p>
            </p:txBody>
          </p:sp>
          <p:sp>
            <p:nvSpPr>
              <p:cNvPr id="349" name="직사각형 348"/>
              <p:cNvSpPr/>
              <p:nvPr/>
            </p:nvSpPr>
            <p:spPr>
              <a:xfrm>
                <a:off x="5776549" y="4360075"/>
                <a:ext cx="211015" cy="214314"/>
              </a:xfrm>
              <a:prstGeom prst="rect">
                <a:avLst/>
              </a:prstGeom>
              <a:solidFill>
                <a:schemeClr val="accent3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ko-KR" altLang="en-US"/>
              </a:p>
            </p:txBody>
          </p:sp>
          <p:sp>
            <p:nvSpPr>
              <p:cNvPr id="350" name="직사각형 349"/>
              <p:cNvSpPr/>
              <p:nvPr/>
            </p:nvSpPr>
            <p:spPr>
              <a:xfrm>
                <a:off x="5987564" y="4360075"/>
                <a:ext cx="217611" cy="214314"/>
              </a:xfrm>
              <a:prstGeom prst="rect">
                <a:avLst/>
              </a:prstGeom>
              <a:solidFill>
                <a:schemeClr val="accent4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ko-KR" altLang="en-US"/>
              </a:p>
            </p:txBody>
          </p:sp>
          <p:sp>
            <p:nvSpPr>
              <p:cNvPr id="351" name="직사각형 350"/>
              <p:cNvSpPr/>
              <p:nvPr/>
            </p:nvSpPr>
            <p:spPr>
              <a:xfrm>
                <a:off x="6205175" y="4360075"/>
                <a:ext cx="211015" cy="214314"/>
              </a:xfrm>
              <a:prstGeom prst="rect">
                <a:avLst/>
              </a:prstGeom>
              <a:solidFill>
                <a:schemeClr val="accent5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ko-KR" altLang="en-US"/>
              </a:p>
            </p:txBody>
          </p:sp>
          <p:sp>
            <p:nvSpPr>
              <p:cNvPr id="352" name="직사각형 351"/>
              <p:cNvSpPr/>
              <p:nvPr/>
            </p:nvSpPr>
            <p:spPr>
              <a:xfrm>
                <a:off x="6416192" y="4360076"/>
                <a:ext cx="217607" cy="214314"/>
              </a:xfrm>
              <a:prstGeom prst="rect">
                <a:avLst/>
              </a:prstGeom>
              <a:solidFill>
                <a:schemeClr val="accent3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ko-KR" altLang="en-US"/>
              </a:p>
            </p:txBody>
          </p:sp>
          <p:sp>
            <p:nvSpPr>
              <p:cNvPr id="353" name="직사각형 352"/>
              <p:cNvSpPr/>
              <p:nvPr/>
            </p:nvSpPr>
            <p:spPr>
              <a:xfrm>
                <a:off x="6633797" y="4360075"/>
                <a:ext cx="211015" cy="214314"/>
              </a:xfrm>
              <a:prstGeom prst="rect">
                <a:avLst/>
              </a:prstGeom>
              <a:solidFill>
                <a:schemeClr val="accent4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ko-KR" altLang="en-US"/>
              </a:p>
            </p:txBody>
          </p:sp>
          <p:sp>
            <p:nvSpPr>
              <p:cNvPr id="354" name="직사각형 353"/>
              <p:cNvSpPr/>
              <p:nvPr/>
            </p:nvSpPr>
            <p:spPr>
              <a:xfrm>
                <a:off x="6844812" y="4360075"/>
                <a:ext cx="217611" cy="214314"/>
              </a:xfrm>
              <a:prstGeom prst="rect">
                <a:avLst/>
              </a:prstGeom>
              <a:solidFill>
                <a:schemeClr val="accent5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ko-KR" altLang="en-US"/>
              </a:p>
            </p:txBody>
          </p:sp>
          <p:sp>
            <p:nvSpPr>
              <p:cNvPr id="355" name="직사각형 354"/>
              <p:cNvSpPr/>
              <p:nvPr/>
            </p:nvSpPr>
            <p:spPr>
              <a:xfrm>
                <a:off x="7062424" y="4360075"/>
                <a:ext cx="211015" cy="214314"/>
              </a:xfrm>
              <a:prstGeom prst="rect">
                <a:avLst/>
              </a:prstGeom>
              <a:solidFill>
                <a:schemeClr val="accent3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ko-KR" altLang="en-US"/>
              </a:p>
            </p:txBody>
          </p:sp>
          <p:sp>
            <p:nvSpPr>
              <p:cNvPr id="356" name="직사각형 355"/>
              <p:cNvSpPr/>
              <p:nvPr/>
            </p:nvSpPr>
            <p:spPr>
              <a:xfrm>
                <a:off x="7273441" y="4360076"/>
                <a:ext cx="217607" cy="214314"/>
              </a:xfrm>
              <a:prstGeom prst="rect">
                <a:avLst/>
              </a:prstGeom>
              <a:solidFill>
                <a:schemeClr val="accent4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ko-KR" altLang="en-US"/>
              </a:p>
            </p:txBody>
          </p:sp>
          <p:sp>
            <p:nvSpPr>
              <p:cNvPr id="375" name="직사각형 374"/>
              <p:cNvSpPr/>
              <p:nvPr/>
            </p:nvSpPr>
            <p:spPr>
              <a:xfrm>
                <a:off x="7491046" y="4360075"/>
                <a:ext cx="211015" cy="214314"/>
              </a:xfrm>
              <a:prstGeom prst="rect">
                <a:avLst/>
              </a:prstGeom>
              <a:solidFill>
                <a:schemeClr val="accent5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ko-KR" altLang="en-US"/>
              </a:p>
            </p:txBody>
          </p:sp>
          <p:sp>
            <p:nvSpPr>
              <p:cNvPr id="376" name="직사각형 375"/>
              <p:cNvSpPr/>
              <p:nvPr/>
            </p:nvSpPr>
            <p:spPr>
              <a:xfrm>
                <a:off x="7702061" y="4360075"/>
                <a:ext cx="217611" cy="214314"/>
              </a:xfrm>
              <a:prstGeom prst="rect">
                <a:avLst/>
              </a:prstGeom>
              <a:solidFill>
                <a:schemeClr val="accent3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ko-KR" altLang="en-US"/>
              </a:p>
            </p:txBody>
          </p:sp>
          <p:sp>
            <p:nvSpPr>
              <p:cNvPr id="380" name="직사각형 379"/>
              <p:cNvSpPr/>
              <p:nvPr/>
            </p:nvSpPr>
            <p:spPr>
              <a:xfrm>
                <a:off x="7919672" y="4360075"/>
                <a:ext cx="211015" cy="214314"/>
              </a:xfrm>
              <a:prstGeom prst="rect">
                <a:avLst/>
              </a:prstGeom>
              <a:solidFill>
                <a:schemeClr val="accent4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ko-KR" altLang="en-US"/>
              </a:p>
            </p:txBody>
          </p:sp>
          <p:sp>
            <p:nvSpPr>
              <p:cNvPr id="384" name="직사각형 383"/>
              <p:cNvSpPr/>
              <p:nvPr/>
            </p:nvSpPr>
            <p:spPr>
              <a:xfrm>
                <a:off x="8130689" y="4360076"/>
                <a:ext cx="217607" cy="214314"/>
              </a:xfrm>
              <a:prstGeom prst="rect">
                <a:avLst/>
              </a:prstGeom>
              <a:solidFill>
                <a:schemeClr val="accent5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ko-KR" altLang="en-US"/>
              </a:p>
            </p:txBody>
          </p:sp>
          <p:sp>
            <p:nvSpPr>
              <p:cNvPr id="385" name="직사각형 384"/>
              <p:cNvSpPr/>
              <p:nvPr/>
            </p:nvSpPr>
            <p:spPr>
              <a:xfrm>
                <a:off x="8341704" y="4360076"/>
                <a:ext cx="217607" cy="214314"/>
              </a:xfrm>
              <a:prstGeom prst="rect">
                <a:avLst/>
              </a:prstGeom>
              <a:solidFill>
                <a:schemeClr val="accent3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ko-KR" altLang="en-US"/>
              </a:p>
            </p:txBody>
          </p:sp>
          <p:sp>
            <p:nvSpPr>
              <p:cNvPr id="386" name="직사각형 385"/>
              <p:cNvSpPr/>
              <p:nvPr/>
            </p:nvSpPr>
            <p:spPr>
              <a:xfrm>
                <a:off x="8559309" y="4360075"/>
                <a:ext cx="211015" cy="214314"/>
              </a:xfrm>
              <a:prstGeom prst="rect">
                <a:avLst/>
              </a:prstGeom>
              <a:solidFill>
                <a:schemeClr val="accent4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ko-KR" altLang="en-US"/>
              </a:p>
            </p:txBody>
          </p:sp>
          <p:sp>
            <p:nvSpPr>
              <p:cNvPr id="387" name="직사각형 386"/>
              <p:cNvSpPr/>
              <p:nvPr/>
            </p:nvSpPr>
            <p:spPr>
              <a:xfrm>
                <a:off x="8770324" y="4360075"/>
                <a:ext cx="217611" cy="214314"/>
              </a:xfrm>
              <a:prstGeom prst="rect">
                <a:avLst/>
              </a:prstGeom>
              <a:solidFill>
                <a:schemeClr val="accent5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ko-KR" altLang="en-US"/>
              </a:p>
            </p:txBody>
          </p:sp>
        </p:grpSp>
      </p:grpSp>
      <p:grpSp>
        <p:nvGrpSpPr>
          <p:cNvPr id="33795" name="그룹 229"/>
          <p:cNvGrpSpPr>
            <a:grpSpLocks/>
          </p:cNvGrpSpPr>
          <p:nvPr/>
        </p:nvGrpSpPr>
        <p:grpSpPr bwMode="auto">
          <a:xfrm>
            <a:off x="5670556" y="3195637"/>
            <a:ext cx="2701925" cy="1108076"/>
            <a:chOff x="5669946" y="3249368"/>
            <a:chExt cx="2702556" cy="1107379"/>
          </a:xfrm>
        </p:grpSpPr>
        <p:grpSp>
          <p:nvGrpSpPr>
            <p:cNvPr id="33817" name="그룹 440"/>
            <p:cNvGrpSpPr>
              <a:grpSpLocks/>
            </p:cNvGrpSpPr>
            <p:nvPr/>
          </p:nvGrpSpPr>
          <p:grpSpPr bwMode="auto">
            <a:xfrm>
              <a:off x="5669946" y="3249368"/>
              <a:ext cx="2702556" cy="1107379"/>
              <a:chOff x="5669946" y="3249368"/>
              <a:chExt cx="2702556" cy="1107379"/>
            </a:xfrm>
          </p:grpSpPr>
          <p:cxnSp>
            <p:nvCxnSpPr>
              <p:cNvPr id="398" name="직선 화살표 연결선 397"/>
              <p:cNvCxnSpPr>
                <a:stCxn id="224" idx="1"/>
                <a:endCxn id="33818" idx="0"/>
              </p:cNvCxnSpPr>
              <p:nvPr/>
            </p:nvCxnSpPr>
            <p:spPr>
              <a:xfrm flipV="1">
                <a:off x="6000217" y="3250956"/>
                <a:ext cx="67249" cy="1105791"/>
              </a:xfrm>
              <a:prstGeom prst="straightConnector1">
                <a:avLst/>
              </a:prstGeom>
              <a:ln>
                <a:headEnd type="arrow"/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1" name="직선 화살표 연결선 410"/>
              <p:cNvCxnSpPr>
                <a:stCxn id="225" idx="1"/>
                <a:endCxn id="33819" idx="0"/>
              </p:cNvCxnSpPr>
              <p:nvPr/>
            </p:nvCxnSpPr>
            <p:spPr>
              <a:xfrm flipH="1" flipV="1">
                <a:off x="7021957" y="3250956"/>
                <a:ext cx="121527" cy="1105791"/>
              </a:xfrm>
              <a:prstGeom prst="straightConnector1">
                <a:avLst/>
              </a:prstGeom>
              <a:ln>
                <a:headEnd type="arrow"/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4" name="직선 화살표 연결선 423"/>
              <p:cNvCxnSpPr>
                <a:stCxn id="226" idx="1"/>
                <a:endCxn id="33820" idx="0"/>
              </p:cNvCxnSpPr>
              <p:nvPr/>
            </p:nvCxnSpPr>
            <p:spPr>
              <a:xfrm flipH="1" flipV="1">
                <a:off x="8030718" y="3250956"/>
                <a:ext cx="327487" cy="1105791"/>
              </a:xfrm>
              <a:prstGeom prst="straightConnector1">
                <a:avLst/>
              </a:prstGeom>
              <a:ln>
                <a:headEnd type="arrow"/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7" name="직선 화살표 연결선 436"/>
              <p:cNvCxnSpPr/>
              <p:nvPr/>
            </p:nvCxnSpPr>
            <p:spPr>
              <a:xfrm>
                <a:off x="5669946" y="3249368"/>
                <a:ext cx="857450" cy="1586"/>
              </a:xfrm>
              <a:prstGeom prst="straightConnector1">
                <a:avLst/>
              </a:prstGeom>
              <a:ln w="25400">
                <a:solidFill>
                  <a:srgbClr val="FF0000"/>
                </a:solidFill>
                <a:headEnd type="triangle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8" name="직선 화살표 연결선 437"/>
              <p:cNvCxnSpPr/>
              <p:nvPr/>
            </p:nvCxnSpPr>
            <p:spPr>
              <a:xfrm>
                <a:off x="6571857" y="3249368"/>
                <a:ext cx="857450" cy="1586"/>
              </a:xfrm>
              <a:prstGeom prst="straightConnector1">
                <a:avLst/>
              </a:prstGeom>
              <a:ln w="25400">
                <a:solidFill>
                  <a:srgbClr val="FF0000"/>
                </a:solidFill>
                <a:headEnd type="triangle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9" name="직선 화살표 연결선 438"/>
              <p:cNvCxnSpPr/>
              <p:nvPr/>
            </p:nvCxnSpPr>
            <p:spPr>
              <a:xfrm>
                <a:off x="7515052" y="3249368"/>
                <a:ext cx="857450" cy="1586"/>
              </a:xfrm>
              <a:prstGeom prst="straightConnector1">
                <a:avLst/>
              </a:prstGeom>
              <a:ln w="25400">
                <a:solidFill>
                  <a:srgbClr val="FF0000"/>
                </a:solidFill>
                <a:headEnd type="triangle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3818" name="TextBox 222"/>
            <p:cNvSpPr txBox="1">
              <a:spLocks noChangeArrowheads="1"/>
            </p:cNvSpPr>
            <p:nvPr/>
          </p:nvSpPr>
          <p:spPr bwMode="auto">
            <a:xfrm>
              <a:off x="5821475" y="3250956"/>
              <a:ext cx="491981" cy="3998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 altLang="ko-KR" sz="1000">
                  <a:cs typeface="맑은 고딕" charset="0"/>
                </a:rPr>
                <a:t>Stripe </a:t>
              </a:r>
            </a:p>
            <a:p>
              <a:pPr eaLnBrk="1" hangingPunct="1"/>
              <a:r>
                <a:rPr lang="en-US" altLang="ko-KR" sz="1000">
                  <a:cs typeface="맑은 고딕" charset="0"/>
                </a:rPr>
                <a:t>size</a:t>
              </a:r>
              <a:endParaRPr lang="ko-KR" altLang="en-US" sz="1000">
                <a:cs typeface="맑은 고딕" charset="0"/>
              </a:endParaRPr>
            </a:p>
          </p:txBody>
        </p:sp>
        <p:sp>
          <p:nvSpPr>
            <p:cNvPr id="33819" name="TextBox 226"/>
            <p:cNvSpPr txBox="1">
              <a:spLocks noChangeArrowheads="1"/>
            </p:cNvSpPr>
            <p:nvPr/>
          </p:nvSpPr>
          <p:spPr bwMode="auto">
            <a:xfrm>
              <a:off x="6775966" y="3250956"/>
              <a:ext cx="491981" cy="3998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 altLang="ko-KR" sz="1000">
                  <a:cs typeface="맑은 고딕" charset="0"/>
                </a:rPr>
                <a:t>Stripe </a:t>
              </a:r>
            </a:p>
            <a:p>
              <a:pPr eaLnBrk="1" hangingPunct="1"/>
              <a:r>
                <a:rPr lang="en-US" altLang="ko-KR" sz="1000">
                  <a:cs typeface="맑은 고딕" charset="0"/>
                </a:rPr>
                <a:t>size</a:t>
              </a:r>
              <a:endParaRPr lang="ko-KR" altLang="en-US" sz="1000">
                <a:cs typeface="맑은 고딕" charset="0"/>
              </a:endParaRPr>
            </a:p>
          </p:txBody>
        </p:sp>
        <p:sp>
          <p:nvSpPr>
            <p:cNvPr id="33820" name="TextBox 228"/>
            <p:cNvSpPr txBox="1">
              <a:spLocks noChangeArrowheads="1"/>
            </p:cNvSpPr>
            <p:nvPr/>
          </p:nvSpPr>
          <p:spPr bwMode="auto">
            <a:xfrm>
              <a:off x="7784728" y="3250956"/>
              <a:ext cx="491981" cy="3998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 altLang="ko-KR" sz="1000">
                  <a:cs typeface="맑은 고딕" charset="0"/>
                </a:rPr>
                <a:t>Stripe </a:t>
              </a:r>
            </a:p>
            <a:p>
              <a:pPr eaLnBrk="1" hangingPunct="1"/>
              <a:r>
                <a:rPr lang="en-US" altLang="ko-KR" sz="1000">
                  <a:cs typeface="맑은 고딕" charset="0"/>
                </a:rPr>
                <a:t>size</a:t>
              </a:r>
              <a:endParaRPr lang="ko-KR" altLang="en-US" sz="1000">
                <a:cs typeface="맑은 고딕" charset="0"/>
              </a:endParaRPr>
            </a:p>
          </p:txBody>
        </p:sp>
      </p:grpSp>
      <p:sp>
        <p:nvSpPr>
          <p:cNvPr id="33796" name="TextBox 230"/>
          <p:cNvSpPr txBox="1">
            <a:spLocks noChangeArrowheads="1"/>
          </p:cNvSpPr>
          <p:nvPr/>
        </p:nvSpPr>
        <p:spPr bwMode="auto">
          <a:xfrm>
            <a:off x="8763006" y="4918075"/>
            <a:ext cx="27622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hangingPunct="1"/>
            <a:r>
              <a:rPr lang="en-US" altLang="ko-KR" sz="1800" dirty="0">
                <a:cs typeface="맑은 고딕" charset="0"/>
              </a:rPr>
              <a:t>…</a:t>
            </a:r>
            <a:endParaRPr lang="ko-KR" altLang="en-US" sz="1800" dirty="0">
              <a:cs typeface="맑은 고딕" charset="0"/>
            </a:endParaRPr>
          </a:p>
        </p:txBody>
      </p:sp>
      <p:sp>
        <p:nvSpPr>
          <p:cNvPr id="33797" name="TextBox 235"/>
          <p:cNvSpPr txBox="1">
            <a:spLocks noChangeArrowheads="1"/>
          </p:cNvSpPr>
          <p:nvPr/>
        </p:nvSpPr>
        <p:spPr bwMode="auto">
          <a:xfrm>
            <a:off x="8537575" y="2844804"/>
            <a:ext cx="60325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700"/>
              <a:t>Temporal aggregator</a:t>
            </a:r>
          </a:p>
        </p:txBody>
      </p:sp>
      <p:cxnSp>
        <p:nvCxnSpPr>
          <p:cNvPr id="237" name="Straight Arrow Connector 236"/>
          <p:cNvCxnSpPr>
            <a:stCxn id="33797" idx="1"/>
          </p:cNvCxnSpPr>
          <p:nvPr/>
        </p:nvCxnSpPr>
        <p:spPr>
          <a:xfrm flipH="1">
            <a:off x="8345500" y="2998693"/>
            <a:ext cx="192075" cy="9624"/>
          </a:xfrm>
          <a:prstGeom prst="straightConnector1">
            <a:avLst/>
          </a:prstGeom>
          <a:ln w="9525" cap="flat" cmpd="sng">
            <a:prstDash val="solid"/>
            <a:tailEnd type="arrow" w="sm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8" name="Straight Connector 237"/>
          <p:cNvCxnSpPr/>
          <p:nvPr/>
        </p:nvCxnSpPr>
        <p:spPr>
          <a:xfrm rot="5400000" flipH="1" flipV="1">
            <a:off x="8248650" y="2479675"/>
            <a:ext cx="344488" cy="446088"/>
          </a:xfrm>
          <a:prstGeom prst="line">
            <a:avLst/>
          </a:prstGeom>
          <a:ln w="3175" cmpd="sng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9" name="Straight Connector 238"/>
          <p:cNvCxnSpPr/>
          <p:nvPr/>
        </p:nvCxnSpPr>
        <p:spPr>
          <a:xfrm rot="5400000" flipH="1" flipV="1">
            <a:off x="8296281" y="2544768"/>
            <a:ext cx="282575" cy="377825"/>
          </a:xfrm>
          <a:prstGeom prst="line">
            <a:avLst/>
          </a:prstGeom>
          <a:ln w="3175" cmpd="sng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0" name="Straight Connector 239"/>
          <p:cNvCxnSpPr/>
          <p:nvPr/>
        </p:nvCxnSpPr>
        <p:spPr>
          <a:xfrm rot="5400000" flipH="1" flipV="1">
            <a:off x="8457411" y="2705894"/>
            <a:ext cx="122239" cy="215900"/>
          </a:xfrm>
          <a:prstGeom prst="line">
            <a:avLst/>
          </a:prstGeom>
          <a:ln w="3175" cmpd="sng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802" name="TextBox 240"/>
          <p:cNvSpPr txBox="1">
            <a:spLocks noChangeArrowheads="1"/>
          </p:cNvSpPr>
          <p:nvPr/>
        </p:nvSpPr>
        <p:spPr bwMode="auto">
          <a:xfrm>
            <a:off x="8559806" y="2428875"/>
            <a:ext cx="485775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500"/>
              <a:t>time step 1</a:t>
            </a:r>
          </a:p>
          <a:p>
            <a:pPr eaLnBrk="1" hangingPunct="1"/>
            <a:r>
              <a:rPr lang="en-US" sz="500"/>
              <a:t>time step 2</a:t>
            </a:r>
          </a:p>
          <a:p>
            <a:pPr eaLnBrk="1" hangingPunct="1"/>
            <a:r>
              <a:rPr lang="en-US" sz="500"/>
              <a:t>… …</a:t>
            </a:r>
          </a:p>
          <a:p>
            <a:pPr eaLnBrk="1" hangingPunct="1"/>
            <a:r>
              <a:rPr lang="en-US" sz="500"/>
              <a:t>time step N</a:t>
            </a:r>
          </a:p>
        </p:txBody>
      </p:sp>
      <p:cxnSp>
        <p:nvCxnSpPr>
          <p:cNvPr id="249" name="직선 화살표 연결선 189"/>
          <p:cNvCxnSpPr/>
          <p:nvPr/>
        </p:nvCxnSpPr>
        <p:spPr>
          <a:xfrm rot="5400000" flipH="1" flipV="1">
            <a:off x="5462590" y="2327279"/>
            <a:ext cx="857251" cy="238125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1" name="직선 화살표 연결선 189"/>
          <p:cNvCxnSpPr/>
          <p:nvPr/>
        </p:nvCxnSpPr>
        <p:spPr>
          <a:xfrm rot="16200000" flipV="1">
            <a:off x="5608643" y="2401888"/>
            <a:ext cx="874713" cy="71438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3" name="직선 화살표 연결선 189"/>
          <p:cNvCxnSpPr/>
          <p:nvPr/>
        </p:nvCxnSpPr>
        <p:spPr>
          <a:xfrm rot="16200000" flipV="1">
            <a:off x="5768981" y="2252667"/>
            <a:ext cx="874713" cy="369887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7" name="직선 화살표 연결선 189"/>
          <p:cNvCxnSpPr/>
          <p:nvPr/>
        </p:nvCxnSpPr>
        <p:spPr>
          <a:xfrm rot="5400000" flipH="1" flipV="1">
            <a:off x="6396834" y="2345534"/>
            <a:ext cx="857251" cy="239713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8" name="직선 화살표 연결선 189"/>
          <p:cNvCxnSpPr/>
          <p:nvPr/>
        </p:nvCxnSpPr>
        <p:spPr>
          <a:xfrm rot="16200000" flipV="1">
            <a:off x="6542088" y="2420938"/>
            <a:ext cx="876300" cy="69850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9" name="직선 화살표 연결선 189"/>
          <p:cNvCxnSpPr/>
          <p:nvPr/>
        </p:nvCxnSpPr>
        <p:spPr>
          <a:xfrm rot="16200000" flipV="1">
            <a:off x="6701635" y="2270923"/>
            <a:ext cx="876300" cy="369887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1" name="직선 화살표 연결선 189"/>
          <p:cNvCxnSpPr/>
          <p:nvPr/>
        </p:nvCxnSpPr>
        <p:spPr>
          <a:xfrm rot="5400000" flipH="1" flipV="1">
            <a:off x="7319965" y="2346328"/>
            <a:ext cx="857251" cy="238125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2" name="직선 화살표 연결선 189"/>
          <p:cNvCxnSpPr/>
          <p:nvPr/>
        </p:nvCxnSpPr>
        <p:spPr>
          <a:xfrm rot="16200000" flipV="1">
            <a:off x="7465222" y="2420144"/>
            <a:ext cx="876300" cy="71438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3" name="직선 화살표 연결선 189"/>
          <p:cNvCxnSpPr/>
          <p:nvPr/>
        </p:nvCxnSpPr>
        <p:spPr>
          <a:xfrm rot="16200000" flipV="1">
            <a:off x="7625560" y="2270923"/>
            <a:ext cx="876300" cy="369887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1" name="TextBox 190"/>
          <p:cNvSpPr txBox="1"/>
          <p:nvPr/>
        </p:nvSpPr>
        <p:spPr>
          <a:xfrm>
            <a:off x="8389944" y="1589092"/>
            <a:ext cx="709249" cy="30777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b="1" dirty="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rPr>
              <a:t>MPI-IO</a:t>
            </a:r>
          </a:p>
        </p:txBody>
      </p:sp>
      <p:sp>
        <p:nvSpPr>
          <p:cNvPr id="33813" name="Text Placeholder 2"/>
          <p:cNvSpPr txBox="1">
            <a:spLocks/>
          </p:cNvSpPr>
          <p:nvPr/>
        </p:nvSpPr>
        <p:spPr bwMode="auto">
          <a:xfrm>
            <a:off x="98428" y="1126069"/>
            <a:ext cx="5468939" cy="2379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hangingPunct="1">
              <a:spcBef>
                <a:spcPct val="20000"/>
              </a:spcBef>
              <a:buFont typeface="Arial" charset="0"/>
              <a:buChar char="•"/>
            </a:pPr>
            <a:r>
              <a:rPr lang="en-US" sz="2000" b="1" dirty="0" smtClean="0">
                <a:solidFill>
                  <a:srgbClr val="000000"/>
                </a:solidFill>
              </a:rPr>
              <a:t>Parallel I/O</a:t>
            </a:r>
          </a:p>
          <a:p>
            <a:pPr marL="800100" lvl="1" indent="-342900">
              <a:spcBef>
                <a:spcPct val="20000"/>
              </a:spcBef>
              <a:buFont typeface="Arial"/>
              <a:buChar char="•"/>
              <a:defRPr/>
            </a:pPr>
            <a:r>
              <a:rPr lang="en-US" altLang="ko-KR" sz="2000" b="1" dirty="0">
                <a:solidFill>
                  <a:srgbClr val="BFBFBF"/>
                </a:solidFill>
              </a:rPr>
              <a:t>Read and redistribute </a:t>
            </a:r>
            <a:r>
              <a:rPr lang="en-US" altLang="ko-KR" sz="2000" b="1" dirty="0" smtClean="0">
                <a:solidFill>
                  <a:srgbClr val="BFBFBF"/>
                </a:solidFill>
              </a:rPr>
              <a:t>multiple terabytes inputs </a:t>
            </a:r>
            <a:r>
              <a:rPr lang="en-US" altLang="ko-KR" sz="2000" b="1" dirty="0">
                <a:solidFill>
                  <a:schemeClr val="bg1">
                    <a:lumMod val="75000"/>
                  </a:schemeClr>
                </a:solidFill>
              </a:rPr>
              <a:t>(19 GB/s</a:t>
            </a:r>
            <a:r>
              <a:rPr lang="en-US" altLang="ko-KR" sz="2000" b="1" dirty="0" smtClean="0">
                <a:solidFill>
                  <a:schemeClr val="bg1">
                    <a:lumMod val="75000"/>
                  </a:schemeClr>
                </a:solidFill>
              </a:rPr>
              <a:t>)</a:t>
            </a:r>
            <a:endParaRPr lang="en-US" altLang="ko-KR" sz="2000" b="1" dirty="0">
              <a:solidFill>
                <a:srgbClr val="BFBFBF"/>
              </a:solidFill>
            </a:endParaRPr>
          </a:p>
          <a:p>
            <a:pPr marL="1257300" lvl="2" indent="-342900">
              <a:spcBef>
                <a:spcPct val="20000"/>
              </a:spcBef>
              <a:buFont typeface="Arial"/>
              <a:buChar char="•"/>
              <a:defRPr/>
            </a:pPr>
            <a:r>
              <a:rPr lang="en-US" altLang="ko-KR" sz="2000" dirty="0">
                <a:solidFill>
                  <a:srgbClr val="BFBFBF"/>
                </a:solidFill>
              </a:rPr>
              <a:t>Contiguous block read by reduced number of readers</a:t>
            </a:r>
          </a:p>
          <a:p>
            <a:pPr marL="1257300" lvl="2" indent="-342900">
              <a:spcBef>
                <a:spcPct val="20000"/>
              </a:spcBef>
              <a:buFont typeface="Arial"/>
              <a:buChar char="•"/>
              <a:defRPr/>
            </a:pPr>
            <a:r>
              <a:rPr lang="en-US" altLang="ko-KR" sz="2000" dirty="0">
                <a:solidFill>
                  <a:srgbClr val="BFBFBF"/>
                </a:solidFill>
              </a:rPr>
              <a:t>High bandwidth asynchronous point-to-point communication </a:t>
            </a:r>
            <a:r>
              <a:rPr lang="en-US" altLang="ko-KR" sz="2000" dirty="0" smtClean="0">
                <a:solidFill>
                  <a:srgbClr val="BFBFBF"/>
                </a:solidFill>
              </a:rPr>
              <a:t>redistribution</a:t>
            </a:r>
            <a:endParaRPr lang="en-US" altLang="ko-KR" sz="2000" dirty="0">
              <a:solidFill>
                <a:srgbClr val="BFBFBF"/>
              </a:solidFill>
            </a:endParaRPr>
          </a:p>
        </p:txBody>
      </p:sp>
      <p:sp>
        <p:nvSpPr>
          <p:cNvPr id="190" name="Text Placeholder 2"/>
          <p:cNvSpPr txBox="1">
            <a:spLocks/>
          </p:cNvSpPr>
          <p:nvPr/>
        </p:nvSpPr>
        <p:spPr bwMode="auto">
          <a:xfrm>
            <a:off x="58742" y="3419362"/>
            <a:ext cx="5468939" cy="17543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lvl="1" eaLnBrk="1" hangingPunct="1">
              <a:spcBef>
                <a:spcPct val="20000"/>
              </a:spcBef>
              <a:buFont typeface="Arial" charset="0"/>
              <a:buChar char="•"/>
            </a:pPr>
            <a:r>
              <a:rPr lang="en-US" altLang="ko-KR" sz="2000" b="1" dirty="0" smtClean="0">
                <a:cs typeface="맑은 고딕" charset="0"/>
              </a:rPr>
              <a:t>Aggregate </a:t>
            </a:r>
            <a:r>
              <a:rPr lang="en-US" altLang="ko-KR" sz="2000" b="1" dirty="0">
                <a:cs typeface="맑은 고딕" charset="0"/>
              </a:rPr>
              <a:t>and </a:t>
            </a:r>
            <a:r>
              <a:rPr lang="en-US" altLang="ko-KR" sz="2000" b="1" dirty="0" smtClean="0">
                <a:solidFill>
                  <a:srgbClr val="800000"/>
                </a:solidFill>
                <a:cs typeface="맑은 고딕" charset="0"/>
              </a:rPr>
              <a:t>write </a:t>
            </a:r>
            <a:r>
              <a:rPr lang="en-US" altLang="ko-KR" sz="2000" b="1" dirty="0" smtClean="0">
                <a:cs typeface="맑은 고딕" charset="0"/>
              </a:rPr>
              <a:t>(10GB/s)</a:t>
            </a:r>
            <a:endParaRPr lang="en-US" altLang="ko-KR" sz="2000" b="1" dirty="0">
              <a:cs typeface="맑은 고딕" charset="0"/>
            </a:endParaRPr>
          </a:p>
          <a:p>
            <a:pPr marL="1257300" lvl="2" indent="-342900" eaLnBrk="1" hangingPunct="1">
              <a:spcBef>
                <a:spcPct val="20000"/>
              </a:spcBef>
              <a:buFont typeface="Arial"/>
              <a:buChar char="•"/>
            </a:pPr>
            <a:r>
              <a:rPr lang="en-US" altLang="ko-KR" sz="2000" dirty="0">
                <a:cs typeface="맑은 고딕" charset="0"/>
              </a:rPr>
              <a:t>Temporal aggregation buffers</a:t>
            </a:r>
          </a:p>
          <a:p>
            <a:pPr marL="1257300" lvl="2" indent="-342900" eaLnBrk="1" hangingPunct="1">
              <a:spcBef>
                <a:spcPct val="20000"/>
              </a:spcBef>
              <a:buFont typeface="Arial"/>
              <a:buChar char="•"/>
            </a:pPr>
            <a:r>
              <a:rPr lang="en-US" altLang="ko-KR" sz="2000" dirty="0">
                <a:cs typeface="맑은 고딕" charset="0"/>
              </a:rPr>
              <a:t>Contiguous writes </a:t>
            </a:r>
          </a:p>
          <a:p>
            <a:pPr marL="1257300" lvl="2" indent="-342900" eaLnBrk="1" hangingPunct="1">
              <a:spcBef>
                <a:spcPct val="20000"/>
              </a:spcBef>
              <a:buFont typeface="Arial"/>
              <a:buChar char="•"/>
            </a:pPr>
            <a:r>
              <a:rPr lang="en-US" altLang="ko-KR" sz="2000" dirty="0" smtClean="0">
                <a:cs typeface="맑은 고딕" charset="0"/>
              </a:rPr>
              <a:t>Throughput</a:t>
            </a:r>
            <a:endParaRPr lang="en-US" sz="2000" b="1" dirty="0" smtClean="0"/>
          </a:p>
        </p:txBody>
      </p:sp>
      <p:sp>
        <p:nvSpPr>
          <p:cNvPr id="194" name="Title 1"/>
          <p:cNvSpPr>
            <a:spLocks noGrp="1"/>
          </p:cNvSpPr>
          <p:nvPr>
            <p:ph type="title"/>
          </p:nvPr>
        </p:nvSpPr>
        <p:spPr>
          <a:xfrm>
            <a:off x="381027" y="274639"/>
            <a:ext cx="8229600" cy="1143000"/>
          </a:xfrm>
        </p:spPr>
        <p:txBody>
          <a:bodyPr/>
          <a:lstStyle/>
          <a:p>
            <a:pPr rtl="0" eaLnBrk="1" latinLnBrk="0" hangingPunct="1"/>
            <a:r>
              <a:rPr lang="en-US" sz="4000" b="1" kern="1200" dirty="0" smtClean="0">
                <a:solidFill>
                  <a:srgbClr val="82151A"/>
                </a:solidFill>
                <a:effectLst/>
                <a:latin typeface="Calibri"/>
                <a:ea typeface="+mn-ea"/>
                <a:cs typeface="+mn-cs"/>
              </a:rPr>
              <a:t>Two-layer I/O Model</a:t>
            </a:r>
            <a:endParaRPr lang="en-US" dirty="0" smtClean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11045748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Fast X or Fast T</a:t>
            </a:r>
            <a:endParaRPr lang="en-US" dirty="0"/>
          </a:p>
        </p:txBody>
      </p:sp>
      <p:pic>
        <p:nvPicPr>
          <p:cNvPr id="5" name="Picture 4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417639"/>
            <a:ext cx="7848600" cy="52244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842154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TextBox 15"/>
          <p:cNvSpPr txBox="1">
            <a:spLocks noChangeArrowheads="1"/>
          </p:cNvSpPr>
          <p:nvPr/>
        </p:nvSpPr>
        <p:spPr bwMode="auto">
          <a:xfrm>
            <a:off x="952500" y="469900"/>
            <a:ext cx="7200900" cy="5847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altLang="zh-CN" sz="3200" b="1" dirty="0" smtClean="0">
                <a:solidFill>
                  <a:srgbClr val="800000"/>
                </a:solidFill>
                <a:ea typeface="宋体" charset="0"/>
                <a:cs typeface="宋体" charset="0"/>
              </a:rPr>
              <a:t>ADIOS </a:t>
            </a:r>
            <a:r>
              <a:rPr lang="en-US" altLang="zh-CN" sz="3200" b="1" dirty="0" err="1" smtClean="0">
                <a:solidFill>
                  <a:srgbClr val="800000"/>
                </a:solidFill>
                <a:ea typeface="宋体" charset="0"/>
                <a:cs typeface="宋体" charset="0"/>
              </a:rPr>
              <a:t>Checkpointing</a:t>
            </a:r>
            <a:endParaRPr lang="zh-CN" altLang="en-US" sz="2800" b="1" dirty="0">
              <a:solidFill>
                <a:srgbClr val="800000"/>
              </a:solidFill>
              <a:ea typeface="宋体" charset="0"/>
              <a:cs typeface="宋体" charset="0"/>
            </a:endParaRPr>
          </a:p>
        </p:txBody>
      </p:sp>
      <p:sp>
        <p:nvSpPr>
          <p:cNvPr id="19458" name="Content Placeholder 2"/>
          <p:cNvSpPr txBox="1">
            <a:spLocks/>
          </p:cNvSpPr>
          <p:nvPr/>
        </p:nvSpPr>
        <p:spPr bwMode="auto">
          <a:xfrm>
            <a:off x="533400" y="1261534"/>
            <a:ext cx="4563533" cy="42163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>
            <a:lvl1pPr marL="2857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hangingPunct="1">
              <a:spcBef>
                <a:spcPct val="20000"/>
              </a:spcBef>
              <a:buFont typeface="Arial" charset="0"/>
              <a:buChar char="•"/>
            </a:pPr>
            <a:r>
              <a:rPr lang="en-GB" sz="1800" dirty="0" smtClean="0"/>
              <a:t>Problems at M8: system instabilities, 50 TB simulation data</a:t>
            </a:r>
            <a:endParaRPr lang="en-GB" sz="1800" dirty="0"/>
          </a:p>
          <a:p>
            <a:pPr eaLnBrk="1" hangingPunct="1">
              <a:spcBef>
                <a:spcPct val="20000"/>
              </a:spcBef>
              <a:buFont typeface="Arial" charset="0"/>
              <a:buChar char="•"/>
            </a:pPr>
            <a:r>
              <a:rPr lang="en-GB" sz="1800" dirty="0"/>
              <a:t>Chino Hills 5Hz simulation is used to validate:</a:t>
            </a:r>
          </a:p>
          <a:p>
            <a:pPr eaLnBrk="1" hangingPunct="1">
              <a:spcBef>
                <a:spcPct val="20000"/>
              </a:spcBef>
              <a:buFont typeface="Arial" charset="0"/>
              <a:buChar char="•"/>
            </a:pPr>
            <a:r>
              <a:rPr lang="en-GB" sz="1800" dirty="0"/>
              <a:t>Mesh size: 7000x5000x2500</a:t>
            </a:r>
          </a:p>
          <a:p>
            <a:pPr eaLnBrk="1" hangingPunct="1">
              <a:spcBef>
                <a:spcPct val="20000"/>
              </a:spcBef>
              <a:buFont typeface="Arial" charset="0"/>
              <a:buChar char="•"/>
            </a:pPr>
            <a:r>
              <a:rPr lang="en-GB" sz="1800" dirty="0"/>
              <a:t>#cores: 87,500 on Jaguar</a:t>
            </a:r>
          </a:p>
          <a:p>
            <a:pPr eaLnBrk="1" hangingPunct="1">
              <a:spcBef>
                <a:spcPct val="20000"/>
              </a:spcBef>
              <a:buFont typeface="Arial" charset="0"/>
              <a:buChar char="•"/>
            </a:pPr>
            <a:r>
              <a:rPr lang="en-GB" sz="1800" dirty="0"/>
              <a:t>WCT: 3 </a:t>
            </a:r>
            <a:r>
              <a:rPr lang="en-GB" sz="1800" dirty="0" err="1"/>
              <a:t>hr</a:t>
            </a:r>
            <a:endParaRPr lang="en-GB" sz="1800" dirty="0"/>
          </a:p>
          <a:p>
            <a:pPr eaLnBrk="1" hangingPunct="1">
              <a:spcBef>
                <a:spcPct val="20000"/>
              </a:spcBef>
              <a:buFont typeface="Arial" charset="0"/>
              <a:buChar char="•"/>
            </a:pPr>
            <a:r>
              <a:rPr lang="en-GB" sz="1800" dirty="0"/>
              <a:t>Total </a:t>
            </a:r>
            <a:r>
              <a:rPr lang="en-GB" sz="1800" dirty="0" err="1"/>
              <a:t>timesteps</a:t>
            </a:r>
            <a:r>
              <a:rPr lang="en-GB" sz="1800" dirty="0"/>
              <a:t>: 40K</a:t>
            </a:r>
          </a:p>
          <a:p>
            <a:pPr eaLnBrk="1" hangingPunct="1">
              <a:spcBef>
                <a:spcPct val="20000"/>
              </a:spcBef>
              <a:buFont typeface="Arial" charset="0"/>
              <a:buChar char="•"/>
            </a:pPr>
            <a:r>
              <a:rPr lang="en-GB" sz="1800" dirty="0"/>
              <a:t>3.3 TB simulation data</a:t>
            </a:r>
          </a:p>
          <a:p>
            <a:pPr eaLnBrk="1" hangingPunct="1">
              <a:spcBef>
                <a:spcPct val="20000"/>
              </a:spcBef>
              <a:buFont typeface="Arial" charset="0"/>
              <a:buChar char="•"/>
            </a:pPr>
            <a:r>
              <a:rPr lang="en-GB" sz="1800" dirty="0"/>
              <a:t>ADIOS saved checkpoints at </a:t>
            </a:r>
            <a:r>
              <a:rPr lang="en-GB" sz="1800" dirty="0" smtClean="0"/>
              <a:t>20K</a:t>
            </a:r>
            <a:r>
              <a:rPr lang="en-GB" sz="1800" baseline="30000" dirty="0" smtClean="0"/>
              <a:t>th</a:t>
            </a:r>
            <a:r>
              <a:rPr lang="en-GB" sz="1800" dirty="0" smtClean="0"/>
              <a:t> </a:t>
            </a:r>
            <a:r>
              <a:rPr lang="en-GB" sz="1800" dirty="0" err="1"/>
              <a:t>timestep</a:t>
            </a:r>
            <a:r>
              <a:rPr lang="en-GB" sz="1800" dirty="0"/>
              <a:t> and validated the outputs at </a:t>
            </a:r>
            <a:r>
              <a:rPr lang="en-GB" sz="1800" dirty="0" smtClean="0"/>
              <a:t>40K</a:t>
            </a:r>
            <a:r>
              <a:rPr lang="en-GB" sz="1800" baseline="30000" dirty="0" smtClean="0"/>
              <a:t>th</a:t>
            </a:r>
            <a:r>
              <a:rPr lang="en-GB" sz="1800" dirty="0" smtClean="0"/>
              <a:t> </a:t>
            </a:r>
            <a:r>
              <a:rPr lang="en-GB" sz="1800" dirty="0" err="1" smtClean="0"/>
              <a:t>timestep</a:t>
            </a:r>
            <a:endParaRPr lang="en-GB" sz="1800" dirty="0"/>
          </a:p>
          <a:p>
            <a:pPr eaLnBrk="1" hangingPunct="1">
              <a:spcBef>
                <a:spcPct val="20000"/>
              </a:spcBef>
              <a:buFont typeface="Arial" charset="0"/>
              <a:buChar char="•"/>
            </a:pPr>
            <a:r>
              <a:rPr lang="en-GB" sz="1800" dirty="0"/>
              <a:t>Avg. I/O performance: </a:t>
            </a:r>
            <a:r>
              <a:rPr lang="en-GB" sz="1800" b="1" dirty="0">
                <a:solidFill>
                  <a:srgbClr val="800000"/>
                </a:solidFill>
              </a:rPr>
              <a:t>22.5 GB/</a:t>
            </a:r>
            <a:r>
              <a:rPr lang="en-GB" sz="1800" b="1" dirty="0" smtClean="0">
                <a:solidFill>
                  <a:srgbClr val="800000"/>
                </a:solidFill>
              </a:rPr>
              <a:t>s </a:t>
            </a:r>
            <a:r>
              <a:rPr lang="en-GB" sz="1800" dirty="0" smtClean="0"/>
              <a:t>(compared to 20 GB/s with MPI-IO)</a:t>
            </a:r>
            <a:endParaRPr lang="en-GB" sz="1800" dirty="0"/>
          </a:p>
        </p:txBody>
      </p:sp>
      <p:sp>
        <p:nvSpPr>
          <p:cNvPr id="2" name="Rectangle 1"/>
          <p:cNvSpPr/>
          <p:nvPr/>
        </p:nvSpPr>
        <p:spPr>
          <a:xfrm>
            <a:off x="6451600" y="1778000"/>
            <a:ext cx="1701800" cy="1117600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/>
              <a:t>AWP-ODC</a:t>
            </a:r>
          </a:p>
        </p:txBody>
      </p:sp>
      <p:sp>
        <p:nvSpPr>
          <p:cNvPr id="5" name="Rectangle 4"/>
          <p:cNvSpPr/>
          <p:nvPr/>
        </p:nvSpPr>
        <p:spPr>
          <a:xfrm>
            <a:off x="5346700" y="3691468"/>
            <a:ext cx="1143000" cy="982133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/>
              <a:t>ADIOS</a:t>
            </a:r>
          </a:p>
        </p:txBody>
      </p:sp>
      <p:pic>
        <p:nvPicPr>
          <p:cNvPr id="19461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96100" y="4182533"/>
            <a:ext cx="1943100" cy="259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0" name="Straight Arrow Connector 9"/>
          <p:cNvCxnSpPr>
            <a:stCxn id="2" idx="2"/>
            <a:endCxn id="5" idx="0"/>
          </p:cNvCxnSpPr>
          <p:nvPr/>
        </p:nvCxnSpPr>
        <p:spPr>
          <a:xfrm flipH="1">
            <a:off x="5918200" y="2895601"/>
            <a:ext cx="1384300" cy="795867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>
            <a:stCxn id="5" idx="2"/>
            <a:endCxn id="19461" idx="1"/>
          </p:cNvCxnSpPr>
          <p:nvPr/>
        </p:nvCxnSpPr>
        <p:spPr>
          <a:xfrm>
            <a:off x="5918200" y="4673600"/>
            <a:ext cx="977900" cy="804333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464" name="TextBox 13"/>
          <p:cNvSpPr txBox="1">
            <a:spLocks noChangeArrowheads="1"/>
          </p:cNvSpPr>
          <p:nvPr/>
        </p:nvSpPr>
        <p:spPr bwMode="auto">
          <a:xfrm>
            <a:off x="6535743" y="5935133"/>
            <a:ext cx="76591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 dirty="0" err="1"/>
              <a:t>L</a:t>
            </a:r>
            <a:r>
              <a:rPr lang="en-US" sz="1800" dirty="0" err="1" smtClean="0"/>
              <a:t>ustre</a:t>
            </a:r>
            <a:endParaRPr lang="en-US" sz="1800" dirty="0"/>
          </a:p>
        </p:txBody>
      </p:sp>
      <p:sp>
        <p:nvSpPr>
          <p:cNvPr id="13" name="TextBox 12"/>
          <p:cNvSpPr txBox="1"/>
          <p:nvPr/>
        </p:nvSpPr>
        <p:spPr>
          <a:xfrm>
            <a:off x="1057575" y="5825179"/>
            <a:ext cx="4860625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/>
              <a:t>(Supported </a:t>
            </a:r>
            <a:r>
              <a:rPr lang="en-US" sz="1600" b="1" dirty="0" smtClean="0"/>
              <a:t>by Norbert </a:t>
            </a:r>
            <a:r>
              <a:rPr lang="en-US" sz="1600" b="1" dirty="0" err="1" smtClean="0"/>
              <a:t>Podhorszki</a:t>
            </a:r>
            <a:r>
              <a:rPr lang="en-US" sz="1600" b="1" dirty="0" smtClean="0"/>
              <a:t>, Scott </a:t>
            </a:r>
            <a:r>
              <a:rPr lang="en-US" sz="1600" b="1" dirty="0" err="1" smtClean="0"/>
              <a:t>Klasky</a:t>
            </a:r>
            <a:r>
              <a:rPr lang="en-US" sz="1600" b="1" dirty="0" smtClean="0"/>
              <a:t>, Qing Liu, </a:t>
            </a:r>
            <a:r>
              <a:rPr lang="en-US" sz="1600" b="1" dirty="0" smtClean="0"/>
              <a:t>ORNL)</a:t>
            </a:r>
            <a:endParaRPr lang="en-US" sz="1600" b="1" dirty="0"/>
          </a:p>
        </p:txBody>
      </p:sp>
    </p:spTree>
    <p:extLst>
      <p:ext uri="{BB962C8B-B14F-4D97-AF65-F5344CB8AC3E}">
        <p14:creationId xmlns:p14="http://schemas.microsoft.com/office/powerpoint/2010/main" val="380043186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EISMIO-v3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07" y="865717"/>
            <a:ext cx="8847666" cy="66357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95278"/>
            <a:ext cx="8229600" cy="1143000"/>
          </a:xfrm>
        </p:spPr>
        <p:txBody>
          <a:bodyPr>
            <a:noAutofit/>
          </a:bodyPr>
          <a:lstStyle/>
          <a:p>
            <a:r>
              <a:rPr lang="en-US" sz="2800" dirty="0" smtClean="0"/>
              <a:t>SEISM</a:t>
            </a:r>
            <a:r>
              <a:rPr lang="en-US" sz="2800" dirty="0" smtClean="0"/>
              <a:t>-IO: IO Library for Integrated Seismic </a:t>
            </a:r>
            <a:r>
              <a:rPr lang="en-US" sz="2800" dirty="0" smtClean="0"/>
              <a:t>Modeling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8927653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331356"/>
            <a:ext cx="7086600" cy="1143000"/>
          </a:xfrm>
        </p:spPr>
        <p:txBody>
          <a:bodyPr>
            <a:normAutofit/>
          </a:bodyPr>
          <a:lstStyle/>
          <a:p>
            <a:r>
              <a:rPr lang="en-US" sz="3600" dirty="0" smtClean="0"/>
              <a:t>CPUs/GPUs Co-scheduling</a:t>
            </a:r>
            <a:endParaRPr lang="en-US" sz="3600" dirty="0"/>
          </a:p>
        </p:txBody>
      </p:sp>
      <p:sp>
        <p:nvSpPr>
          <p:cNvPr id="4" name="Rectangle 3"/>
          <p:cNvSpPr/>
          <p:nvPr/>
        </p:nvSpPr>
        <p:spPr>
          <a:xfrm>
            <a:off x="3953937" y="2951037"/>
            <a:ext cx="5185834" cy="32316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i="1" dirty="0" err="1"/>
              <a:t>aprun</a:t>
            </a:r>
            <a:r>
              <a:rPr lang="en-US" sz="1200" i="1" dirty="0"/>
              <a:t> -n 50  &lt;GPU executable&gt; &lt;arguments&gt; &amp;</a:t>
            </a:r>
            <a:endParaRPr lang="en-US" sz="1200" dirty="0"/>
          </a:p>
          <a:p>
            <a:r>
              <a:rPr lang="en-US" sz="1200" i="1" dirty="0"/>
              <a:t>get the PID of the GPU job</a:t>
            </a:r>
            <a:endParaRPr lang="en-US" sz="1200" dirty="0"/>
          </a:p>
          <a:p>
            <a:r>
              <a:rPr lang="en-US" sz="1200" i="1" dirty="0" err="1"/>
              <a:t>cybershake_coscheduling.py</a:t>
            </a:r>
            <a:r>
              <a:rPr lang="en-US" sz="1200" i="1" dirty="0"/>
              <a:t>:</a:t>
            </a:r>
            <a:endParaRPr lang="en-US" sz="1200" dirty="0"/>
          </a:p>
          <a:p>
            <a:r>
              <a:rPr lang="en-US" sz="1200" i="1" dirty="0"/>
              <a:t>       build all the </a:t>
            </a:r>
            <a:r>
              <a:rPr lang="en-US" sz="1200" i="1" dirty="0" err="1"/>
              <a:t>cybershake</a:t>
            </a:r>
            <a:r>
              <a:rPr lang="en-US" sz="1200" i="1" dirty="0"/>
              <a:t> input files</a:t>
            </a:r>
            <a:endParaRPr lang="en-US" sz="1200" dirty="0"/>
          </a:p>
          <a:p>
            <a:r>
              <a:rPr lang="en-US" sz="1200" i="1" dirty="0"/>
              <a:t>      divide up the nodes and work among a customizable number of jobs</a:t>
            </a:r>
            <a:endParaRPr lang="en-US" sz="1200" dirty="0"/>
          </a:p>
          <a:p>
            <a:r>
              <a:rPr lang="en-US" sz="1200" i="1" dirty="0"/>
              <a:t>       for each job:</a:t>
            </a:r>
            <a:endParaRPr lang="en-US" sz="1200" dirty="0"/>
          </a:p>
          <a:p>
            <a:r>
              <a:rPr lang="en-US" sz="1200" i="1" dirty="0"/>
              <a:t>               fork </a:t>
            </a:r>
            <a:r>
              <a:rPr lang="en-US" sz="1200" i="1" dirty="0" err="1"/>
              <a:t>extract_sgt.py</a:t>
            </a:r>
            <a:r>
              <a:rPr lang="en-US" sz="1200" i="1" dirty="0"/>
              <a:t> cores --&gt; performs pre-processing and launches </a:t>
            </a:r>
            <a:endParaRPr lang="en-US" sz="1200" i="1" dirty="0" smtClean="0"/>
          </a:p>
          <a:p>
            <a:r>
              <a:rPr lang="en-US" sz="1200" i="1" dirty="0" smtClean="0"/>
              <a:t>		"</a:t>
            </a:r>
            <a:r>
              <a:rPr lang="en-US" sz="1200" i="1" dirty="0" err="1"/>
              <a:t>aprun</a:t>
            </a:r>
            <a:r>
              <a:rPr lang="en-US" sz="1200" i="1" dirty="0"/>
              <a:t> -n &lt;cores per job&gt; -N 15 -r 1 &lt;</a:t>
            </a:r>
            <a:r>
              <a:rPr lang="en-US" sz="1200" i="1" dirty="0" err="1"/>
              <a:t>cpu</a:t>
            </a:r>
            <a:r>
              <a:rPr lang="en-US" sz="1200" i="1" dirty="0"/>
              <a:t> executable A&gt;&amp;"</a:t>
            </a:r>
            <a:endParaRPr lang="en-US" sz="1200" dirty="0"/>
          </a:p>
          <a:p>
            <a:r>
              <a:rPr lang="en-US" sz="1200" i="1" dirty="0"/>
              <a:t>               get PID of the CPU job</a:t>
            </a:r>
            <a:endParaRPr lang="en-US" sz="1200" dirty="0"/>
          </a:p>
          <a:p>
            <a:r>
              <a:rPr lang="en-US" sz="1200" i="1" dirty="0"/>
              <a:t>       while executable A jobs are running:</a:t>
            </a:r>
            <a:endParaRPr lang="en-US" sz="1200" dirty="0"/>
          </a:p>
          <a:p>
            <a:r>
              <a:rPr lang="en-US" sz="1200" i="1" dirty="0"/>
              <a:t>               check PIDs to see if job has completed</a:t>
            </a:r>
            <a:endParaRPr lang="en-US" sz="1200" dirty="0"/>
          </a:p>
          <a:p>
            <a:r>
              <a:rPr lang="en-US" sz="1200" i="1" dirty="0"/>
              <a:t>               if completed</a:t>
            </a:r>
            <a:r>
              <a:rPr lang="en-US" sz="1200" i="1" dirty="0" smtClean="0"/>
              <a:t>: launch </a:t>
            </a:r>
            <a:endParaRPr lang="en-US" sz="1200" dirty="0"/>
          </a:p>
          <a:p>
            <a:r>
              <a:rPr lang="en-US" sz="1200" i="1" dirty="0"/>
              <a:t>                   </a:t>
            </a:r>
            <a:r>
              <a:rPr lang="en-US" sz="1200" i="1" dirty="0" smtClean="0"/>
              <a:t>  “</a:t>
            </a:r>
            <a:r>
              <a:rPr lang="en-US" sz="1200" i="1" dirty="0" err="1"/>
              <a:t>aprun</a:t>
            </a:r>
            <a:r>
              <a:rPr lang="en-US" sz="1200" i="1" dirty="0"/>
              <a:t> -n &lt;cores per job&gt; -N 15 -r 1 &lt;</a:t>
            </a:r>
            <a:r>
              <a:rPr lang="en-US" sz="1200" i="1" dirty="0" err="1"/>
              <a:t>cpu</a:t>
            </a:r>
            <a:r>
              <a:rPr lang="en-US" sz="1200" i="1" dirty="0"/>
              <a:t> executable B&gt;&amp;”</a:t>
            </a:r>
            <a:endParaRPr lang="en-US" sz="1200" dirty="0"/>
          </a:p>
          <a:p>
            <a:r>
              <a:rPr lang="en-US" sz="1200" i="1" dirty="0"/>
              <a:t>        while executable B </a:t>
            </a:r>
            <a:r>
              <a:rPr lang="en-US" sz="1200" i="1" dirty="0" smtClean="0"/>
              <a:t>jobs </a:t>
            </a:r>
            <a:r>
              <a:rPr lang="en-US" sz="1200" i="1" dirty="0"/>
              <a:t>are running:</a:t>
            </a:r>
            <a:endParaRPr lang="en-US" sz="1200" dirty="0"/>
          </a:p>
          <a:p>
            <a:r>
              <a:rPr lang="en-US" sz="1200" i="1" dirty="0"/>
              <a:t>               check for completion</a:t>
            </a:r>
            <a:endParaRPr lang="en-US" sz="1200" dirty="0"/>
          </a:p>
          <a:p>
            <a:r>
              <a:rPr lang="en-US" sz="1200" i="1" dirty="0"/>
              <a:t>check for GPU job completion</a:t>
            </a:r>
            <a:endParaRPr lang="en-US" sz="1200" dirty="0"/>
          </a:p>
          <a:p>
            <a:endParaRPr lang="en-US" sz="1200" dirty="0"/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3467100" y="1411920"/>
            <a:ext cx="5562600" cy="1775785"/>
          </a:xfrm>
        </p:spPr>
        <p:txBody>
          <a:bodyPr>
            <a:normAutofit/>
          </a:bodyPr>
          <a:lstStyle/>
          <a:p>
            <a:pPr lvl="1" eaLnBrk="1" hangingPunct="1"/>
            <a:r>
              <a:rPr lang="en-US" sz="1800" b="1" dirty="0" smtClean="0">
                <a:latin typeface="Calibri" charset="0"/>
              </a:rPr>
              <a:t>CPUs run </a:t>
            </a:r>
            <a:r>
              <a:rPr lang="en-GB" sz="1800" b="1" dirty="0" smtClean="0">
                <a:latin typeface="Calibri" charset="0"/>
              </a:rPr>
              <a:t>reciprocity</a:t>
            </a:r>
            <a:r>
              <a:rPr lang="en-GB" sz="1800" b="1" dirty="0">
                <a:latin typeface="Calibri" charset="0"/>
              </a:rPr>
              <a:t>-based seismogram and intensity </a:t>
            </a:r>
            <a:r>
              <a:rPr lang="en-GB" sz="1800" b="1" dirty="0" smtClean="0">
                <a:latin typeface="Calibri" charset="0"/>
              </a:rPr>
              <a:t>computations</a:t>
            </a:r>
            <a:endParaRPr lang="en-GB" sz="1800" b="1" dirty="0">
              <a:latin typeface="Calibri" charset="0"/>
            </a:endParaRPr>
          </a:p>
          <a:p>
            <a:pPr lvl="1" eaLnBrk="1" hangingPunct="1"/>
            <a:r>
              <a:rPr lang="en-GB" sz="1800" b="1" dirty="0">
                <a:latin typeface="Calibri" charset="0"/>
              </a:rPr>
              <a:t>Run multiple MPI jobs on compute nodes using Node Managers (</a:t>
            </a:r>
            <a:r>
              <a:rPr lang="en-GB" sz="1800" b="1" dirty="0" smtClean="0">
                <a:latin typeface="Calibri" charset="0"/>
              </a:rPr>
              <a:t>MOM</a:t>
            </a:r>
            <a:r>
              <a:rPr lang="en-GB" sz="1800" b="1" dirty="0">
                <a:latin typeface="Calibri" charset="0"/>
              </a:rPr>
              <a:t>)</a:t>
            </a:r>
          </a:p>
        </p:txBody>
      </p:sp>
      <p:pic>
        <p:nvPicPr>
          <p:cNvPr id="5" name="Picture 4" descr="CyberShake workflow flowchart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3857" y="1943098"/>
            <a:ext cx="4131733" cy="41317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88517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3" name="Title 1"/>
          <p:cNvSpPr>
            <a:spLocks noGrp="1"/>
          </p:cNvSpPr>
          <p:nvPr>
            <p:ph type="title"/>
          </p:nvPr>
        </p:nvSpPr>
        <p:spPr>
          <a:xfrm>
            <a:off x="330200" y="673915"/>
            <a:ext cx="8229600" cy="865716"/>
          </a:xfrm>
        </p:spPr>
        <p:txBody>
          <a:bodyPr/>
          <a:lstStyle/>
          <a:p>
            <a:pPr eaLnBrk="1" hangingPunct="1"/>
            <a:r>
              <a:rPr lang="en-US" sz="3600" dirty="0" smtClean="0">
                <a:latin typeface="Calibri" charset="0"/>
              </a:rPr>
              <a:t>Post-processing on CPUs: API for </a:t>
            </a:r>
            <a:r>
              <a:rPr lang="en-US" sz="3600" dirty="0" err="1" smtClean="0">
                <a:latin typeface="Calibri" charset="0"/>
              </a:rPr>
              <a:t>Pthreads</a:t>
            </a:r>
            <a:endParaRPr lang="en-US" sz="3600" dirty="0">
              <a:latin typeface="Calibri" charset="0"/>
            </a:endParaRPr>
          </a:p>
        </p:txBody>
      </p:sp>
      <p:sp>
        <p:nvSpPr>
          <p:cNvPr id="54274" name="Content Placeholder 2"/>
          <p:cNvSpPr>
            <a:spLocks noGrp="1"/>
          </p:cNvSpPr>
          <p:nvPr>
            <p:ph idx="1"/>
          </p:nvPr>
        </p:nvSpPr>
        <p:spPr>
          <a:xfrm>
            <a:off x="165100" y="1514234"/>
            <a:ext cx="3835400" cy="4035671"/>
          </a:xfrm>
        </p:spPr>
        <p:txBody>
          <a:bodyPr>
            <a:normAutofit/>
          </a:bodyPr>
          <a:lstStyle/>
          <a:p>
            <a:pPr eaLnBrk="1" hangingPunct="1"/>
            <a:r>
              <a:rPr lang="en-GB" sz="2400" dirty="0" smtClean="0">
                <a:latin typeface="Calibri" charset="0"/>
              </a:rPr>
              <a:t>AWP</a:t>
            </a:r>
            <a:r>
              <a:rPr lang="en-GB" sz="2400" dirty="0">
                <a:latin typeface="Calibri" charset="0"/>
              </a:rPr>
              <a:t>-API lets individual </a:t>
            </a:r>
            <a:r>
              <a:rPr lang="en-GB" sz="2400" dirty="0" err="1">
                <a:latin typeface="Calibri" charset="0"/>
              </a:rPr>
              <a:t>pthreads</a:t>
            </a:r>
            <a:r>
              <a:rPr lang="en-GB" sz="2400" dirty="0">
                <a:latin typeface="Calibri" charset="0"/>
              </a:rPr>
              <a:t> make use of CPUs: post-processing </a:t>
            </a:r>
            <a:endParaRPr lang="en-GB" sz="2400" dirty="0" smtClean="0">
              <a:latin typeface="Calibri" charset="0"/>
            </a:endParaRPr>
          </a:p>
          <a:p>
            <a:pPr lvl="1"/>
            <a:r>
              <a:rPr lang="en-GB" sz="1800" dirty="0" err="1" smtClean="0">
                <a:latin typeface="Calibri" charset="0"/>
              </a:rPr>
              <a:t>Vmag</a:t>
            </a:r>
            <a:r>
              <a:rPr lang="en-GB" sz="1800" dirty="0">
                <a:latin typeface="Calibri" charset="0"/>
              </a:rPr>
              <a:t>, SGT</a:t>
            </a:r>
            <a:r>
              <a:rPr lang="en-GB" sz="1800" dirty="0" smtClean="0">
                <a:latin typeface="Calibri" charset="0"/>
              </a:rPr>
              <a:t>, seismograms</a:t>
            </a:r>
            <a:endParaRPr lang="en-GB" sz="1800" dirty="0">
              <a:latin typeface="Calibri" charset="0"/>
            </a:endParaRPr>
          </a:p>
          <a:p>
            <a:pPr lvl="1"/>
            <a:r>
              <a:rPr lang="en-GB" sz="1800" dirty="0">
                <a:latin typeface="Calibri" charset="0"/>
              </a:rPr>
              <a:t>S</a:t>
            </a:r>
            <a:r>
              <a:rPr lang="en-GB" sz="1800" dirty="0" smtClean="0">
                <a:latin typeface="Calibri" charset="0"/>
              </a:rPr>
              <a:t>tatistics </a:t>
            </a:r>
            <a:r>
              <a:rPr lang="en-GB" sz="1800" dirty="0">
                <a:latin typeface="Calibri" charset="0"/>
              </a:rPr>
              <a:t>(real-time performance measuring</a:t>
            </a:r>
            <a:r>
              <a:rPr lang="en-GB" sz="1800" dirty="0" smtClean="0">
                <a:latin typeface="Calibri" charset="0"/>
              </a:rPr>
              <a:t>)</a:t>
            </a:r>
            <a:endParaRPr lang="en-GB" sz="1800" dirty="0">
              <a:latin typeface="Calibri" charset="0"/>
            </a:endParaRPr>
          </a:p>
          <a:p>
            <a:pPr lvl="1"/>
            <a:r>
              <a:rPr lang="en-GB" sz="1800" dirty="0" smtClean="0">
                <a:latin typeface="Calibri" charset="0"/>
              </a:rPr>
              <a:t>Adaptive</a:t>
            </a:r>
            <a:r>
              <a:rPr lang="en-GB" sz="1800" dirty="0">
                <a:latin typeface="Calibri" charset="0"/>
              </a:rPr>
              <a:t>/interactive control </a:t>
            </a:r>
            <a:r>
              <a:rPr lang="en-GB" sz="1800" dirty="0" smtClean="0">
                <a:latin typeface="Calibri" charset="0"/>
              </a:rPr>
              <a:t>tools</a:t>
            </a:r>
            <a:endParaRPr lang="en-GB" sz="1800" dirty="0">
              <a:latin typeface="Calibri" charset="0"/>
            </a:endParaRPr>
          </a:p>
          <a:p>
            <a:pPr lvl="1"/>
            <a:r>
              <a:rPr lang="en-GB" sz="1800" dirty="0" smtClean="0">
                <a:latin typeface="Calibri" charset="0"/>
              </a:rPr>
              <a:t>In-situ visualization</a:t>
            </a:r>
            <a:endParaRPr lang="en-GB" sz="1800" dirty="0">
              <a:latin typeface="Calibri" charset="0"/>
            </a:endParaRPr>
          </a:p>
          <a:p>
            <a:pPr lvl="1" eaLnBrk="1" hangingPunct="1"/>
            <a:r>
              <a:rPr lang="en-GB" sz="1800" dirty="0">
                <a:latin typeface="Calibri" charset="0"/>
              </a:rPr>
              <a:t>Output writing is introduced as a </a:t>
            </a:r>
            <a:r>
              <a:rPr lang="en-GB" sz="1800" dirty="0" err="1">
                <a:latin typeface="Calibri" charset="0"/>
              </a:rPr>
              <a:t>pthread</a:t>
            </a:r>
            <a:r>
              <a:rPr lang="en-GB" sz="1800" dirty="0">
                <a:latin typeface="Calibri" charset="0"/>
              </a:rPr>
              <a:t> that uses the API</a:t>
            </a:r>
          </a:p>
        </p:txBody>
      </p:sp>
      <p:pic>
        <p:nvPicPr>
          <p:cNvPr id="15" name="Picture 14">
            <a:hlinkClick r:id="rId3" action="ppaction://hlinksldjump"/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9500" y="1520581"/>
            <a:ext cx="5727700" cy="4784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13654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Snip Single Corner Rectangle 55"/>
          <p:cNvSpPr/>
          <p:nvPr/>
        </p:nvSpPr>
        <p:spPr>
          <a:xfrm>
            <a:off x="5668895" y="1806618"/>
            <a:ext cx="2632395" cy="4802598"/>
          </a:xfrm>
          <a:prstGeom prst="snip1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>
                <a:alpha val="20000"/>
              </a:schemeClr>
            </a:solidFill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Snip Single Corner Rectangle 54"/>
          <p:cNvSpPr/>
          <p:nvPr/>
        </p:nvSpPr>
        <p:spPr>
          <a:xfrm>
            <a:off x="5422007" y="1706034"/>
            <a:ext cx="2632395" cy="4802598"/>
          </a:xfrm>
          <a:prstGeom prst="snip1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tx1">
                <a:alpha val="20000"/>
              </a:schemeClr>
            </a:solidFill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Snip Single Corner Rectangle 53"/>
          <p:cNvSpPr/>
          <p:nvPr/>
        </p:nvSpPr>
        <p:spPr>
          <a:xfrm>
            <a:off x="5165975" y="1614594"/>
            <a:ext cx="2632395" cy="4802598"/>
          </a:xfrm>
          <a:prstGeom prst="snip1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>
                <a:alpha val="20000"/>
              </a:schemeClr>
            </a:solidFill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5879" y="2287044"/>
            <a:ext cx="1159736" cy="1196289"/>
          </a:xfrm>
          <a:prstGeom prst="rect">
            <a:avLst/>
          </a:prstGeom>
        </p:spPr>
      </p:pic>
      <p:sp>
        <p:nvSpPr>
          <p:cNvPr id="20" name="Snip Single Corner Rectangle 19"/>
          <p:cNvSpPr/>
          <p:nvPr/>
        </p:nvSpPr>
        <p:spPr>
          <a:xfrm>
            <a:off x="4899834" y="1540424"/>
            <a:ext cx="2632395" cy="4802598"/>
          </a:xfrm>
          <a:prstGeom prst="snip1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>
                <a:alpha val="20000"/>
              </a:schemeClr>
            </a:solidFill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5436386" y="1746209"/>
            <a:ext cx="1487640" cy="391385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Initialize</a:t>
            </a:r>
            <a:endParaRPr lang="en-US" sz="1200" dirty="0"/>
          </a:p>
        </p:txBody>
      </p:sp>
      <p:sp>
        <p:nvSpPr>
          <p:cNvPr id="16" name="Rectangle 15"/>
          <p:cNvSpPr/>
          <p:nvPr/>
        </p:nvSpPr>
        <p:spPr>
          <a:xfrm>
            <a:off x="5436386" y="3794266"/>
            <a:ext cx="1487640" cy="391385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Calculate SGT</a:t>
            </a:r>
            <a:endParaRPr lang="en-US" sz="1200" dirty="0"/>
          </a:p>
        </p:txBody>
      </p:sp>
      <p:sp>
        <p:nvSpPr>
          <p:cNvPr id="17" name="Diamond 16"/>
          <p:cNvSpPr/>
          <p:nvPr/>
        </p:nvSpPr>
        <p:spPr>
          <a:xfrm>
            <a:off x="5442698" y="2470243"/>
            <a:ext cx="1481328" cy="914400"/>
          </a:xfrm>
          <a:prstGeom prst="diamond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Is the signal received?</a:t>
            </a:r>
            <a:endParaRPr lang="en-US" sz="1200" dirty="0"/>
          </a:p>
        </p:txBody>
      </p:sp>
      <p:sp>
        <p:nvSpPr>
          <p:cNvPr id="18" name="Rectangle 17"/>
          <p:cNvSpPr/>
          <p:nvPr/>
        </p:nvSpPr>
        <p:spPr>
          <a:xfrm>
            <a:off x="5436386" y="5768840"/>
            <a:ext cx="1487640" cy="391385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Write out - MPI-IO</a:t>
            </a:r>
            <a:endParaRPr lang="en-US" sz="1200" dirty="0"/>
          </a:p>
        </p:txBody>
      </p:sp>
      <p:sp>
        <p:nvSpPr>
          <p:cNvPr id="19" name="Diamond 18"/>
          <p:cNvSpPr/>
          <p:nvPr/>
        </p:nvSpPr>
        <p:spPr>
          <a:xfrm>
            <a:off x="5442698" y="4511221"/>
            <a:ext cx="1481328" cy="914400"/>
          </a:xfrm>
          <a:prstGeom prst="diamond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Is it time to write out?</a:t>
            </a:r>
            <a:endParaRPr lang="en-US" sz="1200" dirty="0"/>
          </a:p>
        </p:txBody>
      </p:sp>
      <p:sp>
        <p:nvSpPr>
          <p:cNvPr id="57" name="Rectangle 56"/>
          <p:cNvSpPr/>
          <p:nvPr/>
        </p:nvSpPr>
        <p:spPr>
          <a:xfrm>
            <a:off x="1930901" y="335134"/>
            <a:ext cx="2128656" cy="6339911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ounded Rectangle 3"/>
          <p:cNvSpPr/>
          <p:nvPr/>
        </p:nvSpPr>
        <p:spPr>
          <a:xfrm>
            <a:off x="2242308" y="467660"/>
            <a:ext cx="1484484" cy="478298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Initialize simulation</a:t>
            </a:r>
            <a:endParaRPr lang="en-US" sz="1200" dirty="0"/>
          </a:p>
        </p:txBody>
      </p:sp>
      <p:sp>
        <p:nvSpPr>
          <p:cNvPr id="5" name="Rounded Rectangle 4"/>
          <p:cNvSpPr/>
          <p:nvPr/>
        </p:nvSpPr>
        <p:spPr>
          <a:xfrm>
            <a:off x="2245464" y="1162718"/>
            <a:ext cx="1484484" cy="391385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Initialize modules</a:t>
            </a:r>
            <a:endParaRPr lang="en-US" sz="1200" dirty="0"/>
          </a:p>
        </p:txBody>
      </p:sp>
      <p:sp>
        <p:nvSpPr>
          <p:cNvPr id="7" name="Rounded Rectangle 6"/>
          <p:cNvSpPr/>
          <p:nvPr/>
        </p:nvSpPr>
        <p:spPr>
          <a:xfrm>
            <a:off x="2427258" y="1893667"/>
            <a:ext cx="1100202" cy="639225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Start computation on GPU</a:t>
            </a:r>
            <a:endParaRPr lang="en-US" sz="1200" dirty="0"/>
          </a:p>
        </p:txBody>
      </p:sp>
      <p:sp>
        <p:nvSpPr>
          <p:cNvPr id="8" name="Diamond 7"/>
          <p:cNvSpPr/>
          <p:nvPr/>
        </p:nvSpPr>
        <p:spPr>
          <a:xfrm>
            <a:off x="2245464" y="3024941"/>
            <a:ext cx="1481328" cy="916783"/>
          </a:xfrm>
          <a:prstGeom prst="diamond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Specified time step?</a:t>
            </a:r>
            <a:endParaRPr lang="en-US" sz="1200" dirty="0"/>
          </a:p>
        </p:txBody>
      </p:sp>
      <p:sp>
        <p:nvSpPr>
          <p:cNvPr id="10" name="Rounded Rectangle 9"/>
          <p:cNvSpPr/>
          <p:nvPr/>
        </p:nvSpPr>
        <p:spPr>
          <a:xfrm>
            <a:off x="2239152" y="4333109"/>
            <a:ext cx="1484484" cy="391385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Copy velocity data and signal modules</a:t>
            </a:r>
            <a:endParaRPr lang="en-US" sz="1200" dirty="0"/>
          </a:p>
        </p:txBody>
      </p:sp>
      <p:cxnSp>
        <p:nvCxnSpPr>
          <p:cNvPr id="31" name="Curved Connector 30"/>
          <p:cNvCxnSpPr>
            <a:stCxn id="4" idx="2"/>
            <a:endCxn id="5" idx="0"/>
          </p:cNvCxnSpPr>
          <p:nvPr/>
        </p:nvCxnSpPr>
        <p:spPr>
          <a:xfrm rot="16200000" flipH="1">
            <a:off x="2877748" y="1052760"/>
            <a:ext cx="216760" cy="3156"/>
          </a:xfrm>
          <a:prstGeom prst="curvedConnector3">
            <a:avLst>
              <a:gd name="adj1" fmla="val 50000"/>
            </a:avLst>
          </a:prstGeom>
          <a:ln>
            <a:solidFill>
              <a:schemeClr val="accent1">
                <a:lumMod val="75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Curved Connector 32"/>
          <p:cNvCxnSpPr>
            <a:stCxn id="5" idx="2"/>
            <a:endCxn id="7" idx="0"/>
          </p:cNvCxnSpPr>
          <p:nvPr/>
        </p:nvCxnSpPr>
        <p:spPr>
          <a:xfrm rot="5400000">
            <a:off x="2812751" y="1718712"/>
            <a:ext cx="339564" cy="10347"/>
          </a:xfrm>
          <a:prstGeom prst="curvedConnector3">
            <a:avLst>
              <a:gd name="adj1" fmla="val 50000"/>
            </a:avLst>
          </a:prstGeom>
          <a:ln>
            <a:solidFill>
              <a:schemeClr val="accent1">
                <a:lumMod val="75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Shape 40"/>
          <p:cNvCxnSpPr>
            <a:stCxn id="8" idx="3"/>
            <a:endCxn id="7" idx="3"/>
          </p:cNvCxnSpPr>
          <p:nvPr/>
        </p:nvCxnSpPr>
        <p:spPr>
          <a:xfrm flipH="1" flipV="1">
            <a:off x="3527460" y="2213280"/>
            <a:ext cx="199332" cy="1270053"/>
          </a:xfrm>
          <a:prstGeom prst="bentConnector3">
            <a:avLst>
              <a:gd name="adj1" fmla="val -114683"/>
            </a:avLst>
          </a:prstGeom>
          <a:ln>
            <a:solidFill>
              <a:schemeClr val="accent1">
                <a:lumMod val="75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Curved Connector 43"/>
          <p:cNvCxnSpPr>
            <a:stCxn id="8" idx="2"/>
            <a:endCxn id="10" idx="0"/>
          </p:cNvCxnSpPr>
          <p:nvPr/>
        </p:nvCxnSpPr>
        <p:spPr>
          <a:xfrm rot="5400000">
            <a:off x="2788069" y="4135049"/>
            <a:ext cx="391385" cy="4734"/>
          </a:xfrm>
          <a:prstGeom prst="curvedConnector3">
            <a:avLst>
              <a:gd name="adj1" fmla="val 50000"/>
            </a:avLst>
          </a:prstGeom>
          <a:ln>
            <a:solidFill>
              <a:schemeClr val="accent1">
                <a:lumMod val="75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8" name="Rounded Rectangle 57"/>
          <p:cNvSpPr/>
          <p:nvPr/>
        </p:nvSpPr>
        <p:spPr>
          <a:xfrm>
            <a:off x="2239152" y="6099095"/>
            <a:ext cx="1484484" cy="391385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Finalize</a:t>
            </a:r>
            <a:endParaRPr lang="en-US" sz="1200" dirty="0"/>
          </a:p>
        </p:txBody>
      </p:sp>
      <p:sp>
        <p:nvSpPr>
          <p:cNvPr id="59" name="Diamond 58"/>
          <p:cNvSpPr/>
          <p:nvPr/>
        </p:nvSpPr>
        <p:spPr>
          <a:xfrm>
            <a:off x="2239152" y="4999515"/>
            <a:ext cx="1481328" cy="916783"/>
          </a:xfrm>
          <a:prstGeom prst="diamond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More time steps?</a:t>
            </a:r>
            <a:endParaRPr lang="en-US" sz="1200" dirty="0"/>
          </a:p>
        </p:txBody>
      </p:sp>
      <p:cxnSp>
        <p:nvCxnSpPr>
          <p:cNvPr id="61" name="Curved Connector 60"/>
          <p:cNvCxnSpPr>
            <a:stCxn id="10" idx="2"/>
            <a:endCxn id="59" idx="0"/>
          </p:cNvCxnSpPr>
          <p:nvPr/>
        </p:nvCxnSpPr>
        <p:spPr>
          <a:xfrm rot="5400000">
            <a:off x="2843095" y="4861215"/>
            <a:ext cx="275021" cy="1578"/>
          </a:xfrm>
          <a:prstGeom prst="curvedConnector3">
            <a:avLst>
              <a:gd name="adj1" fmla="val 50000"/>
            </a:avLst>
          </a:prstGeom>
          <a:ln>
            <a:solidFill>
              <a:schemeClr val="accent1">
                <a:lumMod val="75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3" name="Shape 62"/>
          <p:cNvCxnSpPr>
            <a:stCxn id="59" idx="3"/>
          </p:cNvCxnSpPr>
          <p:nvPr/>
        </p:nvCxnSpPr>
        <p:spPr>
          <a:xfrm flipV="1">
            <a:off x="3720480" y="3483333"/>
            <a:ext cx="234075" cy="1974574"/>
          </a:xfrm>
          <a:prstGeom prst="bentConnector2">
            <a:avLst/>
          </a:prstGeom>
          <a:ln>
            <a:solidFill>
              <a:schemeClr val="accent1">
                <a:lumMod val="75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5" name="Curved Connector 64"/>
          <p:cNvCxnSpPr>
            <a:stCxn id="59" idx="2"/>
          </p:cNvCxnSpPr>
          <p:nvPr/>
        </p:nvCxnSpPr>
        <p:spPr>
          <a:xfrm rot="16200000" flipH="1">
            <a:off x="2889207" y="6006906"/>
            <a:ext cx="182797" cy="1579"/>
          </a:xfrm>
          <a:prstGeom prst="curvedConnector3">
            <a:avLst>
              <a:gd name="adj1" fmla="val 50000"/>
            </a:avLst>
          </a:prstGeom>
          <a:ln>
            <a:solidFill>
              <a:schemeClr val="accent1">
                <a:lumMod val="75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7" name="Curved Connector 66"/>
          <p:cNvCxnSpPr/>
          <p:nvPr/>
        </p:nvCxnSpPr>
        <p:spPr>
          <a:xfrm rot="16200000" flipH="1">
            <a:off x="6021823" y="2295977"/>
            <a:ext cx="319613" cy="2846"/>
          </a:xfrm>
          <a:prstGeom prst="curvedConnector3">
            <a:avLst>
              <a:gd name="adj1" fmla="val 50000"/>
            </a:avLst>
          </a:prstGeom>
          <a:ln>
            <a:solidFill>
              <a:schemeClr val="accent2">
                <a:lumMod val="75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9" name="Curved Connector 68"/>
          <p:cNvCxnSpPr/>
          <p:nvPr/>
        </p:nvCxnSpPr>
        <p:spPr>
          <a:xfrm rot="5400000">
            <a:off x="5976973" y="3587876"/>
            <a:ext cx="409623" cy="3156"/>
          </a:xfrm>
          <a:prstGeom prst="curvedConnector3">
            <a:avLst>
              <a:gd name="adj1" fmla="val 50000"/>
            </a:avLst>
          </a:prstGeom>
          <a:ln>
            <a:solidFill>
              <a:schemeClr val="accent2">
                <a:lumMod val="75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1" name="Curved Connector 70"/>
          <p:cNvCxnSpPr/>
          <p:nvPr/>
        </p:nvCxnSpPr>
        <p:spPr>
          <a:xfrm rot="16200000" flipH="1">
            <a:off x="6018999" y="4346858"/>
            <a:ext cx="325570" cy="3156"/>
          </a:xfrm>
          <a:prstGeom prst="curvedConnector3">
            <a:avLst>
              <a:gd name="adj1" fmla="val 50000"/>
            </a:avLst>
          </a:prstGeom>
          <a:ln>
            <a:solidFill>
              <a:schemeClr val="accent2">
                <a:lumMod val="75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3" name="Elbow Connector 72"/>
          <p:cNvCxnSpPr/>
          <p:nvPr/>
        </p:nvCxnSpPr>
        <p:spPr>
          <a:xfrm flipV="1">
            <a:off x="6924026" y="2927443"/>
            <a:ext cx="1588" cy="2040978"/>
          </a:xfrm>
          <a:prstGeom prst="bentConnector3">
            <a:avLst>
              <a:gd name="adj1" fmla="val 14395466"/>
            </a:avLst>
          </a:prstGeom>
          <a:ln>
            <a:solidFill>
              <a:schemeClr val="accent2">
                <a:lumMod val="75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5" name="Curved Connector 74"/>
          <p:cNvCxnSpPr/>
          <p:nvPr/>
        </p:nvCxnSpPr>
        <p:spPr>
          <a:xfrm rot="5400000">
            <a:off x="6010175" y="5595652"/>
            <a:ext cx="343219" cy="3156"/>
          </a:xfrm>
          <a:prstGeom prst="curvedConnector3">
            <a:avLst>
              <a:gd name="adj1" fmla="val 50000"/>
            </a:avLst>
          </a:prstGeom>
          <a:ln>
            <a:solidFill>
              <a:schemeClr val="accent2">
                <a:lumMod val="75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7" name="Shape 76"/>
          <p:cNvCxnSpPr/>
          <p:nvPr/>
        </p:nvCxnSpPr>
        <p:spPr>
          <a:xfrm flipV="1">
            <a:off x="6924026" y="4968420"/>
            <a:ext cx="223939" cy="996113"/>
          </a:xfrm>
          <a:prstGeom prst="bentConnector2">
            <a:avLst/>
          </a:prstGeom>
          <a:ln>
            <a:solidFill>
              <a:schemeClr val="accent2">
                <a:lumMod val="75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1" name="Curved Connector 80"/>
          <p:cNvCxnSpPr>
            <a:stCxn id="7" idx="1"/>
          </p:cNvCxnSpPr>
          <p:nvPr/>
        </p:nvCxnSpPr>
        <p:spPr>
          <a:xfrm rot="10800000" flipV="1">
            <a:off x="1805622" y="2213280"/>
            <a:ext cx="621637" cy="319612"/>
          </a:xfrm>
          <a:prstGeom prst="curvedConnector3">
            <a:avLst>
              <a:gd name="adj1" fmla="val 50000"/>
            </a:avLst>
          </a:prstGeom>
          <a:ln>
            <a:solidFill>
              <a:schemeClr val="accent1">
                <a:lumMod val="75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3" name="Curved Connector 82"/>
          <p:cNvCxnSpPr>
            <a:stCxn id="6" idx="3"/>
          </p:cNvCxnSpPr>
          <p:nvPr/>
        </p:nvCxnSpPr>
        <p:spPr>
          <a:xfrm>
            <a:off x="1805615" y="2885189"/>
            <a:ext cx="621644" cy="444431"/>
          </a:xfrm>
          <a:prstGeom prst="curvedConnector3">
            <a:avLst>
              <a:gd name="adj1" fmla="val 50000"/>
            </a:avLst>
          </a:prstGeom>
          <a:ln>
            <a:solidFill>
              <a:schemeClr val="accent1">
                <a:lumMod val="75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4" name="TextBox 83"/>
          <p:cNvSpPr txBox="1"/>
          <p:nvPr/>
        </p:nvSpPr>
        <p:spPr>
          <a:xfrm>
            <a:off x="2432169" y="27358"/>
            <a:ext cx="109529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/>
              <a:t>Main thread</a:t>
            </a:r>
            <a:endParaRPr lang="en-US" sz="1400" dirty="0"/>
          </a:p>
        </p:txBody>
      </p:sp>
      <p:sp>
        <p:nvSpPr>
          <p:cNvPr id="85" name="TextBox 84"/>
          <p:cNvSpPr txBox="1"/>
          <p:nvPr/>
        </p:nvSpPr>
        <p:spPr>
          <a:xfrm>
            <a:off x="645879" y="1983705"/>
            <a:ext cx="115973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/>
              <a:t>GPU</a:t>
            </a:r>
            <a:endParaRPr lang="en-US" sz="1400" dirty="0"/>
          </a:p>
        </p:txBody>
      </p:sp>
      <p:cxnSp>
        <p:nvCxnSpPr>
          <p:cNvPr id="98" name="Shape 97"/>
          <p:cNvCxnSpPr>
            <a:stCxn id="5" idx="3"/>
            <a:endCxn id="14" idx="0"/>
          </p:cNvCxnSpPr>
          <p:nvPr/>
        </p:nvCxnSpPr>
        <p:spPr>
          <a:xfrm>
            <a:off x="3729948" y="1358411"/>
            <a:ext cx="2450258" cy="387798"/>
          </a:xfrm>
          <a:prstGeom prst="bentConnector2">
            <a:avLst/>
          </a:prstGeom>
          <a:ln>
            <a:solidFill>
              <a:schemeClr val="accent1">
                <a:lumMod val="75000"/>
              </a:schemeClr>
            </a:solidFill>
            <a:prstDash val="sysDash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4" name="Elbow Connector 103"/>
          <p:cNvCxnSpPr/>
          <p:nvPr/>
        </p:nvCxnSpPr>
        <p:spPr>
          <a:xfrm>
            <a:off x="6180206" y="1358411"/>
            <a:ext cx="189179" cy="182013"/>
          </a:xfrm>
          <a:prstGeom prst="bentConnector3">
            <a:avLst>
              <a:gd name="adj1" fmla="val 102314"/>
            </a:avLst>
          </a:prstGeom>
          <a:ln>
            <a:solidFill>
              <a:schemeClr val="accent1">
                <a:lumMod val="75000"/>
              </a:schemeClr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8" name="Elbow Connector 107"/>
          <p:cNvCxnSpPr/>
          <p:nvPr/>
        </p:nvCxnSpPr>
        <p:spPr>
          <a:xfrm>
            <a:off x="6369385" y="1358411"/>
            <a:ext cx="189179" cy="182013"/>
          </a:xfrm>
          <a:prstGeom prst="bentConnector3">
            <a:avLst>
              <a:gd name="adj1" fmla="val 102314"/>
            </a:avLst>
          </a:prstGeom>
          <a:ln>
            <a:solidFill>
              <a:schemeClr val="accent1">
                <a:lumMod val="75000"/>
              </a:schemeClr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9" name="Elbow Connector 108"/>
          <p:cNvCxnSpPr/>
          <p:nvPr/>
        </p:nvCxnSpPr>
        <p:spPr>
          <a:xfrm>
            <a:off x="6558564" y="1358411"/>
            <a:ext cx="189179" cy="182013"/>
          </a:xfrm>
          <a:prstGeom prst="bentConnector3">
            <a:avLst>
              <a:gd name="adj1" fmla="val 102314"/>
            </a:avLst>
          </a:prstGeom>
          <a:ln>
            <a:solidFill>
              <a:schemeClr val="accent1">
                <a:lumMod val="75000"/>
              </a:schemeClr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1" name="Elbow Connector 110"/>
          <p:cNvCxnSpPr>
            <a:stCxn id="10" idx="3"/>
            <a:endCxn id="17" idx="1"/>
          </p:cNvCxnSpPr>
          <p:nvPr/>
        </p:nvCxnSpPr>
        <p:spPr>
          <a:xfrm flipV="1">
            <a:off x="3723636" y="2927443"/>
            <a:ext cx="1719062" cy="1601359"/>
          </a:xfrm>
          <a:prstGeom prst="bentConnector3">
            <a:avLst>
              <a:gd name="adj1" fmla="val 50000"/>
            </a:avLst>
          </a:prstGeom>
          <a:ln>
            <a:solidFill>
              <a:schemeClr val="accent1">
                <a:lumMod val="75000"/>
              </a:schemeClr>
            </a:solidFill>
            <a:prstDash val="sysDash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3" name="Elbow Connector 112"/>
          <p:cNvCxnSpPr/>
          <p:nvPr/>
        </p:nvCxnSpPr>
        <p:spPr>
          <a:xfrm>
            <a:off x="4579759" y="3026529"/>
            <a:ext cx="320075" cy="1588"/>
          </a:xfrm>
          <a:prstGeom prst="bentConnector3">
            <a:avLst>
              <a:gd name="adj1" fmla="val 50000"/>
            </a:avLst>
          </a:prstGeom>
          <a:ln>
            <a:solidFill>
              <a:schemeClr val="accent1">
                <a:lumMod val="75000"/>
              </a:schemeClr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4" name="Elbow Connector 113"/>
          <p:cNvCxnSpPr/>
          <p:nvPr/>
        </p:nvCxnSpPr>
        <p:spPr>
          <a:xfrm>
            <a:off x="4579759" y="3175753"/>
            <a:ext cx="320075" cy="1588"/>
          </a:xfrm>
          <a:prstGeom prst="bentConnector3">
            <a:avLst>
              <a:gd name="adj1" fmla="val 50000"/>
            </a:avLst>
          </a:prstGeom>
          <a:ln>
            <a:solidFill>
              <a:schemeClr val="accent1">
                <a:lumMod val="75000"/>
              </a:schemeClr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5" name="Elbow Connector 114"/>
          <p:cNvCxnSpPr/>
          <p:nvPr/>
        </p:nvCxnSpPr>
        <p:spPr>
          <a:xfrm>
            <a:off x="4579759" y="3328032"/>
            <a:ext cx="320075" cy="1588"/>
          </a:xfrm>
          <a:prstGeom prst="bentConnector3">
            <a:avLst>
              <a:gd name="adj1" fmla="val 50000"/>
            </a:avLst>
          </a:prstGeom>
          <a:ln>
            <a:solidFill>
              <a:schemeClr val="accent1">
                <a:lumMod val="75000"/>
              </a:schemeClr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6" name="TextBox 115"/>
          <p:cNvSpPr txBox="1"/>
          <p:nvPr/>
        </p:nvSpPr>
        <p:spPr>
          <a:xfrm>
            <a:off x="4899834" y="792069"/>
            <a:ext cx="34014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/>
              <a:t>Modules on other CPUs on XK7</a:t>
            </a:r>
            <a:endParaRPr lang="en-US" sz="1400" dirty="0"/>
          </a:p>
        </p:txBody>
      </p:sp>
      <p:sp>
        <p:nvSpPr>
          <p:cNvPr id="117" name="TextBox 116"/>
          <p:cNvSpPr txBox="1"/>
          <p:nvPr/>
        </p:nvSpPr>
        <p:spPr>
          <a:xfrm>
            <a:off x="2977359" y="3939429"/>
            <a:ext cx="35202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dirty="0" smtClean="0"/>
              <a:t>yes</a:t>
            </a:r>
            <a:endParaRPr lang="en-US" sz="1000" dirty="0"/>
          </a:p>
        </p:txBody>
      </p:sp>
      <p:sp>
        <p:nvSpPr>
          <p:cNvPr id="118" name="TextBox 117"/>
          <p:cNvSpPr txBox="1"/>
          <p:nvPr/>
        </p:nvSpPr>
        <p:spPr>
          <a:xfrm>
            <a:off x="3624946" y="3237112"/>
            <a:ext cx="32960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dirty="0" smtClean="0"/>
              <a:t>no</a:t>
            </a:r>
            <a:endParaRPr lang="en-US" sz="1000" dirty="0"/>
          </a:p>
        </p:txBody>
      </p:sp>
      <p:sp>
        <p:nvSpPr>
          <p:cNvPr id="119" name="TextBox 118"/>
          <p:cNvSpPr txBox="1"/>
          <p:nvPr/>
        </p:nvSpPr>
        <p:spPr>
          <a:xfrm>
            <a:off x="3624946" y="5211686"/>
            <a:ext cx="35202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dirty="0" smtClean="0"/>
              <a:t>yes</a:t>
            </a:r>
            <a:endParaRPr lang="en-US" sz="1000" dirty="0"/>
          </a:p>
        </p:txBody>
      </p:sp>
      <p:sp>
        <p:nvSpPr>
          <p:cNvPr id="120" name="TextBox 119"/>
          <p:cNvSpPr txBox="1"/>
          <p:nvPr/>
        </p:nvSpPr>
        <p:spPr>
          <a:xfrm>
            <a:off x="6180206" y="5425620"/>
            <a:ext cx="35202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dirty="0" smtClean="0"/>
              <a:t>yes</a:t>
            </a:r>
            <a:endParaRPr lang="en-US" sz="1000" dirty="0"/>
          </a:p>
        </p:txBody>
      </p:sp>
      <p:sp>
        <p:nvSpPr>
          <p:cNvPr id="121" name="TextBox 120"/>
          <p:cNvSpPr txBox="1"/>
          <p:nvPr/>
        </p:nvSpPr>
        <p:spPr>
          <a:xfrm>
            <a:off x="6180206" y="3384643"/>
            <a:ext cx="35202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dirty="0" smtClean="0"/>
              <a:t>yes</a:t>
            </a:r>
            <a:endParaRPr lang="en-US" sz="1000" dirty="0"/>
          </a:p>
        </p:txBody>
      </p:sp>
      <p:sp>
        <p:nvSpPr>
          <p:cNvPr id="122" name="TextBox 121"/>
          <p:cNvSpPr txBox="1"/>
          <p:nvPr/>
        </p:nvSpPr>
        <p:spPr>
          <a:xfrm>
            <a:off x="2977359" y="5841422"/>
            <a:ext cx="32960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dirty="0" smtClean="0"/>
              <a:t>no</a:t>
            </a:r>
            <a:endParaRPr lang="en-US" sz="1000" dirty="0"/>
          </a:p>
        </p:txBody>
      </p:sp>
      <p:sp>
        <p:nvSpPr>
          <p:cNvPr id="123" name="TextBox 122"/>
          <p:cNvSpPr txBox="1"/>
          <p:nvPr/>
        </p:nvSpPr>
        <p:spPr>
          <a:xfrm>
            <a:off x="6818356" y="4722199"/>
            <a:ext cx="32960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dirty="0" smtClean="0"/>
              <a:t>no</a:t>
            </a:r>
            <a:endParaRPr lang="en-US" sz="1000" dirty="0"/>
          </a:p>
        </p:txBody>
      </p:sp>
      <p:sp>
        <p:nvSpPr>
          <p:cNvPr id="53" name="Rounded Rectangle 52"/>
          <p:cNvSpPr/>
          <p:nvPr/>
        </p:nvSpPr>
        <p:spPr>
          <a:xfrm>
            <a:off x="2235117" y="467660"/>
            <a:ext cx="1484484" cy="478298"/>
          </a:xfrm>
          <a:prstGeom prst="roundRect">
            <a:avLst/>
          </a:prstGeom>
          <a:noFill/>
          <a:ln w="76200">
            <a:solidFill>
              <a:schemeClr val="accent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/>
          </a:p>
        </p:txBody>
      </p:sp>
      <p:sp>
        <p:nvSpPr>
          <p:cNvPr id="60" name="Rounded Rectangle 59"/>
          <p:cNvSpPr/>
          <p:nvPr/>
        </p:nvSpPr>
        <p:spPr>
          <a:xfrm>
            <a:off x="2245465" y="1162718"/>
            <a:ext cx="1484484" cy="391385"/>
          </a:xfrm>
          <a:prstGeom prst="roundRect">
            <a:avLst/>
          </a:prstGeom>
          <a:noFill/>
          <a:ln w="76200">
            <a:solidFill>
              <a:schemeClr val="accent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/>
          </a:p>
        </p:txBody>
      </p:sp>
      <p:sp>
        <p:nvSpPr>
          <p:cNvPr id="2" name="Oval 1"/>
          <p:cNvSpPr/>
          <p:nvPr/>
        </p:nvSpPr>
        <p:spPr>
          <a:xfrm>
            <a:off x="3719601" y="1292267"/>
            <a:ext cx="132298" cy="132288"/>
          </a:xfrm>
          <a:prstGeom prst="ellipse">
            <a:avLst/>
          </a:prstGeom>
          <a:solidFill>
            <a:schemeClr val="accent2"/>
          </a:solidFill>
          <a:ln>
            <a:solidFill>
              <a:schemeClr val="accent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Rounded Rectangle 61"/>
          <p:cNvSpPr/>
          <p:nvPr/>
        </p:nvSpPr>
        <p:spPr>
          <a:xfrm>
            <a:off x="2437606" y="1893668"/>
            <a:ext cx="1100202" cy="639225"/>
          </a:xfrm>
          <a:prstGeom prst="roundRect">
            <a:avLst/>
          </a:prstGeom>
          <a:noFill/>
          <a:ln w="76200">
            <a:solidFill>
              <a:schemeClr val="accent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/>
          </a:p>
        </p:txBody>
      </p:sp>
      <p:sp>
        <p:nvSpPr>
          <p:cNvPr id="3" name="Rectangle 2"/>
          <p:cNvSpPr/>
          <p:nvPr/>
        </p:nvSpPr>
        <p:spPr>
          <a:xfrm>
            <a:off x="645879" y="2287044"/>
            <a:ext cx="1159742" cy="1196289"/>
          </a:xfrm>
          <a:prstGeom prst="rect">
            <a:avLst/>
          </a:prstGeom>
          <a:noFill/>
          <a:ln w="76200">
            <a:solidFill>
              <a:schemeClr val="accent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Oval 63"/>
          <p:cNvSpPr/>
          <p:nvPr/>
        </p:nvSpPr>
        <p:spPr>
          <a:xfrm>
            <a:off x="3719601" y="1292955"/>
            <a:ext cx="132298" cy="132288"/>
          </a:xfrm>
          <a:prstGeom prst="ellipse">
            <a:avLst/>
          </a:prstGeom>
          <a:solidFill>
            <a:schemeClr val="accent2"/>
          </a:solidFill>
          <a:ln>
            <a:solidFill>
              <a:schemeClr val="accent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Oval 65"/>
          <p:cNvSpPr/>
          <p:nvPr/>
        </p:nvSpPr>
        <p:spPr>
          <a:xfrm>
            <a:off x="3721207" y="1292267"/>
            <a:ext cx="132298" cy="132288"/>
          </a:xfrm>
          <a:prstGeom prst="ellipse">
            <a:avLst/>
          </a:prstGeom>
          <a:solidFill>
            <a:schemeClr val="accent2"/>
          </a:solidFill>
          <a:ln>
            <a:solidFill>
              <a:schemeClr val="accent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" name="Oval 67"/>
          <p:cNvSpPr/>
          <p:nvPr/>
        </p:nvSpPr>
        <p:spPr>
          <a:xfrm>
            <a:off x="3723636" y="1292955"/>
            <a:ext cx="132298" cy="132288"/>
          </a:xfrm>
          <a:prstGeom prst="ellipse">
            <a:avLst/>
          </a:prstGeom>
          <a:solidFill>
            <a:schemeClr val="accent2"/>
          </a:solidFill>
          <a:ln>
            <a:solidFill>
              <a:schemeClr val="accent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5436386" y="1746209"/>
            <a:ext cx="1487640" cy="391385"/>
          </a:xfrm>
          <a:prstGeom prst="rect">
            <a:avLst/>
          </a:prstGeom>
          <a:noFill/>
          <a:ln w="76200">
            <a:solidFill>
              <a:schemeClr val="accent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Initialize</a:t>
            </a:r>
            <a:endParaRPr lang="en-US" sz="1200" dirty="0"/>
          </a:p>
        </p:txBody>
      </p:sp>
      <p:sp>
        <p:nvSpPr>
          <p:cNvPr id="72" name="Diamond 71"/>
          <p:cNvSpPr/>
          <p:nvPr/>
        </p:nvSpPr>
        <p:spPr>
          <a:xfrm>
            <a:off x="2239152" y="3028117"/>
            <a:ext cx="1481328" cy="916783"/>
          </a:xfrm>
          <a:prstGeom prst="diamond">
            <a:avLst/>
          </a:prstGeom>
          <a:noFill/>
          <a:ln w="76200">
            <a:solidFill>
              <a:schemeClr val="accent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/>
          </a:p>
        </p:txBody>
      </p:sp>
      <p:sp>
        <p:nvSpPr>
          <p:cNvPr id="74" name="Oval 73"/>
          <p:cNvSpPr/>
          <p:nvPr/>
        </p:nvSpPr>
        <p:spPr>
          <a:xfrm>
            <a:off x="3655058" y="3417189"/>
            <a:ext cx="132298" cy="132288"/>
          </a:xfrm>
          <a:prstGeom prst="ellipse">
            <a:avLst/>
          </a:prstGeom>
          <a:solidFill>
            <a:schemeClr val="accent2"/>
          </a:solidFill>
          <a:ln>
            <a:solidFill>
              <a:schemeClr val="accent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" name="Diamond 75"/>
          <p:cNvSpPr/>
          <p:nvPr/>
        </p:nvSpPr>
        <p:spPr>
          <a:xfrm>
            <a:off x="5422007" y="2482269"/>
            <a:ext cx="1481328" cy="914400"/>
          </a:xfrm>
          <a:prstGeom prst="diamond">
            <a:avLst/>
          </a:prstGeom>
          <a:noFill/>
          <a:ln w="76200">
            <a:solidFill>
              <a:schemeClr val="accent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/>
          </a:p>
        </p:txBody>
      </p:sp>
      <p:sp>
        <p:nvSpPr>
          <p:cNvPr id="78" name="Oval 77"/>
          <p:cNvSpPr/>
          <p:nvPr/>
        </p:nvSpPr>
        <p:spPr>
          <a:xfrm>
            <a:off x="2911210" y="3878756"/>
            <a:ext cx="132298" cy="132288"/>
          </a:xfrm>
          <a:prstGeom prst="ellipse">
            <a:avLst/>
          </a:prstGeom>
          <a:solidFill>
            <a:schemeClr val="accent2"/>
          </a:solidFill>
          <a:ln>
            <a:solidFill>
              <a:schemeClr val="accent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Rounded Rectangle 78"/>
          <p:cNvSpPr/>
          <p:nvPr/>
        </p:nvSpPr>
        <p:spPr>
          <a:xfrm>
            <a:off x="2242308" y="4333109"/>
            <a:ext cx="1484484" cy="391385"/>
          </a:xfrm>
          <a:prstGeom prst="roundRect">
            <a:avLst/>
          </a:prstGeom>
          <a:noFill/>
          <a:ln w="76200">
            <a:solidFill>
              <a:schemeClr val="accent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/>
          </a:p>
        </p:txBody>
      </p:sp>
      <p:sp>
        <p:nvSpPr>
          <p:cNvPr id="80" name="Oval 79"/>
          <p:cNvSpPr/>
          <p:nvPr/>
        </p:nvSpPr>
        <p:spPr>
          <a:xfrm>
            <a:off x="3663799" y="4476744"/>
            <a:ext cx="132298" cy="132288"/>
          </a:xfrm>
          <a:prstGeom prst="ellipse">
            <a:avLst/>
          </a:prstGeom>
          <a:solidFill>
            <a:schemeClr val="accent2"/>
          </a:solidFill>
          <a:ln>
            <a:solidFill>
              <a:schemeClr val="accent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" name="Rectangle 81"/>
          <p:cNvSpPr/>
          <p:nvPr/>
        </p:nvSpPr>
        <p:spPr>
          <a:xfrm>
            <a:off x="5422007" y="3794266"/>
            <a:ext cx="1487640" cy="391385"/>
          </a:xfrm>
          <a:prstGeom prst="rect">
            <a:avLst/>
          </a:prstGeom>
          <a:noFill/>
          <a:ln w="76200">
            <a:solidFill>
              <a:schemeClr val="accent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/>
          </a:p>
        </p:txBody>
      </p:sp>
      <p:sp>
        <p:nvSpPr>
          <p:cNvPr id="86" name="Diamond 85"/>
          <p:cNvSpPr/>
          <p:nvPr/>
        </p:nvSpPr>
        <p:spPr>
          <a:xfrm>
            <a:off x="5436386" y="4511220"/>
            <a:ext cx="1481328" cy="914400"/>
          </a:xfrm>
          <a:prstGeom prst="diamond">
            <a:avLst/>
          </a:prstGeom>
          <a:noFill/>
          <a:ln w="76200">
            <a:solidFill>
              <a:schemeClr val="accent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/>
          </a:p>
        </p:txBody>
      </p:sp>
      <p:sp>
        <p:nvSpPr>
          <p:cNvPr id="87" name="Rectangle 86"/>
          <p:cNvSpPr/>
          <p:nvPr/>
        </p:nvSpPr>
        <p:spPr>
          <a:xfrm>
            <a:off x="5430074" y="5768840"/>
            <a:ext cx="1487640" cy="391385"/>
          </a:xfrm>
          <a:prstGeom prst="rect">
            <a:avLst/>
          </a:prstGeom>
          <a:noFill/>
          <a:ln w="76200">
            <a:solidFill>
              <a:schemeClr val="accent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/>
          </a:p>
        </p:txBody>
      </p:sp>
      <p:sp>
        <p:nvSpPr>
          <p:cNvPr id="88" name="Diamond 87"/>
          <p:cNvSpPr/>
          <p:nvPr/>
        </p:nvSpPr>
        <p:spPr>
          <a:xfrm>
            <a:off x="2242308" y="4999515"/>
            <a:ext cx="1481328" cy="916783"/>
          </a:xfrm>
          <a:prstGeom prst="diamond">
            <a:avLst/>
          </a:prstGeom>
          <a:noFill/>
          <a:ln w="76200">
            <a:solidFill>
              <a:schemeClr val="accent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/>
          </a:p>
        </p:txBody>
      </p:sp>
      <p:sp>
        <p:nvSpPr>
          <p:cNvPr id="89" name="Oval 88"/>
          <p:cNvSpPr/>
          <p:nvPr/>
        </p:nvSpPr>
        <p:spPr>
          <a:xfrm>
            <a:off x="3643337" y="5391763"/>
            <a:ext cx="132298" cy="132288"/>
          </a:xfrm>
          <a:prstGeom prst="ellipse">
            <a:avLst/>
          </a:prstGeom>
          <a:solidFill>
            <a:schemeClr val="accent2"/>
          </a:solidFill>
          <a:ln>
            <a:solidFill>
              <a:schemeClr val="accent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08995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edge">
                                      <p:cBhvr>
                                        <p:cTn id="11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5"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edge">
                                      <p:cBhvr>
                                        <p:cTn id="18"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26055 0.00278 L 0.26142 0.05275 " pathEditMode="relative" ptsTypes="AAA">
                                      <p:cBhvr>
                                        <p:cTn id="2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0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95435E-6 -0.00023 L 0.28224 0.00115 L 0.28328 0.02614 " pathEditMode="relative" rAng="0" ptsTypes="AAA">
                                      <p:cBhvr>
                                        <p:cTn id="31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164" y="1319"/>
                                    </p:animMotion>
                                  </p:childTnLst>
                                </p:cTn>
                              </p:par>
                              <p:par>
                                <p:cTn id="32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26627E-7 -0.00024 L 0.30238 0.00115 L 0.30359 0.02637 " pathEditMode="relative" rAng="0" ptsTypes="AAA">
                                      <p:cBhvr>
                                        <p:cTn id="33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171" y="1319"/>
                                    </p:animMotion>
                                  </p:childTnLst>
                                </p:cTn>
                              </p:par>
                              <p:par>
                                <p:cTn id="34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1142E-6 -0.00023 L 0.32216 0.00092 L 0.32355 0.02614 " pathEditMode="relative" rAng="0" ptsTypes="AAA">
                                      <p:cBhvr>
                                        <p:cTn id="35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178" y="131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000"/>
                            </p:stCondLst>
                            <p:childTnLst>
                              <p:par>
                                <p:cTn id="37" presetID="9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9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1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9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4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9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7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51" dur="10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56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edge">
                                      <p:cBhvr>
                                        <p:cTn id="60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6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edge">
                                      <p:cBhvr>
                                        <p:cTn id="68" dur="10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2" dur="10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edge">
                                      <p:cBhvr>
                                        <p:cTn id="7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80" dur="10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edge">
                                      <p:cBhvr>
                                        <p:cTn id="84" dur="10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1000"/>
                            </p:stCondLst>
                            <p:childTnLst>
                              <p:par>
                                <p:cTn id="89" presetID="0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.00851 0.00902 0.01719 0.01827 0.02031 -0.01157 C 0.02344 -0.04142 0.06354 -0.15618 0.01927 -0.17863 C -0.02499 -0.20107 -0.19822 -0.16845 -0.24492 -0.14646 C -0.29161 -0.12448 -0.2956 -0.07289 -0.26037 -0.04744 C -0.22513 -0.02199 -0.08054 0.00138 -0.03367 0.00647 C 0.0132 0.01156 0.01198 0.01411 0.02118 -0.01666 C 0.03038 -0.04744 0.0684 -0.15734 0.02118 -0.17863 C -0.02603 -0.19991 -0.21576 -0.1659 -0.26228 -0.14392 C -0.3088 -0.12194 -0.30185 -0.07173 -0.25742 -0.04628 C -0.21298 -0.02083 -0.04235 0.02915 0.00486 0.00902 C 0.05208 -0.01111 0.07187 -0.14276 0.02604 -0.16706 C -0.01978 -0.19135 -0.22374 -0.15896 -0.26991 -0.13744 C -0.31609 -0.11592 -0.29734 -0.06317 -0.25065 -0.03841 C -0.20395 -0.01366 -0.03471 0.03331 0.01059 0.01156 C 0.0559 -0.01019 0.06978 -0.14554 0.02118 -0.1696 C -0.02742 -0.19366 -0.23485 -0.15503 -0.28068 -0.13351 C -0.3265 -0.11199 -0.29942 -0.06502 -0.2536 -0.04096 C -0.20777 -0.01689 -0.04704 0.00185 -0.00572 0.01041 " pathEditMode="relative" ptsTypes="aaaaaaaaaaaaaaaaaaA">
                                      <p:cBhvr>
                                        <p:cTn id="90" dur="2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3000"/>
                            </p:stCondLst>
                            <p:childTnLst>
                              <p:par>
                                <p:cTn id="92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3000"/>
                            </p:stCondLst>
                            <p:childTnLst>
                              <p:par>
                                <p:cTn id="97" presetID="0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32911E-6 4.70615E-6 L -4.32911E-6 0.04882 " pathEditMode="relative" rAng="0" ptsTypes="AA">
                                      <p:cBhvr>
                                        <p:cTn id="98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42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4000"/>
                            </p:stCondLst>
                            <p:childTnLst>
                              <p:par>
                                <p:cTn id="100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4000"/>
                            </p:stCondLst>
                            <p:childTnLst>
                              <p:par>
                                <p:cTn id="103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05" dur="10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2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edge">
                                      <p:cBhvr>
                                        <p:cTn id="109" dur="10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13" dur="10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17" presetID="0" presetClass="path" presetSubtype="0" accel="50000" decel="5000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08575 -0.00115 L 0.08489 -0.23507 L 0.17168 -0.23392 " pathEditMode="relative" ptsTypes="AAAA">
                                      <p:cBhvr>
                                        <p:cTn id="118" dur="1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2000"/>
                            </p:stCondLst>
                            <p:childTnLst>
                              <p:par>
                                <p:cTn id="120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2000"/>
                            </p:stCondLst>
                            <p:childTnLst>
                              <p:par>
                                <p:cTn id="123" presetID="2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edge">
                                      <p:cBhvr>
                                        <p:cTn id="124" dur="10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3000"/>
                            </p:stCondLst>
                            <p:childTnLst>
                              <p:par>
                                <p:cTn id="127" presetID="2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edge">
                                      <p:cBhvr>
                                        <p:cTn id="128" dur="10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3" presetID="0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486 4.93753E-6 L 0.02829 4.93753E-6 L 0.02829 -0.47432 L -0.02309 -0.47293 " pathEditMode="relative" rAng="0" ptsTypes="AAAA">
                                      <p:cBhvr>
                                        <p:cTn id="134" dur="2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26" y="-23716"/>
                                    </p:animMotion>
                                  </p:childTnLst>
                                </p:cTn>
                              </p:par>
                              <p:par>
                                <p:cTn id="135" presetID="0" presetClass="path" presetSubtype="0" repeatCount="1000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2309 -0.47293 C -0.10571 -0.46183 -0.18834 -0.45072 -0.23139 -0.43707 C -0.27443 -0.42342 -0.28016 -0.40954 -0.28155 -0.39079 C -0.28294 -0.37205 -0.2852 -0.34429 -0.24007 -0.32508 C -0.19493 -0.30588 -0.05885 -0.2684 -0.01059 -0.27511 C 0.03766 -0.28182 0.04513 -0.33341 0.04929 -0.36511 C 0.05346 -0.39681 0.06231 -0.45442 0.01458 -0.4653 C -0.03316 -0.47617 -0.19407 -0.45373 -0.23729 -0.43059 C -0.28051 -0.40745 -0.2845 -0.35262 -0.24493 -0.32647 C -0.20535 -0.30033 -0.04878 -0.26446 3.01337E-6 -0.27372 C 0.04877 -0.28297 0.04929 -0.351 0.04825 -0.38177 C 0.04721 -0.41254 0.03957 -0.44956 -0.00677 -0.45882 C -0.05312 -0.46807 -0.18556 -0.4565 -0.22948 -0.43707 C -0.27339 -0.41763 -0.30325 -0.36835 -0.26992 -0.34197 C -0.23659 -0.3156 -0.08367 -0.27557 -0.02986 -0.27881 C 0.02395 -0.28205 0.04339 -0.33272 0.05311 -0.36118 C 0.06283 -0.38964 0.04929 -0.43128 0.02899 -0.44979 C 0.00868 -0.4683 -0.02083 -0.47525 -0.06839 -0.47178 C -0.11596 -0.4683 -0.22583 -0.45419 -0.25656 -0.4292 C -0.28728 -0.40421 -0.28346 -0.34799 -0.25256 -0.32138 C -0.22167 -0.29477 -0.14651 -0.28228 -0.07134 -0.26979 " pathEditMode="relative" rAng="0" ptsTypes="aaaaaaaaaaaaaaaaaaaaA">
                                      <p:cBhvr>
                                        <p:cTn id="136" dur="5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721" y="10250"/>
                                    </p:animMotion>
                                  </p:childTnLst>
                                </p:cTn>
                              </p:par>
                              <p:par>
                                <p:cTn id="137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39" dur="10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0" fill="hold">
                      <p:stCondLst>
                        <p:cond delay="indefinite"/>
                      </p:stCondLst>
                      <p:childTnLst>
                        <p:par>
                          <p:cTn id="141" fill="hold">
                            <p:stCondLst>
                              <p:cond delay="0"/>
                            </p:stCondLst>
                            <p:childTnLst>
                              <p:par>
                                <p:cTn id="142" presetID="2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edge">
                                      <p:cBhvr>
                                        <p:cTn id="143" dur="10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5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47" dur="10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2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edge">
                                      <p:cBhvr>
                                        <p:cTn id="151" dur="10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3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55" dur="10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6" fill="hold">
                      <p:stCondLst>
                        <p:cond delay="indefinite"/>
                      </p:stCondLst>
                      <p:childTnLst>
                        <p:par>
                          <p:cTn id="157" fill="hold">
                            <p:stCondLst>
                              <p:cond delay="0"/>
                            </p:stCondLst>
                            <p:childTnLst>
                              <p:par>
                                <p:cTn id="158" presetID="2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edge">
                                      <p:cBhvr>
                                        <p:cTn id="159" dur="10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1" presetID="20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63" dur="10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" grpId="0" animBg="1"/>
      <p:bldP spid="53" grpId="1" animBg="1"/>
      <p:bldP spid="60" grpId="0" animBg="1"/>
      <p:bldP spid="60" grpId="1" animBg="1"/>
      <p:bldP spid="2" grpId="0" animBg="1"/>
      <p:bldP spid="2" grpId="1" animBg="1"/>
      <p:bldP spid="2" grpId="2" animBg="1"/>
      <p:bldP spid="62" grpId="0" animBg="1"/>
      <p:bldP spid="62" grpId="1" animBg="1"/>
      <p:bldP spid="3" grpId="0" animBg="1"/>
      <p:bldP spid="3" grpId="1" animBg="1"/>
      <p:bldP spid="64" grpId="0" animBg="1"/>
      <p:bldP spid="64" grpId="1" animBg="1"/>
      <p:bldP spid="64" grpId="2" animBg="1"/>
      <p:bldP spid="66" grpId="0" animBg="1"/>
      <p:bldP spid="66" grpId="1" animBg="1"/>
      <p:bldP spid="66" grpId="2" animBg="1"/>
      <p:bldP spid="68" grpId="0" animBg="1"/>
      <p:bldP spid="68" grpId="1" animBg="1"/>
      <p:bldP spid="68" grpId="2" animBg="1"/>
      <p:bldP spid="70" grpId="0" animBg="1"/>
      <p:bldP spid="70" grpId="1" animBg="1"/>
      <p:bldP spid="72" grpId="0" animBg="1"/>
      <p:bldP spid="72" grpId="1" animBg="1"/>
      <p:bldP spid="74" grpId="0" animBg="1"/>
      <p:bldP spid="74" grpId="1" animBg="1"/>
      <p:bldP spid="74" grpId="2" animBg="1"/>
      <p:bldP spid="76" grpId="0" animBg="1"/>
      <p:bldP spid="76" grpId="1" animBg="1"/>
      <p:bldP spid="76" grpId="2" animBg="1"/>
      <p:bldP spid="78" grpId="0" animBg="1"/>
      <p:bldP spid="78" grpId="1" animBg="1"/>
      <p:bldP spid="78" grpId="2" animBg="1"/>
      <p:bldP spid="79" grpId="0" animBg="1"/>
      <p:bldP spid="79" grpId="1" animBg="1"/>
      <p:bldP spid="80" grpId="0" animBg="1"/>
      <p:bldP spid="80" grpId="1" animBg="1"/>
      <p:bldP spid="80" grpId="2" animBg="1"/>
      <p:bldP spid="82" grpId="0" animBg="1"/>
      <p:bldP spid="82" grpId="1" animBg="1"/>
      <p:bldP spid="86" grpId="0" animBg="1"/>
      <p:bldP spid="86" grpId="1" animBg="1"/>
      <p:bldP spid="87" grpId="0" animBg="1"/>
      <p:bldP spid="87" grpId="1" animBg="1"/>
      <p:bldP spid="88" grpId="0" animBg="1"/>
      <p:bldP spid="88" grpId="1" animBg="1"/>
      <p:bldP spid="89" grpId="0" animBg="1"/>
      <p:bldP spid="89" grpId="1" animBg="1"/>
      <p:bldP spid="89" grpId="2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5017" name="Rectangle 25"/>
          <p:cNvSpPr>
            <a:spLocks noGrp="1" noChangeArrowheads="1"/>
          </p:cNvSpPr>
          <p:nvPr>
            <p:ph type="title"/>
          </p:nvPr>
        </p:nvSpPr>
        <p:spPr>
          <a:xfrm>
            <a:off x="304800" y="622300"/>
            <a:ext cx="8686800" cy="45720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en-US" sz="2800" dirty="0" smtClean="0">
                <a:effectLst>
                  <a:outerShdw blurRad="38100" dist="38100" dir="2700000" algn="tl">
                    <a:srgbClr val="DDDDDD"/>
                  </a:outerShdw>
                </a:effectLst>
                <a:ea typeface="ＭＳ Ｐゴシック" pitchFamily="-110" charset="-128"/>
                <a:cs typeface="ＭＳ Ｐゴシック" pitchFamily="-110" charset="-128"/>
              </a:rPr>
              <a:t>Probabilistic Seismic Hazard Model</a:t>
            </a:r>
          </a:p>
        </p:txBody>
      </p:sp>
      <p:grpSp>
        <p:nvGrpSpPr>
          <p:cNvPr id="6" name="Group 5"/>
          <p:cNvGrpSpPr/>
          <p:nvPr/>
        </p:nvGrpSpPr>
        <p:grpSpPr>
          <a:xfrm>
            <a:off x="5458422" y="1892177"/>
            <a:ext cx="3582515" cy="1600200"/>
            <a:chOff x="5458416" y="1892177"/>
            <a:chExt cx="3582515" cy="1600200"/>
          </a:xfrm>
        </p:grpSpPr>
        <p:grpSp>
          <p:nvGrpSpPr>
            <p:cNvPr id="5" name="Group 4"/>
            <p:cNvGrpSpPr/>
            <p:nvPr/>
          </p:nvGrpSpPr>
          <p:grpSpPr>
            <a:xfrm>
              <a:off x="5458416" y="1892177"/>
              <a:ext cx="3582515" cy="1600200"/>
              <a:chOff x="5458416" y="1892177"/>
              <a:chExt cx="3582515" cy="1600200"/>
            </a:xfrm>
          </p:grpSpPr>
          <p:sp>
            <p:nvSpPr>
              <p:cNvPr id="12" name="Rectangle 11"/>
              <p:cNvSpPr/>
              <p:nvPr/>
            </p:nvSpPr>
            <p:spPr bwMode="auto">
              <a:xfrm>
                <a:off x="5459531" y="1892177"/>
                <a:ext cx="3581400" cy="1600200"/>
              </a:xfrm>
              <a:prstGeom prst="rect">
                <a:avLst/>
              </a:prstGeom>
              <a:solidFill>
                <a:schemeClr val="accent1"/>
              </a:solidFill>
              <a:ln w="19050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400" b="0" i="0" u="none" strike="noStrike" cap="none" normalizeH="0" baseline="0">
                  <a:ln>
                    <a:noFill/>
                  </a:ln>
                  <a:solidFill>
                    <a:schemeClr val="bg1"/>
                  </a:solidFill>
                  <a:effectLst/>
                  <a:latin typeface="Arial" pitchFamily="-65" charset="0"/>
                </a:endParaRPr>
              </a:p>
            </p:txBody>
          </p:sp>
          <p:sp>
            <p:nvSpPr>
              <p:cNvPr id="13" name="Rectangle 12"/>
              <p:cNvSpPr/>
              <p:nvPr/>
            </p:nvSpPr>
            <p:spPr bwMode="auto">
              <a:xfrm>
                <a:off x="5459531" y="1892177"/>
                <a:ext cx="3581400" cy="512064"/>
              </a:xfrm>
              <a:prstGeom prst="rect">
                <a:avLst/>
              </a:prstGeom>
              <a:solidFill>
                <a:srgbClr val="E9ECFF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400" b="0" i="0" u="none" strike="noStrike" cap="none" normalizeH="0" baseline="0">
                  <a:ln>
                    <a:noFill/>
                  </a:ln>
                  <a:solidFill>
                    <a:schemeClr val="bg1"/>
                  </a:solidFill>
                  <a:effectLst/>
                  <a:latin typeface="Arial" pitchFamily="-65" charset="0"/>
                </a:endParaRPr>
              </a:p>
            </p:txBody>
          </p:sp>
          <p:sp>
            <p:nvSpPr>
              <p:cNvPr id="57" name="TextBox 56"/>
              <p:cNvSpPr txBox="1"/>
              <p:nvPr/>
            </p:nvSpPr>
            <p:spPr>
              <a:xfrm>
                <a:off x="7632594" y="2049694"/>
                <a:ext cx="646331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b="1" dirty="0" smtClean="0">
                    <a:solidFill>
                      <a:srgbClr val="0000FF"/>
                    </a:solidFill>
                  </a:rPr>
                  <a:t>Receiver</a:t>
                </a:r>
                <a:endParaRPr lang="en-US" sz="800" b="1" dirty="0">
                  <a:solidFill>
                    <a:srgbClr val="0000FF"/>
                  </a:solidFill>
                </a:endParaRPr>
              </a:p>
            </p:txBody>
          </p:sp>
          <p:sp>
            <p:nvSpPr>
              <p:cNvPr id="58" name="Freeform 57"/>
              <p:cNvSpPr/>
              <p:nvPr/>
            </p:nvSpPr>
            <p:spPr bwMode="auto">
              <a:xfrm>
                <a:off x="5458416" y="2010805"/>
                <a:ext cx="3582515" cy="482088"/>
              </a:xfrm>
              <a:custGeom>
                <a:avLst/>
                <a:gdLst>
                  <a:gd name="connsiteX0" fmla="*/ 0 w 3339523"/>
                  <a:gd name="connsiteY0" fmla="*/ 482088 h 482088"/>
                  <a:gd name="connsiteX1" fmla="*/ 117589 w 3339523"/>
                  <a:gd name="connsiteY1" fmla="*/ 352747 h 482088"/>
                  <a:gd name="connsiteX2" fmla="*/ 282214 w 3339523"/>
                  <a:gd name="connsiteY2" fmla="*/ 188132 h 482088"/>
                  <a:gd name="connsiteX3" fmla="*/ 470356 w 3339523"/>
                  <a:gd name="connsiteY3" fmla="*/ 23516 h 482088"/>
                  <a:gd name="connsiteX4" fmla="*/ 576186 w 3339523"/>
                  <a:gd name="connsiteY4" fmla="*/ 0 h 482088"/>
                  <a:gd name="connsiteX5" fmla="*/ 740810 w 3339523"/>
                  <a:gd name="connsiteY5" fmla="*/ 141099 h 482088"/>
                  <a:gd name="connsiteX6" fmla="*/ 905434 w 3339523"/>
                  <a:gd name="connsiteY6" fmla="*/ 282198 h 482088"/>
                  <a:gd name="connsiteX7" fmla="*/ 1034782 w 3339523"/>
                  <a:gd name="connsiteY7" fmla="*/ 376264 h 482088"/>
                  <a:gd name="connsiteX8" fmla="*/ 3339523 w 3339523"/>
                  <a:gd name="connsiteY8" fmla="*/ 364505 h 482088"/>
                  <a:gd name="connsiteX9" fmla="*/ 3339523 w 3339523"/>
                  <a:gd name="connsiteY9" fmla="*/ 364505 h 482088"/>
                  <a:gd name="connsiteX10" fmla="*/ 3339523 w 3339523"/>
                  <a:gd name="connsiteY10" fmla="*/ 364505 h 482088"/>
                  <a:gd name="connsiteX11" fmla="*/ 3339523 w 3339523"/>
                  <a:gd name="connsiteY11" fmla="*/ 364505 h 4820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3339523" h="482088">
                    <a:moveTo>
                      <a:pt x="0" y="482088"/>
                    </a:moveTo>
                    <a:lnTo>
                      <a:pt x="117589" y="352747"/>
                    </a:lnTo>
                    <a:lnTo>
                      <a:pt x="282214" y="188132"/>
                    </a:lnTo>
                    <a:lnTo>
                      <a:pt x="470356" y="23516"/>
                    </a:lnTo>
                    <a:lnTo>
                      <a:pt x="576186" y="0"/>
                    </a:lnTo>
                    <a:lnTo>
                      <a:pt x="740810" y="141099"/>
                    </a:lnTo>
                    <a:lnTo>
                      <a:pt x="905434" y="282198"/>
                    </a:lnTo>
                    <a:lnTo>
                      <a:pt x="1034782" y="376264"/>
                    </a:lnTo>
                    <a:lnTo>
                      <a:pt x="3339523" y="364505"/>
                    </a:lnTo>
                    <a:lnTo>
                      <a:pt x="3339523" y="364505"/>
                    </a:lnTo>
                    <a:lnTo>
                      <a:pt x="3339523" y="364505"/>
                    </a:lnTo>
                    <a:lnTo>
                      <a:pt x="3339523" y="364505"/>
                    </a:lnTo>
                  </a:path>
                </a:pathLst>
              </a:custGeom>
              <a:solidFill>
                <a:schemeClr val="bg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400" b="0" i="0" u="none" strike="noStrike" cap="none" normalizeH="0" baseline="0">
                  <a:ln>
                    <a:noFill/>
                  </a:ln>
                  <a:solidFill>
                    <a:schemeClr val="bg1"/>
                  </a:solidFill>
                  <a:effectLst/>
                  <a:latin typeface="Arial" pitchFamily="-65" charset="0"/>
                </a:endParaRPr>
              </a:p>
            </p:txBody>
          </p:sp>
        </p:grpSp>
        <p:sp>
          <p:nvSpPr>
            <p:cNvPr id="14" name="Rectangle 13"/>
            <p:cNvSpPr>
              <a:spLocks noChangeAspect="1"/>
            </p:cNvSpPr>
            <p:nvPr/>
          </p:nvSpPr>
          <p:spPr bwMode="auto">
            <a:xfrm>
              <a:off x="7921916" y="2289687"/>
              <a:ext cx="91440" cy="91440"/>
            </a:xfrm>
            <a:prstGeom prst="rect">
              <a:avLst/>
            </a:prstGeom>
            <a:solidFill>
              <a:schemeClr val="accent1"/>
            </a:solidFill>
            <a:ln w="9525" cap="flat" cmpd="sng" algn="ctr">
              <a:solidFill>
                <a:srgbClr val="0000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4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pitchFamily="-65" charset="0"/>
              </a:endParaRPr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6526331" y="2425577"/>
            <a:ext cx="1295400" cy="501651"/>
            <a:chOff x="6477000" y="4800600"/>
            <a:chExt cx="1295400" cy="501650"/>
          </a:xfrm>
        </p:grpSpPr>
        <p:sp>
          <p:nvSpPr>
            <p:cNvPr id="16" name="Freeform 15"/>
            <p:cNvSpPr/>
            <p:nvPr/>
          </p:nvSpPr>
          <p:spPr bwMode="auto">
            <a:xfrm>
              <a:off x="6477000" y="4800600"/>
              <a:ext cx="1295400" cy="277283"/>
            </a:xfrm>
            <a:custGeom>
              <a:avLst/>
              <a:gdLst>
                <a:gd name="connsiteX0" fmla="*/ 0 w 1727200"/>
                <a:gd name="connsiteY0" fmla="*/ 533400 h 582083"/>
                <a:gd name="connsiteX1" fmla="*/ 279400 w 1727200"/>
                <a:gd name="connsiteY1" fmla="*/ 577850 h 582083"/>
                <a:gd name="connsiteX2" fmla="*/ 628650 w 1727200"/>
                <a:gd name="connsiteY2" fmla="*/ 558800 h 582083"/>
                <a:gd name="connsiteX3" fmla="*/ 914400 w 1727200"/>
                <a:gd name="connsiteY3" fmla="*/ 488950 h 582083"/>
                <a:gd name="connsiteX4" fmla="*/ 1320800 w 1727200"/>
                <a:gd name="connsiteY4" fmla="*/ 285750 h 582083"/>
                <a:gd name="connsiteX5" fmla="*/ 1727200 w 1727200"/>
                <a:gd name="connsiteY5" fmla="*/ 0 h 5820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727200" h="582083">
                  <a:moveTo>
                    <a:pt x="0" y="533400"/>
                  </a:moveTo>
                  <a:cubicBezTo>
                    <a:pt x="87312" y="553508"/>
                    <a:pt x="174625" y="573617"/>
                    <a:pt x="279400" y="577850"/>
                  </a:cubicBezTo>
                  <a:cubicBezTo>
                    <a:pt x="384175" y="582083"/>
                    <a:pt x="522817" y="573617"/>
                    <a:pt x="628650" y="558800"/>
                  </a:cubicBezTo>
                  <a:cubicBezTo>
                    <a:pt x="734483" y="543983"/>
                    <a:pt x="799042" y="534458"/>
                    <a:pt x="914400" y="488950"/>
                  </a:cubicBezTo>
                  <a:cubicBezTo>
                    <a:pt x="1029758" y="443442"/>
                    <a:pt x="1185333" y="367242"/>
                    <a:pt x="1320800" y="285750"/>
                  </a:cubicBezTo>
                  <a:cubicBezTo>
                    <a:pt x="1456267" y="204258"/>
                    <a:pt x="1727200" y="0"/>
                    <a:pt x="1727200" y="0"/>
                  </a:cubicBezTo>
                </a:path>
              </a:pathLst>
            </a:custGeom>
            <a:noFill/>
            <a:ln w="952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 w="sm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4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Arial" pitchFamily="-65" charset="0"/>
              </a:endParaRPr>
            </a:p>
          </p:txBody>
        </p:sp>
        <p:sp>
          <p:nvSpPr>
            <p:cNvPr id="17" name="Freeform 16"/>
            <p:cNvSpPr/>
            <p:nvPr/>
          </p:nvSpPr>
          <p:spPr bwMode="auto">
            <a:xfrm>
              <a:off x="6477000" y="4921250"/>
              <a:ext cx="143933" cy="304800"/>
            </a:xfrm>
            <a:custGeom>
              <a:avLst/>
              <a:gdLst>
                <a:gd name="connsiteX0" fmla="*/ 95250 w 296333"/>
                <a:gd name="connsiteY0" fmla="*/ 0 h 596900"/>
                <a:gd name="connsiteX1" fmla="*/ 209550 w 296333"/>
                <a:gd name="connsiteY1" fmla="*/ 82550 h 596900"/>
                <a:gd name="connsiteX2" fmla="*/ 285750 w 296333"/>
                <a:gd name="connsiteY2" fmla="*/ 228600 h 596900"/>
                <a:gd name="connsiteX3" fmla="*/ 273050 w 296333"/>
                <a:gd name="connsiteY3" fmla="*/ 400050 h 596900"/>
                <a:gd name="connsiteX4" fmla="*/ 184150 w 296333"/>
                <a:gd name="connsiteY4" fmla="*/ 533400 h 596900"/>
                <a:gd name="connsiteX5" fmla="*/ 0 w 296333"/>
                <a:gd name="connsiteY5" fmla="*/ 596900 h 596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96333" h="596900">
                  <a:moveTo>
                    <a:pt x="95250" y="0"/>
                  </a:moveTo>
                  <a:cubicBezTo>
                    <a:pt x="136525" y="22225"/>
                    <a:pt x="177800" y="44450"/>
                    <a:pt x="209550" y="82550"/>
                  </a:cubicBezTo>
                  <a:cubicBezTo>
                    <a:pt x="241300" y="120650"/>
                    <a:pt x="275167" y="175683"/>
                    <a:pt x="285750" y="228600"/>
                  </a:cubicBezTo>
                  <a:cubicBezTo>
                    <a:pt x="296333" y="281517"/>
                    <a:pt x="289983" y="349250"/>
                    <a:pt x="273050" y="400050"/>
                  </a:cubicBezTo>
                  <a:cubicBezTo>
                    <a:pt x="256117" y="450850"/>
                    <a:pt x="229658" y="500592"/>
                    <a:pt x="184150" y="533400"/>
                  </a:cubicBezTo>
                  <a:cubicBezTo>
                    <a:pt x="138642" y="566208"/>
                    <a:pt x="69321" y="581554"/>
                    <a:pt x="0" y="596900"/>
                  </a:cubicBezTo>
                </a:path>
              </a:pathLst>
            </a:custGeom>
            <a:noFill/>
            <a:ln w="952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4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Arial" pitchFamily="-65" charset="0"/>
              </a:endParaRPr>
            </a:p>
          </p:txBody>
        </p:sp>
        <p:sp>
          <p:nvSpPr>
            <p:cNvPr id="18" name="Freeform 17"/>
            <p:cNvSpPr/>
            <p:nvPr/>
          </p:nvSpPr>
          <p:spPr bwMode="auto">
            <a:xfrm>
              <a:off x="6553200" y="4800600"/>
              <a:ext cx="228600" cy="501650"/>
            </a:xfrm>
            <a:custGeom>
              <a:avLst/>
              <a:gdLst>
                <a:gd name="connsiteX0" fmla="*/ 95250 w 296333"/>
                <a:gd name="connsiteY0" fmla="*/ 0 h 596900"/>
                <a:gd name="connsiteX1" fmla="*/ 209550 w 296333"/>
                <a:gd name="connsiteY1" fmla="*/ 82550 h 596900"/>
                <a:gd name="connsiteX2" fmla="*/ 285750 w 296333"/>
                <a:gd name="connsiteY2" fmla="*/ 228600 h 596900"/>
                <a:gd name="connsiteX3" fmla="*/ 273050 w 296333"/>
                <a:gd name="connsiteY3" fmla="*/ 400050 h 596900"/>
                <a:gd name="connsiteX4" fmla="*/ 184150 w 296333"/>
                <a:gd name="connsiteY4" fmla="*/ 533400 h 596900"/>
                <a:gd name="connsiteX5" fmla="*/ 0 w 296333"/>
                <a:gd name="connsiteY5" fmla="*/ 596900 h 596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96333" h="596900">
                  <a:moveTo>
                    <a:pt x="95250" y="0"/>
                  </a:moveTo>
                  <a:cubicBezTo>
                    <a:pt x="136525" y="22225"/>
                    <a:pt x="177800" y="44450"/>
                    <a:pt x="209550" y="82550"/>
                  </a:cubicBezTo>
                  <a:cubicBezTo>
                    <a:pt x="241300" y="120650"/>
                    <a:pt x="275167" y="175683"/>
                    <a:pt x="285750" y="228600"/>
                  </a:cubicBezTo>
                  <a:cubicBezTo>
                    <a:pt x="296333" y="281517"/>
                    <a:pt x="289983" y="349250"/>
                    <a:pt x="273050" y="400050"/>
                  </a:cubicBezTo>
                  <a:cubicBezTo>
                    <a:pt x="256117" y="450850"/>
                    <a:pt x="229658" y="500592"/>
                    <a:pt x="184150" y="533400"/>
                  </a:cubicBezTo>
                  <a:cubicBezTo>
                    <a:pt x="138642" y="566208"/>
                    <a:pt x="69321" y="581554"/>
                    <a:pt x="0" y="596900"/>
                  </a:cubicBezTo>
                </a:path>
              </a:pathLst>
            </a:custGeom>
            <a:noFill/>
            <a:ln w="952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4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Arial" pitchFamily="-65" charset="0"/>
              </a:endParaRPr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6221531" y="2400177"/>
            <a:ext cx="1739900" cy="908051"/>
            <a:chOff x="6172200" y="4775200"/>
            <a:chExt cx="1739900" cy="908050"/>
          </a:xfrm>
        </p:grpSpPr>
        <p:sp>
          <p:nvSpPr>
            <p:cNvPr id="20" name="Freeform 19"/>
            <p:cNvSpPr/>
            <p:nvPr/>
          </p:nvSpPr>
          <p:spPr bwMode="auto">
            <a:xfrm>
              <a:off x="6172200" y="4775200"/>
              <a:ext cx="1739900" cy="711200"/>
            </a:xfrm>
            <a:custGeom>
              <a:avLst/>
              <a:gdLst>
                <a:gd name="connsiteX0" fmla="*/ 0 w 1727200"/>
                <a:gd name="connsiteY0" fmla="*/ 533400 h 582083"/>
                <a:gd name="connsiteX1" fmla="*/ 279400 w 1727200"/>
                <a:gd name="connsiteY1" fmla="*/ 577850 h 582083"/>
                <a:gd name="connsiteX2" fmla="*/ 628650 w 1727200"/>
                <a:gd name="connsiteY2" fmla="*/ 558800 h 582083"/>
                <a:gd name="connsiteX3" fmla="*/ 914400 w 1727200"/>
                <a:gd name="connsiteY3" fmla="*/ 488950 h 582083"/>
                <a:gd name="connsiteX4" fmla="*/ 1320800 w 1727200"/>
                <a:gd name="connsiteY4" fmla="*/ 285750 h 582083"/>
                <a:gd name="connsiteX5" fmla="*/ 1727200 w 1727200"/>
                <a:gd name="connsiteY5" fmla="*/ 0 h 5820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727200" h="582083">
                  <a:moveTo>
                    <a:pt x="0" y="533400"/>
                  </a:moveTo>
                  <a:cubicBezTo>
                    <a:pt x="87312" y="553508"/>
                    <a:pt x="174625" y="573617"/>
                    <a:pt x="279400" y="577850"/>
                  </a:cubicBezTo>
                  <a:cubicBezTo>
                    <a:pt x="384175" y="582083"/>
                    <a:pt x="522817" y="573617"/>
                    <a:pt x="628650" y="558800"/>
                  </a:cubicBezTo>
                  <a:cubicBezTo>
                    <a:pt x="734483" y="543983"/>
                    <a:pt x="799042" y="534458"/>
                    <a:pt x="914400" y="488950"/>
                  </a:cubicBezTo>
                  <a:cubicBezTo>
                    <a:pt x="1029758" y="443442"/>
                    <a:pt x="1185333" y="367242"/>
                    <a:pt x="1320800" y="285750"/>
                  </a:cubicBezTo>
                  <a:cubicBezTo>
                    <a:pt x="1456267" y="204258"/>
                    <a:pt x="1727200" y="0"/>
                    <a:pt x="1727200" y="0"/>
                  </a:cubicBezTo>
                </a:path>
              </a:pathLst>
            </a:custGeom>
            <a:noFill/>
            <a:ln w="952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 w="sm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4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Arial" pitchFamily="-65" charset="0"/>
              </a:endParaRPr>
            </a:p>
          </p:txBody>
        </p:sp>
        <p:sp>
          <p:nvSpPr>
            <p:cNvPr id="21" name="Freeform 20"/>
            <p:cNvSpPr/>
            <p:nvPr/>
          </p:nvSpPr>
          <p:spPr bwMode="auto">
            <a:xfrm>
              <a:off x="6180667" y="5283200"/>
              <a:ext cx="143933" cy="304800"/>
            </a:xfrm>
            <a:custGeom>
              <a:avLst/>
              <a:gdLst>
                <a:gd name="connsiteX0" fmla="*/ 95250 w 296333"/>
                <a:gd name="connsiteY0" fmla="*/ 0 h 596900"/>
                <a:gd name="connsiteX1" fmla="*/ 209550 w 296333"/>
                <a:gd name="connsiteY1" fmla="*/ 82550 h 596900"/>
                <a:gd name="connsiteX2" fmla="*/ 285750 w 296333"/>
                <a:gd name="connsiteY2" fmla="*/ 228600 h 596900"/>
                <a:gd name="connsiteX3" fmla="*/ 273050 w 296333"/>
                <a:gd name="connsiteY3" fmla="*/ 400050 h 596900"/>
                <a:gd name="connsiteX4" fmla="*/ 184150 w 296333"/>
                <a:gd name="connsiteY4" fmla="*/ 533400 h 596900"/>
                <a:gd name="connsiteX5" fmla="*/ 0 w 296333"/>
                <a:gd name="connsiteY5" fmla="*/ 596900 h 596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96333" h="596900">
                  <a:moveTo>
                    <a:pt x="95250" y="0"/>
                  </a:moveTo>
                  <a:cubicBezTo>
                    <a:pt x="136525" y="22225"/>
                    <a:pt x="177800" y="44450"/>
                    <a:pt x="209550" y="82550"/>
                  </a:cubicBezTo>
                  <a:cubicBezTo>
                    <a:pt x="241300" y="120650"/>
                    <a:pt x="275167" y="175683"/>
                    <a:pt x="285750" y="228600"/>
                  </a:cubicBezTo>
                  <a:cubicBezTo>
                    <a:pt x="296333" y="281517"/>
                    <a:pt x="289983" y="349250"/>
                    <a:pt x="273050" y="400050"/>
                  </a:cubicBezTo>
                  <a:cubicBezTo>
                    <a:pt x="256117" y="450850"/>
                    <a:pt x="229658" y="500592"/>
                    <a:pt x="184150" y="533400"/>
                  </a:cubicBezTo>
                  <a:cubicBezTo>
                    <a:pt x="138642" y="566208"/>
                    <a:pt x="69321" y="581554"/>
                    <a:pt x="0" y="596900"/>
                  </a:cubicBezTo>
                </a:path>
              </a:pathLst>
            </a:custGeom>
            <a:noFill/>
            <a:ln w="952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4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Arial" pitchFamily="-65" charset="0"/>
              </a:endParaRPr>
            </a:p>
          </p:txBody>
        </p:sp>
        <p:sp>
          <p:nvSpPr>
            <p:cNvPr id="22" name="Freeform 21"/>
            <p:cNvSpPr/>
            <p:nvPr/>
          </p:nvSpPr>
          <p:spPr bwMode="auto">
            <a:xfrm>
              <a:off x="6248400" y="5181600"/>
              <a:ext cx="228600" cy="501650"/>
            </a:xfrm>
            <a:custGeom>
              <a:avLst/>
              <a:gdLst>
                <a:gd name="connsiteX0" fmla="*/ 95250 w 296333"/>
                <a:gd name="connsiteY0" fmla="*/ 0 h 596900"/>
                <a:gd name="connsiteX1" fmla="*/ 209550 w 296333"/>
                <a:gd name="connsiteY1" fmla="*/ 82550 h 596900"/>
                <a:gd name="connsiteX2" fmla="*/ 285750 w 296333"/>
                <a:gd name="connsiteY2" fmla="*/ 228600 h 596900"/>
                <a:gd name="connsiteX3" fmla="*/ 273050 w 296333"/>
                <a:gd name="connsiteY3" fmla="*/ 400050 h 596900"/>
                <a:gd name="connsiteX4" fmla="*/ 184150 w 296333"/>
                <a:gd name="connsiteY4" fmla="*/ 533400 h 596900"/>
                <a:gd name="connsiteX5" fmla="*/ 0 w 296333"/>
                <a:gd name="connsiteY5" fmla="*/ 596900 h 596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96333" h="596900">
                  <a:moveTo>
                    <a:pt x="95250" y="0"/>
                  </a:moveTo>
                  <a:cubicBezTo>
                    <a:pt x="136525" y="22225"/>
                    <a:pt x="177800" y="44450"/>
                    <a:pt x="209550" y="82550"/>
                  </a:cubicBezTo>
                  <a:cubicBezTo>
                    <a:pt x="241300" y="120650"/>
                    <a:pt x="275167" y="175683"/>
                    <a:pt x="285750" y="228600"/>
                  </a:cubicBezTo>
                  <a:cubicBezTo>
                    <a:pt x="296333" y="281517"/>
                    <a:pt x="289983" y="349250"/>
                    <a:pt x="273050" y="400050"/>
                  </a:cubicBezTo>
                  <a:cubicBezTo>
                    <a:pt x="256117" y="450850"/>
                    <a:pt x="229658" y="500592"/>
                    <a:pt x="184150" y="533400"/>
                  </a:cubicBezTo>
                  <a:cubicBezTo>
                    <a:pt x="138642" y="566208"/>
                    <a:pt x="69321" y="581554"/>
                    <a:pt x="0" y="596900"/>
                  </a:cubicBezTo>
                </a:path>
              </a:pathLst>
            </a:custGeom>
            <a:noFill/>
            <a:ln w="952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4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Arial" pitchFamily="-65" charset="0"/>
              </a:endParaRPr>
            </a:p>
          </p:txBody>
        </p:sp>
      </p:grpSp>
      <p:grpSp>
        <p:nvGrpSpPr>
          <p:cNvPr id="23" name="Group 22"/>
          <p:cNvGrpSpPr/>
          <p:nvPr/>
        </p:nvGrpSpPr>
        <p:grpSpPr>
          <a:xfrm>
            <a:off x="8050331" y="2425577"/>
            <a:ext cx="533400" cy="501651"/>
            <a:chOff x="8001000" y="4800600"/>
            <a:chExt cx="533400" cy="501650"/>
          </a:xfrm>
        </p:grpSpPr>
        <p:sp>
          <p:nvSpPr>
            <p:cNvPr id="24" name="Freeform 23"/>
            <p:cNvSpPr/>
            <p:nvPr/>
          </p:nvSpPr>
          <p:spPr bwMode="auto">
            <a:xfrm flipH="1">
              <a:off x="8001000" y="4800600"/>
              <a:ext cx="533400" cy="304800"/>
            </a:xfrm>
            <a:custGeom>
              <a:avLst/>
              <a:gdLst>
                <a:gd name="connsiteX0" fmla="*/ 0 w 1727200"/>
                <a:gd name="connsiteY0" fmla="*/ 533400 h 582083"/>
                <a:gd name="connsiteX1" fmla="*/ 279400 w 1727200"/>
                <a:gd name="connsiteY1" fmla="*/ 577850 h 582083"/>
                <a:gd name="connsiteX2" fmla="*/ 628650 w 1727200"/>
                <a:gd name="connsiteY2" fmla="*/ 558800 h 582083"/>
                <a:gd name="connsiteX3" fmla="*/ 914400 w 1727200"/>
                <a:gd name="connsiteY3" fmla="*/ 488950 h 582083"/>
                <a:gd name="connsiteX4" fmla="*/ 1320800 w 1727200"/>
                <a:gd name="connsiteY4" fmla="*/ 285750 h 582083"/>
                <a:gd name="connsiteX5" fmla="*/ 1727200 w 1727200"/>
                <a:gd name="connsiteY5" fmla="*/ 0 h 5820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727200" h="582083">
                  <a:moveTo>
                    <a:pt x="0" y="533400"/>
                  </a:moveTo>
                  <a:cubicBezTo>
                    <a:pt x="87312" y="553508"/>
                    <a:pt x="174625" y="573617"/>
                    <a:pt x="279400" y="577850"/>
                  </a:cubicBezTo>
                  <a:cubicBezTo>
                    <a:pt x="384175" y="582083"/>
                    <a:pt x="522817" y="573617"/>
                    <a:pt x="628650" y="558800"/>
                  </a:cubicBezTo>
                  <a:cubicBezTo>
                    <a:pt x="734483" y="543983"/>
                    <a:pt x="799042" y="534458"/>
                    <a:pt x="914400" y="488950"/>
                  </a:cubicBezTo>
                  <a:cubicBezTo>
                    <a:pt x="1029758" y="443442"/>
                    <a:pt x="1185333" y="367242"/>
                    <a:pt x="1320800" y="285750"/>
                  </a:cubicBezTo>
                  <a:cubicBezTo>
                    <a:pt x="1456267" y="204258"/>
                    <a:pt x="1727200" y="0"/>
                    <a:pt x="1727200" y="0"/>
                  </a:cubicBezTo>
                </a:path>
              </a:pathLst>
            </a:custGeom>
            <a:noFill/>
            <a:ln w="952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 w="sm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4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Arial" pitchFamily="-65" charset="0"/>
              </a:endParaRPr>
            </a:p>
          </p:txBody>
        </p:sp>
        <p:sp>
          <p:nvSpPr>
            <p:cNvPr id="25" name="Freeform 24"/>
            <p:cNvSpPr/>
            <p:nvPr/>
          </p:nvSpPr>
          <p:spPr bwMode="auto">
            <a:xfrm flipH="1">
              <a:off x="8382000" y="4902200"/>
              <a:ext cx="143933" cy="304800"/>
            </a:xfrm>
            <a:custGeom>
              <a:avLst/>
              <a:gdLst>
                <a:gd name="connsiteX0" fmla="*/ 95250 w 296333"/>
                <a:gd name="connsiteY0" fmla="*/ 0 h 596900"/>
                <a:gd name="connsiteX1" fmla="*/ 209550 w 296333"/>
                <a:gd name="connsiteY1" fmla="*/ 82550 h 596900"/>
                <a:gd name="connsiteX2" fmla="*/ 285750 w 296333"/>
                <a:gd name="connsiteY2" fmla="*/ 228600 h 596900"/>
                <a:gd name="connsiteX3" fmla="*/ 273050 w 296333"/>
                <a:gd name="connsiteY3" fmla="*/ 400050 h 596900"/>
                <a:gd name="connsiteX4" fmla="*/ 184150 w 296333"/>
                <a:gd name="connsiteY4" fmla="*/ 533400 h 596900"/>
                <a:gd name="connsiteX5" fmla="*/ 0 w 296333"/>
                <a:gd name="connsiteY5" fmla="*/ 596900 h 596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96333" h="596900">
                  <a:moveTo>
                    <a:pt x="95250" y="0"/>
                  </a:moveTo>
                  <a:cubicBezTo>
                    <a:pt x="136525" y="22225"/>
                    <a:pt x="177800" y="44450"/>
                    <a:pt x="209550" y="82550"/>
                  </a:cubicBezTo>
                  <a:cubicBezTo>
                    <a:pt x="241300" y="120650"/>
                    <a:pt x="275167" y="175683"/>
                    <a:pt x="285750" y="228600"/>
                  </a:cubicBezTo>
                  <a:cubicBezTo>
                    <a:pt x="296333" y="281517"/>
                    <a:pt x="289983" y="349250"/>
                    <a:pt x="273050" y="400050"/>
                  </a:cubicBezTo>
                  <a:cubicBezTo>
                    <a:pt x="256117" y="450850"/>
                    <a:pt x="229658" y="500592"/>
                    <a:pt x="184150" y="533400"/>
                  </a:cubicBezTo>
                  <a:cubicBezTo>
                    <a:pt x="138642" y="566208"/>
                    <a:pt x="69321" y="581554"/>
                    <a:pt x="0" y="596900"/>
                  </a:cubicBezTo>
                </a:path>
              </a:pathLst>
            </a:custGeom>
            <a:noFill/>
            <a:ln w="952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4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Arial" pitchFamily="-65" charset="0"/>
              </a:endParaRPr>
            </a:p>
          </p:txBody>
        </p:sp>
        <p:sp>
          <p:nvSpPr>
            <p:cNvPr id="26" name="Freeform 25"/>
            <p:cNvSpPr/>
            <p:nvPr/>
          </p:nvSpPr>
          <p:spPr bwMode="auto">
            <a:xfrm flipH="1">
              <a:off x="8229600" y="4800600"/>
              <a:ext cx="228600" cy="501650"/>
            </a:xfrm>
            <a:custGeom>
              <a:avLst/>
              <a:gdLst>
                <a:gd name="connsiteX0" fmla="*/ 95250 w 296333"/>
                <a:gd name="connsiteY0" fmla="*/ 0 h 596900"/>
                <a:gd name="connsiteX1" fmla="*/ 209550 w 296333"/>
                <a:gd name="connsiteY1" fmla="*/ 82550 h 596900"/>
                <a:gd name="connsiteX2" fmla="*/ 285750 w 296333"/>
                <a:gd name="connsiteY2" fmla="*/ 228600 h 596900"/>
                <a:gd name="connsiteX3" fmla="*/ 273050 w 296333"/>
                <a:gd name="connsiteY3" fmla="*/ 400050 h 596900"/>
                <a:gd name="connsiteX4" fmla="*/ 184150 w 296333"/>
                <a:gd name="connsiteY4" fmla="*/ 533400 h 596900"/>
                <a:gd name="connsiteX5" fmla="*/ 0 w 296333"/>
                <a:gd name="connsiteY5" fmla="*/ 596900 h 596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96333" h="596900">
                  <a:moveTo>
                    <a:pt x="95250" y="0"/>
                  </a:moveTo>
                  <a:cubicBezTo>
                    <a:pt x="136525" y="22225"/>
                    <a:pt x="177800" y="44450"/>
                    <a:pt x="209550" y="82550"/>
                  </a:cubicBezTo>
                  <a:cubicBezTo>
                    <a:pt x="241300" y="120650"/>
                    <a:pt x="275167" y="175683"/>
                    <a:pt x="285750" y="228600"/>
                  </a:cubicBezTo>
                  <a:cubicBezTo>
                    <a:pt x="296333" y="281517"/>
                    <a:pt x="289983" y="349250"/>
                    <a:pt x="273050" y="400050"/>
                  </a:cubicBezTo>
                  <a:cubicBezTo>
                    <a:pt x="256117" y="450850"/>
                    <a:pt x="229658" y="500592"/>
                    <a:pt x="184150" y="533400"/>
                  </a:cubicBezTo>
                  <a:cubicBezTo>
                    <a:pt x="138642" y="566208"/>
                    <a:pt x="69321" y="581554"/>
                    <a:pt x="0" y="596900"/>
                  </a:cubicBezTo>
                </a:path>
              </a:pathLst>
            </a:custGeom>
            <a:noFill/>
            <a:ln w="952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4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Arial" pitchFamily="-65" charset="0"/>
              </a:endParaRPr>
            </a:p>
          </p:txBody>
        </p:sp>
      </p:grpSp>
      <p:grpSp>
        <p:nvGrpSpPr>
          <p:cNvPr id="27" name="Group 26"/>
          <p:cNvGrpSpPr/>
          <p:nvPr/>
        </p:nvGrpSpPr>
        <p:grpSpPr>
          <a:xfrm>
            <a:off x="6217920" y="2395728"/>
            <a:ext cx="2362200" cy="711200"/>
            <a:chOff x="6184900" y="5765800"/>
            <a:chExt cx="2362200" cy="711200"/>
          </a:xfrm>
        </p:grpSpPr>
        <p:sp>
          <p:nvSpPr>
            <p:cNvPr id="28" name="Freeform 27"/>
            <p:cNvSpPr/>
            <p:nvPr/>
          </p:nvSpPr>
          <p:spPr bwMode="auto">
            <a:xfrm>
              <a:off x="6184900" y="5765800"/>
              <a:ext cx="1739900" cy="711200"/>
            </a:xfrm>
            <a:custGeom>
              <a:avLst/>
              <a:gdLst>
                <a:gd name="connsiteX0" fmla="*/ 0 w 1727200"/>
                <a:gd name="connsiteY0" fmla="*/ 533400 h 582083"/>
                <a:gd name="connsiteX1" fmla="*/ 279400 w 1727200"/>
                <a:gd name="connsiteY1" fmla="*/ 577850 h 582083"/>
                <a:gd name="connsiteX2" fmla="*/ 628650 w 1727200"/>
                <a:gd name="connsiteY2" fmla="*/ 558800 h 582083"/>
                <a:gd name="connsiteX3" fmla="*/ 914400 w 1727200"/>
                <a:gd name="connsiteY3" fmla="*/ 488950 h 582083"/>
                <a:gd name="connsiteX4" fmla="*/ 1320800 w 1727200"/>
                <a:gd name="connsiteY4" fmla="*/ 285750 h 582083"/>
                <a:gd name="connsiteX5" fmla="*/ 1727200 w 1727200"/>
                <a:gd name="connsiteY5" fmla="*/ 0 h 5820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727200" h="582083">
                  <a:moveTo>
                    <a:pt x="0" y="533400"/>
                  </a:moveTo>
                  <a:cubicBezTo>
                    <a:pt x="87312" y="553508"/>
                    <a:pt x="174625" y="573617"/>
                    <a:pt x="279400" y="577850"/>
                  </a:cubicBezTo>
                  <a:cubicBezTo>
                    <a:pt x="384175" y="582083"/>
                    <a:pt x="522817" y="573617"/>
                    <a:pt x="628650" y="558800"/>
                  </a:cubicBezTo>
                  <a:cubicBezTo>
                    <a:pt x="734483" y="543983"/>
                    <a:pt x="799042" y="534458"/>
                    <a:pt x="914400" y="488950"/>
                  </a:cubicBezTo>
                  <a:cubicBezTo>
                    <a:pt x="1029758" y="443442"/>
                    <a:pt x="1185333" y="367242"/>
                    <a:pt x="1320800" y="285750"/>
                  </a:cubicBezTo>
                  <a:cubicBezTo>
                    <a:pt x="1456267" y="204258"/>
                    <a:pt x="1727200" y="0"/>
                    <a:pt x="1727200" y="0"/>
                  </a:cubicBezTo>
                </a:path>
              </a:pathLst>
            </a:custGeom>
            <a:noFill/>
            <a:ln w="9525" cap="flat" cmpd="sng" algn="ctr">
              <a:solidFill>
                <a:srgbClr val="0000FF"/>
              </a:solidFill>
              <a:prstDash val="solid"/>
              <a:round/>
              <a:headEnd type="triangle" w="sm" len="med"/>
              <a:tailEnd type="none" w="sm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4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Arial" pitchFamily="-65" charset="0"/>
              </a:endParaRPr>
            </a:p>
          </p:txBody>
        </p:sp>
        <p:sp>
          <p:nvSpPr>
            <p:cNvPr id="29" name="Freeform 28"/>
            <p:cNvSpPr/>
            <p:nvPr/>
          </p:nvSpPr>
          <p:spPr bwMode="auto">
            <a:xfrm rot="5141519">
              <a:off x="7821036" y="5647111"/>
              <a:ext cx="185422" cy="441223"/>
            </a:xfrm>
            <a:custGeom>
              <a:avLst/>
              <a:gdLst>
                <a:gd name="connsiteX0" fmla="*/ 95250 w 296333"/>
                <a:gd name="connsiteY0" fmla="*/ 0 h 596900"/>
                <a:gd name="connsiteX1" fmla="*/ 209550 w 296333"/>
                <a:gd name="connsiteY1" fmla="*/ 82550 h 596900"/>
                <a:gd name="connsiteX2" fmla="*/ 285750 w 296333"/>
                <a:gd name="connsiteY2" fmla="*/ 228600 h 596900"/>
                <a:gd name="connsiteX3" fmla="*/ 273050 w 296333"/>
                <a:gd name="connsiteY3" fmla="*/ 400050 h 596900"/>
                <a:gd name="connsiteX4" fmla="*/ 184150 w 296333"/>
                <a:gd name="connsiteY4" fmla="*/ 533400 h 596900"/>
                <a:gd name="connsiteX5" fmla="*/ 0 w 296333"/>
                <a:gd name="connsiteY5" fmla="*/ 596900 h 596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96333" h="596900">
                  <a:moveTo>
                    <a:pt x="95250" y="0"/>
                  </a:moveTo>
                  <a:cubicBezTo>
                    <a:pt x="136525" y="22225"/>
                    <a:pt x="177800" y="44450"/>
                    <a:pt x="209550" y="82550"/>
                  </a:cubicBezTo>
                  <a:cubicBezTo>
                    <a:pt x="241300" y="120650"/>
                    <a:pt x="275167" y="175683"/>
                    <a:pt x="285750" y="228600"/>
                  </a:cubicBezTo>
                  <a:cubicBezTo>
                    <a:pt x="296333" y="281517"/>
                    <a:pt x="289983" y="349250"/>
                    <a:pt x="273050" y="400050"/>
                  </a:cubicBezTo>
                  <a:cubicBezTo>
                    <a:pt x="256117" y="450850"/>
                    <a:pt x="229658" y="500592"/>
                    <a:pt x="184150" y="533400"/>
                  </a:cubicBezTo>
                  <a:cubicBezTo>
                    <a:pt x="138642" y="566208"/>
                    <a:pt x="69321" y="581554"/>
                    <a:pt x="0" y="596900"/>
                  </a:cubicBezTo>
                </a:path>
              </a:pathLst>
            </a:custGeom>
            <a:noFill/>
            <a:ln w="9525" cap="flat" cmpd="sng" algn="ctr">
              <a:solidFill>
                <a:srgbClr val="0000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4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Arial" pitchFamily="-65" charset="0"/>
              </a:endParaRPr>
            </a:p>
          </p:txBody>
        </p:sp>
        <p:sp>
          <p:nvSpPr>
            <p:cNvPr id="30" name="Freeform 29"/>
            <p:cNvSpPr/>
            <p:nvPr/>
          </p:nvSpPr>
          <p:spPr bwMode="auto">
            <a:xfrm>
              <a:off x="6426200" y="5806017"/>
              <a:ext cx="1295400" cy="277283"/>
            </a:xfrm>
            <a:custGeom>
              <a:avLst/>
              <a:gdLst>
                <a:gd name="connsiteX0" fmla="*/ 0 w 1727200"/>
                <a:gd name="connsiteY0" fmla="*/ 533400 h 582083"/>
                <a:gd name="connsiteX1" fmla="*/ 279400 w 1727200"/>
                <a:gd name="connsiteY1" fmla="*/ 577850 h 582083"/>
                <a:gd name="connsiteX2" fmla="*/ 628650 w 1727200"/>
                <a:gd name="connsiteY2" fmla="*/ 558800 h 582083"/>
                <a:gd name="connsiteX3" fmla="*/ 914400 w 1727200"/>
                <a:gd name="connsiteY3" fmla="*/ 488950 h 582083"/>
                <a:gd name="connsiteX4" fmla="*/ 1320800 w 1727200"/>
                <a:gd name="connsiteY4" fmla="*/ 285750 h 582083"/>
                <a:gd name="connsiteX5" fmla="*/ 1727200 w 1727200"/>
                <a:gd name="connsiteY5" fmla="*/ 0 h 5820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727200" h="582083">
                  <a:moveTo>
                    <a:pt x="0" y="533400"/>
                  </a:moveTo>
                  <a:cubicBezTo>
                    <a:pt x="87312" y="553508"/>
                    <a:pt x="174625" y="573617"/>
                    <a:pt x="279400" y="577850"/>
                  </a:cubicBezTo>
                  <a:cubicBezTo>
                    <a:pt x="384175" y="582083"/>
                    <a:pt x="522817" y="573617"/>
                    <a:pt x="628650" y="558800"/>
                  </a:cubicBezTo>
                  <a:cubicBezTo>
                    <a:pt x="734483" y="543983"/>
                    <a:pt x="799042" y="534458"/>
                    <a:pt x="914400" y="488950"/>
                  </a:cubicBezTo>
                  <a:cubicBezTo>
                    <a:pt x="1029758" y="443442"/>
                    <a:pt x="1185333" y="367242"/>
                    <a:pt x="1320800" y="285750"/>
                  </a:cubicBezTo>
                  <a:cubicBezTo>
                    <a:pt x="1456267" y="204258"/>
                    <a:pt x="1727200" y="0"/>
                    <a:pt x="1727200" y="0"/>
                  </a:cubicBezTo>
                </a:path>
              </a:pathLst>
            </a:custGeom>
            <a:noFill/>
            <a:ln w="9525" cap="flat" cmpd="sng" algn="ctr">
              <a:solidFill>
                <a:srgbClr val="0000FF"/>
              </a:solidFill>
              <a:prstDash val="solid"/>
              <a:round/>
              <a:headEnd type="triangle" w="sm" len="med"/>
              <a:tailEnd type="none" w="sm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4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Arial" pitchFamily="-65" charset="0"/>
              </a:endParaRPr>
            </a:p>
          </p:txBody>
        </p:sp>
        <p:sp>
          <p:nvSpPr>
            <p:cNvPr id="31" name="Freeform 30"/>
            <p:cNvSpPr/>
            <p:nvPr/>
          </p:nvSpPr>
          <p:spPr bwMode="auto">
            <a:xfrm flipH="1">
              <a:off x="8013700" y="5810250"/>
              <a:ext cx="533400" cy="304800"/>
            </a:xfrm>
            <a:custGeom>
              <a:avLst/>
              <a:gdLst>
                <a:gd name="connsiteX0" fmla="*/ 0 w 1727200"/>
                <a:gd name="connsiteY0" fmla="*/ 533400 h 582083"/>
                <a:gd name="connsiteX1" fmla="*/ 279400 w 1727200"/>
                <a:gd name="connsiteY1" fmla="*/ 577850 h 582083"/>
                <a:gd name="connsiteX2" fmla="*/ 628650 w 1727200"/>
                <a:gd name="connsiteY2" fmla="*/ 558800 h 582083"/>
                <a:gd name="connsiteX3" fmla="*/ 914400 w 1727200"/>
                <a:gd name="connsiteY3" fmla="*/ 488950 h 582083"/>
                <a:gd name="connsiteX4" fmla="*/ 1320800 w 1727200"/>
                <a:gd name="connsiteY4" fmla="*/ 285750 h 582083"/>
                <a:gd name="connsiteX5" fmla="*/ 1727200 w 1727200"/>
                <a:gd name="connsiteY5" fmla="*/ 0 h 5820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727200" h="582083">
                  <a:moveTo>
                    <a:pt x="0" y="533400"/>
                  </a:moveTo>
                  <a:cubicBezTo>
                    <a:pt x="87312" y="553508"/>
                    <a:pt x="174625" y="573617"/>
                    <a:pt x="279400" y="577850"/>
                  </a:cubicBezTo>
                  <a:cubicBezTo>
                    <a:pt x="384175" y="582083"/>
                    <a:pt x="522817" y="573617"/>
                    <a:pt x="628650" y="558800"/>
                  </a:cubicBezTo>
                  <a:cubicBezTo>
                    <a:pt x="734483" y="543983"/>
                    <a:pt x="799042" y="534458"/>
                    <a:pt x="914400" y="488950"/>
                  </a:cubicBezTo>
                  <a:cubicBezTo>
                    <a:pt x="1029758" y="443442"/>
                    <a:pt x="1185333" y="367242"/>
                    <a:pt x="1320800" y="285750"/>
                  </a:cubicBezTo>
                  <a:cubicBezTo>
                    <a:pt x="1456267" y="204258"/>
                    <a:pt x="1727200" y="0"/>
                    <a:pt x="1727200" y="0"/>
                  </a:cubicBezTo>
                </a:path>
              </a:pathLst>
            </a:custGeom>
            <a:noFill/>
            <a:ln w="9525" cap="flat" cmpd="sng" algn="ctr">
              <a:solidFill>
                <a:srgbClr val="0000FF"/>
              </a:solidFill>
              <a:prstDash val="solid"/>
              <a:round/>
              <a:headEnd type="triangle" w="sm" len="med"/>
              <a:tailEnd type="none" w="sm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4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Arial" pitchFamily="-65" charset="0"/>
              </a:endParaRPr>
            </a:p>
          </p:txBody>
        </p:sp>
        <p:sp>
          <p:nvSpPr>
            <p:cNvPr id="32" name="Freeform 31"/>
            <p:cNvSpPr/>
            <p:nvPr/>
          </p:nvSpPr>
          <p:spPr bwMode="auto">
            <a:xfrm rot="5141519">
              <a:off x="7756822" y="5571569"/>
              <a:ext cx="284922" cy="768401"/>
            </a:xfrm>
            <a:custGeom>
              <a:avLst/>
              <a:gdLst>
                <a:gd name="connsiteX0" fmla="*/ 95250 w 296333"/>
                <a:gd name="connsiteY0" fmla="*/ 0 h 596900"/>
                <a:gd name="connsiteX1" fmla="*/ 209550 w 296333"/>
                <a:gd name="connsiteY1" fmla="*/ 82550 h 596900"/>
                <a:gd name="connsiteX2" fmla="*/ 285750 w 296333"/>
                <a:gd name="connsiteY2" fmla="*/ 228600 h 596900"/>
                <a:gd name="connsiteX3" fmla="*/ 273050 w 296333"/>
                <a:gd name="connsiteY3" fmla="*/ 400050 h 596900"/>
                <a:gd name="connsiteX4" fmla="*/ 184150 w 296333"/>
                <a:gd name="connsiteY4" fmla="*/ 533400 h 596900"/>
                <a:gd name="connsiteX5" fmla="*/ 0 w 296333"/>
                <a:gd name="connsiteY5" fmla="*/ 596900 h 596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96333" h="596900">
                  <a:moveTo>
                    <a:pt x="95250" y="0"/>
                  </a:moveTo>
                  <a:cubicBezTo>
                    <a:pt x="136525" y="22225"/>
                    <a:pt x="177800" y="44450"/>
                    <a:pt x="209550" y="82550"/>
                  </a:cubicBezTo>
                  <a:cubicBezTo>
                    <a:pt x="241300" y="120650"/>
                    <a:pt x="275167" y="175683"/>
                    <a:pt x="285750" y="228600"/>
                  </a:cubicBezTo>
                  <a:cubicBezTo>
                    <a:pt x="296333" y="281517"/>
                    <a:pt x="289983" y="349250"/>
                    <a:pt x="273050" y="400050"/>
                  </a:cubicBezTo>
                  <a:cubicBezTo>
                    <a:pt x="256117" y="450850"/>
                    <a:pt x="229658" y="500592"/>
                    <a:pt x="184150" y="533400"/>
                  </a:cubicBezTo>
                  <a:cubicBezTo>
                    <a:pt x="138642" y="566208"/>
                    <a:pt x="69321" y="581554"/>
                    <a:pt x="0" y="596900"/>
                  </a:cubicBezTo>
                </a:path>
              </a:pathLst>
            </a:custGeom>
            <a:noFill/>
            <a:ln w="9525" cap="flat" cmpd="sng" algn="ctr">
              <a:solidFill>
                <a:srgbClr val="0000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4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Arial" pitchFamily="-65" charset="0"/>
              </a:endParaRPr>
            </a:p>
          </p:txBody>
        </p:sp>
      </p:grpSp>
      <p:grpSp>
        <p:nvGrpSpPr>
          <p:cNvPr id="33" name="Group 32"/>
          <p:cNvGrpSpPr/>
          <p:nvPr/>
        </p:nvGrpSpPr>
        <p:grpSpPr>
          <a:xfrm>
            <a:off x="5802275" y="2425581"/>
            <a:ext cx="724063" cy="311151"/>
            <a:chOff x="5752938" y="4800600"/>
            <a:chExt cx="724063" cy="311150"/>
          </a:xfrm>
        </p:grpSpPr>
        <p:grpSp>
          <p:nvGrpSpPr>
            <p:cNvPr id="34" name="Group 33"/>
            <p:cNvGrpSpPr/>
            <p:nvPr/>
          </p:nvGrpSpPr>
          <p:grpSpPr>
            <a:xfrm rot="10800000" flipH="1" flipV="1">
              <a:off x="6248401" y="4876800"/>
              <a:ext cx="228600" cy="234950"/>
              <a:chOff x="5943600" y="5181600"/>
              <a:chExt cx="228600" cy="234950"/>
            </a:xfrm>
          </p:grpSpPr>
          <p:grpSp>
            <p:nvGrpSpPr>
              <p:cNvPr id="36" name="Group 35"/>
              <p:cNvGrpSpPr/>
              <p:nvPr/>
            </p:nvGrpSpPr>
            <p:grpSpPr>
              <a:xfrm>
                <a:off x="5943600" y="5187950"/>
                <a:ext cx="228600" cy="228600"/>
                <a:chOff x="5943600" y="5187950"/>
                <a:chExt cx="228600" cy="228600"/>
              </a:xfrm>
            </p:grpSpPr>
            <p:cxnSp>
              <p:nvCxnSpPr>
                <p:cNvPr id="38" name="Straight Connector 37"/>
                <p:cNvCxnSpPr/>
                <p:nvPr/>
              </p:nvCxnSpPr>
              <p:spPr bwMode="auto">
                <a:xfrm rot="5400000">
                  <a:off x="6070600" y="5257800"/>
                  <a:ext cx="76200" cy="76200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triangle" w="sm" len="med"/>
                </a:ln>
                <a:effectLst/>
              </p:spPr>
            </p:cxnSp>
            <p:cxnSp>
              <p:nvCxnSpPr>
                <p:cNvPr id="39" name="Straight Connector 38"/>
                <p:cNvCxnSpPr/>
                <p:nvPr/>
              </p:nvCxnSpPr>
              <p:spPr bwMode="auto">
                <a:xfrm rot="5400000" flipH="1" flipV="1">
                  <a:off x="6026150" y="5213350"/>
                  <a:ext cx="76200" cy="76200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triangle" w="sm" len="med"/>
                </a:ln>
                <a:effectLst/>
              </p:spPr>
            </p:cxnSp>
            <p:cxnSp>
              <p:nvCxnSpPr>
                <p:cNvPr id="40" name="Straight Connector 39"/>
                <p:cNvCxnSpPr/>
                <p:nvPr/>
              </p:nvCxnSpPr>
              <p:spPr bwMode="auto">
                <a:xfrm rot="5400000">
                  <a:off x="5943600" y="5187950"/>
                  <a:ext cx="228600" cy="228600"/>
                </a:xfrm>
                <a:prstGeom prst="line">
                  <a:avLst/>
                </a:prstGeom>
                <a:solidFill>
                  <a:schemeClr val="accent1"/>
                </a:solidFill>
                <a:ln w="57150" cap="flat" cmpd="sng" algn="ctr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  <p:cxnSp>
            <p:nvCxnSpPr>
              <p:cNvPr id="37" name="Straight Connector 36"/>
              <p:cNvCxnSpPr/>
              <p:nvPr/>
            </p:nvCxnSpPr>
            <p:spPr bwMode="auto">
              <a:xfrm rot="5400000">
                <a:off x="5943600" y="5181600"/>
                <a:ext cx="228600" cy="228600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sp>
          <p:nvSpPr>
            <p:cNvPr id="35" name="TextBox 34"/>
            <p:cNvSpPr txBox="1"/>
            <p:nvPr/>
          </p:nvSpPr>
          <p:spPr>
            <a:xfrm>
              <a:off x="5752938" y="4800600"/>
              <a:ext cx="635323" cy="246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b="1" dirty="0" smtClean="0">
                  <a:solidFill>
                    <a:srgbClr val="FF0000"/>
                  </a:solidFill>
                </a:rPr>
                <a:t>Source 1</a:t>
              </a:r>
              <a:endParaRPr lang="en-US" sz="1000" b="1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41" name="Group 40"/>
          <p:cNvGrpSpPr/>
          <p:nvPr/>
        </p:nvGrpSpPr>
        <p:grpSpPr>
          <a:xfrm>
            <a:off x="5605265" y="2863758"/>
            <a:ext cx="635323" cy="418491"/>
            <a:chOff x="5555928" y="5238750"/>
            <a:chExt cx="635323" cy="418490"/>
          </a:xfrm>
        </p:grpSpPr>
        <p:grpSp>
          <p:nvGrpSpPr>
            <p:cNvPr id="42" name="Group 41"/>
            <p:cNvGrpSpPr/>
            <p:nvPr/>
          </p:nvGrpSpPr>
          <p:grpSpPr>
            <a:xfrm>
              <a:off x="5943600" y="5238750"/>
              <a:ext cx="247650" cy="247650"/>
              <a:chOff x="5943600" y="5168900"/>
              <a:chExt cx="247650" cy="247650"/>
            </a:xfrm>
          </p:grpSpPr>
          <p:grpSp>
            <p:nvGrpSpPr>
              <p:cNvPr id="44" name="Group 43"/>
              <p:cNvGrpSpPr/>
              <p:nvPr/>
            </p:nvGrpSpPr>
            <p:grpSpPr>
              <a:xfrm>
                <a:off x="5943600" y="5187950"/>
                <a:ext cx="228600" cy="228600"/>
                <a:chOff x="5943600" y="5187950"/>
                <a:chExt cx="228600" cy="228600"/>
              </a:xfrm>
            </p:grpSpPr>
            <p:cxnSp>
              <p:nvCxnSpPr>
                <p:cNvPr id="46" name="Straight Connector 45"/>
                <p:cNvCxnSpPr/>
                <p:nvPr/>
              </p:nvCxnSpPr>
              <p:spPr bwMode="auto">
                <a:xfrm rot="5400000">
                  <a:off x="6070600" y="5257800"/>
                  <a:ext cx="76200" cy="76200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triangle" w="sm" len="med"/>
                </a:ln>
                <a:effectLst/>
              </p:spPr>
            </p:cxnSp>
            <p:cxnSp>
              <p:nvCxnSpPr>
                <p:cNvPr id="47" name="Straight Connector 46"/>
                <p:cNvCxnSpPr/>
                <p:nvPr/>
              </p:nvCxnSpPr>
              <p:spPr bwMode="auto">
                <a:xfrm rot="5400000" flipH="1" flipV="1">
                  <a:off x="6026150" y="5213350"/>
                  <a:ext cx="76200" cy="76200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triangle" w="sm" len="med"/>
                </a:ln>
                <a:effectLst/>
              </p:spPr>
            </p:cxnSp>
            <p:cxnSp>
              <p:nvCxnSpPr>
                <p:cNvPr id="48" name="Straight Connector 47"/>
                <p:cNvCxnSpPr/>
                <p:nvPr/>
              </p:nvCxnSpPr>
              <p:spPr bwMode="auto">
                <a:xfrm rot="5400000">
                  <a:off x="5943600" y="5187950"/>
                  <a:ext cx="228600" cy="228600"/>
                </a:xfrm>
                <a:prstGeom prst="line">
                  <a:avLst/>
                </a:prstGeom>
                <a:solidFill>
                  <a:schemeClr val="accent1"/>
                </a:solidFill>
                <a:ln w="57150" cap="flat" cmpd="sng" algn="ctr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  <p:cxnSp>
            <p:nvCxnSpPr>
              <p:cNvPr id="45" name="Straight Connector 44"/>
              <p:cNvCxnSpPr/>
              <p:nvPr/>
            </p:nvCxnSpPr>
            <p:spPr bwMode="auto">
              <a:xfrm rot="5400000">
                <a:off x="5962650" y="5168900"/>
                <a:ext cx="228600" cy="228600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sp>
          <p:nvSpPr>
            <p:cNvPr id="43" name="TextBox 42"/>
            <p:cNvSpPr txBox="1"/>
            <p:nvPr/>
          </p:nvSpPr>
          <p:spPr>
            <a:xfrm>
              <a:off x="5555928" y="5411020"/>
              <a:ext cx="635323" cy="246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b="1" dirty="0" smtClean="0">
                  <a:solidFill>
                    <a:srgbClr val="FF0000"/>
                  </a:solidFill>
                </a:rPr>
                <a:t>Source 3</a:t>
              </a:r>
              <a:endParaRPr lang="en-US" sz="1000" b="1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49" name="Group 48"/>
          <p:cNvGrpSpPr/>
          <p:nvPr/>
        </p:nvGrpSpPr>
        <p:grpSpPr>
          <a:xfrm>
            <a:off x="8405614" y="2577971"/>
            <a:ext cx="635323" cy="528864"/>
            <a:chOff x="8356277" y="4953000"/>
            <a:chExt cx="635323" cy="528864"/>
          </a:xfrm>
        </p:grpSpPr>
        <p:grpSp>
          <p:nvGrpSpPr>
            <p:cNvPr id="50" name="Group 49"/>
            <p:cNvGrpSpPr/>
            <p:nvPr/>
          </p:nvGrpSpPr>
          <p:grpSpPr>
            <a:xfrm flipH="1">
              <a:off x="8515350" y="4953000"/>
              <a:ext cx="247650" cy="247650"/>
              <a:chOff x="5943600" y="5168900"/>
              <a:chExt cx="247650" cy="247650"/>
            </a:xfrm>
          </p:grpSpPr>
          <p:grpSp>
            <p:nvGrpSpPr>
              <p:cNvPr id="52" name="Group 63"/>
              <p:cNvGrpSpPr/>
              <p:nvPr/>
            </p:nvGrpSpPr>
            <p:grpSpPr>
              <a:xfrm>
                <a:off x="5943600" y="5187950"/>
                <a:ext cx="228600" cy="228600"/>
                <a:chOff x="5943600" y="5187950"/>
                <a:chExt cx="228600" cy="228600"/>
              </a:xfrm>
            </p:grpSpPr>
            <p:cxnSp>
              <p:nvCxnSpPr>
                <p:cNvPr id="54" name="Straight Connector 53"/>
                <p:cNvCxnSpPr/>
                <p:nvPr/>
              </p:nvCxnSpPr>
              <p:spPr bwMode="auto">
                <a:xfrm rot="5400000">
                  <a:off x="6070600" y="5257800"/>
                  <a:ext cx="76200" cy="76200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triangle" w="sm" len="med"/>
                </a:ln>
                <a:effectLst/>
              </p:spPr>
            </p:cxnSp>
            <p:cxnSp>
              <p:nvCxnSpPr>
                <p:cNvPr id="55" name="Straight Connector 54"/>
                <p:cNvCxnSpPr/>
                <p:nvPr/>
              </p:nvCxnSpPr>
              <p:spPr bwMode="auto">
                <a:xfrm rot="5400000" flipH="1" flipV="1">
                  <a:off x="6026150" y="5213350"/>
                  <a:ext cx="76200" cy="76200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triangle" w="sm" len="med"/>
                </a:ln>
                <a:effectLst/>
              </p:spPr>
            </p:cxnSp>
            <p:cxnSp>
              <p:nvCxnSpPr>
                <p:cNvPr id="56" name="Straight Connector 55"/>
                <p:cNvCxnSpPr/>
                <p:nvPr/>
              </p:nvCxnSpPr>
              <p:spPr bwMode="auto">
                <a:xfrm rot="5400000">
                  <a:off x="5943600" y="5187950"/>
                  <a:ext cx="228600" cy="228600"/>
                </a:xfrm>
                <a:prstGeom prst="line">
                  <a:avLst/>
                </a:prstGeom>
                <a:solidFill>
                  <a:schemeClr val="accent1"/>
                </a:solidFill>
                <a:ln w="57150" cap="flat" cmpd="sng" algn="ctr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  <p:cxnSp>
            <p:nvCxnSpPr>
              <p:cNvPr id="53" name="Straight Connector 52"/>
              <p:cNvCxnSpPr/>
              <p:nvPr/>
            </p:nvCxnSpPr>
            <p:spPr bwMode="auto">
              <a:xfrm rot="5400000">
                <a:off x="5962650" y="5168900"/>
                <a:ext cx="228600" cy="228600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sp>
          <p:nvSpPr>
            <p:cNvPr id="51" name="TextBox 50"/>
            <p:cNvSpPr txBox="1"/>
            <p:nvPr/>
          </p:nvSpPr>
          <p:spPr>
            <a:xfrm>
              <a:off x="8356277" y="5235643"/>
              <a:ext cx="635323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b="1" dirty="0" smtClean="0">
                  <a:solidFill>
                    <a:srgbClr val="FF0000"/>
                  </a:solidFill>
                </a:rPr>
                <a:t>Source 2</a:t>
              </a:r>
              <a:endParaRPr lang="en-US" sz="1000" b="1" dirty="0">
                <a:solidFill>
                  <a:srgbClr val="FF0000"/>
                </a:solidFill>
              </a:endParaRPr>
            </a:p>
          </p:txBody>
        </p:sp>
      </p:grpSp>
      <p:sp>
        <p:nvSpPr>
          <p:cNvPr id="59" name="TextBox 58"/>
          <p:cNvSpPr txBox="1"/>
          <p:nvPr/>
        </p:nvSpPr>
        <p:spPr>
          <a:xfrm>
            <a:off x="5391157" y="3568577"/>
            <a:ext cx="378671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i="1" dirty="0" smtClean="0">
                <a:solidFill>
                  <a:srgbClr val="FF0000"/>
                </a:solidFill>
              </a:rPr>
              <a:t>M</a:t>
            </a:r>
            <a:r>
              <a:rPr lang="en-US" sz="1400" b="1" dirty="0" smtClean="0">
                <a:solidFill>
                  <a:srgbClr val="FF0000"/>
                </a:solidFill>
              </a:rPr>
              <a:t> sources to </a:t>
            </a:r>
            <a:r>
              <a:rPr lang="en-US" sz="1400" b="1" i="1" dirty="0" smtClean="0">
                <a:solidFill>
                  <a:srgbClr val="FF0000"/>
                </a:solidFill>
              </a:rPr>
              <a:t>N</a:t>
            </a:r>
            <a:r>
              <a:rPr lang="en-US" sz="1400" b="1" dirty="0" smtClean="0">
                <a:solidFill>
                  <a:srgbClr val="FF0000"/>
                </a:solidFill>
              </a:rPr>
              <a:t> receivers </a:t>
            </a:r>
            <a:r>
              <a:rPr lang="en-US" sz="1400" b="1" dirty="0" smtClean="0">
                <a:solidFill>
                  <a:srgbClr val="FF0000"/>
                </a:solidFill>
                <a:ea typeface="Wingdings"/>
                <a:cs typeface="Symbol" charset="2"/>
              </a:rPr>
              <a:t>requires</a:t>
            </a:r>
            <a:r>
              <a:rPr lang="en-US" sz="1400" b="1" dirty="0" smtClean="0">
                <a:solidFill>
                  <a:srgbClr val="FF0000"/>
                </a:solidFill>
              </a:rPr>
              <a:t> </a:t>
            </a:r>
            <a:r>
              <a:rPr lang="en-US" sz="1400" b="1" i="1" dirty="0" smtClean="0">
                <a:solidFill>
                  <a:srgbClr val="FF0000"/>
                </a:solidFill>
              </a:rPr>
              <a:t>M</a:t>
            </a:r>
            <a:r>
              <a:rPr lang="en-US" sz="1400" b="1" dirty="0" smtClean="0">
                <a:solidFill>
                  <a:srgbClr val="FF0000"/>
                </a:solidFill>
              </a:rPr>
              <a:t> simulations</a:t>
            </a:r>
            <a:endParaRPr lang="en-US" sz="1400" b="1" dirty="0">
              <a:solidFill>
                <a:srgbClr val="FF0000"/>
              </a:solidFill>
            </a:endParaRPr>
          </a:p>
        </p:txBody>
      </p:sp>
      <p:sp>
        <p:nvSpPr>
          <p:cNvPr id="63" name="Content Placeholder 2"/>
          <p:cNvSpPr>
            <a:spLocks noGrp="1"/>
          </p:cNvSpPr>
          <p:nvPr>
            <p:ph idx="1"/>
          </p:nvPr>
        </p:nvSpPr>
        <p:spPr>
          <a:xfrm>
            <a:off x="63500" y="1391688"/>
            <a:ext cx="5181601" cy="3032979"/>
          </a:xfrm>
        </p:spPr>
        <p:txBody>
          <a:bodyPr>
            <a:noAutofit/>
          </a:bodyPr>
          <a:lstStyle/>
          <a:p>
            <a:pPr>
              <a:spcAft>
                <a:spcPts val="1200"/>
              </a:spcAft>
            </a:pPr>
            <a:r>
              <a:rPr lang="en-US" sz="1800" dirty="0" smtClean="0">
                <a:solidFill>
                  <a:srgbClr val="800000"/>
                </a:solidFill>
              </a:rPr>
              <a:t>Physics-based seismic </a:t>
            </a:r>
            <a:r>
              <a:rPr lang="en-US" sz="1800" dirty="0">
                <a:solidFill>
                  <a:srgbClr val="800000"/>
                </a:solidFill>
              </a:rPr>
              <a:t>h</a:t>
            </a:r>
            <a:r>
              <a:rPr lang="en-US" sz="1800" dirty="0" smtClean="0">
                <a:solidFill>
                  <a:srgbClr val="800000"/>
                </a:solidFill>
              </a:rPr>
              <a:t>azard model requires more than a few earthquake simulations</a:t>
            </a:r>
          </a:p>
          <a:p>
            <a:pPr lvl="1"/>
            <a:r>
              <a:rPr lang="en-US" sz="1600" b="1" dirty="0" smtClean="0"/>
              <a:t>Standard “forward” simulation computing 3-component seismograms from </a:t>
            </a:r>
            <a:r>
              <a:rPr lang="en-US" sz="1600" b="1" i="1" dirty="0" smtClean="0"/>
              <a:t>M</a:t>
            </a:r>
            <a:r>
              <a:rPr lang="en-US" sz="1600" b="1" dirty="0" smtClean="0"/>
              <a:t> sources at </a:t>
            </a:r>
            <a:r>
              <a:rPr lang="en-US" sz="1600" b="1" i="1" dirty="0" smtClean="0"/>
              <a:t>N</a:t>
            </a:r>
            <a:r>
              <a:rPr lang="en-US" sz="1600" b="1" dirty="0" smtClean="0"/>
              <a:t> sites requires </a:t>
            </a:r>
            <a:r>
              <a:rPr lang="en-US" sz="1600" b="1" i="1" dirty="0" smtClean="0"/>
              <a:t>M</a:t>
            </a:r>
            <a:r>
              <a:rPr lang="en-US" sz="1600" b="1" dirty="0" smtClean="0"/>
              <a:t> simulations (M &gt; 10</a:t>
            </a:r>
            <a:r>
              <a:rPr lang="en-US" sz="1600" b="1" baseline="30000" dirty="0" smtClean="0"/>
              <a:t>5</a:t>
            </a:r>
            <a:r>
              <a:rPr lang="en-US" sz="1600" b="1" dirty="0" smtClean="0"/>
              <a:t>, N ~ 10</a:t>
            </a:r>
            <a:r>
              <a:rPr lang="en-US" sz="1600" b="1" baseline="30000" dirty="0"/>
              <a:t>3</a:t>
            </a:r>
            <a:r>
              <a:rPr lang="en-US" sz="1600" b="1" dirty="0" smtClean="0"/>
              <a:t>)</a:t>
            </a:r>
          </a:p>
          <a:p>
            <a:pPr lvl="1"/>
            <a:r>
              <a:rPr lang="en-US" sz="1600" b="1" dirty="0" smtClean="0"/>
              <a:t>Strain Green tensor based “reciprocal” simulation computing 3-component seismograms for </a:t>
            </a:r>
            <a:r>
              <a:rPr lang="en-US" sz="1600" b="1" i="1" dirty="0" smtClean="0"/>
              <a:t>M</a:t>
            </a:r>
            <a:r>
              <a:rPr lang="en-US" sz="1600" b="1" dirty="0" smtClean="0"/>
              <a:t> sources at </a:t>
            </a:r>
            <a:r>
              <a:rPr lang="en-US" sz="1600" b="1" i="1" dirty="0" smtClean="0"/>
              <a:t>N</a:t>
            </a:r>
            <a:r>
              <a:rPr lang="en-US" sz="1600" b="1" dirty="0" smtClean="0"/>
              <a:t> sites requires only 3</a:t>
            </a:r>
            <a:r>
              <a:rPr lang="en-US" sz="1600" b="1" i="1" dirty="0" smtClean="0"/>
              <a:t>N</a:t>
            </a:r>
            <a:r>
              <a:rPr lang="en-US" sz="1600" b="1" dirty="0" smtClean="0"/>
              <a:t> simulations</a:t>
            </a:r>
          </a:p>
          <a:p>
            <a:pPr lvl="1"/>
            <a:r>
              <a:rPr lang="en-US" sz="1800" b="1" i="1" dirty="0">
                <a:solidFill>
                  <a:srgbClr val="800000"/>
                </a:solidFill>
              </a:rPr>
              <a:t>Use of reciprocity reduces CPU time by a factor of </a:t>
            </a:r>
            <a:r>
              <a:rPr lang="en-US" sz="1800" b="1" i="1" dirty="0" smtClean="0">
                <a:solidFill>
                  <a:srgbClr val="800000"/>
                </a:solidFill>
              </a:rPr>
              <a:t>~2,000</a:t>
            </a:r>
            <a:endParaRPr lang="en-US" sz="1600" b="1" dirty="0" smtClean="0"/>
          </a:p>
        </p:txBody>
      </p:sp>
      <p:sp>
        <p:nvSpPr>
          <p:cNvPr id="4" name="Rectangle 3"/>
          <p:cNvSpPr/>
          <p:nvPr/>
        </p:nvSpPr>
        <p:spPr>
          <a:xfrm>
            <a:off x="5744019" y="3984090"/>
            <a:ext cx="268731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i="1" dirty="0"/>
              <a:t>U</a:t>
            </a:r>
            <a:r>
              <a:rPr lang="en-US" sz="2000" i="1" baseline="-25000" dirty="0"/>
              <a:t>n</a:t>
            </a:r>
            <a:r>
              <a:rPr lang="en-US" sz="2000" dirty="0"/>
              <a:t>(</a:t>
            </a:r>
            <a:r>
              <a:rPr lang="en-US" sz="2000" dirty="0" err="1"/>
              <a:t>r,r</a:t>
            </a:r>
            <a:r>
              <a:rPr lang="en-US" sz="2000" baseline="-25000" dirty="0" err="1"/>
              <a:t>s</a:t>
            </a:r>
            <a:r>
              <a:rPr lang="en-US" sz="2000" dirty="0"/>
              <a:t>)=</a:t>
            </a:r>
            <a:r>
              <a:rPr lang="en-US" sz="2000" b="1" i="1" dirty="0" err="1">
                <a:solidFill>
                  <a:srgbClr val="FF0000"/>
                </a:solidFill>
              </a:rPr>
              <a:t>G</a:t>
            </a:r>
            <a:r>
              <a:rPr lang="en-US" sz="2000" b="1" i="1" baseline="-25000" dirty="0" err="1">
                <a:solidFill>
                  <a:srgbClr val="FF0000"/>
                </a:solidFill>
              </a:rPr>
              <a:t>nj</a:t>
            </a:r>
            <a:r>
              <a:rPr lang="en-US" sz="2000" b="1" baseline="-25000" dirty="0" err="1">
                <a:solidFill>
                  <a:srgbClr val="FF0000"/>
                </a:solidFill>
              </a:rPr>
              <a:t>,i</a:t>
            </a:r>
            <a:r>
              <a:rPr lang="en-US" sz="2000" b="1" dirty="0">
                <a:solidFill>
                  <a:srgbClr val="FF0000"/>
                </a:solidFill>
              </a:rPr>
              <a:t>(</a:t>
            </a:r>
            <a:r>
              <a:rPr lang="en-US" sz="2000" b="1" dirty="0" err="1">
                <a:solidFill>
                  <a:srgbClr val="FF0000"/>
                </a:solidFill>
              </a:rPr>
              <a:t>r,r</a:t>
            </a:r>
            <a:r>
              <a:rPr lang="en-US" sz="2000" b="1" baseline="-25000" dirty="0" err="1">
                <a:solidFill>
                  <a:srgbClr val="FF0000"/>
                </a:solidFill>
              </a:rPr>
              <a:t>s</a:t>
            </a:r>
            <a:r>
              <a:rPr lang="en-US" sz="2000" b="1" dirty="0">
                <a:solidFill>
                  <a:srgbClr val="FF0000"/>
                </a:solidFill>
              </a:rPr>
              <a:t>)</a:t>
            </a:r>
            <a:r>
              <a:rPr lang="en-US" sz="2000" i="1" dirty="0" err="1"/>
              <a:t>M</a:t>
            </a:r>
            <a:r>
              <a:rPr lang="en-US" sz="2000" i="1" baseline="-25000" dirty="0" err="1"/>
              <a:t>ji</a:t>
            </a:r>
            <a:endParaRPr lang="en-US" sz="2000" i="1" baseline="-25000" dirty="0"/>
          </a:p>
        </p:txBody>
      </p:sp>
      <p:sp>
        <p:nvSpPr>
          <p:cNvPr id="7" name="Rectangle 6"/>
          <p:cNvSpPr/>
          <p:nvPr/>
        </p:nvSpPr>
        <p:spPr>
          <a:xfrm>
            <a:off x="5441674" y="3569287"/>
            <a:ext cx="3634876" cy="1015663"/>
          </a:xfrm>
          <a:prstGeom prst="rect">
            <a:avLst/>
          </a:prstGeom>
          <a:solidFill>
            <a:srgbClr val="FFFFFF"/>
          </a:solidFill>
        </p:spPr>
        <p:txBody>
          <a:bodyPr wrap="square">
            <a:spAutoFit/>
          </a:bodyPr>
          <a:lstStyle/>
          <a:p>
            <a:pPr>
              <a:defRPr/>
            </a:pPr>
            <a:endParaRPr lang="en-US" sz="2000" i="1" dirty="0" smtClean="0"/>
          </a:p>
          <a:p>
            <a:pPr>
              <a:defRPr/>
            </a:pPr>
            <a:r>
              <a:rPr lang="en-US" sz="2000" i="1" dirty="0" smtClean="0"/>
              <a:t>  U</a:t>
            </a:r>
            <a:r>
              <a:rPr lang="en-US" sz="2000" i="1" baseline="-25000" dirty="0" smtClean="0"/>
              <a:t>n</a:t>
            </a:r>
            <a:r>
              <a:rPr lang="en-US" sz="2000" dirty="0"/>
              <a:t>(</a:t>
            </a:r>
            <a:r>
              <a:rPr lang="en-US" sz="2000" dirty="0" err="1"/>
              <a:t>r,r</a:t>
            </a:r>
            <a:r>
              <a:rPr lang="en-US" sz="2000" baseline="-25000" dirty="0" err="1"/>
              <a:t>s</a:t>
            </a:r>
            <a:r>
              <a:rPr lang="en-US" sz="2000" dirty="0"/>
              <a:t>)=</a:t>
            </a:r>
            <a:r>
              <a:rPr lang="en-US" sz="2000" b="1" i="1" dirty="0">
                <a:solidFill>
                  <a:srgbClr val="0000FF"/>
                </a:solidFill>
              </a:rPr>
              <a:t>H</a:t>
            </a:r>
            <a:r>
              <a:rPr lang="en-US" sz="2000" b="1" dirty="0">
                <a:solidFill>
                  <a:srgbClr val="0000FF"/>
                </a:solidFill>
              </a:rPr>
              <a:t>(</a:t>
            </a:r>
            <a:r>
              <a:rPr lang="en-US" sz="2000" b="1" dirty="0" err="1">
                <a:solidFill>
                  <a:srgbClr val="0000FF"/>
                </a:solidFill>
              </a:rPr>
              <a:t>r</a:t>
            </a:r>
            <a:r>
              <a:rPr lang="en-US" sz="2000" b="1" baseline="-25000" dirty="0" err="1">
                <a:solidFill>
                  <a:srgbClr val="0000FF"/>
                </a:solidFill>
              </a:rPr>
              <a:t>s</a:t>
            </a:r>
            <a:r>
              <a:rPr lang="en-US" sz="2000" b="1" dirty="0" err="1">
                <a:solidFill>
                  <a:srgbClr val="0000FF"/>
                </a:solidFill>
              </a:rPr>
              <a:t>,r</a:t>
            </a:r>
            <a:r>
              <a:rPr lang="en-US" sz="2000" b="1" dirty="0">
                <a:solidFill>
                  <a:srgbClr val="0000FF"/>
                </a:solidFill>
              </a:rPr>
              <a:t>)</a:t>
            </a:r>
            <a:r>
              <a:rPr lang="en-US" sz="2000" i="1" dirty="0" err="1" smtClean="0"/>
              <a:t>M</a:t>
            </a:r>
            <a:r>
              <a:rPr lang="en-US" sz="2000" i="1" baseline="-25000" dirty="0" err="1" smtClean="0"/>
              <a:t>ji</a:t>
            </a:r>
            <a:endParaRPr lang="en-US" sz="2000" i="1" baseline="-25000" dirty="0"/>
          </a:p>
          <a:p>
            <a:r>
              <a:rPr lang="en-US" sz="2000" b="1" i="1" dirty="0" smtClean="0">
                <a:solidFill>
                  <a:srgbClr val="0000FF"/>
                </a:solidFill>
              </a:rPr>
              <a:t>  H</a:t>
            </a:r>
            <a:r>
              <a:rPr lang="en-US" sz="2000" b="1" dirty="0">
                <a:solidFill>
                  <a:srgbClr val="0000FF"/>
                </a:solidFill>
              </a:rPr>
              <a:t>(</a:t>
            </a:r>
            <a:r>
              <a:rPr lang="en-US" sz="2000" b="1" dirty="0" err="1">
                <a:solidFill>
                  <a:srgbClr val="0000FF"/>
                </a:solidFill>
              </a:rPr>
              <a:t>r</a:t>
            </a:r>
            <a:r>
              <a:rPr lang="en-US" sz="2000" b="1" baseline="-25000" dirty="0" err="1">
                <a:solidFill>
                  <a:srgbClr val="0000FF"/>
                </a:solidFill>
              </a:rPr>
              <a:t>s</a:t>
            </a:r>
            <a:r>
              <a:rPr lang="en-US" sz="2000" b="1" dirty="0" err="1">
                <a:solidFill>
                  <a:srgbClr val="0000FF"/>
                </a:solidFill>
              </a:rPr>
              <a:t>,r</a:t>
            </a:r>
            <a:r>
              <a:rPr lang="en-US" sz="2000" b="1" dirty="0">
                <a:solidFill>
                  <a:srgbClr val="0000FF"/>
                </a:solidFill>
              </a:rPr>
              <a:t>)</a:t>
            </a:r>
            <a:r>
              <a:rPr lang="en-US" sz="2000" dirty="0"/>
              <a:t>=[</a:t>
            </a:r>
            <a:r>
              <a:rPr lang="en-US" sz="2000" i="1" dirty="0" err="1"/>
              <a:t>G</a:t>
            </a:r>
            <a:r>
              <a:rPr lang="en-US" sz="2000" i="1" baseline="-25000" dirty="0" err="1"/>
              <a:t>jn</a:t>
            </a:r>
            <a:r>
              <a:rPr lang="en-US" sz="2000" baseline="-25000" dirty="0" err="1"/>
              <a:t>,i</a:t>
            </a:r>
            <a:r>
              <a:rPr lang="en-US" sz="2000" dirty="0"/>
              <a:t>(</a:t>
            </a:r>
            <a:r>
              <a:rPr lang="en-US" sz="2000" dirty="0" err="1"/>
              <a:t>r</a:t>
            </a:r>
            <a:r>
              <a:rPr lang="en-US" sz="2000" baseline="-25000" dirty="0" err="1"/>
              <a:t>s</a:t>
            </a:r>
            <a:r>
              <a:rPr lang="en-US" sz="2000" dirty="0" err="1"/>
              <a:t>,r</a:t>
            </a:r>
            <a:r>
              <a:rPr lang="en-US" sz="2000" dirty="0"/>
              <a:t>) +</a:t>
            </a:r>
            <a:r>
              <a:rPr lang="en-US" sz="2000" i="1" dirty="0"/>
              <a:t> </a:t>
            </a:r>
            <a:r>
              <a:rPr lang="en-US" sz="2000" i="1" dirty="0" err="1"/>
              <a:t>G</a:t>
            </a:r>
            <a:r>
              <a:rPr lang="en-US" sz="2000" i="1" baseline="-25000" dirty="0" err="1"/>
              <a:t>in,j</a:t>
            </a:r>
            <a:r>
              <a:rPr lang="en-US" sz="2000" dirty="0"/>
              <a:t>(</a:t>
            </a:r>
            <a:r>
              <a:rPr lang="en-US" sz="2000" dirty="0" err="1"/>
              <a:t>r</a:t>
            </a:r>
            <a:r>
              <a:rPr lang="en-US" sz="2000" baseline="-25000" dirty="0" err="1"/>
              <a:t>s</a:t>
            </a:r>
            <a:r>
              <a:rPr lang="en-US" sz="2000" baseline="-25000" dirty="0"/>
              <a:t> </a:t>
            </a:r>
            <a:r>
              <a:rPr lang="en-US" sz="2000" dirty="0"/>
              <a:t>,r)]/2</a:t>
            </a:r>
          </a:p>
        </p:txBody>
      </p:sp>
      <p:grpSp>
        <p:nvGrpSpPr>
          <p:cNvPr id="64" name="Group 26"/>
          <p:cNvGrpSpPr>
            <a:grpSpLocks/>
          </p:cNvGrpSpPr>
          <p:nvPr/>
        </p:nvGrpSpPr>
        <p:grpSpPr bwMode="auto">
          <a:xfrm>
            <a:off x="1752600" y="4943475"/>
            <a:ext cx="5438775" cy="1366838"/>
            <a:chOff x="1104" y="3114"/>
            <a:chExt cx="3426" cy="861"/>
          </a:xfrm>
        </p:grpSpPr>
        <p:sp>
          <p:nvSpPr>
            <p:cNvPr id="65" name="Text Box 16"/>
            <p:cNvSpPr txBox="1">
              <a:spLocks noChangeArrowheads="1"/>
            </p:cNvSpPr>
            <p:nvPr/>
          </p:nvSpPr>
          <p:spPr bwMode="auto">
            <a:xfrm>
              <a:off x="3888" y="3744"/>
              <a:ext cx="586" cy="231"/>
            </a:xfrm>
            <a:prstGeom prst="rect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 eaLnBrk="0" hangingPunct="0">
                <a:spcBef>
                  <a:spcPct val="50000"/>
                </a:spcBef>
              </a:pPr>
              <a:r>
                <a:rPr lang="en-US" sz="1800" i="1">
                  <a:solidFill>
                    <a:srgbClr val="000000"/>
                  </a:solidFill>
                </a:rPr>
                <a:t>P</a:t>
              </a:r>
              <a:r>
                <a:rPr lang="en-US" sz="1800">
                  <a:solidFill>
                    <a:srgbClr val="000000"/>
                  </a:solidFill>
                </a:rPr>
                <a:t>(</a:t>
              </a:r>
              <a:r>
                <a:rPr lang="en-US" sz="1800" i="1">
                  <a:solidFill>
                    <a:srgbClr val="000000"/>
                  </a:solidFill>
                </a:rPr>
                <a:t>IM</a:t>
              </a:r>
              <a:r>
                <a:rPr lang="en-US" sz="1800" i="1" baseline="-25000">
                  <a:solidFill>
                    <a:srgbClr val="000000"/>
                  </a:solidFill>
                </a:rPr>
                <a:t>k</a:t>
              </a:r>
              <a:r>
                <a:rPr lang="en-US" sz="1800">
                  <a:solidFill>
                    <a:srgbClr val="000000"/>
                  </a:solidFill>
                </a:rPr>
                <a:t>)</a:t>
              </a:r>
            </a:p>
          </p:txBody>
        </p:sp>
        <p:sp>
          <p:nvSpPr>
            <p:cNvPr id="66" name="Text Box 17"/>
            <p:cNvSpPr txBox="1">
              <a:spLocks noChangeArrowheads="1"/>
            </p:cNvSpPr>
            <p:nvPr/>
          </p:nvSpPr>
          <p:spPr bwMode="auto">
            <a:xfrm>
              <a:off x="2544" y="3744"/>
              <a:ext cx="912" cy="231"/>
            </a:xfrm>
            <a:prstGeom prst="rect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 eaLnBrk="0" hangingPunct="0">
                <a:spcBef>
                  <a:spcPct val="50000"/>
                </a:spcBef>
              </a:pPr>
              <a:r>
                <a:rPr lang="en-US" sz="1800" i="1">
                  <a:solidFill>
                    <a:srgbClr val="000000"/>
                  </a:solidFill>
                </a:rPr>
                <a:t>P</a:t>
              </a:r>
              <a:r>
                <a:rPr lang="en-US" sz="1800">
                  <a:solidFill>
                    <a:srgbClr val="000000"/>
                  </a:solidFill>
                </a:rPr>
                <a:t>(</a:t>
              </a:r>
              <a:r>
                <a:rPr lang="en-US" sz="1800" i="1">
                  <a:solidFill>
                    <a:srgbClr val="000000"/>
                  </a:solidFill>
                </a:rPr>
                <a:t>IM</a:t>
              </a:r>
              <a:r>
                <a:rPr lang="en-US" sz="1800" i="1" baseline="-25000">
                  <a:solidFill>
                    <a:srgbClr val="000000"/>
                  </a:solidFill>
                </a:rPr>
                <a:t>k</a:t>
              </a:r>
              <a:r>
                <a:rPr lang="en-US" sz="1800" i="1">
                  <a:solidFill>
                    <a:srgbClr val="000000"/>
                  </a:solidFill>
                </a:rPr>
                <a:t> | S</a:t>
              </a:r>
              <a:r>
                <a:rPr lang="en-US" sz="1800" i="1" baseline="-25000">
                  <a:solidFill>
                    <a:srgbClr val="000000"/>
                  </a:solidFill>
                </a:rPr>
                <a:t>n</a:t>
              </a:r>
              <a:r>
                <a:rPr lang="en-US" sz="1800">
                  <a:solidFill>
                    <a:srgbClr val="000000"/>
                  </a:solidFill>
                </a:rPr>
                <a:t>)</a:t>
              </a:r>
            </a:p>
          </p:txBody>
        </p:sp>
        <p:sp>
          <p:nvSpPr>
            <p:cNvPr id="67" name="Text Box 18"/>
            <p:cNvSpPr txBox="1">
              <a:spLocks noChangeArrowheads="1"/>
            </p:cNvSpPr>
            <p:nvPr/>
          </p:nvSpPr>
          <p:spPr bwMode="auto">
            <a:xfrm>
              <a:off x="1344" y="3744"/>
              <a:ext cx="586" cy="231"/>
            </a:xfrm>
            <a:prstGeom prst="rect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 eaLnBrk="0" hangingPunct="0">
                <a:spcBef>
                  <a:spcPct val="50000"/>
                </a:spcBef>
              </a:pPr>
              <a:r>
                <a:rPr lang="en-US" sz="1800" i="1" dirty="0">
                  <a:solidFill>
                    <a:srgbClr val="000000"/>
                  </a:solidFill>
                </a:rPr>
                <a:t>P</a:t>
              </a:r>
              <a:r>
                <a:rPr lang="en-US" sz="1800" dirty="0">
                  <a:solidFill>
                    <a:srgbClr val="000000"/>
                  </a:solidFill>
                </a:rPr>
                <a:t>(</a:t>
              </a:r>
              <a:r>
                <a:rPr lang="en-US" sz="1800" i="1" dirty="0" err="1">
                  <a:solidFill>
                    <a:srgbClr val="000000"/>
                  </a:solidFill>
                </a:rPr>
                <a:t>S</a:t>
              </a:r>
              <a:r>
                <a:rPr lang="en-US" sz="1800" i="1" baseline="-25000" dirty="0" err="1">
                  <a:solidFill>
                    <a:srgbClr val="000000"/>
                  </a:solidFill>
                </a:rPr>
                <a:t>n</a:t>
              </a:r>
              <a:r>
                <a:rPr lang="en-US" sz="1800" dirty="0">
                  <a:solidFill>
                    <a:srgbClr val="000000"/>
                  </a:solidFill>
                </a:rPr>
                <a:t>)</a:t>
              </a:r>
            </a:p>
          </p:txBody>
        </p:sp>
        <p:sp>
          <p:nvSpPr>
            <p:cNvPr id="68" name="Line 19"/>
            <p:cNvSpPr>
              <a:spLocks noChangeShapeType="1"/>
            </p:cNvSpPr>
            <p:nvPr/>
          </p:nvSpPr>
          <p:spPr bwMode="auto">
            <a:xfrm>
              <a:off x="2182" y="3315"/>
              <a:ext cx="391" cy="0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 type="stealth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69" name="Rectangle 20"/>
            <p:cNvSpPr>
              <a:spLocks noChangeArrowheads="1"/>
            </p:cNvSpPr>
            <p:nvPr/>
          </p:nvSpPr>
          <p:spPr bwMode="auto">
            <a:xfrm>
              <a:off x="3877" y="3114"/>
              <a:ext cx="653" cy="400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tIns="91440">
              <a:prstTxWarp prst="textNoShape">
                <a:avLst/>
              </a:prstTxWarp>
            </a:bodyPr>
            <a:lstStyle/>
            <a:p>
              <a:pPr algn="ctr" eaLnBrk="0" hangingPunct="0"/>
              <a:r>
                <a:rPr lang="en-US" sz="1200" b="1">
                  <a:solidFill>
                    <a:srgbClr val="000000"/>
                  </a:solidFill>
                </a:rPr>
                <a:t>Intensity</a:t>
              </a:r>
            </a:p>
            <a:p>
              <a:pPr algn="ctr" eaLnBrk="0" hangingPunct="0"/>
              <a:r>
                <a:rPr lang="en-US" sz="1200" b="1">
                  <a:solidFill>
                    <a:srgbClr val="000000"/>
                  </a:solidFill>
                </a:rPr>
                <a:t>Measures</a:t>
              </a:r>
              <a:endParaRPr lang="en-US" b="1">
                <a:solidFill>
                  <a:srgbClr val="000000"/>
                </a:solidFill>
              </a:endParaRPr>
            </a:p>
          </p:txBody>
        </p:sp>
        <p:sp>
          <p:nvSpPr>
            <p:cNvPr id="70" name="AutoShape 21"/>
            <p:cNvSpPr>
              <a:spLocks noChangeArrowheads="1"/>
            </p:cNvSpPr>
            <p:nvPr/>
          </p:nvSpPr>
          <p:spPr bwMode="auto">
            <a:xfrm>
              <a:off x="2573" y="3114"/>
              <a:ext cx="979" cy="400"/>
            </a:xfrm>
            <a:prstGeom prst="hexagon">
              <a:avLst>
                <a:gd name="adj" fmla="val 61187"/>
                <a:gd name="vf" fmla="val 115470"/>
              </a:avLst>
            </a:prstGeom>
            <a:solidFill>
              <a:schemeClr val="bg1"/>
            </a:solidFill>
            <a:ln w="3810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</a:bodyPr>
            <a:lstStyle/>
            <a:p>
              <a:pPr algn="ctr" eaLnBrk="0" hangingPunct="0"/>
              <a:r>
                <a:rPr lang="en-US" sz="1200" b="1">
                  <a:solidFill>
                    <a:srgbClr val="000000"/>
                  </a:solidFill>
                </a:rPr>
                <a:t>Attenuation</a:t>
              </a:r>
            </a:p>
            <a:p>
              <a:pPr algn="ctr" eaLnBrk="0" hangingPunct="0"/>
              <a:r>
                <a:rPr lang="en-US" sz="1200" b="1">
                  <a:solidFill>
                    <a:srgbClr val="000000"/>
                  </a:solidFill>
                </a:rPr>
                <a:t>Relationship</a:t>
              </a:r>
              <a:endParaRPr lang="en-US" sz="1200" b="1">
                <a:solidFill>
                  <a:srgbClr val="000000"/>
                </a:solidFill>
                <a:latin typeface="Times New Roman" pitchFamily="-106" charset="0"/>
              </a:endParaRPr>
            </a:p>
          </p:txBody>
        </p:sp>
        <p:sp>
          <p:nvSpPr>
            <p:cNvPr id="71" name="Line 22"/>
            <p:cNvSpPr>
              <a:spLocks noChangeShapeType="1"/>
            </p:cNvSpPr>
            <p:nvPr/>
          </p:nvSpPr>
          <p:spPr bwMode="auto">
            <a:xfrm>
              <a:off x="3552" y="3315"/>
              <a:ext cx="326" cy="0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 type="stealth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72" name="Rectangle 23"/>
            <p:cNvSpPr>
              <a:spLocks noChangeArrowheads="1"/>
            </p:cNvSpPr>
            <p:nvPr/>
          </p:nvSpPr>
          <p:spPr bwMode="auto">
            <a:xfrm>
              <a:off x="1104" y="3114"/>
              <a:ext cx="1056" cy="400"/>
            </a:xfrm>
            <a:prstGeom prst="rect">
              <a:avLst/>
            </a:prstGeom>
            <a:solidFill>
              <a:srgbClr val="FFFFFF"/>
            </a:solidFill>
            <a:ln w="38100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0" tIns="0" rIns="0" bIns="0" anchor="ctr">
              <a:prstTxWarp prst="textNoShape">
                <a:avLst/>
              </a:prstTxWarp>
            </a:bodyPr>
            <a:lstStyle/>
            <a:p>
              <a:pPr algn="ctr" eaLnBrk="0" hangingPunct="0"/>
              <a:r>
                <a:rPr lang="en-US" sz="1200" b="1" dirty="0">
                  <a:solidFill>
                    <a:srgbClr val="000000"/>
                  </a:solidFill>
                </a:rPr>
                <a:t>Earthquake Rupture </a:t>
              </a:r>
            </a:p>
            <a:p>
              <a:pPr algn="ctr" eaLnBrk="0" hangingPunct="0"/>
              <a:r>
                <a:rPr lang="en-US" sz="1200" b="1" dirty="0">
                  <a:solidFill>
                    <a:srgbClr val="000000"/>
                  </a:solidFill>
                </a:rPr>
                <a:t>Forecast</a:t>
              </a:r>
              <a:endParaRPr lang="en-US" sz="1200" b="1" dirty="0">
                <a:solidFill>
                  <a:srgbClr val="000000"/>
                </a:solidFill>
                <a:latin typeface="Times New Roman" pitchFamily="-106" charset="0"/>
              </a:endParaRPr>
            </a:p>
          </p:txBody>
        </p:sp>
      </p:grpSp>
      <p:sp>
        <p:nvSpPr>
          <p:cNvPr id="73" name="TextBox 13"/>
          <p:cNvSpPr txBox="1">
            <a:spLocks noChangeArrowheads="1"/>
          </p:cNvSpPr>
          <p:nvPr/>
        </p:nvSpPr>
        <p:spPr bwMode="auto">
          <a:xfrm>
            <a:off x="2819400" y="6400800"/>
            <a:ext cx="3594100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600">
                <a:solidFill>
                  <a:schemeClr val="tx1"/>
                </a:solidFill>
              </a:rPr>
              <a:t>Probabilistic Seismic Hazard Analysis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5341222" y="3568577"/>
            <a:ext cx="3849782" cy="30777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1400" b="1" i="1" dirty="0" smtClean="0">
                <a:solidFill>
                  <a:srgbClr val="0000FF"/>
                </a:solidFill>
              </a:rPr>
              <a:t>M</a:t>
            </a:r>
            <a:r>
              <a:rPr lang="en-US" sz="1400" b="1" dirty="0" smtClean="0">
                <a:solidFill>
                  <a:srgbClr val="0000FF"/>
                </a:solidFill>
              </a:rPr>
              <a:t> sources to </a:t>
            </a:r>
            <a:r>
              <a:rPr lang="en-US" sz="1400" b="1" i="1" dirty="0" smtClean="0">
                <a:solidFill>
                  <a:srgbClr val="0000FF"/>
                </a:solidFill>
              </a:rPr>
              <a:t>N</a:t>
            </a:r>
            <a:r>
              <a:rPr lang="en-US" sz="1400" b="1" dirty="0" smtClean="0">
                <a:solidFill>
                  <a:srgbClr val="0000FF"/>
                </a:solidFill>
              </a:rPr>
              <a:t> receivers </a:t>
            </a:r>
            <a:r>
              <a:rPr lang="en-US" sz="1400" b="1" dirty="0" smtClean="0">
                <a:solidFill>
                  <a:srgbClr val="0000FF"/>
                </a:solidFill>
                <a:ea typeface="Wingdings"/>
                <a:cs typeface="Symbol" charset="2"/>
              </a:rPr>
              <a:t>requires</a:t>
            </a:r>
            <a:r>
              <a:rPr lang="en-US" sz="1400" b="1" dirty="0" smtClean="0">
                <a:solidFill>
                  <a:srgbClr val="0000FF"/>
                </a:solidFill>
              </a:rPr>
              <a:t> 3</a:t>
            </a:r>
            <a:r>
              <a:rPr lang="en-US" sz="1400" b="1" i="1" dirty="0" smtClean="0">
                <a:solidFill>
                  <a:srgbClr val="0000FF"/>
                </a:solidFill>
              </a:rPr>
              <a:t>N</a:t>
            </a:r>
            <a:r>
              <a:rPr lang="en-US" sz="1400" b="1" dirty="0" smtClean="0">
                <a:solidFill>
                  <a:srgbClr val="0000FF"/>
                </a:solidFill>
              </a:rPr>
              <a:t> simulations</a:t>
            </a:r>
            <a:endParaRPr lang="en-US" sz="1400" b="1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3681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" grpId="0"/>
      <p:bldP spid="4" grpId="0"/>
      <p:bldP spid="7" grpId="0" animBg="1"/>
      <p:bldP spid="60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err="1" smtClean="0"/>
              <a:t>CyberShake</a:t>
            </a:r>
            <a:r>
              <a:rPr lang="en-US" sz="4000" dirty="0" smtClean="0"/>
              <a:t> Calculations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21981"/>
          </a:xfrm>
        </p:spPr>
        <p:txBody>
          <a:bodyPr>
            <a:noAutofit/>
          </a:bodyPr>
          <a:lstStyle/>
          <a:p>
            <a:r>
              <a:rPr lang="en-US" sz="2400" dirty="0" err="1" smtClean="0"/>
              <a:t>CyberShake</a:t>
            </a:r>
            <a:r>
              <a:rPr lang="en-US" sz="2400" dirty="0" smtClean="0"/>
              <a:t> contains two phases</a:t>
            </a:r>
          </a:p>
          <a:p>
            <a:r>
              <a:rPr lang="en-US" sz="2400" dirty="0" smtClean="0"/>
              <a:t>Strain Green Tensor (SGT) calculation</a:t>
            </a:r>
          </a:p>
          <a:p>
            <a:pPr lvl="1"/>
            <a:r>
              <a:rPr lang="en-US" sz="2000" dirty="0" smtClean="0"/>
              <a:t>Large MPI jobs</a:t>
            </a:r>
            <a:endParaRPr lang="en-US" sz="2000" dirty="0"/>
          </a:p>
          <a:p>
            <a:pPr lvl="1"/>
            <a:r>
              <a:rPr lang="en-US" sz="2000" dirty="0" smtClean="0"/>
              <a:t>AWP-ODC-SGT GPU</a:t>
            </a:r>
          </a:p>
          <a:p>
            <a:pPr lvl="1"/>
            <a:r>
              <a:rPr lang="en-US" sz="2000" dirty="0" smtClean="0"/>
              <a:t>85% of </a:t>
            </a:r>
            <a:r>
              <a:rPr lang="en-US" sz="2000" dirty="0" err="1" smtClean="0"/>
              <a:t>CyberShake</a:t>
            </a:r>
            <a:r>
              <a:rPr lang="en-US" sz="2000" dirty="0" smtClean="0"/>
              <a:t> compute time</a:t>
            </a:r>
          </a:p>
          <a:p>
            <a:r>
              <a:rPr lang="en-US" sz="2400" dirty="0" smtClean="0"/>
              <a:t>Post-processing (reciprocal calculation)</a:t>
            </a:r>
          </a:p>
          <a:p>
            <a:pPr lvl="1"/>
            <a:r>
              <a:rPr lang="en-US" sz="2000" dirty="0" smtClean="0"/>
              <a:t>Many (~400k) serial, high throughput, loosely coupled jobs</a:t>
            </a:r>
          </a:p>
          <a:p>
            <a:pPr lvl="1"/>
            <a:r>
              <a:rPr lang="en-US" sz="2000" dirty="0" smtClean="0"/>
              <a:t>Workflow tools used to manage jobs</a:t>
            </a:r>
          </a:p>
          <a:p>
            <a:r>
              <a:rPr lang="en-US" sz="2400" dirty="0" smtClean="0"/>
              <a:t>Both phases are required to determine seismic hazard at one site</a:t>
            </a:r>
          </a:p>
          <a:p>
            <a:r>
              <a:rPr lang="en-US" sz="2400" dirty="0" smtClean="0"/>
              <a:t>For a hazard map, must calculate ~200 sites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5679226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Rectangle 43"/>
          <p:cNvSpPr>
            <a:spLocks noChangeArrowheads="1"/>
          </p:cNvSpPr>
          <p:nvPr/>
        </p:nvSpPr>
        <p:spPr bwMode="auto">
          <a:xfrm>
            <a:off x="152400" y="1524000"/>
            <a:ext cx="3027659" cy="5181600"/>
          </a:xfrm>
          <a:prstGeom prst="rect">
            <a:avLst/>
          </a:prstGeom>
          <a:solidFill>
            <a:srgbClr val="BABEB6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62" name="Rectangle 47"/>
          <p:cNvSpPr>
            <a:spLocks noChangeArrowheads="1"/>
          </p:cNvSpPr>
          <p:nvPr/>
        </p:nvSpPr>
        <p:spPr bwMode="auto">
          <a:xfrm>
            <a:off x="7696200" y="1524000"/>
            <a:ext cx="1371600" cy="5181600"/>
          </a:xfrm>
          <a:prstGeom prst="rect">
            <a:avLst/>
          </a:prstGeom>
          <a:solidFill>
            <a:srgbClr val="BABEB6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4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778471" y="6573838"/>
            <a:ext cx="990600" cy="228600"/>
          </a:xfrm>
        </p:spPr>
        <p:txBody>
          <a:bodyPr/>
          <a:lstStyle/>
          <a:p>
            <a:fld id="{DFE7DFD5-D236-4324-A7D9-720880520DCE}" type="slidenum">
              <a:rPr lang="en-US"/>
              <a:pPr/>
              <a:t>27</a:t>
            </a:fld>
            <a:endParaRPr lang="en-US" sz="1200"/>
          </a:p>
        </p:txBody>
      </p:sp>
      <p:sp>
        <p:nvSpPr>
          <p:cNvPr id="938027" name="Rectangle 43"/>
          <p:cNvSpPr>
            <a:spLocks noChangeArrowheads="1"/>
          </p:cNvSpPr>
          <p:nvPr/>
        </p:nvSpPr>
        <p:spPr bwMode="auto">
          <a:xfrm>
            <a:off x="3276600" y="1524000"/>
            <a:ext cx="4288555" cy="5181600"/>
          </a:xfrm>
          <a:prstGeom prst="rect">
            <a:avLst/>
          </a:prstGeom>
          <a:solidFill>
            <a:srgbClr val="BABEB6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58" name="Rectangle 57"/>
          <p:cNvSpPr/>
          <p:nvPr/>
        </p:nvSpPr>
        <p:spPr bwMode="auto">
          <a:xfrm>
            <a:off x="5486400" y="2057400"/>
            <a:ext cx="1752600" cy="1905000"/>
          </a:xfrm>
          <a:prstGeom prst="rect">
            <a:avLst/>
          </a:prstGeom>
          <a:gradFill>
            <a:gsLst>
              <a:gs pos="0">
                <a:srgbClr val="99FF99"/>
              </a:gs>
              <a:gs pos="50000">
                <a:srgbClr val="CCFFCC"/>
              </a:gs>
            </a:gsLst>
            <a:lin ang="5400000" scaled="0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normalizeH="0" baseline="0" smtClean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</a:endParaRPr>
          </a:p>
        </p:txBody>
      </p:sp>
      <p:sp>
        <p:nvSpPr>
          <p:cNvPr id="937986" name="Rectangle 2"/>
          <p:cNvSpPr>
            <a:spLocks noGrp="1" noChangeArrowheads="1"/>
          </p:cNvSpPr>
          <p:nvPr>
            <p:ph type="title"/>
          </p:nvPr>
        </p:nvSpPr>
        <p:spPr>
          <a:xfrm>
            <a:off x="270296" y="381000"/>
            <a:ext cx="8229600" cy="1143000"/>
          </a:xfrm>
        </p:spPr>
        <p:txBody>
          <a:bodyPr>
            <a:normAutofit/>
          </a:bodyPr>
          <a:lstStyle/>
          <a:p>
            <a:r>
              <a:rPr lang="en-US" sz="4000" dirty="0" err="1"/>
              <a:t>CyberShake</a:t>
            </a:r>
            <a:r>
              <a:rPr lang="en-US" sz="4000" dirty="0"/>
              <a:t> workflows</a:t>
            </a:r>
          </a:p>
        </p:txBody>
      </p:sp>
      <p:sp>
        <p:nvSpPr>
          <p:cNvPr id="938005" name="Line 21"/>
          <p:cNvSpPr>
            <a:spLocks noChangeShapeType="1"/>
          </p:cNvSpPr>
          <p:nvPr/>
        </p:nvSpPr>
        <p:spPr bwMode="auto">
          <a:xfrm>
            <a:off x="4724400" y="5181600"/>
            <a:ext cx="6858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938012" name="Text Box 28"/>
          <p:cNvSpPr txBox="1">
            <a:spLocks noChangeArrowheads="1"/>
          </p:cNvSpPr>
          <p:nvPr/>
        </p:nvSpPr>
        <p:spPr bwMode="auto">
          <a:xfrm>
            <a:off x="3818488" y="5997714"/>
            <a:ext cx="1006475" cy="64633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6 jobs </a:t>
            </a:r>
            <a:endParaRPr lang="en-US" dirty="0"/>
          </a:p>
        </p:txBody>
      </p:sp>
      <p:sp>
        <p:nvSpPr>
          <p:cNvPr id="938022" name="Oval 38"/>
          <p:cNvSpPr>
            <a:spLocks noChangeArrowheads="1"/>
          </p:cNvSpPr>
          <p:nvPr/>
        </p:nvSpPr>
        <p:spPr bwMode="auto">
          <a:xfrm>
            <a:off x="202413" y="3962400"/>
            <a:ext cx="1134324" cy="838200"/>
          </a:xfrm>
          <a:prstGeom prst="ellipse">
            <a:avLst/>
          </a:prstGeom>
          <a:gradFill>
            <a:gsLst>
              <a:gs pos="0">
                <a:srgbClr val="99FF99"/>
              </a:gs>
              <a:gs pos="100000">
                <a:srgbClr val="CCFFCC"/>
              </a:gs>
            </a:gsLst>
            <a:lin ang="5400000" scaled="0"/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38023" name="Text Box 39"/>
          <p:cNvSpPr txBox="1">
            <a:spLocks noChangeArrowheads="1"/>
          </p:cNvSpPr>
          <p:nvPr/>
        </p:nvSpPr>
        <p:spPr bwMode="auto">
          <a:xfrm>
            <a:off x="157573" y="4023800"/>
            <a:ext cx="1239434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 dirty="0">
                <a:solidFill>
                  <a:schemeClr val="tx1"/>
                </a:solidFill>
              </a:rPr>
              <a:t>Mesh generation</a:t>
            </a:r>
          </a:p>
        </p:txBody>
      </p:sp>
      <p:sp>
        <p:nvSpPr>
          <p:cNvPr id="938024" name="Line 40"/>
          <p:cNvSpPr>
            <a:spLocks noChangeShapeType="1"/>
          </p:cNvSpPr>
          <p:nvPr/>
        </p:nvSpPr>
        <p:spPr bwMode="auto">
          <a:xfrm>
            <a:off x="1351366" y="4379975"/>
            <a:ext cx="485775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938025" name="Line 41"/>
          <p:cNvSpPr>
            <a:spLocks noChangeShapeType="1"/>
          </p:cNvSpPr>
          <p:nvPr/>
        </p:nvSpPr>
        <p:spPr bwMode="auto">
          <a:xfrm flipV="1">
            <a:off x="2799166" y="3429000"/>
            <a:ext cx="782234" cy="8890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938028" name="Text Box 44"/>
          <p:cNvSpPr txBox="1">
            <a:spLocks noChangeArrowheads="1"/>
          </p:cNvSpPr>
          <p:nvPr/>
        </p:nvSpPr>
        <p:spPr bwMode="auto">
          <a:xfrm>
            <a:off x="132166" y="1582948"/>
            <a:ext cx="3048000" cy="40011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 dirty="0" smtClean="0"/>
              <a:t>Tensor Workflow</a:t>
            </a:r>
            <a:endParaRPr lang="en-US" sz="2000" b="1" dirty="0"/>
          </a:p>
        </p:txBody>
      </p:sp>
      <p:sp>
        <p:nvSpPr>
          <p:cNvPr id="938029" name="Text Box 45"/>
          <p:cNvSpPr txBox="1">
            <a:spLocks noChangeArrowheads="1"/>
          </p:cNvSpPr>
          <p:nvPr/>
        </p:nvSpPr>
        <p:spPr bwMode="auto">
          <a:xfrm>
            <a:off x="471011" y="5979538"/>
            <a:ext cx="1408605" cy="64633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1 job</a:t>
            </a:r>
            <a:endParaRPr lang="en-US" dirty="0"/>
          </a:p>
        </p:txBody>
      </p:sp>
      <p:sp>
        <p:nvSpPr>
          <p:cNvPr id="938030" name="Text Box 46"/>
          <p:cNvSpPr txBox="1">
            <a:spLocks noChangeArrowheads="1"/>
          </p:cNvSpPr>
          <p:nvPr/>
        </p:nvSpPr>
        <p:spPr bwMode="auto">
          <a:xfrm>
            <a:off x="2053014" y="6305490"/>
            <a:ext cx="1005381" cy="36933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 smtClean="0"/>
              <a:t>2 jobs</a:t>
            </a:r>
            <a:endParaRPr lang="en-US" dirty="0"/>
          </a:p>
        </p:txBody>
      </p:sp>
      <p:sp>
        <p:nvSpPr>
          <p:cNvPr id="938033" name="Text Box 49"/>
          <p:cNvSpPr txBox="1">
            <a:spLocks noChangeArrowheads="1"/>
          </p:cNvSpPr>
          <p:nvPr/>
        </p:nvSpPr>
        <p:spPr bwMode="auto">
          <a:xfrm>
            <a:off x="3283636" y="1565696"/>
            <a:ext cx="4419600" cy="40011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 dirty="0" smtClean="0"/>
              <a:t>Post-Processing Workflow</a:t>
            </a:r>
            <a:endParaRPr lang="en-US" sz="2000" b="1" dirty="0"/>
          </a:p>
        </p:txBody>
      </p:sp>
      <p:sp>
        <p:nvSpPr>
          <p:cNvPr id="938035" name="Text Box 51"/>
          <p:cNvSpPr txBox="1">
            <a:spLocks noChangeArrowheads="1"/>
          </p:cNvSpPr>
          <p:nvPr/>
        </p:nvSpPr>
        <p:spPr bwMode="auto">
          <a:xfrm>
            <a:off x="4038600" y="3886200"/>
            <a:ext cx="244475" cy="668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lnSpc>
                <a:spcPct val="70000"/>
              </a:lnSpc>
            </a:pPr>
            <a:r>
              <a:rPr lang="en-US" sz="1800" b="1" dirty="0">
                <a:solidFill>
                  <a:schemeClr val="tx1"/>
                </a:solidFill>
              </a:rPr>
              <a:t>.</a:t>
            </a:r>
          </a:p>
          <a:p>
            <a:pPr algn="l">
              <a:lnSpc>
                <a:spcPct val="70000"/>
              </a:lnSpc>
            </a:pPr>
            <a:r>
              <a:rPr lang="en-US" sz="1800" b="1" dirty="0">
                <a:solidFill>
                  <a:schemeClr val="tx1"/>
                </a:solidFill>
              </a:rPr>
              <a:t>.</a:t>
            </a:r>
          </a:p>
          <a:p>
            <a:pPr algn="l">
              <a:lnSpc>
                <a:spcPct val="70000"/>
              </a:lnSpc>
            </a:pPr>
            <a:r>
              <a:rPr lang="en-US" sz="1800" b="1" dirty="0">
                <a:solidFill>
                  <a:schemeClr val="tx1"/>
                </a:solidFill>
              </a:rPr>
              <a:t>.</a:t>
            </a:r>
          </a:p>
        </p:txBody>
      </p:sp>
      <p:sp>
        <p:nvSpPr>
          <p:cNvPr id="45" name="Oval 17"/>
          <p:cNvSpPr>
            <a:spLocks noChangeArrowheads="1"/>
          </p:cNvSpPr>
          <p:nvPr/>
        </p:nvSpPr>
        <p:spPr bwMode="auto">
          <a:xfrm>
            <a:off x="7841521" y="3640348"/>
            <a:ext cx="1037883" cy="609600"/>
          </a:xfrm>
          <a:prstGeom prst="ellipse">
            <a:avLst/>
          </a:prstGeom>
          <a:gradFill>
            <a:gsLst>
              <a:gs pos="0">
                <a:srgbClr val="FFFF99"/>
              </a:gs>
              <a:gs pos="100000">
                <a:srgbClr val="FFFFCC"/>
              </a:gs>
            </a:gsLst>
            <a:lin ang="5400000" scaled="0"/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6" name="Text Box 8"/>
          <p:cNvSpPr txBox="1">
            <a:spLocks noChangeArrowheads="1"/>
          </p:cNvSpPr>
          <p:nvPr/>
        </p:nvSpPr>
        <p:spPr bwMode="auto">
          <a:xfrm>
            <a:off x="7681930" y="3657600"/>
            <a:ext cx="13716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 dirty="0" smtClean="0">
                <a:solidFill>
                  <a:schemeClr val="tx1"/>
                </a:solidFill>
              </a:rPr>
              <a:t>DB</a:t>
            </a:r>
            <a:br>
              <a:rPr lang="en-US" sz="1600" dirty="0" smtClean="0">
                <a:solidFill>
                  <a:schemeClr val="tx1"/>
                </a:solidFill>
              </a:rPr>
            </a:br>
            <a:r>
              <a:rPr lang="en-US" sz="1600" dirty="0" smtClean="0">
                <a:solidFill>
                  <a:schemeClr val="tx1"/>
                </a:solidFill>
              </a:rPr>
              <a:t>Insert</a:t>
            </a:r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41" name="Oval 38"/>
          <p:cNvSpPr>
            <a:spLocks noChangeArrowheads="1"/>
          </p:cNvSpPr>
          <p:nvPr/>
        </p:nvSpPr>
        <p:spPr bwMode="auto">
          <a:xfrm>
            <a:off x="1851696" y="3973097"/>
            <a:ext cx="1134324" cy="838200"/>
          </a:xfrm>
          <a:prstGeom prst="ellipse">
            <a:avLst/>
          </a:prstGeom>
          <a:gradFill>
            <a:gsLst>
              <a:gs pos="0">
                <a:srgbClr val="99FF99"/>
              </a:gs>
              <a:gs pos="100000">
                <a:srgbClr val="CCFFCC"/>
              </a:gs>
            </a:gsLst>
            <a:lin ang="5400000" scaled="0"/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38002" name="Text Box 18"/>
          <p:cNvSpPr txBox="1">
            <a:spLocks noChangeArrowheads="1"/>
          </p:cNvSpPr>
          <p:nvPr/>
        </p:nvSpPr>
        <p:spPr bwMode="auto">
          <a:xfrm>
            <a:off x="1726483" y="4064050"/>
            <a:ext cx="1331912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 dirty="0" smtClean="0">
                <a:solidFill>
                  <a:schemeClr val="tx1"/>
                </a:solidFill>
              </a:rPr>
              <a:t>Tensor simulation</a:t>
            </a:r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49" name="Oval 38"/>
          <p:cNvSpPr>
            <a:spLocks noChangeArrowheads="1"/>
          </p:cNvSpPr>
          <p:nvPr/>
        </p:nvSpPr>
        <p:spPr bwMode="auto">
          <a:xfrm>
            <a:off x="3581400" y="2895600"/>
            <a:ext cx="1219200" cy="914400"/>
          </a:xfrm>
          <a:prstGeom prst="ellipse">
            <a:avLst/>
          </a:prstGeom>
          <a:gradFill>
            <a:gsLst>
              <a:gs pos="0">
                <a:srgbClr val="99FF99"/>
              </a:gs>
              <a:gs pos="100000">
                <a:srgbClr val="CCFFCC"/>
              </a:gs>
            </a:gsLst>
            <a:lin ang="5400000" scaled="0"/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0" name="Oval 38"/>
          <p:cNvSpPr>
            <a:spLocks noChangeArrowheads="1"/>
          </p:cNvSpPr>
          <p:nvPr/>
        </p:nvSpPr>
        <p:spPr bwMode="auto">
          <a:xfrm>
            <a:off x="3581400" y="4724400"/>
            <a:ext cx="1134324" cy="838200"/>
          </a:xfrm>
          <a:prstGeom prst="ellipse">
            <a:avLst/>
          </a:prstGeom>
          <a:gradFill>
            <a:gsLst>
              <a:gs pos="0">
                <a:srgbClr val="99FF99"/>
              </a:gs>
              <a:gs pos="100000">
                <a:srgbClr val="CCFFCC"/>
              </a:gs>
            </a:gsLst>
            <a:lin ang="5400000" scaled="0"/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37988" name="Text Box 4"/>
          <p:cNvSpPr txBox="1">
            <a:spLocks noChangeArrowheads="1"/>
          </p:cNvSpPr>
          <p:nvPr/>
        </p:nvSpPr>
        <p:spPr bwMode="auto">
          <a:xfrm>
            <a:off x="3581400" y="3037367"/>
            <a:ext cx="12192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 dirty="0" smtClean="0">
                <a:solidFill>
                  <a:schemeClr val="tx1"/>
                </a:solidFill>
              </a:rPr>
              <a:t>Tensor extraction</a:t>
            </a:r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48" name="Text Box 4"/>
          <p:cNvSpPr txBox="1">
            <a:spLocks noChangeArrowheads="1"/>
          </p:cNvSpPr>
          <p:nvPr/>
        </p:nvSpPr>
        <p:spPr bwMode="auto">
          <a:xfrm>
            <a:off x="3581400" y="4809226"/>
            <a:ext cx="12192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 dirty="0" smtClean="0">
                <a:solidFill>
                  <a:schemeClr val="tx1"/>
                </a:solidFill>
              </a:rPr>
              <a:t>Tensor extraction</a:t>
            </a:r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67" name="Line 21"/>
          <p:cNvSpPr>
            <a:spLocks noChangeShapeType="1"/>
          </p:cNvSpPr>
          <p:nvPr/>
        </p:nvSpPr>
        <p:spPr bwMode="auto">
          <a:xfrm>
            <a:off x="7239000" y="3124200"/>
            <a:ext cx="685800" cy="6858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68" name="Text Box 49"/>
          <p:cNvSpPr txBox="1">
            <a:spLocks noChangeArrowheads="1"/>
          </p:cNvSpPr>
          <p:nvPr/>
        </p:nvSpPr>
        <p:spPr bwMode="auto">
          <a:xfrm>
            <a:off x="7723794" y="1557868"/>
            <a:ext cx="1564148" cy="101566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 dirty="0" smtClean="0"/>
              <a:t>Data Products Workflow</a:t>
            </a:r>
            <a:endParaRPr lang="en-US" sz="2000" b="1" dirty="0"/>
          </a:p>
        </p:txBody>
      </p:sp>
      <p:sp>
        <p:nvSpPr>
          <p:cNvPr id="69" name="Oval 17"/>
          <p:cNvSpPr>
            <a:spLocks noChangeArrowheads="1"/>
          </p:cNvSpPr>
          <p:nvPr/>
        </p:nvSpPr>
        <p:spPr bwMode="auto">
          <a:xfrm>
            <a:off x="7848600" y="4876800"/>
            <a:ext cx="1037883" cy="609600"/>
          </a:xfrm>
          <a:prstGeom prst="ellipse">
            <a:avLst/>
          </a:prstGeom>
          <a:gradFill>
            <a:gsLst>
              <a:gs pos="0">
                <a:srgbClr val="FFFF99"/>
              </a:gs>
              <a:gs pos="100000">
                <a:srgbClr val="FFFFCC"/>
              </a:gs>
            </a:gsLst>
            <a:lin ang="5400000" scaled="0"/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0" name="Line 24"/>
          <p:cNvSpPr>
            <a:spLocks noChangeShapeType="1"/>
          </p:cNvSpPr>
          <p:nvPr/>
        </p:nvSpPr>
        <p:spPr bwMode="auto">
          <a:xfrm>
            <a:off x="8356122" y="4267200"/>
            <a:ext cx="25878" cy="6096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71" name="Text Box 8"/>
          <p:cNvSpPr txBox="1">
            <a:spLocks noChangeArrowheads="1"/>
          </p:cNvSpPr>
          <p:nvPr/>
        </p:nvSpPr>
        <p:spPr bwMode="auto">
          <a:xfrm>
            <a:off x="7678948" y="4868555"/>
            <a:ext cx="13716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 dirty="0" smtClean="0">
                <a:solidFill>
                  <a:schemeClr val="tx1"/>
                </a:solidFill>
              </a:rPr>
              <a:t>Hazard</a:t>
            </a:r>
            <a:br>
              <a:rPr lang="en-US" sz="1600" dirty="0" smtClean="0">
                <a:solidFill>
                  <a:schemeClr val="tx1"/>
                </a:solidFill>
              </a:rPr>
            </a:br>
            <a:r>
              <a:rPr lang="en-US" sz="1600" dirty="0" smtClean="0">
                <a:solidFill>
                  <a:schemeClr val="tx1"/>
                </a:solidFill>
              </a:rPr>
              <a:t>Curve</a:t>
            </a:r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59" name="Oval 17"/>
          <p:cNvSpPr>
            <a:spLocks noChangeArrowheads="1"/>
          </p:cNvSpPr>
          <p:nvPr/>
        </p:nvSpPr>
        <p:spPr bwMode="auto">
          <a:xfrm>
            <a:off x="5664678" y="2438400"/>
            <a:ext cx="1371600" cy="457200"/>
          </a:xfrm>
          <a:prstGeom prst="ellipse">
            <a:avLst/>
          </a:prstGeom>
          <a:gradFill>
            <a:gsLst>
              <a:gs pos="0">
                <a:srgbClr val="FFFF99"/>
              </a:gs>
              <a:gs pos="100000">
                <a:srgbClr val="FFFFCC"/>
              </a:gs>
            </a:gsLst>
            <a:lin ang="5400000" scaled="0"/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4" name="Text Box 8"/>
          <p:cNvSpPr txBox="1">
            <a:spLocks noChangeArrowheads="1"/>
          </p:cNvSpPr>
          <p:nvPr/>
        </p:nvSpPr>
        <p:spPr bwMode="auto">
          <a:xfrm>
            <a:off x="5562600" y="2057400"/>
            <a:ext cx="16002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 smtClean="0">
                <a:solidFill>
                  <a:schemeClr val="tx1"/>
                </a:solidFill>
              </a:rPr>
              <a:t>PMC</a:t>
            </a:r>
            <a:endParaRPr lang="en-US" sz="1800" dirty="0">
              <a:solidFill>
                <a:schemeClr val="tx1"/>
              </a:solidFill>
            </a:endParaRPr>
          </a:p>
        </p:txBody>
      </p:sp>
      <p:sp>
        <p:nvSpPr>
          <p:cNvPr id="75" name="Text Box 8"/>
          <p:cNvSpPr txBox="1">
            <a:spLocks noChangeArrowheads="1"/>
          </p:cNvSpPr>
          <p:nvPr/>
        </p:nvSpPr>
        <p:spPr bwMode="auto">
          <a:xfrm>
            <a:off x="5562600" y="2481131"/>
            <a:ext cx="16002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 dirty="0" err="1" smtClean="0">
                <a:solidFill>
                  <a:schemeClr val="tx1"/>
                </a:solidFill>
              </a:rPr>
              <a:t>SeisPSA</a:t>
            </a:r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81" name="Line 21"/>
          <p:cNvSpPr>
            <a:spLocks noChangeShapeType="1"/>
          </p:cNvSpPr>
          <p:nvPr/>
        </p:nvSpPr>
        <p:spPr bwMode="auto">
          <a:xfrm>
            <a:off x="4800600" y="3352800"/>
            <a:ext cx="67153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82" name="Text Box 51"/>
          <p:cNvSpPr txBox="1">
            <a:spLocks noChangeArrowheads="1"/>
          </p:cNvSpPr>
          <p:nvPr/>
        </p:nvSpPr>
        <p:spPr bwMode="auto">
          <a:xfrm>
            <a:off x="6248400" y="2895600"/>
            <a:ext cx="244475" cy="4775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lnSpc>
                <a:spcPct val="50000"/>
              </a:lnSpc>
            </a:pPr>
            <a:r>
              <a:rPr lang="en-US" sz="1600" b="1" dirty="0">
                <a:solidFill>
                  <a:schemeClr val="tx1"/>
                </a:solidFill>
              </a:rPr>
              <a:t>.</a:t>
            </a:r>
          </a:p>
          <a:p>
            <a:pPr algn="l">
              <a:lnSpc>
                <a:spcPct val="50000"/>
              </a:lnSpc>
            </a:pPr>
            <a:r>
              <a:rPr lang="en-US" sz="1600" b="1" dirty="0">
                <a:solidFill>
                  <a:schemeClr val="tx1"/>
                </a:solidFill>
              </a:rPr>
              <a:t>.</a:t>
            </a:r>
          </a:p>
          <a:p>
            <a:pPr algn="l">
              <a:lnSpc>
                <a:spcPct val="50000"/>
              </a:lnSpc>
            </a:pPr>
            <a:r>
              <a:rPr lang="en-US" sz="1600" b="1" dirty="0">
                <a:solidFill>
                  <a:schemeClr val="tx1"/>
                </a:solidFill>
              </a:rPr>
              <a:t>.</a:t>
            </a:r>
          </a:p>
        </p:txBody>
      </p:sp>
      <p:sp>
        <p:nvSpPr>
          <p:cNvPr id="83" name="Text Box 28"/>
          <p:cNvSpPr txBox="1">
            <a:spLocks noChangeArrowheads="1"/>
          </p:cNvSpPr>
          <p:nvPr/>
        </p:nvSpPr>
        <p:spPr bwMode="auto">
          <a:xfrm>
            <a:off x="5571073" y="6056983"/>
            <a:ext cx="1905000" cy="64633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   6 </a:t>
            </a:r>
            <a:r>
              <a:rPr lang="en-US" dirty="0" smtClean="0"/>
              <a:t>PMC jobs </a:t>
            </a:r>
            <a:endParaRPr lang="en-US" dirty="0"/>
          </a:p>
        </p:txBody>
      </p:sp>
      <p:sp>
        <p:nvSpPr>
          <p:cNvPr id="85" name="Text Box 28"/>
          <p:cNvSpPr txBox="1">
            <a:spLocks noChangeArrowheads="1"/>
          </p:cNvSpPr>
          <p:nvPr/>
        </p:nvSpPr>
        <p:spPr bwMode="auto">
          <a:xfrm>
            <a:off x="5706539" y="6051492"/>
            <a:ext cx="1905000" cy="40011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 smtClean="0"/>
              <a:t>85,000</a:t>
            </a:r>
            <a:r>
              <a:rPr lang="en-US" sz="2000" dirty="0" smtClean="0"/>
              <a:t> jobs </a:t>
            </a:r>
            <a:endParaRPr lang="en-US" sz="2000" dirty="0"/>
          </a:p>
        </p:txBody>
      </p:sp>
      <p:sp>
        <p:nvSpPr>
          <p:cNvPr id="51" name="Line 41"/>
          <p:cNvSpPr>
            <a:spLocks noChangeShapeType="1"/>
          </p:cNvSpPr>
          <p:nvPr/>
        </p:nvSpPr>
        <p:spPr bwMode="auto">
          <a:xfrm>
            <a:off x="2819400" y="4724400"/>
            <a:ext cx="762000" cy="4572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52" name="Oval 17"/>
          <p:cNvSpPr>
            <a:spLocks noChangeArrowheads="1"/>
          </p:cNvSpPr>
          <p:nvPr/>
        </p:nvSpPr>
        <p:spPr bwMode="auto">
          <a:xfrm>
            <a:off x="5664678" y="3352800"/>
            <a:ext cx="1371600" cy="457200"/>
          </a:xfrm>
          <a:prstGeom prst="ellipse">
            <a:avLst/>
          </a:prstGeom>
          <a:gradFill>
            <a:gsLst>
              <a:gs pos="0">
                <a:srgbClr val="FFFF99"/>
              </a:gs>
              <a:gs pos="100000">
                <a:srgbClr val="FFFFCC"/>
              </a:gs>
            </a:gsLst>
            <a:lin ang="5400000" scaled="0"/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3" name="Text Box 8"/>
          <p:cNvSpPr txBox="1">
            <a:spLocks noChangeArrowheads="1"/>
          </p:cNvSpPr>
          <p:nvPr/>
        </p:nvSpPr>
        <p:spPr bwMode="auto">
          <a:xfrm>
            <a:off x="5545666" y="3434375"/>
            <a:ext cx="16002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 dirty="0" err="1" smtClean="0">
                <a:solidFill>
                  <a:schemeClr val="tx1"/>
                </a:solidFill>
              </a:rPr>
              <a:t>SeisPSA</a:t>
            </a:r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54" name="Rectangle 53"/>
          <p:cNvSpPr/>
          <p:nvPr/>
        </p:nvSpPr>
        <p:spPr bwMode="auto">
          <a:xfrm>
            <a:off x="5486400" y="4114800"/>
            <a:ext cx="1752600" cy="1905000"/>
          </a:xfrm>
          <a:prstGeom prst="rect">
            <a:avLst/>
          </a:prstGeom>
          <a:gradFill>
            <a:gsLst>
              <a:gs pos="0">
                <a:srgbClr val="99FF99"/>
              </a:gs>
              <a:gs pos="50000">
                <a:srgbClr val="CCFFCC"/>
              </a:gs>
            </a:gsLst>
            <a:lin ang="5400000" scaled="0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normalizeH="0" baseline="0" smtClean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</a:endParaRPr>
          </a:p>
        </p:txBody>
      </p:sp>
      <p:sp>
        <p:nvSpPr>
          <p:cNvPr id="55" name="Oval 17"/>
          <p:cNvSpPr>
            <a:spLocks noChangeArrowheads="1"/>
          </p:cNvSpPr>
          <p:nvPr/>
        </p:nvSpPr>
        <p:spPr bwMode="auto">
          <a:xfrm>
            <a:off x="5664678" y="4462132"/>
            <a:ext cx="1371600" cy="457200"/>
          </a:xfrm>
          <a:prstGeom prst="ellipse">
            <a:avLst/>
          </a:prstGeom>
          <a:gradFill>
            <a:gsLst>
              <a:gs pos="0">
                <a:srgbClr val="FFFF99"/>
              </a:gs>
              <a:gs pos="100000">
                <a:srgbClr val="FFFFCC"/>
              </a:gs>
            </a:gsLst>
            <a:lin ang="5400000" scaled="0"/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6" name="Text Box 8"/>
          <p:cNvSpPr txBox="1">
            <a:spLocks noChangeArrowheads="1"/>
          </p:cNvSpPr>
          <p:nvPr/>
        </p:nvSpPr>
        <p:spPr bwMode="auto">
          <a:xfrm>
            <a:off x="5562600" y="4114800"/>
            <a:ext cx="16002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 smtClean="0">
                <a:solidFill>
                  <a:schemeClr val="tx1"/>
                </a:solidFill>
              </a:rPr>
              <a:t>PMC</a:t>
            </a:r>
            <a:endParaRPr lang="en-US" sz="1800" dirty="0">
              <a:solidFill>
                <a:schemeClr val="tx1"/>
              </a:solidFill>
            </a:endParaRPr>
          </a:p>
        </p:txBody>
      </p:sp>
      <p:sp>
        <p:nvSpPr>
          <p:cNvPr id="57" name="Text Box 8"/>
          <p:cNvSpPr txBox="1">
            <a:spLocks noChangeArrowheads="1"/>
          </p:cNvSpPr>
          <p:nvPr/>
        </p:nvSpPr>
        <p:spPr bwMode="auto">
          <a:xfrm>
            <a:off x="5511798" y="4501175"/>
            <a:ext cx="16002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 dirty="0" err="1" smtClean="0">
                <a:solidFill>
                  <a:schemeClr val="tx1"/>
                </a:solidFill>
              </a:rPr>
              <a:t>SeisPSA</a:t>
            </a:r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61" name="Oval 17"/>
          <p:cNvSpPr>
            <a:spLocks noChangeArrowheads="1"/>
          </p:cNvSpPr>
          <p:nvPr/>
        </p:nvSpPr>
        <p:spPr bwMode="auto">
          <a:xfrm>
            <a:off x="5664678" y="5410200"/>
            <a:ext cx="1371600" cy="457200"/>
          </a:xfrm>
          <a:prstGeom prst="ellipse">
            <a:avLst/>
          </a:prstGeom>
          <a:gradFill>
            <a:gsLst>
              <a:gs pos="0">
                <a:srgbClr val="FFFF99"/>
              </a:gs>
              <a:gs pos="100000">
                <a:srgbClr val="FFFFCC"/>
              </a:gs>
            </a:gsLst>
            <a:lin ang="5400000" scaled="0"/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63" name="Text Box 8"/>
          <p:cNvSpPr txBox="1">
            <a:spLocks noChangeArrowheads="1"/>
          </p:cNvSpPr>
          <p:nvPr/>
        </p:nvSpPr>
        <p:spPr bwMode="auto">
          <a:xfrm>
            <a:off x="5503331" y="5459876"/>
            <a:ext cx="16002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 dirty="0" err="1" smtClean="0">
                <a:solidFill>
                  <a:schemeClr val="tx1"/>
                </a:solidFill>
              </a:rPr>
              <a:t>SeisPSA</a:t>
            </a:r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64" name="Text Box 51"/>
          <p:cNvSpPr txBox="1">
            <a:spLocks noChangeArrowheads="1"/>
          </p:cNvSpPr>
          <p:nvPr/>
        </p:nvSpPr>
        <p:spPr bwMode="auto">
          <a:xfrm>
            <a:off x="6248400" y="4932633"/>
            <a:ext cx="244475" cy="4775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lnSpc>
                <a:spcPct val="50000"/>
              </a:lnSpc>
            </a:pPr>
            <a:r>
              <a:rPr lang="en-US" sz="1600" b="1" dirty="0">
                <a:solidFill>
                  <a:schemeClr val="tx1"/>
                </a:solidFill>
              </a:rPr>
              <a:t>.</a:t>
            </a:r>
          </a:p>
          <a:p>
            <a:pPr algn="l">
              <a:lnSpc>
                <a:spcPct val="50000"/>
              </a:lnSpc>
            </a:pPr>
            <a:r>
              <a:rPr lang="en-US" sz="1600" b="1" dirty="0">
                <a:solidFill>
                  <a:schemeClr val="tx1"/>
                </a:solidFill>
              </a:rPr>
              <a:t>.</a:t>
            </a:r>
          </a:p>
          <a:p>
            <a:pPr algn="l">
              <a:lnSpc>
                <a:spcPct val="50000"/>
              </a:lnSpc>
            </a:pPr>
            <a:r>
              <a:rPr lang="en-US" sz="1600" b="1" dirty="0">
                <a:solidFill>
                  <a:schemeClr val="tx1"/>
                </a:solidFill>
              </a:rPr>
              <a:t>.</a:t>
            </a:r>
          </a:p>
        </p:txBody>
      </p:sp>
      <p:sp>
        <p:nvSpPr>
          <p:cNvPr id="65" name="Line 41"/>
          <p:cNvSpPr>
            <a:spLocks noChangeShapeType="1"/>
          </p:cNvSpPr>
          <p:nvPr/>
        </p:nvSpPr>
        <p:spPr bwMode="auto">
          <a:xfrm flipV="1">
            <a:off x="7239000" y="4114800"/>
            <a:ext cx="685800" cy="8382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573848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 err="1" smtClean="0"/>
              <a:t>CyberShake</a:t>
            </a:r>
            <a:r>
              <a:rPr lang="en-US" sz="3600" dirty="0" smtClean="0"/>
              <a:t> Workflows mapped to Pegasus-MPI-Cluster Jobs</a:t>
            </a:r>
            <a:endParaRPr lang="en-US" sz="36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35493" y="2052639"/>
            <a:ext cx="4908507" cy="405606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2159000"/>
            <a:ext cx="4357541" cy="3848100"/>
          </a:xfrm>
          <a:prstGeom prst="rect">
            <a:avLst/>
          </a:prstGeom>
        </p:spPr>
      </p:pic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457199" y="1600200"/>
            <a:ext cx="8627533" cy="905933"/>
          </a:xfrm>
        </p:spPr>
        <p:txBody>
          <a:bodyPr>
            <a:normAutofit/>
          </a:bodyPr>
          <a:lstStyle/>
          <a:p>
            <a:r>
              <a:rPr lang="en-US" sz="2400" dirty="0" smtClean="0"/>
              <a:t>High throughput jobs wrapped in MPI master-worker job</a:t>
            </a:r>
            <a:endParaRPr lang="en-US" sz="2800" dirty="0" smtClean="0"/>
          </a:p>
        </p:txBody>
      </p:sp>
    </p:spTree>
    <p:extLst>
      <p:ext uri="{BB962C8B-B14F-4D97-AF65-F5344CB8AC3E}">
        <p14:creationId xmlns:p14="http://schemas.microsoft.com/office/powerpoint/2010/main" val="411410637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CyberShake Study 14.2 Metrics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9734" y="1710267"/>
            <a:ext cx="8229600" cy="4525963"/>
          </a:xfrm>
        </p:spPr>
        <p:txBody>
          <a:bodyPr>
            <a:normAutofit/>
          </a:bodyPr>
          <a:lstStyle/>
          <a:p>
            <a:pPr>
              <a:spcBef>
                <a:spcPts val="1200"/>
              </a:spcBef>
            </a:pPr>
            <a:r>
              <a:rPr lang="en-US" sz="2400" dirty="0" smtClean="0"/>
              <a:t>1,144 </a:t>
            </a:r>
            <a:r>
              <a:rPr lang="en-US" sz="2400" dirty="0" smtClean="0"/>
              <a:t>hazard curves (4 maps) on NCSA Blue Waters</a:t>
            </a:r>
          </a:p>
          <a:p>
            <a:pPr>
              <a:spcBef>
                <a:spcPts val="1200"/>
              </a:spcBef>
            </a:pPr>
            <a:r>
              <a:rPr lang="en-US" sz="2400" dirty="0" smtClean="0"/>
              <a:t>342 hours </a:t>
            </a:r>
            <a:r>
              <a:rPr lang="en-US" sz="2400" dirty="0" err="1" smtClean="0"/>
              <a:t>wallclock</a:t>
            </a:r>
            <a:r>
              <a:rPr lang="en-US" sz="2400" dirty="0" smtClean="0"/>
              <a:t> time (14.25 days)</a:t>
            </a:r>
          </a:p>
          <a:p>
            <a:pPr>
              <a:spcBef>
                <a:spcPts val="1200"/>
              </a:spcBef>
            </a:pPr>
            <a:r>
              <a:rPr lang="en-US" sz="2400" dirty="0" smtClean="0"/>
              <a:t>46,720 CPUs + 225 GPUs used on average</a:t>
            </a:r>
          </a:p>
          <a:p>
            <a:pPr lvl="1">
              <a:spcBef>
                <a:spcPts val="1200"/>
              </a:spcBef>
            </a:pPr>
            <a:r>
              <a:rPr lang="en-US" sz="2000" dirty="0" smtClean="0"/>
              <a:t>Peak of 295,040 CPUs, 1100 GPUs</a:t>
            </a:r>
          </a:p>
          <a:p>
            <a:pPr>
              <a:spcBef>
                <a:spcPts val="1200"/>
              </a:spcBef>
            </a:pPr>
            <a:r>
              <a:rPr lang="en-US" sz="2400" dirty="0" smtClean="0"/>
              <a:t>GPU SGT code 6.5x more efficient than CPU</a:t>
            </a:r>
          </a:p>
          <a:p>
            <a:pPr>
              <a:spcBef>
                <a:spcPts val="1200"/>
              </a:spcBef>
            </a:pPr>
            <a:r>
              <a:rPr lang="en-US" sz="2400" dirty="0" smtClean="0"/>
              <a:t>99.8 million jobs executed (81 jobs/second)</a:t>
            </a:r>
          </a:p>
          <a:p>
            <a:pPr lvl="1">
              <a:spcBef>
                <a:spcPts val="1200"/>
              </a:spcBef>
            </a:pPr>
            <a:r>
              <a:rPr lang="en-US" sz="2000" dirty="0" smtClean="0"/>
              <a:t>31,463 jobs automatically run in the Blue Waters queue</a:t>
            </a:r>
          </a:p>
          <a:p>
            <a:pPr>
              <a:spcBef>
                <a:spcPts val="1200"/>
              </a:spcBef>
            </a:pPr>
            <a:r>
              <a:rPr lang="en-US" sz="2400" dirty="0" smtClean="0"/>
              <a:t>On average, 26.2 workflows (curves) concurrently</a:t>
            </a:r>
          </a:p>
          <a:p>
            <a:pPr>
              <a:spcBef>
                <a:spcPts val="1200"/>
              </a:spcBef>
            </a:pPr>
            <a:endParaRPr lang="en-US" sz="24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451B3-835C-49A3-826E-D864D7222CFD}" type="slidenum">
              <a:rPr lang="en-US" smtClean="0"/>
              <a:pPr/>
              <a:t>29</a:t>
            </a:fld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val="213106722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39755168"/>
              </p:ext>
            </p:extLst>
          </p:nvPr>
        </p:nvGraphicFramePr>
        <p:xfrm>
          <a:off x="874182" y="1504425"/>
          <a:ext cx="7444318" cy="45745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41551"/>
                <a:gridCol w="1763816"/>
                <a:gridCol w="1577871"/>
                <a:gridCol w="1861080"/>
              </a:tblGrid>
              <a:tr h="645583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err="1" smtClean="0">
                          <a:solidFill>
                            <a:srgbClr val="800000"/>
                          </a:solidFill>
                        </a:rPr>
                        <a:t>CyberShake</a:t>
                      </a:r>
                      <a:r>
                        <a:rPr lang="en-US" sz="2000" dirty="0" smtClean="0">
                          <a:solidFill>
                            <a:srgbClr val="800000"/>
                          </a:solidFill>
                        </a:rPr>
                        <a:t> 1.0 Hz</a:t>
                      </a:r>
                      <a:endParaRPr lang="en-US" sz="2000" dirty="0">
                        <a:solidFill>
                          <a:srgbClr val="80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dirty="0" smtClean="0"/>
                        <a:t>XE6</a:t>
                      </a:r>
                      <a:endParaRPr 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XK7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XK7</a:t>
                      </a:r>
                    </a:p>
                    <a:p>
                      <a:pPr algn="ctr"/>
                      <a:r>
                        <a:rPr lang="en-US" sz="1200" dirty="0" smtClean="0"/>
                        <a:t>(CPU-GPU co-scheduling)</a:t>
                      </a:r>
                      <a:endParaRPr lang="en-US" sz="1200" dirty="0"/>
                    </a:p>
                  </a:txBody>
                  <a:tcPr anchor="ctr"/>
                </a:tc>
              </a:tr>
              <a:tr h="645583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Nodes</a:t>
                      </a:r>
                      <a:endParaRPr 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400</a:t>
                      </a:r>
                      <a:endParaRPr 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400</a:t>
                      </a:r>
                      <a:endParaRPr 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400</a:t>
                      </a:r>
                      <a:endParaRPr lang="en-US" sz="2000" dirty="0"/>
                    </a:p>
                  </a:txBody>
                  <a:tcPr anchor="ctr"/>
                </a:tc>
              </a:tr>
              <a:tr h="645583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solidFill>
                            <a:srgbClr val="800000"/>
                          </a:solidFill>
                        </a:rPr>
                        <a:t>SGT </a:t>
                      </a:r>
                      <a:r>
                        <a:rPr lang="en-US" sz="2000" b="1" dirty="0" err="1" smtClean="0">
                          <a:solidFill>
                            <a:srgbClr val="800000"/>
                          </a:solidFill>
                        </a:rPr>
                        <a:t>hrs</a:t>
                      </a:r>
                      <a:r>
                        <a:rPr lang="en-US" sz="2000" b="1" dirty="0" smtClean="0">
                          <a:solidFill>
                            <a:srgbClr val="800000"/>
                          </a:solidFill>
                        </a:rPr>
                        <a:t> per site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solidFill>
                            <a:srgbClr val="800000"/>
                          </a:solidFill>
                        </a:rPr>
                        <a:t>10.36</a:t>
                      </a:r>
                      <a:endParaRPr lang="en-US" sz="2000" b="1" dirty="0">
                        <a:solidFill>
                          <a:srgbClr val="80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solidFill>
                            <a:srgbClr val="800000"/>
                          </a:solidFill>
                        </a:rPr>
                        <a:t>2.80</a:t>
                      </a:r>
                      <a:endParaRPr lang="en-US" sz="2000" b="1" dirty="0">
                        <a:solidFill>
                          <a:srgbClr val="80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solidFill>
                            <a:srgbClr val="800000"/>
                          </a:solidFill>
                        </a:rPr>
                        <a:t>2.80</a:t>
                      </a:r>
                      <a:endParaRPr lang="en-US" sz="2000" b="1" dirty="0">
                        <a:solidFill>
                          <a:srgbClr val="800000"/>
                        </a:solidFill>
                      </a:endParaRPr>
                    </a:p>
                  </a:txBody>
                  <a:tcPr anchor="ctr"/>
                </a:tc>
              </a:tr>
              <a:tr h="645583"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>
                          <a:solidFill>
                            <a:schemeClr val="tx1"/>
                          </a:solidFill>
                        </a:rPr>
                        <a:t>Post-processing</a:t>
                      </a:r>
                      <a:r>
                        <a:rPr lang="en-US" sz="1600" b="0" baseline="0" dirty="0" smtClean="0">
                          <a:solidFill>
                            <a:schemeClr val="tx1"/>
                          </a:solidFill>
                        </a:rPr>
                        <a:t> hours per site**</a:t>
                      </a:r>
                      <a:endParaRPr 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dirty="0" smtClean="0">
                          <a:solidFill>
                            <a:schemeClr val="tx1"/>
                          </a:solidFill>
                        </a:rPr>
                        <a:t>0.94</a:t>
                      </a:r>
                      <a:endParaRPr 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dirty="0" smtClean="0">
                          <a:solidFill>
                            <a:schemeClr val="tx1"/>
                          </a:solidFill>
                        </a:rPr>
                        <a:t>1.88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dirty="0" smtClean="0">
                          <a:solidFill>
                            <a:schemeClr val="tx1"/>
                          </a:solidFill>
                        </a:rPr>
                        <a:t>2.00</a:t>
                      </a:r>
                      <a:endParaRPr 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</a:tr>
              <a:tr h="645583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solidFill>
                            <a:srgbClr val="800000"/>
                          </a:solidFill>
                        </a:rPr>
                        <a:t>Total </a:t>
                      </a:r>
                      <a:r>
                        <a:rPr lang="en-US" sz="2000" b="1" dirty="0" err="1" smtClean="0">
                          <a:solidFill>
                            <a:srgbClr val="800000"/>
                          </a:solidFill>
                        </a:rPr>
                        <a:t>Hrs</a:t>
                      </a:r>
                      <a:r>
                        <a:rPr lang="en-US" sz="2000" b="1" dirty="0" smtClean="0">
                          <a:solidFill>
                            <a:srgbClr val="800000"/>
                          </a:solidFill>
                        </a:rPr>
                        <a:t> per site</a:t>
                      </a:r>
                      <a:endParaRPr lang="en-US" sz="2000" b="1" dirty="0">
                        <a:solidFill>
                          <a:srgbClr val="80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solidFill>
                            <a:srgbClr val="800000"/>
                          </a:solidFill>
                        </a:rPr>
                        <a:t>11.30</a:t>
                      </a:r>
                      <a:endParaRPr lang="en-US" sz="2000" b="1" dirty="0">
                        <a:solidFill>
                          <a:srgbClr val="80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solidFill>
                            <a:srgbClr val="800000"/>
                          </a:solidFill>
                        </a:rPr>
                        <a:t>4.68</a:t>
                      </a:r>
                      <a:endParaRPr lang="en-US" sz="2000" b="1" dirty="0">
                        <a:solidFill>
                          <a:srgbClr val="80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solidFill>
                            <a:srgbClr val="800000"/>
                          </a:solidFill>
                        </a:rPr>
                        <a:t>2.80</a:t>
                      </a:r>
                      <a:endParaRPr lang="en-US" sz="2000" b="1" dirty="0">
                        <a:solidFill>
                          <a:srgbClr val="800000"/>
                        </a:solidFill>
                      </a:endParaRPr>
                    </a:p>
                  </a:txBody>
                  <a:tcPr anchor="ctr"/>
                </a:tc>
              </a:tr>
              <a:tr h="645583">
                <a:tc>
                  <a:txBody>
                    <a:bodyPr/>
                    <a:lstStyle/>
                    <a:p>
                      <a:pPr algn="ctr"/>
                      <a:r>
                        <a:rPr lang="en-US" sz="2000" b="0" dirty="0" smtClean="0">
                          <a:solidFill>
                            <a:schemeClr val="tx1"/>
                          </a:solidFill>
                        </a:rPr>
                        <a:t>Total</a:t>
                      </a:r>
                      <a:r>
                        <a:rPr lang="en-US" sz="2000" b="0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2000" b="0" dirty="0" smtClean="0">
                          <a:solidFill>
                            <a:schemeClr val="tx1"/>
                          </a:solidFill>
                        </a:rPr>
                        <a:t>SUs(Millions)* </a:t>
                      </a:r>
                      <a:endParaRPr 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dirty="0" smtClean="0">
                          <a:solidFill>
                            <a:schemeClr val="tx1"/>
                          </a:solidFill>
                        </a:rPr>
                        <a:t>723</a:t>
                      </a:r>
                      <a:r>
                        <a:rPr lang="en-US" sz="2000" b="0" baseline="0" dirty="0" smtClean="0">
                          <a:solidFill>
                            <a:schemeClr val="tx1"/>
                          </a:solidFill>
                        </a:rPr>
                        <a:t> M</a:t>
                      </a:r>
                      <a:endParaRPr 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dirty="0" smtClean="0">
                          <a:solidFill>
                            <a:schemeClr val="tx1"/>
                          </a:solidFill>
                        </a:rPr>
                        <a:t>299 M</a:t>
                      </a:r>
                      <a:endParaRPr 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dirty="0" smtClean="0">
                          <a:solidFill>
                            <a:schemeClr val="tx1"/>
                          </a:solidFill>
                        </a:rPr>
                        <a:t>179 M</a:t>
                      </a:r>
                      <a:endParaRPr 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</a:tr>
              <a:tr h="701040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solidFill>
                            <a:srgbClr val="800000"/>
                          </a:solidFill>
                        </a:rPr>
                        <a:t>SUs</a:t>
                      </a:r>
                      <a:r>
                        <a:rPr lang="en-US" sz="2000" b="1" baseline="0" dirty="0" smtClean="0">
                          <a:solidFill>
                            <a:srgbClr val="800000"/>
                          </a:solidFill>
                        </a:rPr>
                        <a:t>  saving (Millions)</a:t>
                      </a:r>
                      <a:endParaRPr lang="en-US" sz="2000" b="1" dirty="0">
                        <a:solidFill>
                          <a:srgbClr val="80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000" b="1" dirty="0">
                        <a:solidFill>
                          <a:srgbClr val="80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solidFill>
                            <a:srgbClr val="800000"/>
                          </a:solidFill>
                        </a:rPr>
                        <a:t>424 M</a:t>
                      </a:r>
                      <a:endParaRPr lang="en-US" sz="2000" b="1" dirty="0">
                        <a:solidFill>
                          <a:srgbClr val="80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baseline="0" dirty="0" smtClean="0">
                          <a:solidFill>
                            <a:srgbClr val="800000"/>
                          </a:solidFill>
                        </a:rPr>
                        <a:t>543 M</a:t>
                      </a:r>
                      <a:endParaRPr lang="en-US" sz="2000" b="1" dirty="0">
                        <a:solidFill>
                          <a:srgbClr val="800000"/>
                        </a:solidFill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791632" y="6150310"/>
            <a:ext cx="70485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* Scale to 5000 sites based on two strain Green tensor runs per site</a:t>
            </a: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>** based on </a:t>
            </a:r>
            <a:r>
              <a:rPr lang="en-US" dirty="0" err="1" smtClean="0"/>
              <a:t>CyberShake</a:t>
            </a:r>
            <a:r>
              <a:rPr lang="en-US" dirty="0" smtClean="0"/>
              <a:t> 13.4 map</a:t>
            </a:r>
            <a:endParaRPr lang="en-US" dirty="0"/>
          </a:p>
        </p:txBody>
      </p:sp>
      <p:cxnSp>
        <p:nvCxnSpPr>
          <p:cNvPr id="5" name="Straight Arrow Connector 4"/>
          <p:cNvCxnSpPr/>
          <p:nvPr/>
        </p:nvCxnSpPr>
        <p:spPr>
          <a:xfrm>
            <a:off x="5041900" y="3111500"/>
            <a:ext cx="406400" cy="0"/>
          </a:xfrm>
          <a:prstGeom prst="straightConnector1">
            <a:avLst/>
          </a:prstGeom>
          <a:ln>
            <a:solidFill>
              <a:srgbClr val="008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 flipH="1">
            <a:off x="4305300" y="3111500"/>
            <a:ext cx="368300" cy="0"/>
          </a:xfrm>
          <a:prstGeom prst="straightConnector1">
            <a:avLst/>
          </a:prstGeom>
          <a:ln>
            <a:solidFill>
              <a:srgbClr val="008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4445000" y="2755324"/>
            <a:ext cx="812800" cy="646331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008000"/>
                </a:solidFill>
              </a:rPr>
              <a:t>3.7x </a:t>
            </a:r>
          </a:p>
          <a:p>
            <a:pPr algn="ctr"/>
            <a:r>
              <a:rPr lang="en-US" b="1" dirty="0" smtClean="0">
                <a:solidFill>
                  <a:srgbClr val="008000"/>
                </a:solidFill>
              </a:rPr>
              <a:t>speedup</a:t>
            </a:r>
            <a:endParaRPr lang="en-US" b="1" dirty="0">
              <a:solidFill>
                <a:srgbClr val="008000"/>
              </a:solidFill>
            </a:endParaRPr>
          </a:p>
        </p:txBody>
      </p:sp>
      <p:sp>
        <p:nvSpPr>
          <p:cNvPr id="11" name="Title 1"/>
          <p:cNvSpPr txBox="1">
            <a:spLocks/>
          </p:cNvSpPr>
          <p:nvPr/>
        </p:nvSpPr>
        <p:spPr>
          <a:xfrm>
            <a:off x="311150" y="361423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b="1" kern="1200">
                <a:solidFill>
                  <a:srgbClr val="800000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smtClean="0"/>
              <a:t>CyberShake SGT Simulations on XK7 vs XE6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6612986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1150" y="361423"/>
            <a:ext cx="8229600" cy="1143000"/>
          </a:xfrm>
        </p:spPr>
        <p:txBody>
          <a:bodyPr>
            <a:noAutofit/>
          </a:bodyPr>
          <a:lstStyle/>
          <a:p>
            <a:r>
              <a:rPr lang="en-US" sz="2800" dirty="0" err="1" smtClean="0"/>
              <a:t>CyberShake</a:t>
            </a:r>
            <a:r>
              <a:rPr lang="en-US" sz="2800" dirty="0" smtClean="0"/>
              <a:t> SGT Simulations on XK7 </a:t>
            </a:r>
            <a:r>
              <a:rPr lang="en-US" sz="2800" dirty="0" err="1" smtClean="0"/>
              <a:t>vs</a:t>
            </a:r>
            <a:r>
              <a:rPr lang="en-US" sz="2800" dirty="0" smtClean="0"/>
              <a:t> XE6</a:t>
            </a:r>
            <a:endParaRPr lang="en-US" sz="3200" dirty="0"/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41903594"/>
              </p:ext>
            </p:extLst>
          </p:nvPr>
        </p:nvGraphicFramePr>
        <p:xfrm>
          <a:off x="874182" y="1504425"/>
          <a:ext cx="7444318" cy="45745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41551"/>
                <a:gridCol w="1763816"/>
                <a:gridCol w="1577871"/>
                <a:gridCol w="1861080"/>
              </a:tblGrid>
              <a:tr h="645583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err="1" smtClean="0">
                          <a:solidFill>
                            <a:srgbClr val="800000"/>
                          </a:solidFill>
                        </a:rPr>
                        <a:t>CyberShake</a:t>
                      </a:r>
                      <a:r>
                        <a:rPr lang="en-US" sz="2000" dirty="0" smtClean="0">
                          <a:solidFill>
                            <a:srgbClr val="800000"/>
                          </a:solidFill>
                        </a:rPr>
                        <a:t> 1.0 Hz</a:t>
                      </a:r>
                      <a:endParaRPr lang="en-US" sz="2000" dirty="0">
                        <a:solidFill>
                          <a:srgbClr val="80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dirty="0" smtClean="0"/>
                        <a:t>XE6</a:t>
                      </a:r>
                      <a:endParaRPr 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XK7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XK7</a:t>
                      </a:r>
                    </a:p>
                    <a:p>
                      <a:pPr algn="ctr"/>
                      <a:r>
                        <a:rPr lang="en-US" sz="1200" dirty="0" smtClean="0"/>
                        <a:t>(CPU-GPU co-scheduling)</a:t>
                      </a:r>
                      <a:endParaRPr lang="en-US" sz="1200" dirty="0"/>
                    </a:p>
                  </a:txBody>
                  <a:tcPr anchor="ctr"/>
                </a:tc>
              </a:tr>
              <a:tr h="645583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Nodes</a:t>
                      </a:r>
                      <a:endParaRPr 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400</a:t>
                      </a:r>
                      <a:endParaRPr 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400</a:t>
                      </a:r>
                      <a:endParaRPr 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400</a:t>
                      </a:r>
                      <a:endParaRPr lang="en-US" sz="2000" dirty="0"/>
                    </a:p>
                  </a:txBody>
                  <a:tcPr anchor="ctr"/>
                </a:tc>
              </a:tr>
              <a:tr h="645583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solidFill>
                            <a:srgbClr val="800000"/>
                          </a:solidFill>
                        </a:rPr>
                        <a:t>SGT </a:t>
                      </a:r>
                      <a:r>
                        <a:rPr lang="en-US" sz="2000" b="1" dirty="0" err="1" smtClean="0">
                          <a:solidFill>
                            <a:srgbClr val="800000"/>
                          </a:solidFill>
                        </a:rPr>
                        <a:t>hrs</a:t>
                      </a:r>
                      <a:r>
                        <a:rPr lang="en-US" sz="2000" b="1" dirty="0" smtClean="0">
                          <a:solidFill>
                            <a:srgbClr val="800000"/>
                          </a:solidFill>
                        </a:rPr>
                        <a:t> per site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solidFill>
                            <a:srgbClr val="800000"/>
                          </a:solidFill>
                        </a:rPr>
                        <a:t>10.36</a:t>
                      </a:r>
                      <a:endParaRPr lang="en-US" sz="2000" b="1" dirty="0">
                        <a:solidFill>
                          <a:srgbClr val="80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solidFill>
                            <a:srgbClr val="800000"/>
                          </a:solidFill>
                        </a:rPr>
                        <a:t>2.80</a:t>
                      </a:r>
                      <a:endParaRPr lang="en-US" sz="2000" b="1" dirty="0">
                        <a:solidFill>
                          <a:srgbClr val="80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solidFill>
                            <a:srgbClr val="800000"/>
                          </a:solidFill>
                        </a:rPr>
                        <a:t>2.80</a:t>
                      </a:r>
                      <a:endParaRPr lang="en-US" sz="2000" b="1" dirty="0">
                        <a:solidFill>
                          <a:srgbClr val="800000"/>
                        </a:solidFill>
                      </a:endParaRPr>
                    </a:p>
                  </a:txBody>
                  <a:tcPr anchor="ctr"/>
                </a:tc>
              </a:tr>
              <a:tr h="645583"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>
                          <a:solidFill>
                            <a:schemeClr val="tx1"/>
                          </a:solidFill>
                        </a:rPr>
                        <a:t>Post-processing</a:t>
                      </a:r>
                      <a:r>
                        <a:rPr lang="en-US" sz="1600" b="0" baseline="0" dirty="0" smtClean="0">
                          <a:solidFill>
                            <a:schemeClr val="tx1"/>
                          </a:solidFill>
                        </a:rPr>
                        <a:t> hours per site**</a:t>
                      </a:r>
                      <a:endParaRPr 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dirty="0" smtClean="0">
                          <a:solidFill>
                            <a:schemeClr val="tx1"/>
                          </a:solidFill>
                        </a:rPr>
                        <a:t>0.94</a:t>
                      </a:r>
                      <a:endParaRPr 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dirty="0" smtClean="0">
                          <a:solidFill>
                            <a:schemeClr val="tx1"/>
                          </a:solidFill>
                        </a:rPr>
                        <a:t>1.88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dirty="0" smtClean="0">
                          <a:solidFill>
                            <a:schemeClr val="tx1"/>
                          </a:solidFill>
                        </a:rPr>
                        <a:t>2.00</a:t>
                      </a:r>
                      <a:endParaRPr 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</a:tr>
              <a:tr h="645583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solidFill>
                            <a:srgbClr val="800000"/>
                          </a:solidFill>
                        </a:rPr>
                        <a:t>Total </a:t>
                      </a:r>
                      <a:r>
                        <a:rPr lang="en-US" sz="2000" b="1" dirty="0" err="1" smtClean="0">
                          <a:solidFill>
                            <a:srgbClr val="800000"/>
                          </a:solidFill>
                        </a:rPr>
                        <a:t>Hrs</a:t>
                      </a:r>
                      <a:r>
                        <a:rPr lang="en-US" sz="2000" b="1" dirty="0" smtClean="0">
                          <a:solidFill>
                            <a:srgbClr val="800000"/>
                          </a:solidFill>
                        </a:rPr>
                        <a:t> per site</a:t>
                      </a:r>
                      <a:endParaRPr lang="en-US" sz="2000" b="1" dirty="0">
                        <a:solidFill>
                          <a:srgbClr val="80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solidFill>
                            <a:srgbClr val="800000"/>
                          </a:solidFill>
                        </a:rPr>
                        <a:t>11.30</a:t>
                      </a:r>
                      <a:endParaRPr lang="en-US" sz="2000" b="1" dirty="0">
                        <a:solidFill>
                          <a:srgbClr val="80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solidFill>
                            <a:srgbClr val="800000"/>
                          </a:solidFill>
                        </a:rPr>
                        <a:t>4.68</a:t>
                      </a:r>
                      <a:endParaRPr lang="en-US" sz="2000" b="1" dirty="0">
                        <a:solidFill>
                          <a:srgbClr val="80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solidFill>
                            <a:srgbClr val="800000"/>
                          </a:solidFill>
                        </a:rPr>
                        <a:t>2.80</a:t>
                      </a:r>
                      <a:endParaRPr lang="en-US" sz="2000" b="1" dirty="0">
                        <a:solidFill>
                          <a:srgbClr val="800000"/>
                        </a:solidFill>
                      </a:endParaRPr>
                    </a:p>
                  </a:txBody>
                  <a:tcPr anchor="ctr"/>
                </a:tc>
              </a:tr>
              <a:tr h="645583">
                <a:tc>
                  <a:txBody>
                    <a:bodyPr/>
                    <a:lstStyle/>
                    <a:p>
                      <a:pPr algn="ctr"/>
                      <a:r>
                        <a:rPr lang="en-US" sz="2000" b="0" dirty="0" smtClean="0">
                          <a:solidFill>
                            <a:schemeClr val="tx1"/>
                          </a:solidFill>
                        </a:rPr>
                        <a:t>Total</a:t>
                      </a:r>
                      <a:r>
                        <a:rPr lang="en-US" sz="2000" b="0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2000" b="0" dirty="0" smtClean="0">
                          <a:solidFill>
                            <a:schemeClr val="tx1"/>
                          </a:solidFill>
                        </a:rPr>
                        <a:t>SUs(Millions)* </a:t>
                      </a:r>
                      <a:endParaRPr 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dirty="0" smtClean="0">
                          <a:solidFill>
                            <a:schemeClr val="tx1"/>
                          </a:solidFill>
                        </a:rPr>
                        <a:t>723</a:t>
                      </a:r>
                      <a:r>
                        <a:rPr lang="en-US" sz="2000" b="0" baseline="0" dirty="0" smtClean="0">
                          <a:solidFill>
                            <a:schemeClr val="tx1"/>
                          </a:solidFill>
                        </a:rPr>
                        <a:t> M</a:t>
                      </a:r>
                      <a:endParaRPr 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dirty="0" smtClean="0">
                          <a:solidFill>
                            <a:schemeClr val="tx1"/>
                          </a:solidFill>
                        </a:rPr>
                        <a:t>299 M</a:t>
                      </a:r>
                      <a:endParaRPr 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dirty="0" smtClean="0">
                          <a:solidFill>
                            <a:schemeClr val="tx1"/>
                          </a:solidFill>
                        </a:rPr>
                        <a:t>179 M</a:t>
                      </a:r>
                      <a:endParaRPr 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</a:tr>
              <a:tr h="701040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SUs</a:t>
                      </a:r>
                      <a:r>
                        <a:rPr lang="en-US" sz="2000" b="1" baseline="0" dirty="0" smtClean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  saving (Millions)</a:t>
                      </a:r>
                      <a:endParaRPr lang="en-US" sz="2000" b="1" dirty="0">
                        <a:solidFill>
                          <a:schemeClr val="bg1">
                            <a:lumMod val="85000"/>
                          </a:schemeClr>
                        </a:solidFill>
                      </a:endParaRPr>
                    </a:p>
                  </a:txBody>
                  <a:tcPr anchor="ctr"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 b="1" dirty="0">
                        <a:solidFill>
                          <a:schemeClr val="bg1">
                            <a:lumMod val="85000"/>
                          </a:schemeClr>
                        </a:solidFill>
                      </a:endParaRPr>
                    </a:p>
                  </a:txBody>
                  <a:tcPr anchor="ctr"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424 M</a:t>
                      </a:r>
                      <a:endParaRPr lang="en-US" sz="2000" b="1" dirty="0">
                        <a:solidFill>
                          <a:schemeClr val="bg1">
                            <a:lumMod val="85000"/>
                          </a:schemeClr>
                        </a:solidFill>
                      </a:endParaRPr>
                    </a:p>
                  </a:txBody>
                  <a:tcPr anchor="ctr"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baseline="0" dirty="0" smtClean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543 M</a:t>
                      </a:r>
                      <a:endParaRPr lang="en-US" sz="2000" b="1" dirty="0">
                        <a:solidFill>
                          <a:schemeClr val="bg1">
                            <a:lumMod val="85000"/>
                          </a:schemeClr>
                        </a:solidFill>
                      </a:endParaRPr>
                    </a:p>
                  </a:txBody>
                  <a:tcPr anchor="ctr">
                    <a:solidFill>
                      <a:schemeClr val="accent3">
                        <a:lumMod val="7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91632" y="6150310"/>
            <a:ext cx="76665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* Scale to 5000 sites based on two strain Green tensor runs per site</a:t>
            </a: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>** based on </a:t>
            </a:r>
            <a:r>
              <a:rPr lang="en-US" dirty="0" err="1" smtClean="0"/>
              <a:t>CyberShake</a:t>
            </a:r>
            <a:r>
              <a:rPr lang="en-US" dirty="0" smtClean="0"/>
              <a:t> 13.4 map</a:t>
            </a:r>
            <a:endParaRPr lang="en-US" dirty="0"/>
          </a:p>
        </p:txBody>
      </p:sp>
      <p:cxnSp>
        <p:nvCxnSpPr>
          <p:cNvPr id="6" name="Straight Arrow Connector 5"/>
          <p:cNvCxnSpPr/>
          <p:nvPr/>
        </p:nvCxnSpPr>
        <p:spPr>
          <a:xfrm>
            <a:off x="5041900" y="3111500"/>
            <a:ext cx="406400" cy="0"/>
          </a:xfrm>
          <a:prstGeom prst="straightConnector1">
            <a:avLst/>
          </a:prstGeom>
          <a:ln>
            <a:solidFill>
              <a:srgbClr val="008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 flipH="1">
            <a:off x="4305300" y="3111500"/>
            <a:ext cx="368300" cy="0"/>
          </a:xfrm>
          <a:prstGeom prst="straightConnector1">
            <a:avLst/>
          </a:prstGeom>
          <a:ln>
            <a:solidFill>
              <a:srgbClr val="008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4445000" y="2755324"/>
            <a:ext cx="812800" cy="646331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008000"/>
                </a:solidFill>
              </a:rPr>
              <a:t>3.7x </a:t>
            </a:r>
          </a:p>
          <a:p>
            <a:pPr algn="ctr"/>
            <a:r>
              <a:rPr lang="en-US" b="1" dirty="0" smtClean="0">
                <a:solidFill>
                  <a:srgbClr val="008000"/>
                </a:solidFill>
              </a:rPr>
              <a:t>speedup</a:t>
            </a:r>
            <a:endParaRPr lang="en-US" b="1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03840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/>
          <p:cNvSpPr/>
          <p:nvPr/>
        </p:nvSpPr>
        <p:spPr>
          <a:xfrm>
            <a:off x="3118451" y="3076642"/>
            <a:ext cx="2881473" cy="23241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/>
          <p:cNvSpPr/>
          <p:nvPr/>
        </p:nvSpPr>
        <p:spPr>
          <a:xfrm>
            <a:off x="6093499" y="4253013"/>
            <a:ext cx="2881473" cy="23241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109978" y="2438400"/>
            <a:ext cx="2881473" cy="23241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CyberShake_adaptive_sites_yellow.png"/>
          <p:cNvPicPr>
            <a:picLocks noChangeAspect="1"/>
          </p:cNvPicPr>
          <p:nvPr/>
        </p:nvPicPr>
        <p:blipFill>
          <a:blip r:embed="rId3">
            <a:alphaModFix amt="2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700"/>
            <a:ext cx="9144000" cy="685800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5332335" y="1268854"/>
            <a:ext cx="37188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S</a:t>
            </a:r>
            <a:r>
              <a:rPr lang="en-US" b="1" dirty="0" smtClean="0">
                <a:solidFill>
                  <a:schemeClr val="bg1"/>
                </a:solidFill>
              </a:rPr>
              <a:t>eismicity-weighted </a:t>
            </a:r>
            <a:r>
              <a:rPr lang="en-US" b="1" dirty="0" err="1" smtClean="0">
                <a:solidFill>
                  <a:schemeClr val="bg1"/>
                </a:solidFill>
              </a:rPr>
              <a:t>CyberShake</a:t>
            </a:r>
            <a:r>
              <a:rPr lang="en-US" b="1" dirty="0" smtClean="0">
                <a:solidFill>
                  <a:schemeClr val="bg1"/>
                </a:solidFill>
              </a:rPr>
              <a:t> grid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8" name="Title 1"/>
          <p:cNvSpPr txBox="1">
            <a:spLocks/>
          </p:cNvSpPr>
          <p:nvPr/>
        </p:nvSpPr>
        <p:spPr bwMode="auto">
          <a:xfrm>
            <a:off x="139699" y="-88900"/>
            <a:ext cx="8701491" cy="1193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2"/>
                </a:solidFill>
                <a:latin typeface="+mj-lt"/>
                <a:ea typeface="ＭＳ Ｐゴシック" pitchFamily="-65" charset="-128"/>
                <a:cs typeface="ＭＳ Ｐゴシック" pitchFamily="-65" charset="-128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2"/>
                </a:solidFill>
                <a:latin typeface="Arial" pitchFamily="-65" charset="0"/>
                <a:ea typeface="ＭＳ Ｐゴシック" pitchFamily="-65" charset="-128"/>
                <a:cs typeface="ＭＳ Ｐゴシック" pitchFamily="-65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2"/>
                </a:solidFill>
                <a:latin typeface="Arial" pitchFamily="-65" charset="0"/>
                <a:ea typeface="ＭＳ Ｐゴシック" pitchFamily="-65" charset="-128"/>
                <a:cs typeface="ＭＳ Ｐゴシック" pitchFamily="-65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2"/>
                </a:solidFill>
                <a:latin typeface="Arial" pitchFamily="-65" charset="0"/>
                <a:ea typeface="ＭＳ Ｐゴシック" pitchFamily="-65" charset="-128"/>
                <a:cs typeface="ＭＳ Ｐゴシック" pitchFamily="-65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2"/>
                </a:solidFill>
                <a:latin typeface="Arial" pitchFamily="-65" charset="0"/>
                <a:ea typeface="ＭＳ Ｐゴシック" pitchFamily="-65" charset="-128"/>
                <a:cs typeface="ＭＳ Ｐゴシック" pitchFamily="-65" charset="-128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bg2"/>
                </a:solidFill>
                <a:latin typeface="Arial" pitchFamily="-65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bg2"/>
                </a:solidFill>
                <a:latin typeface="Arial" pitchFamily="-65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bg2"/>
                </a:solidFill>
                <a:latin typeface="Arial" pitchFamily="-65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bg2"/>
                </a:solidFill>
                <a:latin typeface="Arial" pitchFamily="-65" charset="0"/>
              </a:defRPr>
            </a:lvl9pPr>
          </a:lstStyle>
          <a:p>
            <a:r>
              <a:rPr lang="en-US" sz="2400" i="1" dirty="0" smtClean="0">
                <a:solidFill>
                  <a:srgbClr val="800000"/>
                </a:solidFill>
              </a:rPr>
              <a:t>Create a broadband </a:t>
            </a:r>
            <a:r>
              <a:rPr lang="en-US" sz="2400" i="1" dirty="0" err="1" smtClean="0">
                <a:solidFill>
                  <a:srgbClr val="800000"/>
                </a:solidFill>
              </a:rPr>
              <a:t>CyberShake</a:t>
            </a:r>
            <a:r>
              <a:rPr lang="en-US" sz="2400" i="1" dirty="0" smtClean="0">
                <a:solidFill>
                  <a:srgbClr val="800000"/>
                </a:solidFill>
              </a:rPr>
              <a:t> hazard model for all of California</a:t>
            </a:r>
            <a:endParaRPr lang="en-US" sz="2400" i="1" dirty="0">
              <a:solidFill>
                <a:srgbClr val="80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86178" y="5649090"/>
            <a:ext cx="3344422" cy="923330"/>
          </a:xfrm>
          <a:prstGeom prst="rect">
            <a:avLst/>
          </a:prstGeom>
          <a:solidFill>
            <a:srgbClr val="FFFBBF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800" b="1" i="1" dirty="0" smtClean="0">
                <a:solidFill>
                  <a:srgbClr val="800000"/>
                </a:solidFill>
              </a:rPr>
              <a:t>The statewide </a:t>
            </a:r>
            <a:r>
              <a:rPr lang="en-US" sz="1800" b="1" i="1" dirty="0" err="1" smtClean="0">
                <a:solidFill>
                  <a:srgbClr val="800000"/>
                </a:solidFill>
              </a:rPr>
              <a:t>CyberShake</a:t>
            </a:r>
            <a:r>
              <a:rPr lang="en-US" sz="1800" b="1" i="1" dirty="0" smtClean="0">
                <a:solidFill>
                  <a:srgbClr val="800000"/>
                </a:solidFill>
              </a:rPr>
              <a:t> hazard model will comprise 1.8 billion seismograms</a:t>
            </a:r>
            <a:endParaRPr lang="en-US" sz="1800" b="1" i="1" dirty="0">
              <a:solidFill>
                <a:srgbClr val="800000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09977" y="1453520"/>
            <a:ext cx="2881473" cy="984880"/>
          </a:xfrm>
          <a:prstGeom prst="rect">
            <a:avLst/>
          </a:prstGeom>
          <a:solidFill>
            <a:srgbClr val="FFFBB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1327211" y="641696"/>
            <a:ext cx="64624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7013" indent="0">
              <a:spcAft>
                <a:spcPts val="1200"/>
              </a:spcAft>
              <a:buNone/>
            </a:pPr>
            <a:r>
              <a:rPr lang="en-US" b="1" dirty="0"/>
              <a:t>Computational requirements for 1400 sites across </a:t>
            </a:r>
            <a:r>
              <a:rPr lang="en-US" b="1" dirty="0" smtClean="0"/>
              <a:t>California</a:t>
            </a:r>
            <a:endParaRPr lang="en-US" b="1" dirty="0"/>
          </a:p>
        </p:txBody>
      </p:sp>
      <p:sp>
        <p:nvSpPr>
          <p:cNvPr id="17" name="Rectangle 16"/>
          <p:cNvSpPr/>
          <p:nvPr/>
        </p:nvSpPr>
        <p:spPr>
          <a:xfrm>
            <a:off x="3118451" y="2239140"/>
            <a:ext cx="2887838" cy="796160"/>
          </a:xfrm>
          <a:prstGeom prst="rect">
            <a:avLst/>
          </a:prstGeom>
          <a:solidFill>
            <a:srgbClr val="FFFBB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/>
          <p:cNvSpPr/>
          <p:nvPr/>
        </p:nvSpPr>
        <p:spPr>
          <a:xfrm>
            <a:off x="6106199" y="3400405"/>
            <a:ext cx="2881473" cy="849365"/>
          </a:xfrm>
          <a:prstGeom prst="rect">
            <a:avLst/>
          </a:prstGeom>
          <a:solidFill>
            <a:srgbClr val="FFFBB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Content Placeholder 3"/>
          <p:cNvSpPr txBox="1">
            <a:spLocks/>
          </p:cNvSpPr>
          <p:nvPr/>
        </p:nvSpPr>
        <p:spPr>
          <a:xfrm>
            <a:off x="107692" y="1412226"/>
            <a:ext cx="2985016" cy="349250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900" b="1" i="1" dirty="0" smtClean="0">
                <a:cs typeface="Times"/>
              </a:rPr>
              <a:t>SCEC </a:t>
            </a:r>
            <a:r>
              <a:rPr lang="en-US" sz="1900" b="1" i="1" dirty="0">
                <a:cs typeface="Times"/>
              </a:rPr>
              <a:t>CS14.2 </a:t>
            </a:r>
            <a:r>
              <a:rPr lang="en-US" sz="1900" b="1" i="1" dirty="0" smtClean="0">
                <a:cs typeface="Times"/>
              </a:rPr>
              <a:t>study launched </a:t>
            </a:r>
            <a:r>
              <a:rPr lang="en-US" sz="1900" b="1" i="1" dirty="0">
                <a:cs typeface="Times"/>
              </a:rPr>
              <a:t>on Blue Waters on 18 Feb </a:t>
            </a:r>
            <a:r>
              <a:rPr lang="en-US" sz="1900" b="1" i="1" dirty="0" smtClean="0">
                <a:cs typeface="Times"/>
              </a:rPr>
              <a:t>2014, </a:t>
            </a:r>
            <a:r>
              <a:rPr lang="en-US" sz="1900" b="1" dirty="0" smtClean="0"/>
              <a:t>0.5 Hz deterministic,    2 components</a:t>
            </a:r>
          </a:p>
          <a:p>
            <a:pPr marL="520700" lvl="1"/>
            <a:r>
              <a:rPr lang="en-US" sz="1700" b="1" dirty="0"/>
              <a:t>T</a:t>
            </a:r>
            <a:r>
              <a:rPr lang="en-US" sz="1700" b="1" dirty="0" smtClean="0"/>
              <a:t>urnaround: 342 hours</a:t>
            </a:r>
          </a:p>
          <a:p>
            <a:pPr marL="520700" lvl="1"/>
            <a:r>
              <a:rPr lang="en-US" sz="1700" b="1" dirty="0" smtClean="0"/>
              <a:t>XE6/XK7 nodes used: 1620, or 49,280 cores</a:t>
            </a:r>
          </a:p>
          <a:p>
            <a:pPr marL="520700" lvl="1"/>
            <a:r>
              <a:rPr lang="en-US" sz="1700" b="1" dirty="0" smtClean="0"/>
              <a:t>Jobs submitted: 31,463</a:t>
            </a:r>
          </a:p>
          <a:p>
            <a:pPr marL="520700" lvl="1"/>
            <a:r>
              <a:rPr lang="en-US" sz="1700" b="1" dirty="0"/>
              <a:t>Number of tasks: </a:t>
            </a:r>
            <a:r>
              <a:rPr lang="en-US" sz="1700" b="1" dirty="0" smtClean="0"/>
              <a:t>470 million</a:t>
            </a:r>
            <a:endParaRPr lang="en-US" sz="1700" b="1" dirty="0"/>
          </a:p>
          <a:p>
            <a:pPr marL="520700" lvl="1"/>
            <a:r>
              <a:rPr lang="en-US" sz="1700" b="1" dirty="0" smtClean="0"/>
              <a:t>Storage used: 57 TB</a:t>
            </a:r>
          </a:p>
          <a:p>
            <a:pPr marL="520700" lvl="1"/>
            <a:r>
              <a:rPr lang="en-US" sz="1700" b="1" dirty="0" smtClean="0"/>
              <a:t>Allocation hours: 16 M (CPUs + GPUs)</a:t>
            </a:r>
          </a:p>
        </p:txBody>
      </p:sp>
      <p:sp>
        <p:nvSpPr>
          <p:cNvPr id="14" name="Content Placeholder 3"/>
          <p:cNvSpPr txBox="1">
            <a:spLocks/>
          </p:cNvSpPr>
          <p:nvPr/>
        </p:nvSpPr>
        <p:spPr>
          <a:xfrm>
            <a:off x="3042251" y="2188340"/>
            <a:ext cx="2976738" cy="34925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b="1" i="1" dirty="0">
                <a:cs typeface="Times"/>
              </a:rPr>
              <a:t>The </a:t>
            </a:r>
            <a:r>
              <a:rPr lang="en-US" sz="1800" b="1" i="1" dirty="0" smtClean="0">
                <a:cs typeface="Times"/>
              </a:rPr>
              <a:t>CS study proposed on Titan for 2014-2015, </a:t>
            </a:r>
            <a:r>
              <a:rPr lang="en-US" sz="1800" b="1" dirty="0" smtClean="0"/>
              <a:t>1.0 Hz deterministic, 3 components</a:t>
            </a:r>
          </a:p>
          <a:p>
            <a:pPr marL="520700" lvl="1"/>
            <a:r>
              <a:rPr lang="en-US" sz="1600" b="1" dirty="0"/>
              <a:t>T</a:t>
            </a:r>
            <a:r>
              <a:rPr lang="en-US" sz="1600" b="1" dirty="0" smtClean="0"/>
              <a:t>urnaround: 2 days</a:t>
            </a:r>
          </a:p>
          <a:p>
            <a:pPr marL="520700" lvl="1"/>
            <a:r>
              <a:rPr lang="en-US" sz="1600" b="1" dirty="0" smtClean="0"/>
              <a:t>XK7 nodes to use: 13,500</a:t>
            </a:r>
          </a:p>
          <a:p>
            <a:pPr marL="520700" lvl="1"/>
            <a:r>
              <a:rPr lang="en-US" sz="1600" b="1" dirty="0" smtClean="0"/>
              <a:t>Sustained PFLOP/s: 2.07</a:t>
            </a:r>
          </a:p>
          <a:p>
            <a:pPr marL="520700" lvl="1"/>
            <a:r>
              <a:rPr lang="en-US" sz="1600" b="1" dirty="0" smtClean="0"/>
              <a:t>Jobs to submit: 34,263</a:t>
            </a:r>
          </a:p>
          <a:p>
            <a:pPr marL="520700" lvl="1"/>
            <a:r>
              <a:rPr lang="en-US" sz="1600" b="1" dirty="0" smtClean="0"/>
              <a:t>Number of tasks: 575 M</a:t>
            </a:r>
          </a:p>
          <a:p>
            <a:pPr marL="520700" lvl="1"/>
            <a:r>
              <a:rPr lang="en-US" sz="1600" b="1" dirty="0" smtClean="0"/>
              <a:t>Storage used: 2 PB</a:t>
            </a:r>
          </a:p>
          <a:p>
            <a:pPr marL="520700" lvl="1"/>
            <a:r>
              <a:rPr lang="en-US" sz="1600" b="1" dirty="0" smtClean="0"/>
              <a:t>Allocation hours: 20 M (GPUs) + 220 M (CPUs)</a:t>
            </a:r>
          </a:p>
        </p:txBody>
      </p:sp>
      <p:sp>
        <p:nvSpPr>
          <p:cNvPr id="15" name="Content Placeholder 3"/>
          <p:cNvSpPr txBox="1">
            <a:spLocks/>
          </p:cNvSpPr>
          <p:nvPr/>
        </p:nvSpPr>
        <p:spPr>
          <a:xfrm>
            <a:off x="6158689" y="3413106"/>
            <a:ext cx="3076202" cy="3355994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b="1" i="1" dirty="0">
                <a:cs typeface="Times"/>
              </a:rPr>
              <a:t>The </a:t>
            </a:r>
            <a:r>
              <a:rPr lang="en-US" sz="1800" b="1" i="1" dirty="0" smtClean="0">
                <a:cs typeface="Times"/>
              </a:rPr>
              <a:t>CS study proposed for </a:t>
            </a:r>
            <a:br>
              <a:rPr lang="en-US" sz="1800" b="1" i="1" dirty="0" smtClean="0">
                <a:cs typeface="Times"/>
              </a:rPr>
            </a:br>
            <a:r>
              <a:rPr lang="en-US" sz="1800" b="1" i="1" dirty="0" smtClean="0">
                <a:cs typeface="Times"/>
              </a:rPr>
              <a:t>2015, 1.5</a:t>
            </a:r>
            <a:r>
              <a:rPr lang="en-US" sz="1800" b="1" dirty="0" smtClean="0"/>
              <a:t> Hz deterministic </a:t>
            </a:r>
            <a:br>
              <a:rPr lang="en-US" sz="1800" b="1" dirty="0" smtClean="0"/>
            </a:br>
            <a:r>
              <a:rPr lang="en-US" sz="1800" b="1" dirty="0" smtClean="0"/>
              <a:t>+ stochastic, 3 components</a:t>
            </a:r>
          </a:p>
          <a:p>
            <a:pPr marL="520700" lvl="1"/>
            <a:r>
              <a:rPr lang="en-US" sz="1600" b="1" dirty="0" smtClean="0"/>
              <a:t>Turnaround: 16 days</a:t>
            </a:r>
          </a:p>
          <a:p>
            <a:pPr marL="520700" lvl="1"/>
            <a:r>
              <a:rPr lang="en-US" sz="1600" b="1" dirty="0" smtClean="0"/>
              <a:t>XK7 nodes used: 17,400</a:t>
            </a:r>
          </a:p>
          <a:p>
            <a:pPr marL="520700" lvl="1"/>
            <a:r>
              <a:rPr lang="en-US" sz="1600" b="1" dirty="0" smtClean="0"/>
              <a:t>Sustained PFLOP: 2.67</a:t>
            </a:r>
          </a:p>
          <a:p>
            <a:pPr marL="520700" lvl="1"/>
            <a:r>
              <a:rPr lang="en-US" sz="1600" b="1" dirty="0" smtClean="0"/>
              <a:t>Jobs to submit: 51,000</a:t>
            </a:r>
          </a:p>
          <a:p>
            <a:pPr marL="520700" lvl="1"/>
            <a:r>
              <a:rPr lang="en-US" sz="1600" b="1" dirty="0" smtClean="0"/>
              <a:t>Number of tasks: 1.73 billion</a:t>
            </a:r>
          </a:p>
          <a:p>
            <a:pPr marL="520700" lvl="1"/>
            <a:r>
              <a:rPr lang="en-US" sz="1600" b="1" dirty="0" smtClean="0"/>
              <a:t>Storage used: 8 PB</a:t>
            </a:r>
          </a:p>
          <a:p>
            <a:pPr marL="520700" lvl="1"/>
            <a:r>
              <a:rPr lang="en-US" sz="1600" b="1" dirty="0" smtClean="0"/>
              <a:t>Allocation hours: 160 million (GPUs) +  free CPUs</a:t>
            </a:r>
          </a:p>
        </p:txBody>
      </p:sp>
      <p:cxnSp>
        <p:nvCxnSpPr>
          <p:cNvPr id="20" name="Straight Arrow Connector 19"/>
          <p:cNvCxnSpPr/>
          <p:nvPr/>
        </p:nvCxnSpPr>
        <p:spPr>
          <a:xfrm>
            <a:off x="1040589" y="4762500"/>
            <a:ext cx="5639611" cy="1676400"/>
          </a:xfrm>
          <a:prstGeom prst="straightConnector1">
            <a:avLst/>
          </a:prstGeom>
          <a:ln>
            <a:solidFill>
              <a:schemeClr val="accent3">
                <a:lumMod val="50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>
            <a:off x="4424768" y="5780710"/>
            <a:ext cx="1081283" cy="36933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accent3">
                    <a:lumMod val="50000"/>
                  </a:schemeClr>
                </a:solidFill>
              </a:rPr>
              <a:t>Go Green</a:t>
            </a:r>
            <a:endParaRPr lang="en-US" dirty="0">
              <a:solidFill>
                <a:schemeClr val="accent3">
                  <a:lumMod val="50000"/>
                </a:schemeClr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16692" y="1050041"/>
            <a:ext cx="2596380" cy="22069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16264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6"/>
          <p:cNvSpPr>
            <a:spLocks noGrp="1"/>
          </p:cNvSpPr>
          <p:nvPr>
            <p:ph type="title"/>
          </p:nvPr>
        </p:nvSpPr>
        <p:spPr>
          <a:xfrm>
            <a:off x="601133" y="524933"/>
            <a:ext cx="8022167" cy="762000"/>
          </a:xfrm>
        </p:spPr>
        <p:txBody>
          <a:bodyPr>
            <a:noAutofit/>
          </a:bodyPr>
          <a:lstStyle/>
          <a:p>
            <a:pPr algn="l" eaLnBrk="1" hangingPunct="1"/>
            <a:r>
              <a:rPr lang="en-US" sz="2400" dirty="0" smtClean="0">
                <a:latin typeface="Arial" charset="0"/>
                <a:ea typeface="Arial" charset="0"/>
                <a:cs typeface="Arial" charset="0"/>
              </a:rPr>
              <a:t>Looking ahead: </a:t>
            </a:r>
            <a:r>
              <a:rPr lang="en-US" sz="2400" dirty="0" smtClean="0">
                <a:latin typeface="Arial" charset="0"/>
                <a:ea typeface="Arial" charset="0"/>
                <a:cs typeface="Arial" charset="0"/>
              </a:rPr>
              <a:t>Extreme Scale Earthquake </a:t>
            </a:r>
            <a:r>
              <a:rPr lang="en-US" sz="2400" dirty="0" smtClean="0">
                <a:latin typeface="Arial" charset="0"/>
                <a:ea typeface="Arial" charset="0"/>
                <a:cs typeface="Arial" charset="0"/>
              </a:rPr>
              <a:t>Problems</a:t>
            </a:r>
            <a:endParaRPr lang="en-US" sz="2400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half" idx="1"/>
          </p:nvPr>
        </p:nvSpPr>
        <p:spPr>
          <a:xfrm>
            <a:off x="749300" y="1570567"/>
            <a:ext cx="7874000" cy="4525434"/>
          </a:xfrm>
        </p:spPr>
        <p:txBody>
          <a:bodyPr>
            <a:noAutofit/>
          </a:bodyPr>
          <a:lstStyle/>
          <a:p>
            <a:r>
              <a:rPr lang="en-US" sz="2400" b="1" dirty="0">
                <a:solidFill>
                  <a:srgbClr val="800000"/>
                </a:solidFill>
              </a:rPr>
              <a:t>Dynamic rupture </a:t>
            </a:r>
            <a:r>
              <a:rPr lang="en-US" sz="2400" b="1" dirty="0" smtClean="0">
                <a:solidFill>
                  <a:srgbClr val="800000"/>
                </a:solidFill>
              </a:rPr>
              <a:t>simulations</a:t>
            </a:r>
            <a:endParaRPr lang="en-US" sz="2400" b="1" dirty="0">
              <a:solidFill>
                <a:srgbClr val="800000"/>
              </a:solidFill>
            </a:endParaRPr>
          </a:p>
          <a:p>
            <a:pPr marL="571500" lvl="1" indent="-171450"/>
            <a:r>
              <a:rPr lang="en-US" sz="2000" b="1" dirty="0">
                <a:solidFill>
                  <a:srgbClr val="000000"/>
                </a:solidFill>
              </a:rPr>
              <a:t>Current </a:t>
            </a:r>
            <a:r>
              <a:rPr lang="en-US" sz="2000" b="1" dirty="0" smtClean="0">
                <a:solidFill>
                  <a:srgbClr val="000000"/>
                </a:solidFill>
              </a:rPr>
              <a:t>1D outer</a:t>
            </a:r>
            <a:r>
              <a:rPr lang="en-US" sz="2000" b="1" dirty="0">
                <a:solidFill>
                  <a:srgbClr val="000000"/>
                </a:solidFill>
              </a:rPr>
              <a:t>/inner scale: 6x10</a:t>
            </a:r>
            <a:r>
              <a:rPr lang="en-US" sz="2000" b="1" baseline="30000" dirty="0">
                <a:solidFill>
                  <a:srgbClr val="000000"/>
                </a:solidFill>
              </a:rPr>
              <a:t>5</a:t>
            </a:r>
          </a:p>
          <a:p>
            <a:pPr marL="571500" lvl="1" indent="-171450"/>
            <a:r>
              <a:rPr lang="en-US" sz="2000" b="1" dirty="0" smtClean="0"/>
              <a:t>Target:</a:t>
            </a:r>
            <a:r>
              <a:rPr lang="en-US" sz="2000" b="1" dirty="0" smtClean="0"/>
              <a:t> 1D 600000m</a:t>
            </a:r>
            <a:r>
              <a:rPr lang="en-US" sz="2000" b="1" dirty="0"/>
              <a:t>/0.001m (6x10</a:t>
            </a:r>
            <a:r>
              <a:rPr lang="en-US" sz="2000" b="1" baseline="30000" dirty="0"/>
              <a:t>8</a:t>
            </a:r>
            <a:r>
              <a:rPr lang="en-US" sz="2000" b="1" dirty="0" smtClean="0"/>
              <a:t>)</a:t>
            </a:r>
            <a:r>
              <a:rPr lang="en-US" sz="2000" b="1" i="1" dirty="0" smtClean="0"/>
              <a:t> </a:t>
            </a:r>
          </a:p>
          <a:p>
            <a:r>
              <a:rPr lang="en-US" sz="2800" b="1" dirty="0" smtClean="0">
                <a:solidFill>
                  <a:srgbClr val="800000"/>
                </a:solidFill>
              </a:rPr>
              <a:t>W</a:t>
            </a:r>
            <a:r>
              <a:rPr lang="en-US" sz="2400" b="1" dirty="0" smtClean="0">
                <a:solidFill>
                  <a:srgbClr val="800000"/>
                </a:solidFill>
              </a:rPr>
              <a:t>ave propagation </a:t>
            </a:r>
            <a:r>
              <a:rPr lang="en-US" sz="2400" b="1" dirty="0" smtClean="0">
                <a:solidFill>
                  <a:srgbClr val="800000"/>
                </a:solidFill>
              </a:rPr>
              <a:t>simulations</a:t>
            </a:r>
            <a:endParaRPr lang="en-US" sz="2400" b="1" dirty="0" smtClean="0">
              <a:solidFill>
                <a:srgbClr val="800000"/>
              </a:solidFill>
            </a:endParaRPr>
          </a:p>
          <a:p>
            <a:pPr marL="571500" lvl="1" indent="-171450"/>
            <a:r>
              <a:rPr lang="en-US" sz="2000" b="1" dirty="0" smtClean="0">
                <a:solidFill>
                  <a:srgbClr val="000000"/>
                </a:solidFill>
              </a:rPr>
              <a:t>Current </a:t>
            </a:r>
            <a:r>
              <a:rPr lang="en-US" sz="2000" b="1" dirty="0">
                <a:solidFill>
                  <a:srgbClr val="000000"/>
                </a:solidFill>
              </a:rPr>
              <a:t>4D scale ratio: </a:t>
            </a:r>
            <a:r>
              <a:rPr lang="en-US" sz="2000" b="1" dirty="0" smtClean="0">
                <a:solidFill>
                  <a:srgbClr val="000000"/>
                </a:solidFill>
              </a:rPr>
              <a:t>1x10</a:t>
            </a:r>
            <a:r>
              <a:rPr lang="en-US" sz="2000" b="1" baseline="30000" dirty="0" smtClean="0">
                <a:solidFill>
                  <a:srgbClr val="000000"/>
                </a:solidFill>
              </a:rPr>
              <a:t>17</a:t>
            </a:r>
            <a:endParaRPr lang="en-US" sz="2000" b="1" baseline="30000" dirty="0">
              <a:solidFill>
                <a:srgbClr val="000000"/>
              </a:solidFill>
            </a:endParaRPr>
          </a:p>
          <a:p>
            <a:pPr marL="571500" lvl="1" indent="-171450"/>
            <a:r>
              <a:rPr lang="en-US" sz="2000" b="1" dirty="0" smtClean="0">
                <a:solidFill>
                  <a:srgbClr val="000000"/>
                </a:solidFill>
              </a:rPr>
              <a:t>Target </a:t>
            </a:r>
            <a:r>
              <a:rPr lang="en-US" sz="2000" b="1" dirty="0" smtClean="0">
                <a:solidFill>
                  <a:srgbClr val="000000"/>
                </a:solidFill>
              </a:rPr>
              <a:t>4D </a:t>
            </a:r>
            <a:r>
              <a:rPr lang="en-US" sz="2000" b="1" dirty="0">
                <a:solidFill>
                  <a:srgbClr val="000000"/>
                </a:solidFill>
              </a:rPr>
              <a:t>scale ratio: </a:t>
            </a:r>
            <a:r>
              <a:rPr lang="en-US" sz="2000" b="1" dirty="0" smtClean="0">
                <a:solidFill>
                  <a:srgbClr val="000000"/>
                </a:solidFill>
              </a:rPr>
              <a:t>3x10</a:t>
            </a:r>
            <a:r>
              <a:rPr lang="en-US" sz="2000" b="1" baseline="30000" dirty="0" smtClean="0">
                <a:solidFill>
                  <a:srgbClr val="000000"/>
                </a:solidFill>
              </a:rPr>
              <a:t>23</a:t>
            </a:r>
            <a:endParaRPr lang="en-US" sz="2000" b="1" baseline="30000" dirty="0">
              <a:solidFill>
                <a:srgbClr val="000000"/>
              </a:solidFill>
            </a:endParaRPr>
          </a:p>
          <a:p>
            <a:r>
              <a:rPr lang="en-US" sz="2400" b="1" dirty="0">
                <a:solidFill>
                  <a:srgbClr val="800000"/>
                </a:solidFill>
              </a:rPr>
              <a:t>Data-intensive </a:t>
            </a:r>
            <a:r>
              <a:rPr lang="en-US" sz="2400" b="1" dirty="0" smtClean="0">
                <a:solidFill>
                  <a:srgbClr val="800000"/>
                </a:solidFill>
              </a:rPr>
              <a:t>simulations</a:t>
            </a:r>
            <a:endParaRPr lang="en-US" sz="2800" b="1" dirty="0">
              <a:solidFill>
                <a:srgbClr val="800000"/>
              </a:solidFill>
            </a:endParaRPr>
          </a:p>
          <a:p>
            <a:pPr marL="571500" lvl="1" indent="-171450"/>
            <a:r>
              <a:rPr lang="en-US" sz="2000" b="1" dirty="0"/>
              <a:t>Current tomography simulations: ~ </a:t>
            </a:r>
            <a:r>
              <a:rPr lang="en-US" sz="2000" b="1" dirty="0" smtClean="0"/>
              <a:t>0.5 PB</a:t>
            </a:r>
          </a:p>
          <a:p>
            <a:pPr marL="971550" lvl="2" indent="-171450"/>
            <a:r>
              <a:rPr lang="en-US" sz="1800" dirty="0" smtClean="0"/>
              <a:t>SCEC 2015-2016 INCITE plan to carry out 5 iterations, 1.9 TB for each seismic source, total 441 TB for the duration of the inversion alone</a:t>
            </a:r>
            <a:endParaRPr lang="en-US" sz="1800" dirty="0"/>
          </a:p>
          <a:p>
            <a:pPr marL="571500" lvl="1" indent="-171450"/>
            <a:r>
              <a:rPr lang="en-US" sz="2000" b="1" dirty="0" smtClean="0"/>
              <a:t>Target </a:t>
            </a:r>
            <a:r>
              <a:rPr lang="en-US" sz="2000" b="1" dirty="0" smtClean="0"/>
              <a:t>tomography </a:t>
            </a:r>
            <a:r>
              <a:rPr lang="en-US" sz="2000" b="1" dirty="0"/>
              <a:t>simulations:~ 32 </a:t>
            </a:r>
            <a:r>
              <a:rPr lang="en-US" sz="2000" b="1" dirty="0" smtClean="0"/>
              <a:t>XBs</a:t>
            </a: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380469832"/>
      </p:ext>
    </p:extLst>
  </p:cSld>
  <p:clrMapOvr>
    <a:masterClrMapping/>
  </p:clrMapOvr>
  <p:transition xmlns:p14="http://schemas.microsoft.com/office/powerpoint/2010/main" advClick="0"/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410106"/>
            <a:ext cx="8229600" cy="1143000"/>
          </a:xfrm>
        </p:spPr>
        <p:txBody>
          <a:bodyPr>
            <a:noAutofit/>
          </a:bodyPr>
          <a:lstStyle/>
          <a:p>
            <a:r>
              <a:rPr lang="en-US" sz="3200" dirty="0" smtClean="0"/>
              <a:t>Outer/inner Scale Ratio of </a:t>
            </a:r>
            <a:br>
              <a:rPr lang="en-US" sz="3200" dirty="0" smtClean="0"/>
            </a:br>
            <a:r>
              <a:rPr lang="en-US" sz="3200" dirty="0" smtClean="0"/>
              <a:t>SCEC Computational Requirements</a:t>
            </a:r>
            <a:endParaRPr lang="en-US" sz="3200" dirty="0"/>
          </a:p>
        </p:txBody>
      </p:sp>
      <p:pic>
        <p:nvPicPr>
          <p:cNvPr id="5" name="Picture 4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9734" y="1778001"/>
            <a:ext cx="7780866" cy="440266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9359112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SCEC Computational Plan 2015-2016</a:t>
            </a:r>
            <a:endParaRPr lang="en-US" dirty="0"/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42818512"/>
              </p:ext>
            </p:extLst>
          </p:nvPr>
        </p:nvGraphicFramePr>
        <p:xfrm>
          <a:off x="362284" y="1619249"/>
          <a:ext cx="8324516" cy="506941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992" name="Document" r:id="rId3" imgW="5943600" imgH="3619500" progId="Word.Document.12">
                  <p:embed/>
                </p:oleObj>
              </mc:Choice>
              <mc:Fallback>
                <p:oleObj name="Document" r:id="rId3" imgW="5943600" imgH="3619500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62284" y="1619249"/>
                        <a:ext cx="8324516" cy="506941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82260535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SCEC Software Development Plan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2"/>
            <a:ext cx="8229600" cy="3860798"/>
          </a:xfrm>
        </p:spPr>
        <p:txBody>
          <a:bodyPr>
            <a:noAutofit/>
          </a:bodyPr>
          <a:lstStyle/>
          <a:p>
            <a:r>
              <a:rPr lang="en-US" sz="1600" dirty="0" smtClean="0"/>
              <a:t>Advanced algorithms</a:t>
            </a:r>
          </a:p>
          <a:p>
            <a:pPr lvl="1"/>
            <a:r>
              <a:rPr lang="en-US" sz="1400" dirty="0" smtClean="0"/>
              <a:t>Development of Discontinuous Mesh AWP</a:t>
            </a:r>
          </a:p>
          <a:p>
            <a:pPr lvl="1"/>
            <a:r>
              <a:rPr lang="en-US" sz="1400" dirty="0" smtClean="0"/>
              <a:t>Include near-surface low-velocity material </a:t>
            </a:r>
            <a:r>
              <a:rPr lang="en-US" sz="1400" dirty="0"/>
              <a:t>u</a:t>
            </a:r>
            <a:r>
              <a:rPr lang="en-US" sz="1400" dirty="0" smtClean="0"/>
              <a:t>p to higher frequencies than previously possible</a:t>
            </a:r>
          </a:p>
          <a:p>
            <a:pPr lvl="1"/>
            <a:r>
              <a:rPr lang="en-US" sz="1400" dirty="0" smtClean="0"/>
              <a:t>High-F simulation of </a:t>
            </a:r>
            <a:r>
              <a:rPr lang="en-US" sz="1400" dirty="0" err="1" smtClean="0"/>
              <a:t>ShakeOut</a:t>
            </a:r>
            <a:r>
              <a:rPr lang="en-US" sz="1400" dirty="0" smtClean="0"/>
              <a:t> scenario 0-4Hz</a:t>
            </a:r>
          </a:p>
          <a:p>
            <a:r>
              <a:rPr lang="en-US" sz="1600" dirty="0" smtClean="0"/>
              <a:t>Prepare SCEC HPC codes for next-generation systems</a:t>
            </a:r>
          </a:p>
          <a:p>
            <a:pPr lvl="1"/>
            <a:r>
              <a:rPr lang="en-US" sz="1400" dirty="0" smtClean="0"/>
              <a:t>Programming model</a:t>
            </a:r>
          </a:p>
          <a:p>
            <a:pPr lvl="2"/>
            <a:r>
              <a:rPr lang="en-US" sz="1200" dirty="0" smtClean="0"/>
              <a:t>Three levels of parallelism to address </a:t>
            </a:r>
            <a:r>
              <a:rPr lang="en-US" sz="1200" dirty="0"/>
              <a:t>accelerating </a:t>
            </a:r>
            <a:r>
              <a:rPr lang="en-US" sz="1200" dirty="0" smtClean="0"/>
              <a:t>technology</a:t>
            </a:r>
          </a:p>
          <a:p>
            <a:pPr lvl="2"/>
            <a:r>
              <a:rPr lang="en-US" sz="1200" dirty="0" smtClean="0"/>
              <a:t>Portability</a:t>
            </a:r>
          </a:p>
          <a:p>
            <a:pPr lvl="2"/>
            <a:r>
              <a:rPr lang="en-US" sz="1200" dirty="0" smtClean="0"/>
              <a:t>Avoid communication and power dominating design</a:t>
            </a:r>
          </a:p>
          <a:p>
            <a:pPr lvl="2"/>
            <a:r>
              <a:rPr lang="en-US" sz="1200" dirty="0" smtClean="0"/>
              <a:t>Data locality</a:t>
            </a:r>
          </a:p>
          <a:p>
            <a:pPr lvl="1"/>
            <a:r>
              <a:rPr lang="en-US" sz="1400" dirty="0" smtClean="0"/>
              <a:t>Automation: Enable workflows on advanced systems</a:t>
            </a:r>
          </a:p>
          <a:p>
            <a:pPr lvl="1"/>
            <a:r>
              <a:rPr lang="en-US" sz="1400" dirty="0" smtClean="0"/>
              <a:t>I/O and fault tolerance</a:t>
            </a:r>
          </a:p>
          <a:p>
            <a:pPr lvl="2"/>
            <a:r>
              <a:rPr lang="en-US" sz="1200" dirty="0"/>
              <a:t>Data scaling to perform more work per unit data movement</a:t>
            </a:r>
          </a:p>
          <a:p>
            <a:pPr lvl="2"/>
            <a:r>
              <a:rPr lang="en-US" sz="1200" dirty="0"/>
              <a:t>Deal with heterogeneous architectures and tiered storage</a:t>
            </a:r>
          </a:p>
          <a:p>
            <a:pPr lvl="2"/>
            <a:r>
              <a:rPr lang="en-US" sz="1200" dirty="0"/>
              <a:t>Data reduction methods and caching algorithms to move in/out data from dynamic </a:t>
            </a:r>
            <a:r>
              <a:rPr lang="en-US" sz="1200" dirty="0" smtClean="0"/>
              <a:t>storage</a:t>
            </a:r>
          </a:p>
          <a:p>
            <a:pPr lvl="2"/>
            <a:r>
              <a:rPr lang="en-US" sz="1200" dirty="0" smtClean="0"/>
              <a:t>Fault tolerance </a:t>
            </a:r>
          </a:p>
          <a:p>
            <a:pPr lvl="1"/>
            <a:r>
              <a:rPr lang="en-US" sz="1400" dirty="0" smtClean="0"/>
              <a:t>Performance: topology mapping on Titan, parallel threads implementation, and load balancing</a:t>
            </a:r>
          </a:p>
          <a:p>
            <a:pPr lvl="1"/>
            <a:r>
              <a:rPr lang="en-US" sz="1400" dirty="0" smtClean="0"/>
              <a:t>Scaling: dealing </a:t>
            </a:r>
            <a:r>
              <a:rPr lang="en-US" sz="1400" dirty="0"/>
              <a:t>with billion-way concurrency, strong + weak scaling</a:t>
            </a:r>
          </a:p>
          <a:p>
            <a:pPr lvl="1"/>
            <a:r>
              <a:rPr lang="en-US" sz="1400" dirty="0" smtClean="0"/>
              <a:t>New architectures: prepare mini-application to support new processors and interconnects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9287634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3" name="Straight Arrow Connector 32"/>
          <p:cNvCxnSpPr/>
          <p:nvPr/>
        </p:nvCxnSpPr>
        <p:spPr>
          <a:xfrm flipV="1">
            <a:off x="6448639" y="771121"/>
            <a:ext cx="2415312" cy="787282"/>
          </a:xfrm>
          <a:prstGeom prst="straightConnector1">
            <a:avLst/>
          </a:prstGeom>
          <a:ln w="19050" cmpd="sng">
            <a:solidFill>
              <a:schemeClr val="accent1">
                <a:lumMod val="50000"/>
              </a:schemeClr>
            </a:solidFill>
            <a:prstDash val="dash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4209608" y="1590153"/>
            <a:ext cx="2403222" cy="307777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>
                <a:rot lat="0" lon="0" rev="1500000"/>
              </a:camera>
              <a:lightRig rig="threePt" dir="t"/>
            </a:scene3d>
          </a:bodyPr>
          <a:lstStyle/>
          <a:p>
            <a:r>
              <a:rPr lang="en-US" sz="1400" b="1" dirty="0" smtClean="0">
                <a:solidFill>
                  <a:schemeClr val="accent1">
                    <a:lumMod val="50000"/>
                  </a:schemeClr>
                </a:solidFill>
              </a:rPr>
              <a:t>Top 500 No. 1 Peak Capability</a:t>
            </a:r>
            <a:endParaRPr lang="en-US" sz="14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2352476" y="2389834"/>
            <a:ext cx="1697901" cy="307777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>
                <a:rot lat="0" lon="0" rev="900000"/>
              </a:camera>
              <a:lightRig rig="threePt" dir="t"/>
            </a:scene3d>
          </a:bodyPr>
          <a:lstStyle/>
          <a:p>
            <a:r>
              <a:rPr lang="en-US" sz="1400" b="1" dirty="0" smtClean="0">
                <a:solidFill>
                  <a:schemeClr val="accent1">
                    <a:lumMod val="75000"/>
                  </a:schemeClr>
                </a:solidFill>
              </a:rPr>
              <a:t>Peak DOE Capability</a:t>
            </a:r>
            <a:endParaRPr lang="en-US" sz="14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3379091" y="2832226"/>
            <a:ext cx="1241633" cy="307777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>
                <a:rot lat="0" lon="0" rev="900000"/>
              </a:camera>
              <a:lightRig rig="threePt" dir="t"/>
            </a:scene3d>
          </a:bodyPr>
          <a:lstStyle/>
          <a:p>
            <a:r>
              <a:rPr lang="en-US" sz="1400" b="1" dirty="0" smtClean="0">
                <a:solidFill>
                  <a:srgbClr val="95B3D7"/>
                </a:solidFill>
              </a:rPr>
              <a:t>Sustained NSF</a:t>
            </a:r>
            <a:endParaRPr lang="en-US" sz="1400" b="1" dirty="0">
              <a:solidFill>
                <a:srgbClr val="95B3D7"/>
              </a:solidFill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1561240" y="3559217"/>
            <a:ext cx="871515" cy="307777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>
                <a:rot lat="0" lon="0" rev="120000"/>
              </a:camera>
              <a:lightRig rig="threePt" dir="t"/>
            </a:scene3d>
          </a:bodyPr>
          <a:lstStyle/>
          <a:p>
            <a:r>
              <a:rPr lang="en-US" sz="1400" b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Peak NSF</a:t>
            </a:r>
            <a:endParaRPr lang="en-US" sz="1400" b="1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702638" y="3119491"/>
            <a:ext cx="1278277" cy="307777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>
                <a:rot lat="0" lon="0" rev="900000"/>
              </a:camera>
              <a:lightRig rig="threePt" dir="t"/>
            </a:scene3d>
          </a:bodyPr>
          <a:lstStyle/>
          <a:p>
            <a:r>
              <a:rPr lang="en-US" sz="1400" b="1" dirty="0" smtClean="0">
                <a:solidFill>
                  <a:schemeClr val="accent1">
                    <a:lumMod val="75000"/>
                  </a:schemeClr>
                </a:solidFill>
              </a:rPr>
              <a:t>Sustained DOE</a:t>
            </a:r>
            <a:endParaRPr lang="en-US" sz="14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350950" y="6328835"/>
            <a:ext cx="58161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/>
              <a:t>Year</a:t>
            </a:r>
            <a:endParaRPr lang="en-US" sz="1600" b="1" dirty="0"/>
          </a:p>
        </p:txBody>
      </p:sp>
      <p:graphicFrame>
        <p:nvGraphicFramePr>
          <p:cNvPr id="13" name="Chart 1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4442118"/>
              </p:ext>
            </p:extLst>
          </p:nvPr>
        </p:nvGraphicFramePr>
        <p:xfrm>
          <a:off x="12700" y="485775"/>
          <a:ext cx="9118600" cy="58864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375850" y="-207961"/>
            <a:ext cx="8229600" cy="1143000"/>
          </a:xfrm>
        </p:spPr>
        <p:txBody>
          <a:bodyPr>
            <a:normAutofit/>
          </a:bodyPr>
          <a:lstStyle/>
          <a:p>
            <a:r>
              <a:rPr lang="en-US" sz="2800" dirty="0" smtClean="0"/>
              <a:t>Computing at Extreme Scale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57069862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" name="Chart 1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75981197"/>
              </p:ext>
            </p:extLst>
          </p:nvPr>
        </p:nvGraphicFramePr>
        <p:xfrm>
          <a:off x="12700" y="485775"/>
          <a:ext cx="9118600" cy="58864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cxnSp>
        <p:nvCxnSpPr>
          <p:cNvPr id="33" name="Straight Arrow Connector 32"/>
          <p:cNvCxnSpPr/>
          <p:nvPr/>
        </p:nvCxnSpPr>
        <p:spPr>
          <a:xfrm flipV="1">
            <a:off x="6448639" y="771121"/>
            <a:ext cx="2415312" cy="787282"/>
          </a:xfrm>
          <a:prstGeom prst="straightConnector1">
            <a:avLst/>
          </a:prstGeom>
          <a:ln w="19050" cmpd="sng">
            <a:solidFill>
              <a:schemeClr val="accent1">
                <a:lumMod val="50000"/>
              </a:schemeClr>
            </a:solidFill>
            <a:prstDash val="dash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4209608" y="1590153"/>
            <a:ext cx="2403222" cy="307777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>
                <a:rot lat="0" lon="0" rev="1500000"/>
              </a:camera>
              <a:lightRig rig="threePt" dir="t"/>
            </a:scene3d>
          </a:bodyPr>
          <a:lstStyle/>
          <a:p>
            <a:r>
              <a:rPr lang="en-US" sz="1400" b="1" dirty="0" smtClean="0">
                <a:solidFill>
                  <a:schemeClr val="accent1">
                    <a:lumMod val="50000"/>
                  </a:schemeClr>
                </a:solidFill>
              </a:rPr>
              <a:t>Top 500 No. 1 Peak Capability</a:t>
            </a:r>
            <a:endParaRPr lang="en-US" sz="14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2352476" y="2389834"/>
            <a:ext cx="1697901" cy="307777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>
                <a:rot lat="0" lon="0" rev="900000"/>
              </a:camera>
              <a:lightRig rig="threePt" dir="t"/>
            </a:scene3d>
          </a:bodyPr>
          <a:lstStyle/>
          <a:p>
            <a:r>
              <a:rPr lang="en-US" sz="1400" b="1" dirty="0" smtClean="0">
                <a:solidFill>
                  <a:schemeClr val="accent1">
                    <a:lumMod val="75000"/>
                  </a:schemeClr>
                </a:solidFill>
              </a:rPr>
              <a:t>Peak DOE Capability</a:t>
            </a:r>
            <a:endParaRPr lang="en-US" sz="14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3379091" y="2832226"/>
            <a:ext cx="1241633" cy="307777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>
                <a:rot lat="0" lon="0" rev="900000"/>
              </a:camera>
              <a:lightRig rig="threePt" dir="t"/>
            </a:scene3d>
          </a:bodyPr>
          <a:lstStyle/>
          <a:p>
            <a:r>
              <a:rPr lang="en-US" sz="1400" b="1" dirty="0" smtClean="0">
                <a:solidFill>
                  <a:srgbClr val="95B3D7"/>
                </a:solidFill>
              </a:rPr>
              <a:t>Sustained NSF</a:t>
            </a:r>
            <a:endParaRPr lang="en-US" sz="1400" b="1" dirty="0">
              <a:solidFill>
                <a:srgbClr val="95B3D7"/>
              </a:solidFill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1561240" y="3559217"/>
            <a:ext cx="871515" cy="307777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>
                <a:rot lat="0" lon="0" rev="120000"/>
              </a:camera>
              <a:lightRig rig="threePt" dir="t"/>
            </a:scene3d>
          </a:bodyPr>
          <a:lstStyle/>
          <a:p>
            <a:r>
              <a:rPr lang="en-US" sz="1400" b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Peak NSF</a:t>
            </a:r>
            <a:endParaRPr lang="en-US" sz="1400" b="1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702638" y="3119491"/>
            <a:ext cx="1278277" cy="307777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>
                <a:rot lat="0" lon="0" rev="900000"/>
              </a:camera>
              <a:lightRig rig="threePt" dir="t"/>
            </a:scene3d>
          </a:bodyPr>
          <a:lstStyle/>
          <a:p>
            <a:r>
              <a:rPr lang="en-US" sz="1400" b="1" dirty="0" smtClean="0">
                <a:solidFill>
                  <a:schemeClr val="accent1">
                    <a:lumMod val="75000"/>
                  </a:schemeClr>
                </a:solidFill>
              </a:rPr>
              <a:t>Sustained DOE</a:t>
            </a:r>
            <a:endParaRPr lang="en-US" sz="14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350950" y="6328835"/>
            <a:ext cx="58161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/>
              <a:t>Year</a:t>
            </a:r>
            <a:endParaRPr lang="en-US" sz="1600" b="1" dirty="0"/>
          </a:p>
        </p:txBody>
      </p:sp>
      <p:grpSp>
        <p:nvGrpSpPr>
          <p:cNvPr id="23" name="Group 22"/>
          <p:cNvGrpSpPr/>
          <p:nvPr/>
        </p:nvGrpSpPr>
        <p:grpSpPr>
          <a:xfrm>
            <a:off x="5668429" y="3873188"/>
            <a:ext cx="3086100" cy="461665"/>
            <a:chOff x="5156200" y="4025588"/>
            <a:chExt cx="3086100" cy="461665"/>
          </a:xfrm>
        </p:grpSpPr>
        <p:sp>
          <p:nvSpPr>
            <p:cNvPr id="25" name="TextBox 24"/>
            <p:cNvSpPr txBox="1"/>
            <p:nvPr/>
          </p:nvSpPr>
          <p:spPr>
            <a:xfrm>
              <a:off x="5156200" y="4025588"/>
              <a:ext cx="3086100" cy="461665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sz="1200" i="1" dirty="0" smtClean="0"/>
                <a:t>     Sustained SCEC </a:t>
              </a:r>
              <a:r>
                <a:rPr lang="en-US" sz="1200" dirty="0" smtClean="0"/>
                <a:t>measured performance for a single milestone capability simulation</a:t>
              </a:r>
            </a:p>
          </p:txBody>
        </p:sp>
        <p:sp>
          <p:nvSpPr>
            <p:cNvPr id="26" name="Rectangle 25"/>
            <p:cNvSpPr/>
            <p:nvPr/>
          </p:nvSpPr>
          <p:spPr>
            <a:xfrm>
              <a:off x="5269172" y="4131733"/>
              <a:ext cx="80434" cy="67734"/>
            </a:xfrm>
            <a:prstGeom prst="rect">
              <a:avLst/>
            </a:prstGeom>
            <a:solidFill>
              <a:srgbClr val="800000"/>
            </a:solidFill>
            <a:ln>
              <a:solidFill>
                <a:srgbClr val="8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375850" y="-207961"/>
            <a:ext cx="8229600" cy="1143000"/>
          </a:xfrm>
        </p:spPr>
        <p:txBody>
          <a:bodyPr>
            <a:normAutofit/>
          </a:bodyPr>
          <a:lstStyle/>
          <a:p>
            <a:r>
              <a:rPr lang="en-US" sz="2800" dirty="0" smtClean="0"/>
              <a:t>Computing at Extreme Scale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1582343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" name="Chart 1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34939671"/>
              </p:ext>
            </p:extLst>
          </p:nvPr>
        </p:nvGraphicFramePr>
        <p:xfrm>
          <a:off x="12700" y="485775"/>
          <a:ext cx="9118600" cy="58864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cxnSp>
        <p:nvCxnSpPr>
          <p:cNvPr id="33" name="Straight Arrow Connector 32"/>
          <p:cNvCxnSpPr/>
          <p:nvPr/>
        </p:nvCxnSpPr>
        <p:spPr>
          <a:xfrm flipV="1">
            <a:off x="6448639" y="771121"/>
            <a:ext cx="2415312" cy="787282"/>
          </a:xfrm>
          <a:prstGeom prst="straightConnector1">
            <a:avLst/>
          </a:prstGeom>
          <a:ln w="19050" cmpd="sng">
            <a:solidFill>
              <a:schemeClr val="accent1">
                <a:lumMod val="50000"/>
              </a:schemeClr>
            </a:solidFill>
            <a:prstDash val="dash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4209608" y="1590153"/>
            <a:ext cx="2403222" cy="307777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>
                <a:rot lat="0" lon="0" rev="1500000"/>
              </a:camera>
              <a:lightRig rig="threePt" dir="t"/>
            </a:scene3d>
          </a:bodyPr>
          <a:lstStyle/>
          <a:p>
            <a:r>
              <a:rPr lang="en-US" sz="1400" b="1" dirty="0" smtClean="0">
                <a:solidFill>
                  <a:schemeClr val="accent1">
                    <a:lumMod val="50000"/>
                  </a:schemeClr>
                </a:solidFill>
              </a:rPr>
              <a:t>Top 500 No. 1 Peak Capability</a:t>
            </a:r>
            <a:endParaRPr lang="en-US" sz="14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2352476" y="2389834"/>
            <a:ext cx="1697901" cy="307777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>
                <a:rot lat="0" lon="0" rev="900000"/>
              </a:camera>
              <a:lightRig rig="threePt" dir="t"/>
            </a:scene3d>
          </a:bodyPr>
          <a:lstStyle/>
          <a:p>
            <a:r>
              <a:rPr lang="en-US" sz="1400" b="1" dirty="0" smtClean="0">
                <a:solidFill>
                  <a:schemeClr val="accent1">
                    <a:lumMod val="75000"/>
                  </a:schemeClr>
                </a:solidFill>
              </a:rPr>
              <a:t>Peak DOE Capability</a:t>
            </a:r>
            <a:endParaRPr lang="en-US" sz="14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3379091" y="2832226"/>
            <a:ext cx="1241633" cy="307777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>
                <a:rot lat="0" lon="0" rev="900000"/>
              </a:camera>
              <a:lightRig rig="threePt" dir="t"/>
            </a:scene3d>
          </a:bodyPr>
          <a:lstStyle/>
          <a:p>
            <a:r>
              <a:rPr lang="en-US" sz="1400" b="1" dirty="0" smtClean="0">
                <a:solidFill>
                  <a:srgbClr val="95B3D7"/>
                </a:solidFill>
              </a:rPr>
              <a:t>Sustained NSF</a:t>
            </a:r>
            <a:endParaRPr lang="en-US" sz="1400" b="1" dirty="0">
              <a:solidFill>
                <a:srgbClr val="95B3D7"/>
              </a:solidFill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1561240" y="3559217"/>
            <a:ext cx="871515" cy="307777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>
                <a:rot lat="0" lon="0" rev="120000"/>
              </a:camera>
              <a:lightRig rig="threePt" dir="t"/>
            </a:scene3d>
          </a:bodyPr>
          <a:lstStyle/>
          <a:p>
            <a:r>
              <a:rPr lang="en-US" sz="1400" b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Peak NSF</a:t>
            </a:r>
            <a:endParaRPr lang="en-US" sz="1400" b="1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702638" y="3119491"/>
            <a:ext cx="1278277" cy="307777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>
                <a:rot lat="0" lon="0" rev="900000"/>
              </a:camera>
              <a:lightRig rig="threePt" dir="t"/>
            </a:scene3d>
          </a:bodyPr>
          <a:lstStyle/>
          <a:p>
            <a:r>
              <a:rPr lang="en-US" sz="1400" b="1" dirty="0" smtClean="0">
                <a:solidFill>
                  <a:schemeClr val="accent1">
                    <a:lumMod val="75000"/>
                  </a:schemeClr>
                </a:solidFill>
              </a:rPr>
              <a:t>Sustained DOE</a:t>
            </a:r>
            <a:endParaRPr lang="en-US" sz="14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cxnSp>
        <p:nvCxnSpPr>
          <p:cNvPr id="16" name="Straight Arrow Connector 15"/>
          <p:cNvCxnSpPr/>
          <p:nvPr/>
        </p:nvCxnSpPr>
        <p:spPr>
          <a:xfrm flipV="1">
            <a:off x="1612900" y="1130300"/>
            <a:ext cx="6807200" cy="4144016"/>
          </a:xfrm>
          <a:prstGeom prst="straightConnector1">
            <a:avLst/>
          </a:prstGeom>
          <a:ln w="19050" cmpd="sng">
            <a:solidFill>
              <a:srgbClr val="800000"/>
            </a:solidFill>
            <a:prstDash val="dash"/>
            <a:headEnd type="non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4050377" y="3300268"/>
            <a:ext cx="1809172" cy="307777"/>
          </a:xfrm>
          <a:prstGeom prst="rect">
            <a:avLst/>
          </a:prstGeom>
          <a:noFill/>
          <a:scene3d>
            <a:camera prst="orthographicFront">
              <a:rot lat="0" lon="0" rev="1920000"/>
            </a:camera>
            <a:lightRig rig="threePt" dir="t"/>
          </a:scene3d>
        </p:spPr>
        <p:txBody>
          <a:bodyPr wrap="none" rtlCol="0">
            <a:spAutoFit/>
            <a:scene3d>
              <a:camera prst="orthographicFront">
                <a:rot lat="0" lon="0" rev="900000"/>
              </a:camera>
              <a:lightRig rig="threePt" dir="t"/>
            </a:scene3d>
          </a:bodyPr>
          <a:lstStyle/>
          <a:p>
            <a:r>
              <a:rPr lang="en-US" sz="1400" dirty="0" smtClean="0">
                <a:ln>
                  <a:solidFill>
                    <a:srgbClr val="800000"/>
                  </a:solidFill>
                </a:ln>
                <a:solidFill>
                  <a:srgbClr val="800000"/>
                </a:solidFill>
              </a:rPr>
              <a:t>Sustained SCEC High-F</a:t>
            </a:r>
            <a:endParaRPr lang="en-US" sz="1400" dirty="0">
              <a:ln>
                <a:solidFill>
                  <a:srgbClr val="800000"/>
                </a:solidFill>
              </a:ln>
              <a:solidFill>
                <a:srgbClr val="80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350950" y="6328835"/>
            <a:ext cx="58161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/>
              <a:t>Year</a:t>
            </a:r>
            <a:endParaRPr lang="en-US" sz="1600" b="1" dirty="0"/>
          </a:p>
        </p:txBody>
      </p:sp>
      <p:sp>
        <p:nvSpPr>
          <p:cNvPr id="15" name="TextBox 14"/>
          <p:cNvSpPr txBox="1"/>
          <p:nvPr/>
        </p:nvSpPr>
        <p:spPr>
          <a:xfrm>
            <a:off x="7110639" y="1841956"/>
            <a:ext cx="2158989" cy="215444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</p:spPr>
        <p:txBody>
          <a:bodyPr wrap="square" rtlCol="0">
            <a:spAutoFit/>
            <a:scene3d>
              <a:camera prst="orthographicFront">
                <a:rot lat="0" lon="0" rev="900000"/>
              </a:camera>
              <a:lightRig rig="threePt" dir="t"/>
            </a:scene3d>
          </a:bodyPr>
          <a:lstStyle/>
          <a:p>
            <a:r>
              <a:rPr lang="en-US" sz="800" dirty="0" smtClean="0">
                <a:ln>
                  <a:solidFill>
                    <a:srgbClr val="800000"/>
                  </a:solidFill>
                </a:ln>
                <a:solidFill>
                  <a:srgbClr val="800000"/>
                </a:solidFill>
              </a:rPr>
              <a:t>High-F + small-scale heterogeneities  </a:t>
            </a:r>
            <a:endParaRPr lang="en-US" sz="800" dirty="0">
              <a:ln>
                <a:solidFill>
                  <a:srgbClr val="800000"/>
                </a:solidFill>
              </a:ln>
              <a:solidFill>
                <a:srgbClr val="80000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7586878" y="1550391"/>
            <a:ext cx="1666444" cy="215444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</p:spPr>
        <p:txBody>
          <a:bodyPr wrap="square" rtlCol="0">
            <a:spAutoFit/>
            <a:scene3d>
              <a:camera prst="orthographicFront">
                <a:rot lat="0" lon="0" rev="900000"/>
              </a:camera>
              <a:lightRig rig="threePt" dir="t"/>
            </a:scene3d>
          </a:bodyPr>
          <a:lstStyle/>
          <a:p>
            <a:r>
              <a:rPr lang="en-US" sz="800" dirty="0" smtClean="0">
                <a:ln>
                  <a:solidFill>
                    <a:srgbClr val="800000"/>
                  </a:solidFill>
                </a:ln>
                <a:solidFill>
                  <a:srgbClr val="800000"/>
                </a:solidFill>
              </a:rPr>
              <a:t>High-F + plasticity</a:t>
            </a:r>
            <a:endParaRPr lang="en-US" sz="800" dirty="0">
              <a:ln>
                <a:solidFill>
                  <a:srgbClr val="800000"/>
                </a:solidFill>
              </a:ln>
              <a:solidFill>
                <a:srgbClr val="80000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8179035" y="1188670"/>
            <a:ext cx="1033443" cy="215444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</p:spPr>
        <p:txBody>
          <a:bodyPr wrap="square" rtlCol="0">
            <a:spAutoFit/>
            <a:scene3d>
              <a:camera prst="orthographicFront">
                <a:rot lat="0" lon="0" rev="900000"/>
              </a:camera>
              <a:lightRig rig="threePt" dir="t"/>
            </a:scene3d>
          </a:bodyPr>
          <a:lstStyle/>
          <a:p>
            <a:r>
              <a:rPr lang="en-US" sz="800" dirty="0" smtClean="0">
                <a:ln>
                  <a:solidFill>
                    <a:srgbClr val="800000"/>
                  </a:solidFill>
                </a:ln>
                <a:solidFill>
                  <a:srgbClr val="800000"/>
                </a:solidFill>
              </a:rPr>
              <a:t>High-F + </a:t>
            </a:r>
            <a:r>
              <a:rPr lang="en-US" sz="800" dirty="0" err="1" smtClean="0">
                <a:ln>
                  <a:solidFill>
                    <a:srgbClr val="800000"/>
                  </a:solidFill>
                </a:ln>
                <a:solidFill>
                  <a:srgbClr val="800000"/>
                </a:solidFill>
              </a:rPr>
              <a:t>topo</a:t>
            </a:r>
            <a:endParaRPr lang="en-US" sz="800" dirty="0">
              <a:ln>
                <a:solidFill>
                  <a:srgbClr val="800000"/>
                </a:solidFill>
              </a:ln>
              <a:solidFill>
                <a:srgbClr val="800000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682680" y="2145330"/>
            <a:ext cx="1441406" cy="215444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</p:spPr>
        <p:txBody>
          <a:bodyPr wrap="square" rtlCol="0">
            <a:spAutoFit/>
            <a:scene3d>
              <a:camera prst="orthographicFront">
                <a:rot lat="0" lon="0" rev="900000"/>
              </a:camera>
              <a:lightRig rig="threePt" dir="t"/>
            </a:scene3d>
          </a:bodyPr>
          <a:lstStyle/>
          <a:p>
            <a:r>
              <a:rPr lang="en-US" sz="800" dirty="0" smtClean="0">
                <a:ln>
                  <a:solidFill>
                    <a:srgbClr val="800000"/>
                  </a:solidFill>
                </a:ln>
                <a:solidFill>
                  <a:srgbClr val="800000"/>
                </a:solidFill>
              </a:rPr>
              <a:t>High-F  + lower </a:t>
            </a:r>
            <a:r>
              <a:rPr lang="en-US" sz="800" dirty="0" err="1" smtClean="0">
                <a:ln>
                  <a:solidFill>
                    <a:srgbClr val="800000"/>
                  </a:solidFill>
                </a:ln>
                <a:solidFill>
                  <a:srgbClr val="800000"/>
                </a:solidFill>
              </a:rPr>
              <a:t>Vsmin</a:t>
            </a:r>
            <a:endParaRPr lang="en-US" sz="800" dirty="0">
              <a:ln>
                <a:solidFill>
                  <a:srgbClr val="800000"/>
                </a:solidFill>
              </a:ln>
              <a:solidFill>
                <a:srgbClr val="800000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6505789" y="2389834"/>
            <a:ext cx="1441406" cy="215444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</p:spPr>
        <p:txBody>
          <a:bodyPr wrap="square" rtlCol="0">
            <a:spAutoFit/>
            <a:scene3d>
              <a:camera prst="orthographicFront">
                <a:rot lat="0" lon="0" rev="900000"/>
              </a:camera>
              <a:lightRig rig="threePt" dir="t"/>
            </a:scene3d>
          </a:bodyPr>
          <a:lstStyle/>
          <a:p>
            <a:r>
              <a:rPr lang="en-US" sz="800" dirty="0" smtClean="0">
                <a:ln>
                  <a:solidFill>
                    <a:srgbClr val="800000"/>
                  </a:solidFill>
                </a:ln>
                <a:solidFill>
                  <a:srgbClr val="800000"/>
                </a:solidFill>
              </a:rPr>
              <a:t>High-F + Q (</a:t>
            </a:r>
            <a:r>
              <a:rPr lang="en-US" sz="800" dirty="0" err="1" smtClean="0">
                <a:ln>
                  <a:solidFill>
                    <a:srgbClr val="800000"/>
                  </a:solidFill>
                </a:ln>
                <a:solidFill>
                  <a:srgbClr val="800000"/>
                </a:solidFill>
              </a:rPr>
              <a:t>f</a:t>
            </a:r>
            <a:r>
              <a:rPr lang="en-US" sz="800" dirty="0" smtClean="0">
                <a:ln>
                  <a:solidFill>
                    <a:srgbClr val="800000"/>
                  </a:solidFill>
                </a:ln>
                <a:solidFill>
                  <a:srgbClr val="800000"/>
                </a:solidFill>
              </a:rPr>
              <a:t>) </a:t>
            </a:r>
            <a:endParaRPr lang="en-US" sz="800" dirty="0">
              <a:ln>
                <a:solidFill>
                  <a:srgbClr val="800000"/>
                </a:solidFill>
              </a:ln>
              <a:solidFill>
                <a:srgbClr val="800000"/>
              </a:solidFill>
            </a:endParaRPr>
          </a:p>
        </p:txBody>
      </p:sp>
      <p:grpSp>
        <p:nvGrpSpPr>
          <p:cNvPr id="25" name="Group 24"/>
          <p:cNvGrpSpPr/>
          <p:nvPr/>
        </p:nvGrpSpPr>
        <p:grpSpPr>
          <a:xfrm>
            <a:off x="5668429" y="3873188"/>
            <a:ext cx="3086100" cy="461665"/>
            <a:chOff x="5156200" y="4025588"/>
            <a:chExt cx="3086100" cy="461665"/>
          </a:xfrm>
        </p:grpSpPr>
        <p:sp>
          <p:nvSpPr>
            <p:cNvPr id="27" name="TextBox 26"/>
            <p:cNvSpPr txBox="1"/>
            <p:nvPr/>
          </p:nvSpPr>
          <p:spPr>
            <a:xfrm>
              <a:off x="5156200" y="4025588"/>
              <a:ext cx="3086100" cy="461665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sz="1200" i="1" dirty="0" smtClean="0"/>
                <a:t>     Sustained SCEC </a:t>
              </a:r>
              <a:r>
                <a:rPr lang="en-US" sz="1200" dirty="0" smtClean="0"/>
                <a:t>measured performance for a single milestone capability simulation</a:t>
              </a:r>
            </a:p>
          </p:txBody>
        </p:sp>
        <p:sp>
          <p:nvSpPr>
            <p:cNvPr id="28" name="Rectangle 27"/>
            <p:cNvSpPr/>
            <p:nvPr/>
          </p:nvSpPr>
          <p:spPr>
            <a:xfrm>
              <a:off x="5269172" y="4131733"/>
              <a:ext cx="80434" cy="67734"/>
            </a:xfrm>
            <a:prstGeom prst="rect">
              <a:avLst/>
            </a:prstGeom>
            <a:solidFill>
              <a:srgbClr val="800000"/>
            </a:solidFill>
            <a:ln>
              <a:solidFill>
                <a:srgbClr val="8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2" name="Title 1"/>
          <p:cNvSpPr txBox="1">
            <a:spLocks/>
          </p:cNvSpPr>
          <p:nvPr/>
        </p:nvSpPr>
        <p:spPr>
          <a:xfrm>
            <a:off x="375850" y="-207961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b="1" kern="1200">
                <a:solidFill>
                  <a:srgbClr val="800000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smtClean="0"/>
              <a:t>Computing at Extreme Scale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3131756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" name="Chart 1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533628"/>
              </p:ext>
            </p:extLst>
          </p:nvPr>
        </p:nvGraphicFramePr>
        <p:xfrm>
          <a:off x="12700" y="485775"/>
          <a:ext cx="9118600" cy="58864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cxnSp>
        <p:nvCxnSpPr>
          <p:cNvPr id="33" name="Straight Arrow Connector 32"/>
          <p:cNvCxnSpPr/>
          <p:nvPr/>
        </p:nvCxnSpPr>
        <p:spPr>
          <a:xfrm flipV="1">
            <a:off x="6448639" y="771121"/>
            <a:ext cx="2415312" cy="787282"/>
          </a:xfrm>
          <a:prstGeom prst="straightConnector1">
            <a:avLst/>
          </a:prstGeom>
          <a:ln w="19050" cmpd="sng">
            <a:solidFill>
              <a:schemeClr val="accent1">
                <a:lumMod val="50000"/>
              </a:schemeClr>
            </a:solidFill>
            <a:prstDash val="dash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4209608" y="1590153"/>
            <a:ext cx="2403222" cy="307777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>
                <a:rot lat="0" lon="0" rev="1500000"/>
              </a:camera>
              <a:lightRig rig="threePt" dir="t"/>
            </a:scene3d>
          </a:bodyPr>
          <a:lstStyle/>
          <a:p>
            <a:r>
              <a:rPr lang="en-US" sz="1400" b="1" dirty="0" smtClean="0">
                <a:solidFill>
                  <a:schemeClr val="accent1">
                    <a:lumMod val="50000"/>
                  </a:schemeClr>
                </a:solidFill>
              </a:rPr>
              <a:t>Top 500 No. 1 Peak Capability</a:t>
            </a:r>
            <a:endParaRPr lang="en-US" sz="14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2352476" y="2389834"/>
            <a:ext cx="1697901" cy="307777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>
                <a:rot lat="0" lon="0" rev="900000"/>
              </a:camera>
              <a:lightRig rig="threePt" dir="t"/>
            </a:scene3d>
          </a:bodyPr>
          <a:lstStyle/>
          <a:p>
            <a:r>
              <a:rPr lang="en-US" sz="1400" b="1" dirty="0" smtClean="0">
                <a:solidFill>
                  <a:schemeClr val="accent1">
                    <a:lumMod val="75000"/>
                  </a:schemeClr>
                </a:solidFill>
              </a:rPr>
              <a:t>Peak DOE Capability</a:t>
            </a:r>
            <a:endParaRPr lang="en-US" sz="14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3379091" y="2832226"/>
            <a:ext cx="1241633" cy="307777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>
                <a:rot lat="0" lon="0" rev="900000"/>
              </a:camera>
              <a:lightRig rig="threePt" dir="t"/>
            </a:scene3d>
          </a:bodyPr>
          <a:lstStyle/>
          <a:p>
            <a:r>
              <a:rPr lang="en-US" sz="1400" b="1" dirty="0" smtClean="0">
                <a:solidFill>
                  <a:srgbClr val="95B3D7"/>
                </a:solidFill>
              </a:rPr>
              <a:t>Sustained NSF</a:t>
            </a:r>
            <a:endParaRPr lang="en-US" sz="1400" b="1" dirty="0">
              <a:solidFill>
                <a:srgbClr val="95B3D7"/>
              </a:solidFill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1561240" y="3559217"/>
            <a:ext cx="871515" cy="307777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>
                <a:rot lat="0" lon="0" rev="120000"/>
              </a:camera>
              <a:lightRig rig="threePt" dir="t"/>
            </a:scene3d>
          </a:bodyPr>
          <a:lstStyle/>
          <a:p>
            <a:r>
              <a:rPr lang="en-US" sz="1400" b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Peak NSF</a:t>
            </a:r>
            <a:endParaRPr lang="en-US" sz="1400" b="1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702638" y="3119491"/>
            <a:ext cx="1278277" cy="307777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>
                <a:rot lat="0" lon="0" rev="900000"/>
              </a:camera>
              <a:lightRig rig="threePt" dir="t"/>
            </a:scene3d>
          </a:bodyPr>
          <a:lstStyle/>
          <a:p>
            <a:r>
              <a:rPr lang="en-US" sz="1400" b="1" dirty="0" smtClean="0">
                <a:solidFill>
                  <a:schemeClr val="accent1">
                    <a:lumMod val="75000"/>
                  </a:schemeClr>
                </a:solidFill>
              </a:rPr>
              <a:t>Sustained DOE</a:t>
            </a:r>
            <a:endParaRPr lang="en-US" sz="14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cxnSp>
        <p:nvCxnSpPr>
          <p:cNvPr id="16" name="Straight Arrow Connector 15"/>
          <p:cNvCxnSpPr/>
          <p:nvPr/>
        </p:nvCxnSpPr>
        <p:spPr>
          <a:xfrm flipV="1">
            <a:off x="1612900" y="1130300"/>
            <a:ext cx="6807200" cy="4144016"/>
          </a:xfrm>
          <a:prstGeom prst="straightConnector1">
            <a:avLst/>
          </a:prstGeom>
          <a:ln w="19050" cmpd="sng">
            <a:solidFill>
              <a:srgbClr val="800000"/>
            </a:solidFill>
            <a:prstDash val="dash"/>
            <a:headEnd type="non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4350950" y="6328835"/>
            <a:ext cx="58161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/>
              <a:t>Year</a:t>
            </a:r>
            <a:endParaRPr lang="en-US" sz="1600" b="1" dirty="0"/>
          </a:p>
        </p:txBody>
      </p:sp>
      <p:sp>
        <p:nvSpPr>
          <p:cNvPr id="14" name="TextBox 13"/>
          <p:cNvSpPr txBox="1"/>
          <p:nvPr/>
        </p:nvSpPr>
        <p:spPr>
          <a:xfrm>
            <a:off x="7110639" y="1841956"/>
            <a:ext cx="2158989" cy="215444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</p:spPr>
        <p:txBody>
          <a:bodyPr wrap="square" rtlCol="0">
            <a:spAutoFit/>
            <a:scene3d>
              <a:camera prst="orthographicFront">
                <a:rot lat="0" lon="0" rev="900000"/>
              </a:camera>
              <a:lightRig rig="threePt" dir="t"/>
            </a:scene3d>
          </a:bodyPr>
          <a:lstStyle/>
          <a:p>
            <a:r>
              <a:rPr lang="en-US" sz="800" dirty="0" smtClean="0">
                <a:ln>
                  <a:solidFill>
                    <a:srgbClr val="800000"/>
                  </a:solidFill>
                </a:ln>
                <a:solidFill>
                  <a:srgbClr val="800000"/>
                </a:solidFill>
              </a:rPr>
              <a:t>High-F + small-scale heterogeneities  </a:t>
            </a:r>
            <a:endParaRPr lang="en-US" sz="800" dirty="0">
              <a:ln>
                <a:solidFill>
                  <a:srgbClr val="800000"/>
                </a:solidFill>
              </a:ln>
              <a:solidFill>
                <a:srgbClr val="80000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7586878" y="1550391"/>
            <a:ext cx="1666444" cy="215444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</p:spPr>
        <p:txBody>
          <a:bodyPr wrap="square" rtlCol="0">
            <a:spAutoFit/>
            <a:scene3d>
              <a:camera prst="orthographicFront">
                <a:rot lat="0" lon="0" rev="900000"/>
              </a:camera>
              <a:lightRig rig="threePt" dir="t"/>
            </a:scene3d>
          </a:bodyPr>
          <a:lstStyle/>
          <a:p>
            <a:r>
              <a:rPr lang="en-US" sz="800" dirty="0" smtClean="0">
                <a:ln>
                  <a:solidFill>
                    <a:srgbClr val="800000"/>
                  </a:solidFill>
                </a:ln>
                <a:solidFill>
                  <a:srgbClr val="800000"/>
                </a:solidFill>
              </a:rPr>
              <a:t>High-F + plasticity</a:t>
            </a:r>
            <a:endParaRPr lang="en-US" sz="800" dirty="0">
              <a:ln>
                <a:solidFill>
                  <a:srgbClr val="800000"/>
                </a:solidFill>
              </a:ln>
              <a:solidFill>
                <a:srgbClr val="80000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8179035" y="1188670"/>
            <a:ext cx="1033443" cy="215444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</p:spPr>
        <p:txBody>
          <a:bodyPr wrap="square" rtlCol="0">
            <a:spAutoFit/>
            <a:scene3d>
              <a:camera prst="orthographicFront">
                <a:rot lat="0" lon="0" rev="900000"/>
              </a:camera>
              <a:lightRig rig="threePt" dir="t"/>
            </a:scene3d>
          </a:bodyPr>
          <a:lstStyle/>
          <a:p>
            <a:r>
              <a:rPr lang="en-US" sz="800" dirty="0" smtClean="0">
                <a:ln>
                  <a:solidFill>
                    <a:srgbClr val="800000"/>
                  </a:solidFill>
                </a:ln>
                <a:solidFill>
                  <a:srgbClr val="800000"/>
                </a:solidFill>
              </a:rPr>
              <a:t>High-F + </a:t>
            </a:r>
            <a:r>
              <a:rPr lang="en-US" sz="800" dirty="0" err="1" smtClean="0">
                <a:ln>
                  <a:solidFill>
                    <a:srgbClr val="800000"/>
                  </a:solidFill>
                </a:ln>
                <a:solidFill>
                  <a:srgbClr val="800000"/>
                </a:solidFill>
              </a:rPr>
              <a:t>topo</a:t>
            </a:r>
            <a:endParaRPr lang="en-US" sz="800" dirty="0">
              <a:ln>
                <a:solidFill>
                  <a:srgbClr val="800000"/>
                </a:solidFill>
              </a:ln>
              <a:solidFill>
                <a:srgbClr val="800000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682680" y="2145330"/>
            <a:ext cx="1441406" cy="215444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</p:spPr>
        <p:txBody>
          <a:bodyPr wrap="square" rtlCol="0">
            <a:spAutoFit/>
            <a:scene3d>
              <a:camera prst="orthographicFront">
                <a:rot lat="0" lon="0" rev="900000"/>
              </a:camera>
              <a:lightRig rig="threePt" dir="t"/>
            </a:scene3d>
          </a:bodyPr>
          <a:lstStyle/>
          <a:p>
            <a:r>
              <a:rPr lang="en-US" sz="800" dirty="0" smtClean="0">
                <a:ln>
                  <a:solidFill>
                    <a:srgbClr val="800000"/>
                  </a:solidFill>
                </a:ln>
                <a:solidFill>
                  <a:srgbClr val="800000"/>
                </a:solidFill>
              </a:rPr>
              <a:t>High-F  + lower </a:t>
            </a:r>
            <a:r>
              <a:rPr lang="en-US" sz="800" dirty="0" err="1" smtClean="0">
                <a:ln>
                  <a:solidFill>
                    <a:srgbClr val="800000"/>
                  </a:solidFill>
                </a:ln>
                <a:solidFill>
                  <a:srgbClr val="800000"/>
                </a:solidFill>
              </a:rPr>
              <a:t>Vsmin</a:t>
            </a:r>
            <a:endParaRPr lang="en-US" sz="800" dirty="0">
              <a:ln>
                <a:solidFill>
                  <a:srgbClr val="800000"/>
                </a:solidFill>
              </a:ln>
              <a:solidFill>
                <a:srgbClr val="800000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6505789" y="2389834"/>
            <a:ext cx="1441406" cy="215444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</p:spPr>
        <p:txBody>
          <a:bodyPr wrap="square" rtlCol="0">
            <a:spAutoFit/>
            <a:scene3d>
              <a:camera prst="orthographicFront">
                <a:rot lat="0" lon="0" rev="900000"/>
              </a:camera>
              <a:lightRig rig="threePt" dir="t"/>
            </a:scene3d>
          </a:bodyPr>
          <a:lstStyle/>
          <a:p>
            <a:r>
              <a:rPr lang="en-US" sz="800" dirty="0" smtClean="0">
                <a:ln>
                  <a:solidFill>
                    <a:srgbClr val="800000"/>
                  </a:solidFill>
                </a:ln>
                <a:solidFill>
                  <a:srgbClr val="800000"/>
                </a:solidFill>
              </a:rPr>
              <a:t>High-F + Q (</a:t>
            </a:r>
            <a:r>
              <a:rPr lang="en-US" sz="800" dirty="0" err="1" smtClean="0">
                <a:ln>
                  <a:solidFill>
                    <a:srgbClr val="800000"/>
                  </a:solidFill>
                </a:ln>
                <a:solidFill>
                  <a:srgbClr val="800000"/>
                </a:solidFill>
              </a:rPr>
              <a:t>f</a:t>
            </a:r>
            <a:r>
              <a:rPr lang="en-US" sz="800" dirty="0" smtClean="0">
                <a:ln>
                  <a:solidFill>
                    <a:srgbClr val="800000"/>
                  </a:solidFill>
                </a:ln>
                <a:solidFill>
                  <a:srgbClr val="800000"/>
                </a:solidFill>
              </a:rPr>
              <a:t>) </a:t>
            </a:r>
            <a:endParaRPr lang="en-US" sz="800" dirty="0">
              <a:ln>
                <a:solidFill>
                  <a:srgbClr val="800000"/>
                </a:solidFill>
              </a:ln>
              <a:solidFill>
                <a:srgbClr val="800000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4050377" y="3300268"/>
            <a:ext cx="1809172" cy="307777"/>
          </a:xfrm>
          <a:prstGeom prst="rect">
            <a:avLst/>
          </a:prstGeom>
          <a:noFill/>
          <a:scene3d>
            <a:camera prst="orthographicFront">
              <a:rot lat="0" lon="0" rev="1920000"/>
            </a:camera>
            <a:lightRig rig="threePt" dir="t"/>
          </a:scene3d>
        </p:spPr>
        <p:txBody>
          <a:bodyPr wrap="none" rtlCol="0">
            <a:spAutoFit/>
            <a:scene3d>
              <a:camera prst="orthographicFront">
                <a:rot lat="0" lon="0" rev="900000"/>
              </a:camera>
              <a:lightRig rig="threePt" dir="t"/>
            </a:scene3d>
          </a:bodyPr>
          <a:lstStyle/>
          <a:p>
            <a:r>
              <a:rPr lang="en-US" sz="1400" dirty="0" smtClean="0">
                <a:ln>
                  <a:solidFill>
                    <a:srgbClr val="800000"/>
                  </a:solidFill>
                </a:ln>
                <a:solidFill>
                  <a:srgbClr val="800000"/>
                </a:solidFill>
              </a:rPr>
              <a:t>Sustained SCEC High-F</a:t>
            </a:r>
            <a:endParaRPr lang="en-US" sz="1400" dirty="0">
              <a:ln>
                <a:solidFill>
                  <a:srgbClr val="800000"/>
                </a:solidFill>
              </a:ln>
              <a:solidFill>
                <a:srgbClr val="800000"/>
              </a:solidFill>
            </a:endParaRPr>
          </a:p>
        </p:txBody>
      </p:sp>
      <p:grpSp>
        <p:nvGrpSpPr>
          <p:cNvPr id="23" name="Group 22"/>
          <p:cNvGrpSpPr/>
          <p:nvPr/>
        </p:nvGrpSpPr>
        <p:grpSpPr>
          <a:xfrm>
            <a:off x="5663551" y="3873188"/>
            <a:ext cx="3090978" cy="1401128"/>
            <a:chOff x="5151322" y="4025588"/>
            <a:chExt cx="3090978" cy="1401128"/>
          </a:xfrm>
        </p:grpSpPr>
        <p:sp>
          <p:nvSpPr>
            <p:cNvPr id="24" name="TextBox 23"/>
            <p:cNvSpPr txBox="1"/>
            <p:nvPr/>
          </p:nvSpPr>
          <p:spPr>
            <a:xfrm>
              <a:off x="5151322" y="4411053"/>
              <a:ext cx="3086100" cy="1015663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sz="1200" i="1" dirty="0" smtClean="0"/>
                <a:t>     </a:t>
              </a:r>
              <a:r>
                <a:rPr lang="en-US" sz="1200" i="1" dirty="0" err="1" smtClean="0"/>
                <a:t>CyberShake</a:t>
              </a:r>
              <a:r>
                <a:rPr lang="en-US" sz="1200" i="1" dirty="0" smtClean="0"/>
                <a:t> (CS) </a:t>
              </a:r>
              <a:r>
                <a:rPr lang="en-US" sz="1200" i="1" dirty="0" err="1" smtClean="0"/>
                <a:t>Disiderata</a:t>
              </a:r>
              <a:r>
                <a:rPr lang="en-US" sz="1200" i="1" dirty="0" smtClean="0"/>
                <a:t> </a:t>
              </a:r>
              <a:r>
                <a:rPr lang="en-US" sz="1200" dirty="0" smtClean="0"/>
                <a:t>predicted sustained performance for 4,000 sites required to generate 1.0-Hz, 1.5-Hz and 2.0-Hz state-wide seismic hazard map normalized to 24-hr completion</a:t>
              </a:r>
              <a:endParaRPr lang="en-US" sz="1200" dirty="0"/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5156200" y="4025588"/>
              <a:ext cx="3086100" cy="461665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sz="1200" i="1" dirty="0" smtClean="0"/>
                <a:t>     Sustained SCEC </a:t>
              </a:r>
              <a:r>
                <a:rPr lang="en-US" sz="1200" dirty="0" smtClean="0"/>
                <a:t>measured performance for a single milestone capability simulation</a:t>
              </a:r>
            </a:p>
          </p:txBody>
        </p:sp>
        <p:sp>
          <p:nvSpPr>
            <p:cNvPr id="26" name="Rectangle 25"/>
            <p:cNvSpPr/>
            <p:nvPr/>
          </p:nvSpPr>
          <p:spPr>
            <a:xfrm>
              <a:off x="5269172" y="4131733"/>
              <a:ext cx="80434" cy="67734"/>
            </a:xfrm>
            <a:prstGeom prst="rect">
              <a:avLst/>
            </a:prstGeom>
            <a:solidFill>
              <a:srgbClr val="800000"/>
            </a:solidFill>
            <a:ln>
              <a:solidFill>
                <a:srgbClr val="8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Rectangle 26"/>
            <p:cNvSpPr/>
            <p:nvPr/>
          </p:nvSpPr>
          <p:spPr>
            <a:xfrm>
              <a:off x="5280545" y="4516968"/>
              <a:ext cx="80434" cy="67734"/>
            </a:xfrm>
            <a:prstGeom prst="rect">
              <a:avLst/>
            </a:prstGeom>
            <a:noFill/>
            <a:ln>
              <a:solidFill>
                <a:srgbClr val="8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noFill/>
              </a:endParaRPr>
            </a:p>
          </p:txBody>
        </p:sp>
      </p:grpSp>
      <p:sp>
        <p:nvSpPr>
          <p:cNvPr id="28" name="Title 1"/>
          <p:cNvSpPr>
            <a:spLocks noGrp="1"/>
          </p:cNvSpPr>
          <p:nvPr>
            <p:ph type="title"/>
          </p:nvPr>
        </p:nvSpPr>
        <p:spPr>
          <a:xfrm>
            <a:off x="375850" y="-207961"/>
            <a:ext cx="8229600" cy="1143000"/>
          </a:xfrm>
        </p:spPr>
        <p:txBody>
          <a:bodyPr>
            <a:normAutofit/>
          </a:bodyPr>
          <a:lstStyle/>
          <a:p>
            <a:r>
              <a:rPr lang="en-US" sz="2800" dirty="0" smtClean="0"/>
              <a:t>Computing at Extreme Scale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2921554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" name="Chart 1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87833099"/>
              </p:ext>
            </p:extLst>
          </p:nvPr>
        </p:nvGraphicFramePr>
        <p:xfrm>
          <a:off x="12700" y="485775"/>
          <a:ext cx="9118600" cy="58864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cxnSp>
        <p:nvCxnSpPr>
          <p:cNvPr id="33" name="Straight Arrow Connector 32"/>
          <p:cNvCxnSpPr/>
          <p:nvPr/>
        </p:nvCxnSpPr>
        <p:spPr>
          <a:xfrm flipV="1">
            <a:off x="6448639" y="771121"/>
            <a:ext cx="2415312" cy="787282"/>
          </a:xfrm>
          <a:prstGeom prst="straightConnector1">
            <a:avLst/>
          </a:prstGeom>
          <a:ln w="19050" cmpd="sng">
            <a:solidFill>
              <a:schemeClr val="accent1">
                <a:lumMod val="50000"/>
              </a:schemeClr>
            </a:solidFill>
            <a:prstDash val="dash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4209608" y="1590153"/>
            <a:ext cx="2403222" cy="307777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>
                <a:rot lat="0" lon="0" rev="1500000"/>
              </a:camera>
              <a:lightRig rig="threePt" dir="t"/>
            </a:scene3d>
          </a:bodyPr>
          <a:lstStyle/>
          <a:p>
            <a:r>
              <a:rPr lang="en-US" sz="1400" b="1" dirty="0" smtClean="0">
                <a:solidFill>
                  <a:schemeClr val="accent1">
                    <a:lumMod val="50000"/>
                  </a:schemeClr>
                </a:solidFill>
              </a:rPr>
              <a:t>Top 500 No. 1 Peak Capability</a:t>
            </a:r>
            <a:endParaRPr lang="en-US" sz="14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2352476" y="2389834"/>
            <a:ext cx="1697901" cy="307777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>
                <a:rot lat="0" lon="0" rev="900000"/>
              </a:camera>
              <a:lightRig rig="threePt" dir="t"/>
            </a:scene3d>
          </a:bodyPr>
          <a:lstStyle/>
          <a:p>
            <a:r>
              <a:rPr lang="en-US" sz="1400" b="1" dirty="0" smtClean="0">
                <a:solidFill>
                  <a:schemeClr val="accent1">
                    <a:lumMod val="75000"/>
                  </a:schemeClr>
                </a:solidFill>
              </a:rPr>
              <a:t>Peak DOE Capability</a:t>
            </a:r>
            <a:endParaRPr lang="en-US" sz="14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3379091" y="2832226"/>
            <a:ext cx="1241633" cy="307777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>
                <a:rot lat="0" lon="0" rev="900000"/>
              </a:camera>
              <a:lightRig rig="threePt" dir="t"/>
            </a:scene3d>
          </a:bodyPr>
          <a:lstStyle/>
          <a:p>
            <a:r>
              <a:rPr lang="en-US" sz="1400" b="1" dirty="0" smtClean="0">
                <a:solidFill>
                  <a:srgbClr val="95B3D7"/>
                </a:solidFill>
              </a:rPr>
              <a:t>Sustained NSF</a:t>
            </a:r>
            <a:endParaRPr lang="en-US" sz="1400" b="1" dirty="0">
              <a:solidFill>
                <a:srgbClr val="95B3D7"/>
              </a:solidFill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1561240" y="3559217"/>
            <a:ext cx="871515" cy="307777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>
                <a:rot lat="0" lon="0" rev="120000"/>
              </a:camera>
              <a:lightRig rig="threePt" dir="t"/>
            </a:scene3d>
          </a:bodyPr>
          <a:lstStyle/>
          <a:p>
            <a:r>
              <a:rPr lang="en-US" sz="1400" b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Peak NSF</a:t>
            </a:r>
            <a:endParaRPr lang="en-US" sz="1400" b="1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702638" y="3119491"/>
            <a:ext cx="1278277" cy="307777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>
                <a:rot lat="0" lon="0" rev="900000"/>
              </a:camera>
              <a:lightRig rig="threePt" dir="t"/>
            </a:scene3d>
          </a:bodyPr>
          <a:lstStyle/>
          <a:p>
            <a:r>
              <a:rPr lang="en-US" sz="1400" b="1" dirty="0" smtClean="0">
                <a:solidFill>
                  <a:schemeClr val="accent1">
                    <a:lumMod val="75000"/>
                  </a:schemeClr>
                </a:solidFill>
              </a:rPr>
              <a:t>Sustained DOE</a:t>
            </a:r>
            <a:endParaRPr lang="en-US" sz="14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cxnSp>
        <p:nvCxnSpPr>
          <p:cNvPr id="16" name="Straight Arrow Connector 15"/>
          <p:cNvCxnSpPr/>
          <p:nvPr/>
        </p:nvCxnSpPr>
        <p:spPr>
          <a:xfrm flipV="1">
            <a:off x="1612900" y="1130300"/>
            <a:ext cx="6807200" cy="4144016"/>
          </a:xfrm>
          <a:prstGeom prst="straightConnector1">
            <a:avLst/>
          </a:prstGeom>
          <a:ln w="19050" cmpd="sng">
            <a:solidFill>
              <a:srgbClr val="800000"/>
            </a:solidFill>
            <a:prstDash val="dash"/>
            <a:headEnd type="non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6264679" y="1349069"/>
            <a:ext cx="1595309" cy="276999"/>
          </a:xfrm>
          <a:prstGeom prst="rect">
            <a:avLst/>
          </a:prstGeom>
          <a:noFill/>
          <a:scene3d>
            <a:camera prst="orthographicFront">
              <a:rot lat="0" lon="0" rev="2640000"/>
            </a:camera>
            <a:lightRig rig="threePt" dir="t"/>
          </a:scene3d>
        </p:spPr>
        <p:txBody>
          <a:bodyPr wrap="none" rtlCol="0">
            <a:spAutoFit/>
            <a:scene3d>
              <a:camera prst="orthographicFront">
                <a:rot lat="0" lon="0" rev="900000"/>
              </a:camera>
              <a:lightRig rig="threePt" dir="t"/>
            </a:scene3d>
          </a:bodyPr>
          <a:lstStyle/>
          <a:p>
            <a:r>
              <a:rPr lang="en-US" sz="1200" dirty="0" err="1" smtClean="0">
                <a:ln>
                  <a:solidFill>
                    <a:srgbClr val="800000"/>
                  </a:solidFill>
                </a:ln>
                <a:solidFill>
                  <a:srgbClr val="800000"/>
                </a:solidFill>
              </a:rPr>
              <a:t>CyberShake</a:t>
            </a:r>
            <a:r>
              <a:rPr lang="en-US" sz="1200" dirty="0" smtClean="0">
                <a:ln>
                  <a:solidFill>
                    <a:srgbClr val="800000"/>
                  </a:solidFill>
                </a:ln>
                <a:solidFill>
                  <a:srgbClr val="800000"/>
                </a:solidFill>
              </a:rPr>
              <a:t> </a:t>
            </a:r>
            <a:r>
              <a:rPr lang="en-US" sz="1200" dirty="0" err="1" smtClean="0">
                <a:ln>
                  <a:solidFill>
                    <a:srgbClr val="800000"/>
                  </a:solidFill>
                </a:ln>
                <a:solidFill>
                  <a:srgbClr val="800000"/>
                </a:solidFill>
              </a:rPr>
              <a:t>Disiderata</a:t>
            </a:r>
            <a:endParaRPr lang="en-US" sz="1200" dirty="0">
              <a:ln>
                <a:solidFill>
                  <a:srgbClr val="800000"/>
                </a:solidFill>
              </a:ln>
              <a:solidFill>
                <a:srgbClr val="80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350950" y="6328835"/>
            <a:ext cx="58161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/>
              <a:t>Year</a:t>
            </a:r>
            <a:endParaRPr lang="en-US" sz="1600" b="1" dirty="0"/>
          </a:p>
        </p:txBody>
      </p:sp>
      <p:cxnSp>
        <p:nvCxnSpPr>
          <p:cNvPr id="43" name="Straight Arrow Connector 42"/>
          <p:cNvCxnSpPr/>
          <p:nvPr/>
        </p:nvCxnSpPr>
        <p:spPr>
          <a:xfrm flipV="1">
            <a:off x="6398938" y="848364"/>
            <a:ext cx="1566079" cy="1541470"/>
          </a:xfrm>
          <a:prstGeom prst="straightConnector1">
            <a:avLst/>
          </a:prstGeom>
          <a:ln w="19050" cmpd="sng">
            <a:solidFill>
              <a:srgbClr val="800000"/>
            </a:solidFill>
            <a:prstDash val="solid"/>
            <a:headEnd type="non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7110639" y="1841956"/>
            <a:ext cx="2158989" cy="215444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</p:spPr>
        <p:txBody>
          <a:bodyPr wrap="square" rtlCol="0">
            <a:spAutoFit/>
            <a:scene3d>
              <a:camera prst="orthographicFront">
                <a:rot lat="0" lon="0" rev="900000"/>
              </a:camera>
              <a:lightRig rig="threePt" dir="t"/>
            </a:scene3d>
          </a:bodyPr>
          <a:lstStyle/>
          <a:p>
            <a:r>
              <a:rPr lang="en-US" sz="800" dirty="0" smtClean="0">
                <a:ln>
                  <a:solidFill>
                    <a:srgbClr val="800000"/>
                  </a:solidFill>
                </a:ln>
                <a:solidFill>
                  <a:srgbClr val="800000"/>
                </a:solidFill>
              </a:rPr>
              <a:t>High-F + small-scale heterogeneities  </a:t>
            </a:r>
            <a:endParaRPr lang="en-US" sz="800" dirty="0">
              <a:ln>
                <a:solidFill>
                  <a:srgbClr val="800000"/>
                </a:solidFill>
              </a:ln>
              <a:solidFill>
                <a:srgbClr val="80000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7586878" y="1550391"/>
            <a:ext cx="1666444" cy="215444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</p:spPr>
        <p:txBody>
          <a:bodyPr wrap="square" rtlCol="0">
            <a:spAutoFit/>
            <a:scene3d>
              <a:camera prst="orthographicFront">
                <a:rot lat="0" lon="0" rev="900000"/>
              </a:camera>
              <a:lightRig rig="threePt" dir="t"/>
            </a:scene3d>
          </a:bodyPr>
          <a:lstStyle/>
          <a:p>
            <a:r>
              <a:rPr lang="en-US" sz="800" dirty="0" smtClean="0">
                <a:ln>
                  <a:solidFill>
                    <a:srgbClr val="800000"/>
                  </a:solidFill>
                </a:ln>
                <a:solidFill>
                  <a:srgbClr val="800000"/>
                </a:solidFill>
              </a:rPr>
              <a:t>High-F + plasticity</a:t>
            </a:r>
            <a:endParaRPr lang="en-US" sz="800" dirty="0">
              <a:ln>
                <a:solidFill>
                  <a:srgbClr val="800000"/>
                </a:solidFill>
              </a:ln>
              <a:solidFill>
                <a:srgbClr val="80000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8179035" y="1188670"/>
            <a:ext cx="1033443" cy="215444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</p:spPr>
        <p:txBody>
          <a:bodyPr wrap="square" rtlCol="0">
            <a:spAutoFit/>
            <a:scene3d>
              <a:camera prst="orthographicFront">
                <a:rot lat="0" lon="0" rev="900000"/>
              </a:camera>
              <a:lightRig rig="threePt" dir="t"/>
            </a:scene3d>
          </a:bodyPr>
          <a:lstStyle/>
          <a:p>
            <a:r>
              <a:rPr lang="en-US" sz="800" dirty="0" smtClean="0">
                <a:ln>
                  <a:solidFill>
                    <a:srgbClr val="800000"/>
                  </a:solidFill>
                </a:ln>
                <a:solidFill>
                  <a:srgbClr val="800000"/>
                </a:solidFill>
              </a:rPr>
              <a:t>High-F + </a:t>
            </a:r>
            <a:r>
              <a:rPr lang="en-US" sz="800" dirty="0" err="1" smtClean="0">
                <a:ln>
                  <a:solidFill>
                    <a:srgbClr val="800000"/>
                  </a:solidFill>
                </a:ln>
                <a:solidFill>
                  <a:srgbClr val="800000"/>
                </a:solidFill>
              </a:rPr>
              <a:t>topo</a:t>
            </a:r>
            <a:endParaRPr lang="en-US" sz="800" dirty="0">
              <a:ln>
                <a:solidFill>
                  <a:srgbClr val="800000"/>
                </a:solidFill>
              </a:ln>
              <a:solidFill>
                <a:srgbClr val="800000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682680" y="2145330"/>
            <a:ext cx="1441406" cy="215444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</p:spPr>
        <p:txBody>
          <a:bodyPr wrap="square" rtlCol="0">
            <a:spAutoFit/>
            <a:scene3d>
              <a:camera prst="orthographicFront">
                <a:rot lat="0" lon="0" rev="900000"/>
              </a:camera>
              <a:lightRig rig="threePt" dir="t"/>
            </a:scene3d>
          </a:bodyPr>
          <a:lstStyle/>
          <a:p>
            <a:r>
              <a:rPr lang="en-US" sz="800" dirty="0" smtClean="0">
                <a:ln>
                  <a:solidFill>
                    <a:srgbClr val="800000"/>
                  </a:solidFill>
                </a:ln>
                <a:solidFill>
                  <a:srgbClr val="800000"/>
                </a:solidFill>
              </a:rPr>
              <a:t>High-F  + lower </a:t>
            </a:r>
            <a:r>
              <a:rPr lang="en-US" sz="800" dirty="0" err="1" smtClean="0">
                <a:ln>
                  <a:solidFill>
                    <a:srgbClr val="800000"/>
                  </a:solidFill>
                </a:ln>
                <a:solidFill>
                  <a:srgbClr val="800000"/>
                </a:solidFill>
              </a:rPr>
              <a:t>Vsmin</a:t>
            </a:r>
            <a:endParaRPr lang="en-US" sz="800" dirty="0">
              <a:ln>
                <a:solidFill>
                  <a:srgbClr val="800000"/>
                </a:solidFill>
              </a:ln>
              <a:solidFill>
                <a:srgbClr val="800000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6505789" y="2389834"/>
            <a:ext cx="1441406" cy="215444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</p:spPr>
        <p:txBody>
          <a:bodyPr wrap="square" rtlCol="0">
            <a:spAutoFit/>
            <a:scene3d>
              <a:camera prst="orthographicFront">
                <a:rot lat="0" lon="0" rev="900000"/>
              </a:camera>
              <a:lightRig rig="threePt" dir="t"/>
            </a:scene3d>
          </a:bodyPr>
          <a:lstStyle/>
          <a:p>
            <a:r>
              <a:rPr lang="en-US" sz="800" dirty="0" smtClean="0">
                <a:ln>
                  <a:solidFill>
                    <a:srgbClr val="800000"/>
                  </a:solidFill>
                </a:ln>
                <a:solidFill>
                  <a:srgbClr val="800000"/>
                </a:solidFill>
              </a:rPr>
              <a:t>High-F + Q (</a:t>
            </a:r>
            <a:r>
              <a:rPr lang="en-US" sz="800" dirty="0" err="1" smtClean="0">
                <a:ln>
                  <a:solidFill>
                    <a:srgbClr val="800000"/>
                  </a:solidFill>
                </a:ln>
                <a:solidFill>
                  <a:srgbClr val="800000"/>
                </a:solidFill>
              </a:rPr>
              <a:t>f</a:t>
            </a:r>
            <a:r>
              <a:rPr lang="en-US" sz="800" dirty="0" smtClean="0">
                <a:ln>
                  <a:solidFill>
                    <a:srgbClr val="800000"/>
                  </a:solidFill>
                </a:ln>
                <a:solidFill>
                  <a:srgbClr val="800000"/>
                </a:solidFill>
              </a:rPr>
              <a:t>) </a:t>
            </a:r>
            <a:endParaRPr lang="en-US" sz="800" dirty="0">
              <a:ln>
                <a:solidFill>
                  <a:srgbClr val="800000"/>
                </a:solidFill>
              </a:ln>
              <a:solidFill>
                <a:srgbClr val="800000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4050377" y="3300268"/>
            <a:ext cx="1809172" cy="307777"/>
          </a:xfrm>
          <a:prstGeom prst="rect">
            <a:avLst/>
          </a:prstGeom>
          <a:noFill/>
          <a:scene3d>
            <a:camera prst="orthographicFront">
              <a:rot lat="0" lon="0" rev="1920000"/>
            </a:camera>
            <a:lightRig rig="threePt" dir="t"/>
          </a:scene3d>
        </p:spPr>
        <p:txBody>
          <a:bodyPr wrap="none" rtlCol="0">
            <a:spAutoFit/>
            <a:scene3d>
              <a:camera prst="orthographicFront">
                <a:rot lat="0" lon="0" rev="900000"/>
              </a:camera>
              <a:lightRig rig="threePt" dir="t"/>
            </a:scene3d>
          </a:bodyPr>
          <a:lstStyle/>
          <a:p>
            <a:r>
              <a:rPr lang="en-US" sz="1400" dirty="0" smtClean="0">
                <a:ln>
                  <a:solidFill>
                    <a:srgbClr val="800000"/>
                  </a:solidFill>
                </a:ln>
                <a:solidFill>
                  <a:srgbClr val="800000"/>
                </a:solidFill>
              </a:rPr>
              <a:t>Sustained SCEC High-F</a:t>
            </a:r>
            <a:endParaRPr lang="en-US" sz="1400" dirty="0">
              <a:ln>
                <a:solidFill>
                  <a:srgbClr val="800000"/>
                </a:solidFill>
              </a:ln>
              <a:solidFill>
                <a:srgbClr val="800000"/>
              </a:solidFill>
            </a:endParaRPr>
          </a:p>
        </p:txBody>
      </p:sp>
      <p:grpSp>
        <p:nvGrpSpPr>
          <p:cNvPr id="23" name="Group 22"/>
          <p:cNvGrpSpPr/>
          <p:nvPr/>
        </p:nvGrpSpPr>
        <p:grpSpPr>
          <a:xfrm>
            <a:off x="5663551" y="3873188"/>
            <a:ext cx="3090978" cy="1401128"/>
            <a:chOff x="5151322" y="4025588"/>
            <a:chExt cx="3090978" cy="1401128"/>
          </a:xfrm>
        </p:grpSpPr>
        <p:sp>
          <p:nvSpPr>
            <p:cNvPr id="24" name="TextBox 23"/>
            <p:cNvSpPr txBox="1"/>
            <p:nvPr/>
          </p:nvSpPr>
          <p:spPr>
            <a:xfrm>
              <a:off x="5151322" y="4411053"/>
              <a:ext cx="3086100" cy="1015663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sz="1200" i="1" dirty="0" smtClean="0"/>
                <a:t>     </a:t>
              </a:r>
              <a:r>
                <a:rPr lang="en-US" sz="1200" i="1" dirty="0" err="1" smtClean="0"/>
                <a:t>CyberShake</a:t>
              </a:r>
              <a:r>
                <a:rPr lang="en-US" sz="1200" i="1" dirty="0" smtClean="0"/>
                <a:t> (CS) </a:t>
              </a:r>
              <a:r>
                <a:rPr lang="en-US" sz="1200" i="1" dirty="0" err="1" smtClean="0"/>
                <a:t>Disiderata</a:t>
              </a:r>
              <a:r>
                <a:rPr lang="en-US" sz="1200" i="1" dirty="0" smtClean="0"/>
                <a:t> </a:t>
              </a:r>
              <a:r>
                <a:rPr lang="en-US" sz="1200" dirty="0" smtClean="0"/>
                <a:t>predicted sustained performance for 4,000 sites required to generate 1.0-Hz, 1.5-Hz and 2.0-Hz state-wide seismic hazard map normalized to 24-hr completion</a:t>
              </a:r>
              <a:endParaRPr lang="en-US" sz="1200" dirty="0"/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5156200" y="4025588"/>
              <a:ext cx="3086100" cy="461665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sz="1200" i="1" dirty="0" smtClean="0"/>
                <a:t>     Sustained SCEC </a:t>
              </a:r>
              <a:r>
                <a:rPr lang="en-US" sz="1200" dirty="0" smtClean="0"/>
                <a:t>measured performance for a single milestone capability simulation</a:t>
              </a:r>
            </a:p>
          </p:txBody>
        </p:sp>
        <p:sp>
          <p:nvSpPr>
            <p:cNvPr id="26" name="Rectangle 25"/>
            <p:cNvSpPr/>
            <p:nvPr/>
          </p:nvSpPr>
          <p:spPr>
            <a:xfrm>
              <a:off x="5269172" y="4131733"/>
              <a:ext cx="80434" cy="67734"/>
            </a:xfrm>
            <a:prstGeom prst="rect">
              <a:avLst/>
            </a:prstGeom>
            <a:solidFill>
              <a:srgbClr val="800000"/>
            </a:solidFill>
            <a:ln>
              <a:solidFill>
                <a:srgbClr val="8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Rectangle 26"/>
            <p:cNvSpPr/>
            <p:nvPr/>
          </p:nvSpPr>
          <p:spPr>
            <a:xfrm>
              <a:off x="5280545" y="4516968"/>
              <a:ext cx="80434" cy="67734"/>
            </a:xfrm>
            <a:prstGeom prst="rect">
              <a:avLst/>
            </a:prstGeom>
            <a:noFill/>
            <a:ln>
              <a:solidFill>
                <a:srgbClr val="8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noFill/>
              </a:endParaRPr>
            </a:p>
          </p:txBody>
        </p:sp>
      </p:grp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375850" y="-207961"/>
            <a:ext cx="8229600" cy="1143000"/>
          </a:xfrm>
        </p:spPr>
        <p:txBody>
          <a:bodyPr>
            <a:normAutofit/>
          </a:bodyPr>
          <a:lstStyle/>
          <a:p>
            <a:r>
              <a:rPr lang="en-US" sz="2800" dirty="0" smtClean="0"/>
              <a:t>Computing at Extreme Scale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10328488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alphaModFix amt="18000"/>
          </a:blip>
          <a:stretch>
            <a:fillRect/>
          </a:stretch>
        </p:blipFill>
        <p:spPr>
          <a:xfrm>
            <a:off x="0" y="25401"/>
            <a:ext cx="9144000" cy="6854531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Subtitle 2"/>
          <p:cNvSpPr>
            <a:spLocks noGrp="1"/>
          </p:cNvSpPr>
          <p:nvPr>
            <p:ph type="subTitle" idx="1"/>
          </p:nvPr>
        </p:nvSpPr>
        <p:spPr>
          <a:xfrm>
            <a:off x="325973" y="1320803"/>
            <a:ext cx="8737599" cy="4715943"/>
          </a:xfrm>
        </p:spPr>
        <p:txBody>
          <a:bodyPr>
            <a:noAutofit/>
          </a:bodyPr>
          <a:lstStyle/>
          <a:p>
            <a:r>
              <a:rPr lang="en-US" sz="2000" dirty="0" smtClean="0">
                <a:solidFill>
                  <a:srgbClr val="800000"/>
                </a:solidFill>
              </a:rPr>
              <a:t>Collaborators</a:t>
            </a:r>
          </a:p>
          <a:p>
            <a:r>
              <a:rPr lang="en-US" sz="2000" b="0" dirty="0">
                <a:solidFill>
                  <a:schemeClr val="tx1"/>
                </a:solidFill>
              </a:rPr>
              <a:t>Matthew </a:t>
            </a:r>
            <a:r>
              <a:rPr lang="en-US" sz="2000" b="0" dirty="0" smtClean="0">
                <a:solidFill>
                  <a:schemeClr val="tx1"/>
                </a:solidFill>
              </a:rPr>
              <a:t>Norman, Jack Wells, Judith Hill (</a:t>
            </a:r>
            <a:r>
              <a:rPr lang="en-US" sz="2000" b="0" dirty="0">
                <a:solidFill>
                  <a:schemeClr val="tx1"/>
                </a:solidFill>
              </a:rPr>
              <a:t>ORNL), Carl </a:t>
            </a:r>
            <a:r>
              <a:rPr lang="en-US" sz="2000" b="0" dirty="0" smtClean="0">
                <a:solidFill>
                  <a:schemeClr val="tx1"/>
                </a:solidFill>
              </a:rPr>
              <a:t>Ponder, Cyril Zeller, Stanley Posey and Roy Kim (NVIDIA)</a:t>
            </a:r>
            <a:r>
              <a:rPr lang="en-US" sz="2000" b="0" dirty="0">
                <a:solidFill>
                  <a:schemeClr val="tx1"/>
                </a:solidFill>
              </a:rPr>
              <a:t>,</a:t>
            </a:r>
            <a:r>
              <a:rPr lang="en-US" sz="2000" b="0" dirty="0" smtClean="0">
                <a:solidFill>
                  <a:schemeClr val="tx1"/>
                </a:solidFill>
              </a:rPr>
              <a:t> Jeffrey Vetter, Mitch Horton, Graham Lopez, Richard </a:t>
            </a:r>
            <a:r>
              <a:rPr lang="en-US" sz="2000" b="0" dirty="0" err="1" smtClean="0">
                <a:solidFill>
                  <a:schemeClr val="tx1"/>
                </a:solidFill>
              </a:rPr>
              <a:t>Glassbrook</a:t>
            </a:r>
            <a:r>
              <a:rPr lang="en-US" sz="2000" b="0" dirty="0" smtClean="0">
                <a:solidFill>
                  <a:schemeClr val="tx1"/>
                </a:solidFill>
              </a:rPr>
              <a:t> </a:t>
            </a:r>
            <a:r>
              <a:rPr lang="en-US" sz="2000" b="0" dirty="0" smtClean="0">
                <a:solidFill>
                  <a:schemeClr val="tx1"/>
                </a:solidFill>
              </a:rPr>
              <a:t>(</a:t>
            </a:r>
            <a:r>
              <a:rPr lang="en-US" sz="2000" b="0" dirty="0" smtClean="0">
                <a:solidFill>
                  <a:schemeClr val="tx1"/>
                </a:solidFill>
              </a:rPr>
              <a:t>NICS), DK. </a:t>
            </a:r>
            <a:r>
              <a:rPr lang="en-US" sz="2000" b="0" dirty="0" smtClean="0">
                <a:solidFill>
                  <a:schemeClr val="tx1"/>
                </a:solidFill>
              </a:rPr>
              <a:t>Panda and </a:t>
            </a:r>
            <a:r>
              <a:rPr lang="en-US" sz="2000" b="0" dirty="0" err="1" smtClean="0">
                <a:solidFill>
                  <a:schemeClr val="tx1"/>
                </a:solidFill>
              </a:rPr>
              <a:t>Sreeram</a:t>
            </a:r>
            <a:r>
              <a:rPr lang="en-US" sz="2000" b="0" dirty="0" smtClean="0">
                <a:solidFill>
                  <a:schemeClr val="tx1"/>
                </a:solidFill>
              </a:rPr>
              <a:t> </a:t>
            </a:r>
            <a:r>
              <a:rPr lang="en-US" sz="2000" b="0" dirty="0" err="1" smtClean="0">
                <a:solidFill>
                  <a:schemeClr val="tx1"/>
                </a:solidFill>
              </a:rPr>
              <a:t>Potluri</a:t>
            </a:r>
            <a:r>
              <a:rPr lang="en-US" sz="2000" b="0" dirty="0">
                <a:solidFill>
                  <a:schemeClr val="tx1"/>
                </a:solidFill>
              </a:rPr>
              <a:t> </a:t>
            </a:r>
            <a:r>
              <a:rPr lang="en-US" sz="2000" b="0" dirty="0" smtClean="0">
                <a:solidFill>
                  <a:schemeClr val="tx1"/>
                </a:solidFill>
              </a:rPr>
              <a:t>(</a:t>
            </a:r>
            <a:r>
              <a:rPr lang="en-US" sz="2000" b="0" dirty="0" smtClean="0">
                <a:solidFill>
                  <a:schemeClr val="tx1"/>
                </a:solidFill>
              </a:rPr>
              <a:t>OSU), Gregory Bauer, Jay Alameda, Omar </a:t>
            </a:r>
            <a:r>
              <a:rPr lang="en-US" sz="2000" b="0" dirty="0" err="1" smtClean="0">
                <a:solidFill>
                  <a:schemeClr val="tx1"/>
                </a:solidFill>
              </a:rPr>
              <a:t>Padron</a:t>
            </a:r>
            <a:r>
              <a:rPr lang="en-US" sz="2000" b="0" dirty="0" smtClean="0">
                <a:solidFill>
                  <a:schemeClr val="tx1"/>
                </a:solidFill>
              </a:rPr>
              <a:t> (NCSA); Robert Fiedler (Cray), </a:t>
            </a:r>
            <a:r>
              <a:rPr lang="en-US" sz="2000" b="0" dirty="0" err="1" smtClean="0">
                <a:solidFill>
                  <a:schemeClr val="tx1"/>
                </a:solidFill>
              </a:rPr>
              <a:t>Liwen</a:t>
            </a:r>
            <a:r>
              <a:rPr lang="en-US" sz="2000" b="0" dirty="0" smtClean="0">
                <a:solidFill>
                  <a:schemeClr val="tx1"/>
                </a:solidFill>
              </a:rPr>
              <a:t> </a:t>
            </a:r>
            <a:r>
              <a:rPr lang="en-US" sz="2000" b="0" dirty="0" smtClean="0">
                <a:solidFill>
                  <a:schemeClr val="tx1"/>
                </a:solidFill>
              </a:rPr>
              <a:t>Shih (UH)</a:t>
            </a:r>
          </a:p>
          <a:p>
            <a:r>
              <a:rPr lang="en-US" sz="1600" b="0" dirty="0" smtClean="0">
                <a:solidFill>
                  <a:schemeClr val="tx1"/>
                </a:solidFill>
              </a:rPr>
              <a:t> </a:t>
            </a:r>
            <a:r>
              <a:rPr lang="en-US" sz="2000" b="1" dirty="0" smtClean="0">
                <a:solidFill>
                  <a:srgbClr val="800000"/>
                </a:solidFill>
              </a:rPr>
              <a:t>Computing Resources</a:t>
            </a:r>
          </a:p>
          <a:p>
            <a:r>
              <a:rPr lang="en-US" sz="2000" b="0" dirty="0">
                <a:solidFill>
                  <a:schemeClr val="tx1"/>
                </a:solidFill>
              </a:rPr>
              <a:t>NCSA Blue Waters, </a:t>
            </a:r>
            <a:r>
              <a:rPr lang="en-US" sz="2000" b="0" dirty="0" smtClean="0">
                <a:solidFill>
                  <a:schemeClr val="tx1"/>
                </a:solidFill>
              </a:rPr>
              <a:t>OLCF Titan, XSEDE </a:t>
            </a:r>
            <a:r>
              <a:rPr lang="en-US" sz="2000" b="0" dirty="0" err="1" smtClean="0">
                <a:solidFill>
                  <a:schemeClr val="tx1"/>
                </a:solidFill>
              </a:rPr>
              <a:t>Keeneland</a:t>
            </a:r>
            <a:r>
              <a:rPr lang="en-US" sz="2000" b="0" dirty="0">
                <a:solidFill>
                  <a:schemeClr val="tx1"/>
                </a:solidFill>
              </a:rPr>
              <a:t>,</a:t>
            </a:r>
            <a:r>
              <a:rPr lang="en-US" sz="2000" b="0" dirty="0" smtClean="0">
                <a:solidFill>
                  <a:schemeClr val="tx1"/>
                </a:solidFill>
              </a:rPr>
              <a:t> </a:t>
            </a:r>
            <a:br>
              <a:rPr lang="en-US" sz="2000" b="0" dirty="0" smtClean="0">
                <a:solidFill>
                  <a:schemeClr val="tx1"/>
                </a:solidFill>
              </a:rPr>
            </a:br>
            <a:r>
              <a:rPr lang="en-US" sz="2000" b="0" dirty="0" smtClean="0">
                <a:solidFill>
                  <a:schemeClr val="tx1"/>
                </a:solidFill>
              </a:rPr>
              <a:t>NVIDIA GPUs </a:t>
            </a:r>
            <a:r>
              <a:rPr lang="en-US" sz="2000" b="0" dirty="0" smtClean="0">
                <a:solidFill>
                  <a:schemeClr val="tx1"/>
                </a:solidFill>
              </a:rPr>
              <a:t>donation </a:t>
            </a:r>
            <a:r>
              <a:rPr lang="en-US" sz="2000" b="0" dirty="0" smtClean="0">
                <a:solidFill>
                  <a:schemeClr val="tx1"/>
                </a:solidFill>
              </a:rPr>
              <a:t>to </a:t>
            </a:r>
            <a:r>
              <a:rPr lang="en-US" sz="2000" b="0" dirty="0" err="1" smtClean="0">
                <a:solidFill>
                  <a:schemeClr val="tx1"/>
                </a:solidFill>
              </a:rPr>
              <a:t>HPGeoC</a:t>
            </a:r>
            <a:r>
              <a:rPr lang="en-US" sz="2000" b="0" dirty="0" smtClean="0">
                <a:solidFill>
                  <a:schemeClr val="tx1"/>
                </a:solidFill>
              </a:rPr>
              <a:t>/SDSC</a:t>
            </a:r>
          </a:p>
          <a:p>
            <a:r>
              <a:rPr lang="en-US" sz="2000" dirty="0" smtClean="0">
                <a:solidFill>
                  <a:srgbClr val="800000"/>
                </a:solidFill>
              </a:rPr>
              <a:t>NSF Grants</a:t>
            </a:r>
            <a:endParaRPr lang="en-US" sz="1800" dirty="0" smtClean="0">
              <a:solidFill>
                <a:srgbClr val="800000"/>
              </a:solidFill>
            </a:endParaRPr>
          </a:p>
          <a:p>
            <a:r>
              <a:rPr lang="en-US" sz="2000" b="0" dirty="0" smtClean="0">
                <a:solidFill>
                  <a:srgbClr val="000000"/>
                </a:solidFill>
              </a:rPr>
              <a:t>NCSA NEIS-P2/PRAC </a:t>
            </a:r>
            <a:r>
              <a:rPr lang="en-US" sz="2000" b="0" dirty="0">
                <a:solidFill>
                  <a:srgbClr val="000000"/>
                </a:solidFill>
              </a:rPr>
              <a:t>OCI-</a:t>
            </a:r>
            <a:r>
              <a:rPr lang="en-US" sz="2000" b="0" dirty="0" smtClean="0">
                <a:solidFill>
                  <a:srgbClr val="000000"/>
                </a:solidFill>
              </a:rPr>
              <a:t>0832698, XSEDE ECCS, PRAC, SI2-SSI (</a:t>
            </a:r>
            <a:r>
              <a:rPr lang="en-US" sz="2000" b="0" dirty="0">
                <a:solidFill>
                  <a:srgbClr val="000000"/>
                </a:solidFill>
              </a:rPr>
              <a:t>OCI-1148493 </a:t>
            </a:r>
            <a:r>
              <a:rPr lang="en-US" sz="2000" b="0" dirty="0" smtClean="0">
                <a:solidFill>
                  <a:srgbClr val="000000"/>
                </a:solidFill>
              </a:rPr>
              <a:t>), </a:t>
            </a:r>
            <a:r>
              <a:rPr lang="en-US" sz="2000" b="0" dirty="0" err="1" smtClean="0">
                <a:solidFill>
                  <a:srgbClr val="000000"/>
                </a:solidFill>
              </a:rPr>
              <a:t>Geoinformatics</a:t>
            </a:r>
            <a:r>
              <a:rPr lang="en-US" sz="2000" b="0" dirty="0" smtClean="0">
                <a:solidFill>
                  <a:srgbClr val="000000"/>
                </a:solidFill>
              </a:rPr>
              <a:t> (EAR</a:t>
            </a:r>
            <a:r>
              <a:rPr lang="en-US" sz="2000" b="0" dirty="0">
                <a:solidFill>
                  <a:srgbClr val="000000"/>
                </a:solidFill>
              </a:rPr>
              <a:t>-</a:t>
            </a:r>
            <a:r>
              <a:rPr lang="en-US" sz="2000" b="0" dirty="0" smtClean="0">
                <a:solidFill>
                  <a:srgbClr val="000000"/>
                </a:solidFill>
              </a:rPr>
              <a:t>1226343), NSF/USGS SCEC4 Core (</a:t>
            </a:r>
            <a:r>
              <a:rPr lang="en-US" sz="2000" b="0" dirty="0">
                <a:solidFill>
                  <a:srgbClr val="000000"/>
                </a:solidFill>
              </a:rPr>
              <a:t>EAR-0529922 and </a:t>
            </a:r>
            <a:r>
              <a:rPr lang="en-US" sz="2000" b="0" dirty="0" smtClean="0">
                <a:solidFill>
                  <a:srgbClr val="000000"/>
                </a:solidFill>
              </a:rPr>
              <a:t>07HQAG0008)</a:t>
            </a:r>
            <a:endParaRPr lang="en-US" sz="2000" b="0" dirty="0">
              <a:solidFill>
                <a:srgbClr val="000000"/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702734" y="190046"/>
            <a:ext cx="7772400" cy="1077613"/>
          </a:xfrm>
        </p:spPr>
        <p:txBody>
          <a:bodyPr>
            <a:normAutofit/>
          </a:bodyPr>
          <a:lstStyle/>
          <a:p>
            <a:r>
              <a:rPr lang="en-US" sz="3600" dirty="0" smtClean="0"/>
              <a:t>Acknowledgements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46984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344739"/>
            <a:ext cx="8229600" cy="1143000"/>
          </a:xfrm>
        </p:spPr>
        <p:txBody>
          <a:bodyPr/>
          <a:lstStyle/>
          <a:p>
            <a:r>
              <a:rPr lang="en-US" dirty="0" smtClean="0"/>
              <a:t>End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23671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1387199</TotalTime>
  <Words>3236</Words>
  <Application>Microsoft Macintosh PowerPoint</Application>
  <PresentationFormat>On-screen Show (4:3)</PresentationFormat>
  <Paragraphs>729</Paragraphs>
  <Slides>43</Slides>
  <Notes>26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43</vt:i4>
      </vt:variant>
    </vt:vector>
  </HeadingPairs>
  <TitlesOfParts>
    <vt:vector size="46" baseType="lpstr">
      <vt:lpstr>Office Theme</vt:lpstr>
      <vt:lpstr>Equation</vt:lpstr>
      <vt:lpstr>Microsoft Word Document</vt:lpstr>
      <vt:lpstr>SCEC Application Performance and Software Development</vt:lpstr>
      <vt:lpstr>SCEC Computational Pathways</vt:lpstr>
      <vt:lpstr>AWP-ODC</vt:lpstr>
      <vt:lpstr>AWP-ODC Weak Scaling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Algorithms and Hardware Attributes</vt:lpstr>
      <vt:lpstr>AWP-ODC Communication Approach on Jaguar</vt:lpstr>
      <vt:lpstr>AWP-ODC Communication Approach on Titan</vt:lpstr>
      <vt:lpstr>Topology Tuning on XE6/XK7</vt:lpstr>
      <vt:lpstr>Topology Tuning on Blue Waters</vt:lpstr>
      <vt:lpstr>Topology Tuning on Blue Waters</vt:lpstr>
      <vt:lpstr>Two-layer I/O Model</vt:lpstr>
      <vt:lpstr>Two-layer I/O Model</vt:lpstr>
      <vt:lpstr>Two-layer I/O Model</vt:lpstr>
      <vt:lpstr>Fast X or Fast T</vt:lpstr>
      <vt:lpstr>PowerPoint Presentation</vt:lpstr>
      <vt:lpstr>SEISM-IO: IO Library for Integrated Seismic Modeling</vt:lpstr>
      <vt:lpstr>CPUs/GPUs Co-scheduling</vt:lpstr>
      <vt:lpstr>Post-processing on CPUs: API for Pthreads</vt:lpstr>
      <vt:lpstr>PowerPoint Presentation</vt:lpstr>
      <vt:lpstr>Probabilistic Seismic Hazard Model</vt:lpstr>
      <vt:lpstr>CyberShake Calculations</vt:lpstr>
      <vt:lpstr>CyberShake workflows</vt:lpstr>
      <vt:lpstr>CyberShake Workflows mapped to Pegasus-MPI-Cluster Jobs</vt:lpstr>
      <vt:lpstr>CyberShake Study 14.2 Metrics</vt:lpstr>
      <vt:lpstr>PowerPoint Presentation</vt:lpstr>
      <vt:lpstr>CyberShake SGT Simulations on XK7 vs XE6</vt:lpstr>
      <vt:lpstr>PowerPoint Presentation</vt:lpstr>
      <vt:lpstr>Looking ahead: Extreme Scale Earthquake Problems</vt:lpstr>
      <vt:lpstr>Outer/inner Scale Ratio of  SCEC Computational Requirements</vt:lpstr>
      <vt:lpstr>SCEC Computational Plan 2015-2016</vt:lpstr>
      <vt:lpstr>SCEC Software Development Plan</vt:lpstr>
      <vt:lpstr>Computing at Extreme Scale</vt:lpstr>
      <vt:lpstr>Computing at Extreme Scale</vt:lpstr>
      <vt:lpstr>PowerPoint Presentation</vt:lpstr>
      <vt:lpstr>Computing at Extreme Scale</vt:lpstr>
      <vt:lpstr>Computing at Extreme Scale</vt:lpstr>
      <vt:lpstr>Acknowledgements</vt:lpstr>
      <vt:lpstr>End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Petascale 3-D simulations of strong motion and tomographic seismology </dc:title>
  <dc:creator>Yifeng Cui</dc:creator>
  <cp:lastModifiedBy>Yifeng Cui</cp:lastModifiedBy>
  <cp:revision>521</cp:revision>
  <cp:lastPrinted>2013-11-08T20:37:20Z</cp:lastPrinted>
  <dcterms:created xsi:type="dcterms:W3CDTF">2013-05-08T00:07:10Z</dcterms:created>
  <dcterms:modified xsi:type="dcterms:W3CDTF">2014-07-18T17:35:20Z</dcterms:modified>
</cp:coreProperties>
</file>