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vi" ContentType="video/avi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308" r:id="rId5"/>
    <p:sldId id="312" r:id="rId6"/>
    <p:sldId id="313" r:id="rId7"/>
    <p:sldId id="334" r:id="rId8"/>
    <p:sldId id="331" r:id="rId9"/>
    <p:sldId id="322" r:id="rId10"/>
    <p:sldId id="323" r:id="rId11"/>
    <p:sldId id="335" r:id="rId12"/>
    <p:sldId id="324" r:id="rId13"/>
    <p:sldId id="325" r:id="rId14"/>
    <p:sldId id="329" r:id="rId15"/>
    <p:sldId id="327" r:id="rId16"/>
    <p:sldId id="326" r:id="rId17"/>
    <p:sldId id="330" r:id="rId18"/>
    <p:sldId id="328" r:id="rId19"/>
    <p:sldId id="318" r:id="rId20"/>
  </p:sldIdLst>
  <p:sldSz cx="14630400" cy="8229600"/>
  <p:notesSz cx="7315200" cy="9601200"/>
  <p:defaultTextStyle>
    <a:defPPr>
      <a:defRPr lang="en-US"/>
    </a:defPPr>
    <a:lvl1pPr marL="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FFFF"/>
    <a:srgbClr val="0000FF"/>
    <a:srgbClr val="800000"/>
    <a:srgbClr val="9D171E"/>
    <a:srgbClr val="9E1C1F"/>
    <a:srgbClr val="B5B79A"/>
    <a:srgbClr val="F4FF52"/>
    <a:srgbClr val="F9D691"/>
    <a:srgbClr val="FDFE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33"/>
    <p:restoredTop sz="86383"/>
  </p:normalViewPr>
  <p:slideViewPr>
    <p:cSldViewPr>
      <p:cViewPr varScale="1">
        <p:scale>
          <a:sx n="94" d="100"/>
          <a:sy n="94" d="100"/>
        </p:scale>
        <p:origin x="-630" y="-108"/>
      </p:cViewPr>
      <p:guideLst>
        <p:guide orient="horz" pos="2592"/>
        <p:guide pos="46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2748" y="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/>
          <a:lstStyle>
            <a:lvl1pPr algn="l">
              <a:defRPr sz="14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90" y="0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/>
          <a:lstStyle>
            <a:lvl1pPr algn="r">
              <a:defRPr sz="1400"/>
            </a:lvl1pPr>
          </a:lstStyle>
          <a:p>
            <a:fld id="{128FCA9C-FF92-4024-BDEC-A6D3B663DC09}" type="datetimeFigureOut">
              <a:rPr lang="en-US"/>
              <a:t>5/23/2018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119474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 anchor="b"/>
          <a:lstStyle>
            <a:lvl1pPr algn="l">
              <a:defRPr sz="14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90" y="9119474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 anchor="b"/>
          <a:lstStyle>
            <a:lvl1pPr algn="r">
              <a:defRPr sz="1400"/>
            </a:lvl1pPr>
          </a:lstStyle>
          <a:p>
            <a:fld id="{A446DCAE-1661-43FF-8A44-43DAFDC1FD9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/>
          <a:lstStyle>
            <a:lvl1pPr algn="l">
              <a:defRPr sz="14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90" y="0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/>
          <a:lstStyle>
            <a:lvl1pPr algn="r">
              <a:defRPr sz="1400"/>
            </a:lvl1pPr>
          </a:lstStyle>
          <a:p>
            <a:fld id="{772AB877-E7B1-4681-847E-D0918612832B}" type="datetimeFigureOut">
              <a:rPr lang="en-US"/>
              <a:t>5/23/2018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2313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49" tIns="48326" rIns="96649" bIns="48326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49" tIns="48326" rIns="96649" bIns="48326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119474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 anchor="b"/>
          <a:lstStyle>
            <a:lvl1pPr algn="l">
              <a:defRPr sz="14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90" y="9119474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 anchor="b"/>
          <a:lstStyle>
            <a:lvl1pPr algn="r">
              <a:defRPr sz="1400"/>
            </a:lvl1pPr>
          </a:lstStyle>
          <a:p>
            <a:fld id="{69C971FF-EF28-4195-A575-329446EFAA5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971FF-EF28-4195-A575-329446EFAA5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39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98" y="246751"/>
            <a:ext cx="1576836" cy="8046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1461516" y="2560321"/>
            <a:ext cx="11707369" cy="1920241"/>
          </a:xfrm>
        </p:spPr>
        <p:txBody>
          <a:bodyPr>
            <a:normAutofit/>
          </a:bodyPr>
          <a:lstStyle>
            <a:lvl1pPr algn="ctr">
              <a:lnSpc>
                <a:spcPts val="6601"/>
              </a:lnSpc>
              <a:defRPr sz="5300" b="1" i="0" cap="none" baseline="0">
                <a:solidFill>
                  <a:srgbClr val="9D171E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 smtClean="0"/>
              <a:t>Click to Edit Text</a:t>
            </a:r>
            <a:endParaRPr lang="en-US" dirty="0"/>
          </a:p>
        </p:txBody>
      </p:sp>
      <p:sp>
        <p:nvSpPr>
          <p:cNvPr id="2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461517" y="4846320"/>
            <a:ext cx="11707368" cy="1371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9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4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6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2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1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Subtitle</a:t>
            </a:r>
            <a:endParaRPr lang="en-US" dirty="0"/>
          </a:p>
        </p:txBody>
      </p:sp>
      <p:sp>
        <p:nvSpPr>
          <p:cNvPr id="20" name="Footer Placeholder 19"/>
          <p:cNvSpPr>
            <a:spLocks noGrp="1"/>
          </p:cNvSpPr>
          <p:nvPr userDrawn="1">
            <p:ph type="ftr" sz="quarter" idx="11"/>
          </p:nvPr>
        </p:nvSpPr>
        <p:spPr>
          <a:xfrm>
            <a:off x="9053012" y="7774490"/>
            <a:ext cx="4939046" cy="43815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Southern California Earthquake Center</a:t>
            </a:r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13940725" y="9236805"/>
            <a:ext cx="221735" cy="509678"/>
          </a:xfrm>
          <a:prstGeom prst="rect">
            <a:avLst/>
          </a:prstGeom>
          <a:noFill/>
        </p:spPr>
        <p:txBody>
          <a:bodyPr wrap="none" lIns="109746" tIns="54873" rIns="109746" bIns="54873" rtlCol="0">
            <a:spAutoFit/>
          </a:bodyPr>
          <a:lstStyle/>
          <a:p>
            <a:pPr>
              <a:lnSpc>
                <a:spcPct val="90000"/>
              </a:lnSpc>
            </a:pPr>
            <a:endParaRPr lang="en-US" sz="2900" dirty="0"/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188720"/>
            <a:ext cx="13902505" cy="649224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5/23/2018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3950" y="1188720"/>
            <a:ext cx="6768324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 baseline="0"/>
            </a:lvl7pPr>
            <a:lvl8pPr>
              <a:defRPr sz="1900" baseline="0"/>
            </a:lvl8pPr>
            <a:lvl9pPr>
              <a:defRPr sz="1900" baseline="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6932" y="1188720"/>
            <a:ext cx="6749522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92669-E835-224C-A4FB-E230BDF9E72D}" type="datetime1">
              <a:rPr lang="en-US" smtClean="0"/>
              <a:t>5/23/2018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63949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3949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7516422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16422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 baseline="0"/>
            </a:lvl8pPr>
            <a:lvl9pPr>
              <a:defRPr sz="1700" baseline="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FF26-A8E4-414A-8E66-6412DFAC93C0}" type="datetime1">
              <a:rPr lang="en-US" smtClean="0"/>
              <a:t>5/23/2018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F229-4F64-DF42-8714-B47E434B5860}" type="datetime1">
              <a:rPr lang="en-US" smtClean="0"/>
              <a:t>5/23/2018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0F0A-C9FE-4240-9713-B9651F67AA84}" type="datetime1">
              <a:rPr lang="en-US" smtClean="0"/>
              <a:t>5/23/2018</a:t>
            </a:fld>
            <a:endParaRPr lang="bg-B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984" y="2500860"/>
            <a:ext cx="10734194" cy="1967789"/>
          </a:xfrm>
          <a:prstGeom prst="rect">
            <a:avLst/>
          </a:prstGeom>
        </p:spPr>
      </p:pic>
      <p:sp>
        <p:nvSpPr>
          <p:cNvPr id="29" name="Footer Placeholder 19"/>
          <p:cNvSpPr>
            <a:spLocks noGrp="1"/>
          </p:cNvSpPr>
          <p:nvPr>
            <p:ph type="ftr" sz="quarter" idx="11"/>
          </p:nvPr>
        </p:nvSpPr>
        <p:spPr>
          <a:xfrm>
            <a:off x="9235940" y="7735825"/>
            <a:ext cx="4939046" cy="438150"/>
          </a:xfrm>
        </p:spPr>
        <p:txBody>
          <a:bodyPr/>
          <a:lstStyle>
            <a:lvl1pPr>
              <a:defRPr sz="2200" b="1" i="1"/>
            </a:lvl1pPr>
          </a:lstStyle>
          <a:p>
            <a:r>
              <a:rPr lang="en-US" dirty="0" err="1" smtClean="0"/>
              <a:t>www.SCEC.org</a:t>
            </a:r>
            <a:endParaRPr lang="en-US" dirty="0"/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3949" y="329566"/>
            <a:ext cx="13902505" cy="767714"/>
          </a:xfrm>
          <a:prstGeom prst="rect">
            <a:avLst/>
          </a:prstGeom>
        </p:spPr>
        <p:txBody>
          <a:bodyPr vert="horz" lIns="109746" tIns="54873" rIns="109746" bIns="54873" rtlCol="0" anchor="t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949" y="1188720"/>
            <a:ext cx="13902505" cy="649224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2486" y="7945169"/>
            <a:ext cx="167594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l">
              <a:defRPr sz="1700" i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8D8011A-9C5E-E94F-9F56-DB8DA800CF19}" type="datetime1">
              <a:rPr lang="en-US" smtClean="0"/>
              <a:pPr/>
              <a:t>5/23/2018</a:t>
            </a:fld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077421" y="7945169"/>
            <a:ext cx="137195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r">
              <a:defRPr sz="17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3"/>
          </p:nvPr>
        </p:nvSpPr>
        <p:spPr>
          <a:xfrm>
            <a:off x="4845678" y="7834678"/>
            <a:ext cx="4939046" cy="438150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ctr">
              <a:defRPr sz="1700" b="1" i="1">
                <a:solidFill>
                  <a:srgbClr val="FFFFFF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 smtClean="0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60" r:id="rId7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ctr" defTabSz="1097463" rtl="0" eaLnBrk="1" latinLnBrk="0" hangingPunct="1">
        <a:lnSpc>
          <a:spcPct val="90000"/>
        </a:lnSpc>
        <a:spcBef>
          <a:spcPct val="0"/>
        </a:spcBef>
        <a:buNone/>
        <a:defRPr sz="5300" b="1" i="1" kern="1200" cap="none" baseline="0">
          <a:solidFill>
            <a:srgbClr val="9D171E"/>
          </a:solidFill>
          <a:latin typeface="Times" charset="0"/>
          <a:ea typeface="Times" charset="0"/>
          <a:cs typeface="Times" charset="0"/>
        </a:defRPr>
      </a:lvl1pPr>
    </p:titleStyle>
    <p:bodyStyle>
      <a:lvl1pPr marL="280082" indent="-270555" algn="l" defTabSz="1097463" rtl="0" eaLnBrk="1" latinLnBrk="0" hangingPunct="1">
        <a:lnSpc>
          <a:spcPct val="100000"/>
        </a:lnSpc>
        <a:spcBef>
          <a:spcPts val="2160"/>
        </a:spcBef>
        <a:buClr>
          <a:schemeClr val="tx1"/>
        </a:buClr>
        <a:buSzPct val="90000"/>
        <a:buFont typeface="Arial" pitchFamily="34" charset="0"/>
        <a:buChar char="•"/>
        <a:tabLst/>
        <a:defRPr sz="3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1pPr>
      <a:lvl2pPr marL="483951" indent="-203870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charset="0"/>
        <a:buChar char="•"/>
        <a:tabLst/>
        <a:defRPr sz="29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2pPr>
      <a:lvl3pPr marL="825003" indent="-22292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3pPr>
      <a:lvl4pPr marL="1105084" indent="-228638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4pPr>
      <a:lvl5pPr marL="1377545" indent="-22673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5pPr>
      <a:lvl6pPr marL="1701067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1975433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799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2524165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731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463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6194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4926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657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2389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4112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9852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6.png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jp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61516" y="2362200"/>
            <a:ext cx="11707369" cy="1920241"/>
          </a:xfrm>
        </p:spPr>
        <p:txBody>
          <a:bodyPr>
            <a:normAutofit/>
          </a:bodyPr>
          <a:lstStyle/>
          <a:p>
            <a:r>
              <a:rPr lang="en-US" dirty="0" smtClean="0"/>
              <a:t>Current SCEC </a:t>
            </a:r>
            <a:r>
              <a:rPr lang="en-US" dirty="0" err="1" smtClean="0"/>
              <a:t>CyberShake</a:t>
            </a:r>
            <a:r>
              <a:rPr lang="en-US" dirty="0" smtClean="0"/>
              <a:t> Activities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61517" y="4648200"/>
            <a:ext cx="11707368" cy="1630680"/>
          </a:xfrm>
        </p:spPr>
        <p:txBody>
          <a:bodyPr>
            <a:normAutofit/>
          </a:bodyPr>
          <a:lstStyle/>
          <a:p>
            <a:r>
              <a:rPr lang="en-US" dirty="0" smtClean="0"/>
              <a:t>Scott Callaghan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76200" y="6858000"/>
            <a:ext cx="11707368" cy="83820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>
            <a:lvl1pPr marL="0" indent="0" algn="ctr" defTabSz="1097463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90000"/>
              <a:buFont typeface="Arial" pitchFamily="34" charset="0"/>
              <a:buNone/>
              <a:tabLst/>
              <a:defRPr sz="2900" kern="12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None/>
              <a:tabLst/>
              <a:defRPr sz="29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097463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4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46194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194926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743657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292389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841120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389852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 err="1" smtClean="0"/>
              <a:t>QuakeCoRE</a:t>
            </a:r>
            <a:r>
              <a:rPr lang="en-US" sz="2000" dirty="0"/>
              <a:t> </a:t>
            </a:r>
            <a:r>
              <a:rPr lang="en-US" sz="2000" dirty="0" smtClean="0"/>
              <a:t>GMS&amp;V meeting</a:t>
            </a:r>
          </a:p>
          <a:p>
            <a:pPr algn="l"/>
            <a:r>
              <a:rPr lang="en-US" sz="2000" dirty="0" smtClean="0"/>
              <a:t>May 24, 2018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16830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CyberShake</a:t>
            </a:r>
            <a:r>
              <a:rPr lang="en-US" dirty="0" smtClean="0"/>
              <a:t>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188720"/>
            <a:ext cx="8018051" cy="649224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Southern California Earthquake Center’s 3D physics-based probabilistic seismic hazard analysis (PSHA) platform</a:t>
            </a:r>
          </a:p>
          <a:p>
            <a:r>
              <a:rPr lang="en-US" dirty="0" smtClean="0"/>
              <a:t>UCERF2 used as earthquake rupture forecast (M≥6.5, &lt;200 km)</a:t>
            </a:r>
          </a:p>
          <a:p>
            <a:r>
              <a:rPr lang="en-US" dirty="0" smtClean="0"/>
              <a:t>Reciprocity-based approach to simulate seismograms (~500,000 per site)</a:t>
            </a:r>
          </a:p>
          <a:p>
            <a:r>
              <a:rPr lang="en-US" dirty="0" smtClean="0"/>
              <a:t>Intensity measures (geometric mean, RotD50, RotD100) &amp; duration calculated</a:t>
            </a:r>
          </a:p>
          <a:p>
            <a:r>
              <a:rPr lang="en-US" dirty="0" smtClean="0"/>
              <a:t>Hazard results from individual sites interpolated with GMPEs to make map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5/23/2018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</a:t>
            </a:fld>
            <a:endParaRPr lang="uk-UA" dirty="0"/>
          </a:p>
        </p:txBody>
      </p:sp>
      <p:pic>
        <p:nvPicPr>
          <p:cNvPr id="8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0" t="7089" r="16034" b="3545"/>
          <a:stretch/>
        </p:blipFill>
        <p:spPr bwMode="auto">
          <a:xfrm>
            <a:off x="7907592" y="977270"/>
            <a:ext cx="6722808" cy="6982636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9" name="TextBox 8"/>
          <p:cNvSpPr txBox="1"/>
          <p:nvPr/>
        </p:nvSpPr>
        <p:spPr>
          <a:xfrm>
            <a:off x="10831800" y="1634253"/>
            <a:ext cx="3452043" cy="660217"/>
          </a:xfrm>
          <a:prstGeom prst="rect">
            <a:avLst/>
          </a:prstGeom>
          <a:noFill/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lIns="135679" tIns="67836" rIns="135679" bIns="67836" rtlCol="0">
            <a:spAutoFit/>
          </a:bodyPr>
          <a:lstStyle/>
          <a:p>
            <a:pPr algn="r"/>
            <a:r>
              <a:rPr lang="en-US" sz="1700" dirty="0">
                <a:solidFill>
                  <a:srgbClr val="FFFFFF"/>
                </a:solidFill>
              </a:rPr>
              <a:t>Earthquake forecast: UCERF2</a:t>
            </a:r>
          </a:p>
          <a:p>
            <a:pPr algn="r"/>
            <a:r>
              <a:rPr lang="en-US" sz="1700" dirty="0">
                <a:solidFill>
                  <a:srgbClr val="FFFFFF"/>
                </a:solidFill>
              </a:rPr>
              <a:t>Structural model: CVM-S4.26</a:t>
            </a:r>
          </a:p>
        </p:txBody>
      </p:sp>
    </p:spTree>
    <p:extLst>
      <p:ext uri="{BB962C8B-B14F-4D97-AF65-F5344CB8AC3E}">
        <p14:creationId xmlns:p14="http://schemas.microsoft.com/office/powerpoint/2010/main" val="3770917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CyberShake</a:t>
            </a:r>
            <a:r>
              <a:rPr lang="en-US" dirty="0" smtClean="0"/>
              <a:t> Components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5/23/2018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</a:t>
            </a:fld>
            <a:endParaRPr lang="uk-UA" dirty="0"/>
          </a:p>
        </p:txBody>
      </p:sp>
      <p:grpSp>
        <p:nvGrpSpPr>
          <p:cNvPr id="7" name="Group 21"/>
          <p:cNvGrpSpPr/>
          <p:nvPr/>
        </p:nvGrpSpPr>
        <p:grpSpPr>
          <a:xfrm>
            <a:off x="6263623" y="5486400"/>
            <a:ext cx="2847974" cy="1818620"/>
            <a:chOff x="5867400" y="1524000"/>
            <a:chExt cx="2847975" cy="1818618"/>
          </a:xfrm>
        </p:grpSpPr>
        <p:grpSp>
          <p:nvGrpSpPr>
            <p:cNvPr id="8" name="Group 29"/>
            <p:cNvGrpSpPr>
              <a:grpSpLocks/>
            </p:cNvGrpSpPr>
            <p:nvPr/>
          </p:nvGrpSpPr>
          <p:grpSpPr bwMode="auto">
            <a:xfrm>
              <a:off x="5867400" y="1524000"/>
              <a:ext cx="2847975" cy="1295400"/>
              <a:chOff x="5762480" y="2514600"/>
              <a:chExt cx="2848120" cy="1295400"/>
            </a:xfrm>
          </p:grpSpPr>
          <p:sp>
            <p:nvSpPr>
              <p:cNvPr id="10" name="Rectangle 41"/>
              <p:cNvSpPr>
                <a:spLocks noChangeArrowheads="1"/>
              </p:cNvSpPr>
              <p:nvPr/>
            </p:nvSpPr>
            <p:spPr bwMode="auto">
              <a:xfrm>
                <a:off x="6248400" y="2514600"/>
                <a:ext cx="2362200" cy="129540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/>
              </a:p>
            </p:txBody>
          </p:sp>
          <p:pic>
            <p:nvPicPr>
              <p:cNvPr id="11" name="Picture 28"/>
              <p:cNvPicPr>
                <a:picLocks noChangeAspect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5762480" y="2615318"/>
                <a:ext cx="2743200" cy="10472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9" name="TextBox 30"/>
            <p:cNvSpPr txBox="1">
              <a:spLocks noChangeArrowheads="1"/>
            </p:cNvSpPr>
            <p:nvPr/>
          </p:nvSpPr>
          <p:spPr bwMode="auto">
            <a:xfrm>
              <a:off x="6469406" y="2819399"/>
              <a:ext cx="2202848" cy="523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000000"/>
                  </a:solidFill>
                </a:rPr>
                <a:t>500,000 Seismograms</a:t>
              </a:r>
            </a:p>
            <a:p>
              <a:pPr algn="ctr"/>
              <a:r>
                <a:rPr lang="en-US" sz="1400" b="1" dirty="0">
                  <a:solidFill>
                    <a:srgbClr val="000000"/>
                  </a:solidFill>
                </a:rPr>
                <a:t>75M intensity measures</a:t>
              </a:r>
            </a:p>
          </p:txBody>
        </p:sp>
      </p:grpSp>
      <p:sp>
        <p:nvSpPr>
          <p:cNvPr id="12" name="Line 26"/>
          <p:cNvSpPr>
            <a:spLocks noChangeShapeType="1"/>
          </p:cNvSpPr>
          <p:nvPr/>
        </p:nvSpPr>
        <p:spPr bwMode="auto">
          <a:xfrm rot="5400000" flipH="1" flipV="1">
            <a:off x="6824472" y="3093542"/>
            <a:ext cx="0" cy="694944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91374" tIns="45687" rIns="91374" bIns="45687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Line 26"/>
          <p:cNvSpPr>
            <a:spLocks noChangeShapeType="1"/>
          </p:cNvSpPr>
          <p:nvPr/>
        </p:nvSpPr>
        <p:spPr bwMode="auto">
          <a:xfrm rot="5400000" flipH="1" flipV="1">
            <a:off x="4462312" y="3212414"/>
            <a:ext cx="0" cy="45720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91374" tIns="45687" rIns="91374" bIns="45687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2609761" y="2997955"/>
            <a:ext cx="1534891" cy="909204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b="1" dirty="0" smtClean="0">
                <a:solidFill>
                  <a:srgbClr val="800000"/>
                </a:solidFill>
              </a:rPr>
              <a:t>UCVM</a:t>
            </a: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4794202" y="3027361"/>
            <a:ext cx="1530397" cy="850392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b="1" dirty="0" smtClean="0">
                <a:solidFill>
                  <a:srgbClr val="800000"/>
                </a:solidFill>
              </a:rPr>
              <a:t>AWP-ODC</a:t>
            </a: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7273692" y="3027361"/>
            <a:ext cx="1489308" cy="850392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b="1" dirty="0" smtClean="0">
                <a:solidFill>
                  <a:srgbClr val="800000"/>
                </a:solidFill>
              </a:rPr>
              <a:t>Seismogram Synthesis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404912" y="3940277"/>
            <a:ext cx="1954888" cy="769375"/>
          </a:xfrm>
          <a:prstGeom prst="rect">
            <a:avLst/>
          </a:prstGeom>
          <a:noFill/>
        </p:spPr>
        <p:txBody>
          <a:bodyPr wrap="square" lIns="91374" tIns="45687" rIns="91374" bIns="45687" rtlCol="0">
            <a:spAutoFit/>
          </a:bodyPr>
          <a:lstStyle/>
          <a:p>
            <a:pPr algn="ctr"/>
            <a:r>
              <a:rPr lang="en-US" sz="1600" b="1" i="1" dirty="0">
                <a:latin typeface="Times"/>
                <a:cs typeface="Times"/>
              </a:rPr>
              <a:t>Mesh generation</a:t>
            </a:r>
          </a:p>
          <a:p>
            <a:pPr algn="ctr"/>
            <a:r>
              <a:rPr lang="en-US" sz="1600" b="1" dirty="0">
                <a:solidFill>
                  <a:srgbClr val="800000"/>
                </a:solidFill>
                <a:cs typeface="Arial" pitchFamily="34" charset="0"/>
              </a:rPr>
              <a:t>1 job per site</a:t>
            </a:r>
          </a:p>
          <a:p>
            <a:pPr algn="ctr"/>
            <a:r>
              <a:rPr lang="en-US" sz="1200" b="1" i="1" dirty="0">
                <a:cs typeface="Arial" pitchFamily="34" charset="0"/>
              </a:rPr>
              <a:t>MPI, </a:t>
            </a:r>
            <a:r>
              <a:rPr lang="en-US" sz="1200" b="1" i="1" dirty="0" smtClean="0">
                <a:cs typeface="Arial" pitchFamily="34" charset="0"/>
              </a:rPr>
              <a:t>1500-4000 cores</a:t>
            </a:r>
            <a:endParaRPr lang="en-US" sz="1600" b="1" i="1" dirty="0"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481812" y="3940277"/>
            <a:ext cx="2111963" cy="769375"/>
          </a:xfrm>
          <a:prstGeom prst="rect">
            <a:avLst/>
          </a:prstGeom>
          <a:noFill/>
        </p:spPr>
        <p:txBody>
          <a:bodyPr wrap="square" lIns="91374" tIns="45687" rIns="91374" bIns="45687" rtlCol="0">
            <a:spAutoFit/>
          </a:bodyPr>
          <a:lstStyle/>
          <a:p>
            <a:pPr algn="ctr"/>
            <a:r>
              <a:rPr lang="en-US" sz="1600" b="1" i="1" dirty="0">
                <a:latin typeface="Times"/>
                <a:cs typeface="Times"/>
              </a:rPr>
              <a:t>SGT computation</a:t>
            </a:r>
          </a:p>
          <a:p>
            <a:pPr algn="ctr"/>
            <a:r>
              <a:rPr lang="en-US" sz="1600" b="1" dirty="0">
                <a:solidFill>
                  <a:srgbClr val="800000"/>
                </a:solidFill>
                <a:latin typeface="Arial"/>
                <a:cs typeface="Arial"/>
              </a:rPr>
              <a:t>2 jobs per site</a:t>
            </a:r>
          </a:p>
          <a:p>
            <a:pPr algn="ctr"/>
            <a:r>
              <a:rPr lang="en-US" sz="1200" b="1" i="1" dirty="0">
                <a:solidFill>
                  <a:srgbClr val="000000"/>
                </a:solidFill>
                <a:latin typeface="Arial"/>
                <a:cs typeface="Arial"/>
              </a:rPr>
              <a:t>MPI, </a:t>
            </a:r>
            <a:r>
              <a:rPr lang="en-US" sz="1200" b="1" i="1" dirty="0" smtClean="0">
                <a:solidFill>
                  <a:srgbClr val="000000"/>
                </a:solidFill>
                <a:latin typeface="Arial"/>
                <a:cs typeface="Arial"/>
              </a:rPr>
              <a:t>200-800 </a:t>
            </a:r>
            <a:r>
              <a:rPr lang="en-US" sz="1200" b="1" i="1" dirty="0">
                <a:solidFill>
                  <a:srgbClr val="000000"/>
                </a:solidFill>
                <a:latin typeface="Arial"/>
                <a:cs typeface="Arial"/>
              </a:rPr>
              <a:t>GPUs</a:t>
            </a:r>
            <a:endParaRPr lang="en-US" sz="16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70704" y="3940277"/>
            <a:ext cx="2777030" cy="769375"/>
          </a:xfrm>
          <a:prstGeom prst="rect">
            <a:avLst/>
          </a:prstGeom>
          <a:noFill/>
        </p:spPr>
        <p:txBody>
          <a:bodyPr wrap="square" lIns="91374" tIns="45687" rIns="91374" bIns="45687" rtlCol="0">
            <a:spAutoFit/>
          </a:bodyPr>
          <a:lstStyle/>
          <a:p>
            <a:pPr algn="ctr"/>
            <a:r>
              <a:rPr lang="en-US" sz="1600" b="1" i="1" dirty="0">
                <a:latin typeface="Times"/>
                <a:cs typeface="Times"/>
              </a:rPr>
              <a:t>Post-processing</a:t>
            </a:r>
          </a:p>
          <a:p>
            <a:pPr algn="ctr"/>
            <a:r>
              <a:rPr lang="en-US" sz="1600" b="1" dirty="0" smtClean="0">
                <a:solidFill>
                  <a:srgbClr val="800000"/>
                </a:solidFill>
                <a:latin typeface="Arial"/>
                <a:cs typeface="Arial"/>
              </a:rPr>
              <a:t>500,000 events per </a:t>
            </a:r>
            <a:r>
              <a:rPr lang="en-US" sz="1600" b="1" dirty="0">
                <a:solidFill>
                  <a:srgbClr val="800000"/>
                </a:solidFill>
                <a:latin typeface="Arial"/>
                <a:cs typeface="Arial"/>
              </a:rPr>
              <a:t>site</a:t>
            </a:r>
          </a:p>
          <a:p>
            <a:pPr algn="ctr"/>
            <a:r>
              <a:rPr lang="en-US" sz="1200" b="1" dirty="0"/>
              <a:t>MPI master/worker, </a:t>
            </a:r>
            <a:r>
              <a:rPr lang="en-US" sz="1200" b="1" dirty="0" smtClean="0"/>
              <a:t>~4000 cores</a:t>
            </a:r>
            <a:endParaRPr lang="en-US" sz="1200" b="1" i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0" name="Line 26"/>
          <p:cNvSpPr>
            <a:spLocks noChangeShapeType="1"/>
          </p:cNvSpPr>
          <p:nvPr/>
        </p:nvSpPr>
        <p:spPr bwMode="auto">
          <a:xfrm rot="5400000" flipH="1" flipV="1">
            <a:off x="9252134" y="3069370"/>
            <a:ext cx="1" cy="69813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91374" tIns="45687" rIns="91374" bIns="45687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Line 26"/>
          <p:cNvSpPr>
            <a:spLocks noChangeShapeType="1"/>
          </p:cNvSpPr>
          <p:nvPr/>
        </p:nvSpPr>
        <p:spPr bwMode="auto">
          <a:xfrm rot="10800000" flipV="1">
            <a:off x="10410000" y="4758344"/>
            <a:ext cx="0" cy="575655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91374" tIns="45687" rIns="91374" bIns="45687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2" name="Rectangle 14"/>
          <p:cNvSpPr>
            <a:spLocks noChangeArrowheads="1"/>
          </p:cNvSpPr>
          <p:nvPr/>
        </p:nvSpPr>
        <p:spPr bwMode="auto">
          <a:xfrm>
            <a:off x="9689594" y="2971800"/>
            <a:ext cx="1435606" cy="961515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lIns="0" tIns="0" rIns="0" bIns="0" anchor="ctr" anchorCtr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b="1" dirty="0">
                <a:solidFill>
                  <a:srgbClr val="800000"/>
                </a:solidFill>
              </a:rPr>
              <a:t>Data </a:t>
            </a:r>
          </a:p>
          <a:p>
            <a:pPr algn="ctr" eaLnBrk="0" hangingPunct="0"/>
            <a:r>
              <a:rPr lang="en-US" sz="1600" b="1" dirty="0">
                <a:solidFill>
                  <a:srgbClr val="800000"/>
                </a:solidFill>
              </a:rPr>
              <a:t>Product Generation</a:t>
            </a:r>
            <a:endParaRPr lang="en-US" sz="1600" b="1" dirty="0">
              <a:solidFill>
                <a:srgbClr val="800000"/>
              </a:solidFill>
              <a:latin typeface="Times New Roman" pitchFamily="-106" charset="0"/>
            </a:endParaRPr>
          </a:p>
        </p:txBody>
      </p:sp>
      <p:sp>
        <p:nvSpPr>
          <p:cNvPr id="23" name="Line 26"/>
          <p:cNvSpPr>
            <a:spLocks noChangeShapeType="1"/>
          </p:cNvSpPr>
          <p:nvPr/>
        </p:nvSpPr>
        <p:spPr bwMode="auto">
          <a:xfrm rot="10800000" flipH="1" flipV="1">
            <a:off x="8018346" y="4711894"/>
            <a:ext cx="0" cy="621310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91374" tIns="45687" rIns="91374" bIns="45687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9495621" y="3969670"/>
            <a:ext cx="1858179" cy="830930"/>
          </a:xfrm>
          <a:prstGeom prst="rect">
            <a:avLst/>
          </a:prstGeom>
          <a:noFill/>
        </p:spPr>
        <p:txBody>
          <a:bodyPr wrap="square" lIns="91374" tIns="45687" rIns="91374" bIns="45687" rtlCol="0">
            <a:spAutoFit/>
          </a:bodyPr>
          <a:lstStyle/>
          <a:p>
            <a:pPr algn="ctr"/>
            <a:r>
              <a:rPr lang="en-US" sz="1600" b="1" i="1" dirty="0">
                <a:latin typeface="Times"/>
                <a:cs typeface="Times"/>
              </a:rPr>
              <a:t>Populate DB, construct </a:t>
            </a:r>
            <a:r>
              <a:rPr lang="en-US" sz="1600" b="1" i="1" dirty="0" smtClean="0">
                <a:latin typeface="Times"/>
                <a:cs typeface="Times"/>
              </a:rPr>
              <a:t>images</a:t>
            </a:r>
            <a:endParaRPr lang="en-US" sz="1600" b="1" i="1" dirty="0">
              <a:latin typeface="Times"/>
              <a:cs typeface="Times"/>
            </a:endParaRPr>
          </a:p>
          <a:p>
            <a:pPr algn="ctr"/>
            <a:r>
              <a:rPr lang="en-US" sz="1600" b="1" dirty="0">
                <a:solidFill>
                  <a:srgbClr val="800000"/>
                </a:solidFill>
                <a:latin typeface="Arial"/>
                <a:cs typeface="Arial"/>
              </a:rPr>
              <a:t>6 jobs per site</a:t>
            </a:r>
          </a:p>
        </p:txBody>
      </p:sp>
      <p:sp>
        <p:nvSpPr>
          <p:cNvPr id="25" name="Line 26"/>
          <p:cNvSpPr>
            <a:spLocks noChangeShapeType="1"/>
          </p:cNvSpPr>
          <p:nvPr/>
        </p:nvSpPr>
        <p:spPr bwMode="auto">
          <a:xfrm rot="10800000" flipH="1">
            <a:off x="3319313" y="4711894"/>
            <a:ext cx="0" cy="557919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91374" tIns="45687" rIns="91374" bIns="45687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2252512" y="5378169"/>
            <a:ext cx="2107291" cy="1691912"/>
            <a:chOff x="1376950" y="3581400"/>
            <a:chExt cx="2107290" cy="1691912"/>
          </a:xfrm>
        </p:grpSpPr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76950" y="3590560"/>
              <a:ext cx="2107287" cy="1682752"/>
            </a:xfrm>
            <a:prstGeom prst="rect">
              <a:avLst/>
            </a:prstGeom>
            <a:ln w="19050" cmpd="sng">
              <a:solidFill>
                <a:srgbClr val="000000"/>
              </a:solidFill>
            </a:ln>
          </p:spPr>
        </p:pic>
        <p:sp>
          <p:nvSpPr>
            <p:cNvPr id="28" name="TextBox 27"/>
            <p:cNvSpPr txBox="1"/>
            <p:nvPr/>
          </p:nvSpPr>
          <p:spPr>
            <a:xfrm>
              <a:off x="2760733" y="3581400"/>
              <a:ext cx="723507" cy="307777"/>
            </a:xfrm>
            <a:prstGeom prst="rect">
              <a:avLst/>
            </a:prstGeom>
            <a:noFill/>
            <a:effectLst>
              <a:outerShdw blurRad="25400" dist="12700" dir="2700000" algn="tl" rotWithShape="0">
                <a:srgbClr val="000000">
                  <a:alpha val="43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b="1" dirty="0">
                  <a:solidFill>
                    <a:schemeClr val="bg1"/>
                  </a:solidFill>
                </a:rPr>
                <a:t>CVM-S4.26</a:t>
              </a:r>
            </a:p>
            <a:p>
              <a:pPr algn="ctr"/>
              <a:r>
                <a:rPr lang="en-US" sz="700" b="1" i="1" dirty="0">
                  <a:solidFill>
                    <a:schemeClr val="bg1"/>
                  </a:solidFill>
                </a:rPr>
                <a:t>z</a:t>
              </a:r>
              <a:r>
                <a:rPr lang="en-US" sz="700" b="1" dirty="0">
                  <a:solidFill>
                    <a:schemeClr val="bg1"/>
                  </a:solidFill>
                </a:rPr>
                <a:t> = 6 km</a:t>
              </a:r>
            </a:p>
          </p:txBody>
        </p:sp>
      </p:grpSp>
      <p:sp>
        <p:nvSpPr>
          <p:cNvPr id="29" name="Text Box 21"/>
          <p:cNvSpPr txBox="1">
            <a:spLocks noChangeArrowheads="1"/>
          </p:cNvSpPr>
          <p:nvPr/>
        </p:nvSpPr>
        <p:spPr bwMode="auto">
          <a:xfrm>
            <a:off x="2057400" y="7088515"/>
            <a:ext cx="2514600" cy="307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91374" tIns="45687" rIns="91374" bIns="45687">
            <a:spAutoFit/>
          </a:bodyPr>
          <a:lstStyle/>
          <a:p>
            <a:pPr algn="ctr">
              <a:spcBef>
                <a:spcPct val="70000"/>
              </a:spcBef>
              <a:defRPr/>
            </a:pPr>
            <a:r>
              <a:rPr lang="en-US" sz="1400" b="1" dirty="0">
                <a:effectLst>
                  <a:outerShdw blurRad="38100" dist="38100" dir="2700000" algn="tl">
                    <a:srgbClr val="DDDDDD"/>
                  </a:outerShdw>
                </a:effectLst>
              </a:rPr>
              <a:t>Community Velocity Model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652074" y="3167258"/>
            <a:ext cx="1177726" cy="538542"/>
          </a:xfrm>
          <a:prstGeom prst="rect">
            <a:avLst/>
          </a:prstGeom>
          <a:noFill/>
        </p:spPr>
        <p:txBody>
          <a:bodyPr wrap="square" lIns="91374" tIns="45687" rIns="91374" bIns="45687" rtlCol="0">
            <a:spAutoFit/>
          </a:bodyPr>
          <a:lstStyle/>
          <a:p>
            <a:pPr algn="ctr"/>
            <a:r>
              <a:rPr lang="en-US" sz="1200" dirty="0" smtClean="0">
                <a:latin typeface="Arial"/>
                <a:cs typeface="Arial"/>
              </a:rPr>
              <a:t>11 </a:t>
            </a:r>
            <a:r>
              <a:rPr lang="en-US" sz="1200" dirty="0">
                <a:latin typeface="Arial"/>
                <a:cs typeface="Arial"/>
              </a:rPr>
              <a:t>G</a:t>
            </a:r>
            <a:r>
              <a:rPr lang="en-US" sz="1200" dirty="0" smtClean="0">
                <a:latin typeface="Arial"/>
                <a:cs typeface="Arial"/>
              </a:rPr>
              <a:t>B </a:t>
            </a:r>
            <a:endParaRPr lang="en-US" sz="1200" dirty="0">
              <a:latin typeface="Arial"/>
              <a:cs typeface="Arial"/>
            </a:endParaRPr>
          </a:p>
          <a:p>
            <a:pPr algn="ctr">
              <a:spcBef>
                <a:spcPts val="600"/>
              </a:spcBef>
            </a:pPr>
            <a:r>
              <a:rPr lang="en-US" sz="1200" dirty="0">
                <a:latin typeface="Arial"/>
                <a:cs typeface="Arial"/>
              </a:rPr>
              <a:t>data transfer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76200" y="1600200"/>
            <a:ext cx="2334709" cy="3334868"/>
            <a:chOff x="0" y="2967470"/>
            <a:chExt cx="1945590" cy="2779051"/>
          </a:xfrm>
        </p:grpSpPr>
        <p:pic>
          <p:nvPicPr>
            <p:cNvPr id="32" name="Picture 2" descr="04-UCERF-FaultProbs.png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3038933"/>
              <a:ext cx="1828800" cy="20920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" name="Rectangle 32"/>
            <p:cNvSpPr/>
            <p:nvPr/>
          </p:nvSpPr>
          <p:spPr bwMode="auto">
            <a:xfrm>
              <a:off x="1183590" y="2967470"/>
              <a:ext cx="762000" cy="99493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1095574" eaLnBrk="0" hangingPunct="0">
                <a:spcBef>
                  <a:spcPct val="50000"/>
                </a:spcBef>
              </a:pPr>
              <a:endParaRPr lang="en-US" sz="1600">
                <a:solidFill>
                  <a:schemeClr val="bg1"/>
                </a:solidFill>
                <a:latin typeface="Arial" pitchFamily="-65" charset="0"/>
              </a:endParaRPr>
            </a:p>
          </p:txBody>
        </p:sp>
        <p:sp>
          <p:nvSpPr>
            <p:cNvPr id="34" name="Text Box 21"/>
            <p:cNvSpPr txBox="1">
              <a:spLocks noChangeArrowheads="1"/>
            </p:cNvSpPr>
            <p:nvPr/>
          </p:nvSpPr>
          <p:spPr bwMode="auto">
            <a:xfrm>
              <a:off x="0" y="5130969"/>
              <a:ext cx="1640790" cy="6155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spcBef>
                  <a:spcPct val="70000"/>
                </a:spcBef>
                <a:defRPr/>
              </a:pPr>
              <a:r>
                <a:rPr lang="en-US" sz="1400" b="1" dirty="0">
                  <a:effectLst>
                    <a:outerShdw blurRad="38100" dist="38100" dir="2700000" algn="tl">
                      <a:srgbClr val="DDDDDD"/>
                    </a:outerShdw>
                  </a:effectLst>
                </a:rPr>
                <a:t>Uniform California Earthquake Rupture Forecast</a:t>
              </a:r>
            </a:p>
          </p:txBody>
        </p:sp>
      </p:grpSp>
      <p:sp>
        <p:nvSpPr>
          <p:cNvPr id="35" name="Line 26"/>
          <p:cNvSpPr>
            <a:spLocks noChangeShapeType="1"/>
          </p:cNvSpPr>
          <p:nvPr/>
        </p:nvSpPr>
        <p:spPr bwMode="auto">
          <a:xfrm rot="5400000" flipV="1">
            <a:off x="2353076" y="3264249"/>
            <a:ext cx="0" cy="353528"/>
          </a:xfrm>
          <a:prstGeom prst="line">
            <a:avLst/>
          </a:prstGeom>
          <a:noFill/>
          <a:ln w="31750" cmpd="sng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109557" tIns="54781" rIns="109557" bIns="5478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1889" y="1371600"/>
            <a:ext cx="1820123" cy="1084010"/>
          </a:xfrm>
          <a:prstGeom prst="rect">
            <a:avLst/>
          </a:prstGeom>
        </p:spPr>
      </p:pic>
      <p:sp>
        <p:nvSpPr>
          <p:cNvPr id="37" name="Line 26"/>
          <p:cNvSpPr>
            <a:spLocks noChangeShapeType="1"/>
          </p:cNvSpPr>
          <p:nvPr/>
        </p:nvSpPr>
        <p:spPr bwMode="auto">
          <a:xfrm flipH="1">
            <a:off x="8001000" y="2537006"/>
            <a:ext cx="0" cy="452004"/>
          </a:xfrm>
          <a:prstGeom prst="line">
            <a:avLst/>
          </a:prstGeom>
          <a:noFill/>
          <a:ln w="38100" cmpd="sng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109557" tIns="54781" rIns="109557" bIns="5478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5257800" y="1524000"/>
            <a:ext cx="1815524" cy="756963"/>
          </a:xfrm>
          <a:prstGeom prst="rect">
            <a:avLst/>
          </a:prstGeom>
          <a:noFill/>
        </p:spPr>
        <p:txBody>
          <a:bodyPr wrap="square" lIns="109557" tIns="54781" rIns="109557" bIns="54781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0000"/>
                </a:solidFill>
              </a:rPr>
              <a:t>Graves-</a:t>
            </a:r>
            <a:r>
              <a:rPr lang="en-US" sz="1400" b="1" dirty="0" err="1" smtClean="0">
                <a:solidFill>
                  <a:srgbClr val="000000"/>
                </a:solidFill>
              </a:rPr>
              <a:t>Pitarka</a:t>
            </a:r>
            <a:r>
              <a:rPr lang="en-US" sz="1400" b="1" dirty="0" smtClean="0">
                <a:solidFill>
                  <a:srgbClr val="000000"/>
                </a:solidFill>
              </a:rPr>
              <a:t> (2014) kinematic </a:t>
            </a:r>
            <a:r>
              <a:rPr lang="en-US" sz="1400" b="1" dirty="0">
                <a:solidFill>
                  <a:srgbClr val="000000"/>
                </a:solidFill>
              </a:rPr>
              <a:t>rupture </a:t>
            </a:r>
            <a:r>
              <a:rPr lang="en-US" sz="1400" b="1" dirty="0" smtClean="0">
                <a:solidFill>
                  <a:srgbClr val="000000"/>
                </a:solidFill>
              </a:rPr>
              <a:t>generator</a:t>
            </a:r>
            <a:endParaRPr lang="en-US" sz="1400" b="1" dirty="0">
              <a:solidFill>
                <a:srgbClr val="000000"/>
              </a:solidFill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9524984" y="5486400"/>
            <a:ext cx="1809158" cy="1502836"/>
            <a:chOff x="3581400" y="1447800"/>
            <a:chExt cx="1809162" cy="1502834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81400" y="1447800"/>
              <a:ext cx="1803400" cy="1502834"/>
            </a:xfrm>
            <a:prstGeom prst="rect">
              <a:avLst/>
            </a:prstGeom>
            <a:ln>
              <a:solidFill>
                <a:srgbClr val="800000"/>
              </a:solidFill>
            </a:ln>
          </p:spPr>
        </p:pic>
        <p:sp>
          <p:nvSpPr>
            <p:cNvPr id="41" name="TextBox 30"/>
            <p:cNvSpPr txBox="1">
              <a:spLocks noChangeArrowheads="1"/>
            </p:cNvSpPr>
            <p:nvPr/>
          </p:nvSpPr>
          <p:spPr bwMode="auto">
            <a:xfrm>
              <a:off x="4343402" y="1524000"/>
              <a:ext cx="1047160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000" b="1" dirty="0">
                  <a:solidFill>
                    <a:srgbClr val="000000"/>
                  </a:solidFill>
                </a:rPr>
                <a:t>hazard curves</a:t>
              </a: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11658600" y="1981200"/>
            <a:ext cx="2700469" cy="356853"/>
          </a:xfrm>
          <a:prstGeom prst="rect">
            <a:avLst/>
          </a:prstGeom>
          <a:noFill/>
        </p:spPr>
        <p:txBody>
          <a:bodyPr wrap="square" lIns="109557" tIns="54781" rIns="109557" bIns="54781" rtlCol="0">
            <a:spAutoFit/>
          </a:bodyPr>
          <a:lstStyle/>
          <a:p>
            <a:pPr algn="ctr"/>
            <a:r>
              <a:rPr lang="en-US" sz="1600" b="1" dirty="0" err="1" smtClean="0">
                <a:solidFill>
                  <a:srgbClr val="000000"/>
                </a:solidFill>
              </a:rPr>
              <a:t>CyberShake</a:t>
            </a:r>
            <a:r>
              <a:rPr lang="en-US" sz="1600" b="1" dirty="0" smtClean="0">
                <a:solidFill>
                  <a:srgbClr val="000000"/>
                </a:solidFill>
              </a:rPr>
              <a:t> Hazard Map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43" name="Line 26"/>
          <p:cNvSpPr>
            <a:spLocks noChangeShapeType="1"/>
          </p:cNvSpPr>
          <p:nvPr/>
        </p:nvSpPr>
        <p:spPr bwMode="auto">
          <a:xfrm rot="5400000" flipH="1" flipV="1">
            <a:off x="10651551" y="4525387"/>
            <a:ext cx="1109820" cy="619718"/>
          </a:xfrm>
          <a:prstGeom prst="line">
            <a:avLst/>
          </a:prstGeom>
          <a:noFill/>
          <a:ln w="38100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91374" tIns="45687" rIns="91374" bIns="45687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Line 26"/>
          <p:cNvSpPr>
            <a:spLocks noChangeShapeType="1"/>
          </p:cNvSpPr>
          <p:nvPr/>
        </p:nvSpPr>
        <p:spPr bwMode="auto">
          <a:xfrm rot="5400000" flipV="1">
            <a:off x="3403857" y="-24310"/>
            <a:ext cx="0" cy="3825916"/>
          </a:xfrm>
          <a:prstGeom prst="line">
            <a:avLst/>
          </a:prstGeom>
          <a:noFill/>
          <a:ln w="38100" cmpd="sng">
            <a:solidFill>
              <a:srgbClr val="800000"/>
            </a:solidFill>
            <a:round/>
            <a:headEnd/>
            <a:tailEnd type="stealth" w="med" len="med"/>
          </a:ln>
        </p:spPr>
        <p:txBody>
          <a:bodyPr lIns="109557" tIns="54781" rIns="109557" bIns="5478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11393028" y="5668662"/>
            <a:ext cx="3313572" cy="1341738"/>
          </a:xfrm>
          <a:prstGeom prst="rect">
            <a:avLst/>
          </a:prstGeom>
          <a:noFill/>
        </p:spPr>
        <p:txBody>
          <a:bodyPr wrap="square" lIns="109557" tIns="54781" rIns="109557" bIns="54781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0000"/>
                </a:solidFill>
              </a:rPr>
              <a:t>Most recent </a:t>
            </a:r>
            <a:r>
              <a:rPr lang="en-US" sz="2000" b="1" dirty="0" err="1" smtClean="0">
                <a:solidFill>
                  <a:srgbClr val="000000"/>
                </a:solidFill>
              </a:rPr>
              <a:t>CyberShake</a:t>
            </a:r>
            <a:r>
              <a:rPr lang="en-US" sz="2000" b="1" dirty="0" smtClean="0">
                <a:solidFill>
                  <a:srgbClr val="000000"/>
                </a:solidFill>
              </a:rPr>
              <a:t> study took 4 weeks of real time and used 21 million core-hours</a:t>
            </a:r>
            <a:endParaRPr lang="en-US" sz="2000" b="1" dirty="0">
              <a:solidFill>
                <a:srgbClr val="000000"/>
              </a:solidFill>
            </a:endParaRPr>
          </a:p>
        </p:txBody>
      </p:sp>
      <p:pic>
        <p:nvPicPr>
          <p:cNvPr id="46" name="Picture 2" descr="https://scec.usc.edu/scecwiki/images/6/6a/CS_Map_2s_Study_15_4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0" y="1985839"/>
            <a:ext cx="4213898" cy="380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8482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05" r="19102"/>
          <a:stretch/>
        </p:blipFill>
        <p:spPr bwMode="auto">
          <a:xfrm>
            <a:off x="10134600" y="1371600"/>
            <a:ext cx="4495799" cy="650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CyberShake</a:t>
            </a:r>
            <a:r>
              <a:rPr lang="en-US" dirty="0" smtClean="0"/>
              <a:t> Workflows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10439400" cy="6172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Scientific workflow </a:t>
            </a:r>
            <a:r>
              <a:rPr lang="en-US" dirty="0"/>
              <a:t>tools </a:t>
            </a:r>
            <a:r>
              <a:rPr lang="en-US" dirty="0" smtClean="0"/>
              <a:t>orchestrate </a:t>
            </a:r>
            <a:r>
              <a:rPr lang="en-US" dirty="0" err="1" smtClean="0"/>
              <a:t>CyberShake</a:t>
            </a:r>
            <a:r>
              <a:rPr lang="en-US" dirty="0" smtClean="0"/>
              <a:t> simulations</a:t>
            </a:r>
            <a:endParaRPr lang="en-US" dirty="0"/>
          </a:p>
          <a:p>
            <a:pPr lvl="1"/>
            <a:r>
              <a:rPr lang="en-US" dirty="0" smtClean="0"/>
              <a:t>Pegasus-WMS, </a:t>
            </a:r>
            <a:r>
              <a:rPr lang="en-US" dirty="0" err="1"/>
              <a:t>HTCondor</a:t>
            </a:r>
            <a:r>
              <a:rPr lang="en-US" dirty="0"/>
              <a:t>, </a:t>
            </a:r>
            <a:r>
              <a:rPr lang="en-US" dirty="0" smtClean="0"/>
              <a:t>Globus Toolkit</a:t>
            </a:r>
            <a:endParaRPr lang="en-US" dirty="0"/>
          </a:p>
          <a:p>
            <a:pPr lvl="1"/>
            <a:r>
              <a:rPr lang="en-US" dirty="0" smtClean="0"/>
              <a:t>Create description </a:t>
            </a:r>
            <a:r>
              <a:rPr lang="en-US" dirty="0"/>
              <a:t>of workflow with files and dependencies</a:t>
            </a:r>
          </a:p>
          <a:p>
            <a:pPr lvl="1"/>
            <a:r>
              <a:rPr lang="en-US" dirty="0"/>
              <a:t>Tools then manage real-time execution of workflow</a:t>
            </a:r>
          </a:p>
          <a:p>
            <a:r>
              <a:rPr lang="en-US" dirty="0" smtClean="0"/>
              <a:t>Provide key benefits</a:t>
            </a:r>
          </a:p>
          <a:p>
            <a:pPr lvl="1"/>
            <a:r>
              <a:rPr lang="en-US" dirty="0" smtClean="0"/>
              <a:t>Automation: supports </a:t>
            </a:r>
            <a:r>
              <a:rPr lang="en-US" dirty="0"/>
              <a:t>running </a:t>
            </a:r>
            <a:r>
              <a:rPr lang="en-US" dirty="0" smtClean="0"/>
              <a:t>millions of jobs over weeks</a:t>
            </a:r>
            <a:endParaRPr lang="en-US" dirty="0"/>
          </a:p>
          <a:p>
            <a:pPr lvl="1"/>
            <a:r>
              <a:rPr lang="en-US" dirty="0" smtClean="0"/>
              <a:t>Data management: files </a:t>
            </a:r>
            <a:r>
              <a:rPr lang="en-US" dirty="0"/>
              <a:t>are automatically </a:t>
            </a:r>
            <a:r>
              <a:rPr lang="en-US" dirty="0" smtClean="0"/>
              <a:t>staged in </a:t>
            </a:r>
            <a:r>
              <a:rPr lang="en-US" dirty="0"/>
              <a:t>and </a:t>
            </a:r>
            <a:r>
              <a:rPr lang="en-US" dirty="0" smtClean="0"/>
              <a:t>out</a:t>
            </a:r>
            <a:endParaRPr lang="en-US" dirty="0"/>
          </a:p>
          <a:p>
            <a:pPr lvl="1"/>
            <a:r>
              <a:rPr lang="en-US" dirty="0" smtClean="0"/>
              <a:t>Resource provisioning: jobs submitted to </a:t>
            </a:r>
            <a:r>
              <a:rPr lang="en-US" dirty="0"/>
              <a:t>multiple </a:t>
            </a:r>
            <a:r>
              <a:rPr lang="en-US" dirty="0" smtClean="0"/>
              <a:t>clusters</a:t>
            </a:r>
          </a:p>
          <a:p>
            <a:r>
              <a:rPr lang="en-US" dirty="0" smtClean="0"/>
              <a:t>Enabled </a:t>
            </a:r>
            <a:r>
              <a:rPr lang="en-US" dirty="0"/>
              <a:t>SCEC to scale </a:t>
            </a:r>
            <a:r>
              <a:rPr lang="en-US" dirty="0" err="1"/>
              <a:t>CyberShake</a:t>
            </a:r>
            <a:r>
              <a:rPr lang="en-US" dirty="0"/>
              <a:t> since </a:t>
            </a:r>
            <a:r>
              <a:rPr lang="en-US" dirty="0" smtClean="0"/>
              <a:t>2007</a:t>
            </a:r>
          </a:p>
          <a:p>
            <a:pPr lvl="1"/>
            <a:r>
              <a:rPr lang="en-US" dirty="0" smtClean="0"/>
              <a:t>9 different supercomputers</a:t>
            </a:r>
          </a:p>
          <a:p>
            <a:pPr lvl="1"/>
            <a:r>
              <a:rPr lang="en-US" dirty="0" smtClean="0"/>
              <a:t>100 million core-hours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59CEC4-A8E1-4F11-A707-62DA653B13D9}" type="slidenum">
              <a:rPr lang="en-US" smtClean="0"/>
              <a:pPr/>
              <a:t>3</a:t>
            </a:fld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973361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2017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Study 17.3: Central California</a:t>
            </a:r>
          </a:p>
          <a:p>
            <a:r>
              <a:rPr lang="en-US" dirty="0" smtClean="0"/>
              <a:t>438 sites (+57) x 2 velocity models</a:t>
            </a:r>
          </a:p>
          <a:p>
            <a:pPr lvl="1"/>
            <a:r>
              <a:rPr lang="en-US" dirty="0" err="1" smtClean="0"/>
              <a:t>Tomographically</a:t>
            </a:r>
            <a:r>
              <a:rPr lang="en-US" dirty="0" smtClean="0"/>
              <a:t>-derived 3D (CCA-06)</a:t>
            </a:r>
          </a:p>
          <a:p>
            <a:pPr lvl="1"/>
            <a:r>
              <a:rPr lang="en-US" dirty="0" smtClean="0"/>
              <a:t>1D average of 3D model</a:t>
            </a:r>
          </a:p>
          <a:p>
            <a:r>
              <a:rPr lang="en-US" dirty="0" smtClean="0"/>
              <a:t>Burned 21.6M core-hours on NCSA</a:t>
            </a:r>
            <a:br>
              <a:rPr lang="en-US" dirty="0" smtClean="0"/>
            </a:br>
            <a:r>
              <a:rPr lang="en-US" i="1" dirty="0" smtClean="0"/>
              <a:t>Blue Waters</a:t>
            </a:r>
            <a:r>
              <a:rPr lang="en-US" dirty="0" smtClean="0"/>
              <a:t> and OLCF </a:t>
            </a:r>
            <a:r>
              <a:rPr lang="en-US" i="1" dirty="0" smtClean="0"/>
              <a:t>Titan</a:t>
            </a:r>
            <a:endParaRPr lang="en-US" dirty="0" smtClean="0"/>
          </a:p>
          <a:p>
            <a:r>
              <a:rPr lang="en-US" dirty="0" smtClean="0"/>
              <a:t>Ran 15,581 jobs using workflows</a:t>
            </a:r>
          </a:p>
          <a:p>
            <a:r>
              <a:rPr lang="en-US" dirty="0" smtClean="0"/>
              <a:t>Managed 777 TB data</a:t>
            </a:r>
          </a:p>
          <a:p>
            <a:pPr lvl="1"/>
            <a:r>
              <a:rPr lang="en-US" dirty="0" smtClean="0"/>
              <a:t>308 TB transferred between systems</a:t>
            </a:r>
          </a:p>
          <a:p>
            <a:pPr lvl="1"/>
            <a:r>
              <a:rPr lang="en-US" dirty="0" smtClean="0"/>
              <a:t>10.7 TB archived (285M seismograms)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5/23/2018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4</a:t>
            </a:fld>
            <a:endParaRPr lang="uk-UA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8" r="5224"/>
          <a:stretch/>
        </p:blipFill>
        <p:spPr bwMode="auto">
          <a:xfrm>
            <a:off x="8229600" y="1164266"/>
            <a:ext cx="6377763" cy="6705245"/>
          </a:xfrm>
          <a:prstGeom prst="rect">
            <a:avLst/>
          </a:prstGeom>
          <a:noFill/>
          <a:ln w="38100">
            <a:noFill/>
          </a:ln>
          <a:effectLst/>
          <a:extLst/>
        </p:spPr>
      </p:pic>
      <p:sp>
        <p:nvSpPr>
          <p:cNvPr id="12" name="TextBox 11"/>
          <p:cNvSpPr txBox="1"/>
          <p:nvPr/>
        </p:nvSpPr>
        <p:spPr>
          <a:xfrm>
            <a:off x="12344400" y="1676400"/>
            <a:ext cx="1954852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dirty="0" smtClean="0">
                <a:solidFill>
                  <a:srgbClr val="FFFFFF"/>
                </a:solidFill>
              </a:rPr>
              <a:t>Combined 3D model</a:t>
            </a:r>
            <a:endParaRPr lang="en-US" sz="2800" dirty="0">
              <a:solidFill>
                <a:srgbClr val="FFFF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 rot="3182754">
            <a:off x="9195336" y="2371545"/>
            <a:ext cx="3071284" cy="2300594"/>
          </a:xfrm>
          <a:prstGeom prst="rect">
            <a:avLst/>
          </a:prstGeom>
          <a:noFill/>
          <a:ln w="3492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7" name="Rectangle 6"/>
          <p:cNvSpPr/>
          <p:nvPr/>
        </p:nvSpPr>
        <p:spPr>
          <a:xfrm rot="1805639">
            <a:off x="11541774" y="4161099"/>
            <a:ext cx="2575311" cy="1570657"/>
          </a:xfrm>
          <a:prstGeom prst="rect">
            <a:avLst/>
          </a:prstGeom>
          <a:noFill/>
          <a:ln w="3175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TextBox 7"/>
          <p:cNvSpPr txBox="1"/>
          <p:nvPr/>
        </p:nvSpPr>
        <p:spPr>
          <a:xfrm>
            <a:off x="8839200" y="4272070"/>
            <a:ext cx="11430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Study 17.3</a:t>
            </a:r>
            <a:endParaRPr lang="en-US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182600" y="3662470"/>
            <a:ext cx="11430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 smtClean="0"/>
              <a:t>Study 15.4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15148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CyberShake</a:t>
            </a:r>
            <a:r>
              <a:rPr lang="en-US" dirty="0" smtClean="0"/>
              <a:t> Study 18.5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Migrate </a:t>
            </a:r>
            <a:r>
              <a:rPr lang="en-US" dirty="0" err="1" smtClean="0"/>
              <a:t>CyberShake</a:t>
            </a:r>
            <a:r>
              <a:rPr lang="en-US" dirty="0" smtClean="0"/>
              <a:t> farther north, to greater San Francisco (“Bay Area”)</a:t>
            </a:r>
          </a:p>
          <a:p>
            <a:r>
              <a:rPr lang="en-US" dirty="0" smtClean="0"/>
              <a:t>837 new sites + 32 for verification</a:t>
            </a:r>
          </a:p>
          <a:p>
            <a:r>
              <a:rPr lang="en-US" dirty="0" smtClean="0"/>
              <a:t>New combination of velocity</a:t>
            </a:r>
            <a:br>
              <a:rPr lang="en-US" dirty="0" smtClean="0"/>
            </a:br>
            <a:r>
              <a:rPr lang="en-US" dirty="0" smtClean="0"/>
              <a:t>models</a:t>
            </a:r>
          </a:p>
          <a:p>
            <a:r>
              <a:rPr lang="en-US" dirty="0" smtClean="0"/>
              <a:t>First physics-based PSHA</a:t>
            </a:r>
            <a:br>
              <a:rPr lang="en-US" dirty="0" smtClean="0"/>
            </a:br>
            <a:r>
              <a:rPr lang="en-US" dirty="0" smtClean="0"/>
              <a:t>results for this region</a:t>
            </a:r>
          </a:p>
          <a:p>
            <a:r>
              <a:rPr lang="en-US" dirty="0" smtClean="0"/>
              <a:t>Largest study computationally</a:t>
            </a:r>
          </a:p>
          <a:p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5/23/2018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5</a:t>
            </a:fld>
            <a:endParaRPr lang="uk-U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18" t="7662" r="59079" b="12748"/>
          <a:stretch/>
        </p:blipFill>
        <p:spPr bwMode="auto">
          <a:xfrm>
            <a:off x="9935171" y="1905000"/>
            <a:ext cx="4314229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 descr="http://scec.usc.edu/scecwiki/images/1/1a/Study_18_3_site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6096" y="1905000"/>
            <a:ext cx="7044053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9601200" y="6781800"/>
            <a:ext cx="5029200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 smtClean="0"/>
              <a:t>Southern CA region in black</a:t>
            </a:r>
          </a:p>
          <a:p>
            <a:pPr algn="ctr">
              <a:lnSpc>
                <a:spcPct val="90000"/>
              </a:lnSpc>
            </a:pP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Central CA region in magenta</a:t>
            </a:r>
          </a:p>
          <a:p>
            <a:pPr algn="ctr">
              <a:lnSpc>
                <a:spcPct val="90000"/>
              </a:lnSpc>
            </a:pPr>
            <a:r>
              <a:rPr lang="en-US" sz="2400" dirty="0" smtClean="0">
                <a:solidFill>
                  <a:schemeClr val="accent6"/>
                </a:solidFill>
              </a:rPr>
              <a:t>Bay Area region in orange</a:t>
            </a:r>
            <a:endParaRPr lang="en-US" sz="2400" dirty="0">
              <a:solidFill>
                <a:schemeClr val="accent6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174672" y="7114198"/>
            <a:ext cx="5715001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 smtClean="0"/>
              <a:t>869 sites, densest near San Francisco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8945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Velocity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single model large enough</a:t>
            </a:r>
            <a:br>
              <a:rPr lang="en-US" dirty="0" smtClean="0"/>
            </a:br>
            <a:r>
              <a:rPr lang="en-US" dirty="0" smtClean="0"/>
              <a:t>for statewide volume</a:t>
            </a:r>
          </a:p>
          <a:p>
            <a:r>
              <a:rPr lang="en-US" dirty="0" smtClean="0"/>
              <a:t>Must stitch together models</a:t>
            </a:r>
          </a:p>
          <a:p>
            <a:pPr lvl="1"/>
            <a:r>
              <a:rPr lang="en-US" dirty="0" smtClean="0"/>
              <a:t>USGS Bay Area (</a:t>
            </a:r>
            <a:r>
              <a:rPr lang="en-US" dirty="0" smtClean="0">
                <a:solidFill>
                  <a:srgbClr val="00B050"/>
                </a:solidFill>
              </a:rPr>
              <a:t>green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CCA-06 (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blue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CVM-S4.26 (</a:t>
            </a:r>
            <a:r>
              <a:rPr lang="en-US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red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1D background model (white)</a:t>
            </a:r>
          </a:p>
          <a:p>
            <a:r>
              <a:rPr lang="en-US" dirty="0" smtClean="0"/>
              <a:t>Apply smoothing along</a:t>
            </a:r>
            <a:br>
              <a:rPr lang="en-US" dirty="0" smtClean="0"/>
            </a:br>
            <a:r>
              <a:rPr lang="en-US" dirty="0" smtClean="0"/>
              <a:t>model interfaces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5/23/2018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6</a:t>
            </a:fld>
            <a:endParaRPr lang="uk-UA" dirty="0"/>
          </a:p>
        </p:txBody>
      </p:sp>
      <p:sp>
        <p:nvSpPr>
          <p:cNvPr id="10" name="Right Triangle 9"/>
          <p:cNvSpPr/>
          <p:nvPr/>
        </p:nvSpPr>
        <p:spPr>
          <a:xfrm rot="2166556">
            <a:off x="8120632" y="3221096"/>
            <a:ext cx="3222510" cy="1263280"/>
          </a:xfrm>
          <a:prstGeom prst="rtTriangle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07" t="6666" r="59479" b="12037"/>
          <a:stretch/>
        </p:blipFill>
        <p:spPr bwMode="auto">
          <a:xfrm>
            <a:off x="7848600" y="1260795"/>
            <a:ext cx="6589882" cy="6435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Rectangle 29"/>
          <p:cNvSpPr/>
          <p:nvPr/>
        </p:nvSpPr>
        <p:spPr>
          <a:xfrm rot="18546030">
            <a:off x="10804481" y="5545764"/>
            <a:ext cx="2009302" cy="1320074"/>
          </a:xfrm>
          <a:prstGeom prst="rect">
            <a:avLst/>
          </a:prstGeom>
          <a:solidFill>
            <a:schemeClr val="bg1">
              <a:lumMod val="60000"/>
              <a:lumOff val="40000"/>
            </a:schemeClr>
          </a:solidFill>
          <a:ln>
            <a:solidFill>
              <a:schemeClr val="bg1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2" name="Right Triangle 31"/>
          <p:cNvSpPr/>
          <p:nvPr/>
        </p:nvSpPr>
        <p:spPr>
          <a:xfrm rot="19887622" flipH="1" flipV="1">
            <a:off x="12472073" y="5232842"/>
            <a:ext cx="334692" cy="726101"/>
          </a:xfrm>
          <a:prstGeom prst="rtTriangle">
            <a:avLst/>
          </a:prstGeom>
          <a:solidFill>
            <a:schemeClr val="bg1">
              <a:lumMod val="60000"/>
              <a:lumOff val="40000"/>
            </a:schemeClr>
          </a:solidFill>
          <a:ln>
            <a:solidFill>
              <a:schemeClr val="bg1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5" name="Rectangle 34"/>
          <p:cNvSpPr/>
          <p:nvPr/>
        </p:nvSpPr>
        <p:spPr>
          <a:xfrm rot="19862480">
            <a:off x="9940921" y="1477291"/>
            <a:ext cx="1140970" cy="2118297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8" name="Rectangle 27"/>
          <p:cNvSpPr/>
          <p:nvPr/>
        </p:nvSpPr>
        <p:spPr>
          <a:xfrm rot="19498297">
            <a:off x="10017796" y="3656763"/>
            <a:ext cx="2122309" cy="238743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1" name="Right Triangle 30"/>
          <p:cNvSpPr/>
          <p:nvPr/>
        </p:nvSpPr>
        <p:spPr>
          <a:xfrm rot="14127317">
            <a:off x="8945164" y="5417726"/>
            <a:ext cx="2341517" cy="254575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5" name="Rectangle 24"/>
          <p:cNvSpPr/>
          <p:nvPr/>
        </p:nvSpPr>
        <p:spPr>
          <a:xfrm rot="3680599">
            <a:off x="8141185" y="2956662"/>
            <a:ext cx="3223415" cy="1247123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6" name="Right Triangle 25"/>
          <p:cNvSpPr/>
          <p:nvPr/>
        </p:nvSpPr>
        <p:spPr>
          <a:xfrm rot="9179973" flipH="1">
            <a:off x="9917666" y="4914804"/>
            <a:ext cx="1408771" cy="172668"/>
          </a:xfrm>
          <a:prstGeom prst="rt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Right Triangle 26"/>
          <p:cNvSpPr/>
          <p:nvPr/>
        </p:nvSpPr>
        <p:spPr>
          <a:xfrm rot="3407919" flipH="1" flipV="1">
            <a:off x="8764733" y="3219144"/>
            <a:ext cx="3068924" cy="294419"/>
          </a:xfrm>
          <a:prstGeom prst="rtTriangl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9" name="Right Triangle 28"/>
          <p:cNvSpPr/>
          <p:nvPr/>
        </p:nvSpPr>
        <p:spPr>
          <a:xfrm rot="3261372">
            <a:off x="10872627" y="3992341"/>
            <a:ext cx="2341511" cy="311980"/>
          </a:xfrm>
          <a:prstGeom prst="rtTriangl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4" name="Right Triangle 33"/>
          <p:cNvSpPr/>
          <p:nvPr/>
        </p:nvSpPr>
        <p:spPr>
          <a:xfrm rot="3658278" flipH="1" flipV="1">
            <a:off x="11938239" y="5682408"/>
            <a:ext cx="762212" cy="1892808"/>
          </a:xfrm>
          <a:prstGeom prst="rtTriangle">
            <a:avLst/>
          </a:prstGeom>
          <a:solidFill>
            <a:schemeClr val="bg1">
              <a:lumMod val="60000"/>
              <a:lumOff val="40000"/>
            </a:schemeClr>
          </a:solidFill>
          <a:ln>
            <a:solidFill>
              <a:schemeClr val="bg1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3" name="Right Triangle 32"/>
          <p:cNvSpPr/>
          <p:nvPr/>
        </p:nvSpPr>
        <p:spPr>
          <a:xfrm rot="19921613">
            <a:off x="10934017" y="6416710"/>
            <a:ext cx="493776" cy="1188720"/>
          </a:xfrm>
          <a:prstGeom prst="rtTriangle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905724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2" grpId="0" animBg="1"/>
      <p:bldP spid="35" grpId="0" animBg="1"/>
      <p:bldP spid="28" grpId="0" animBg="1"/>
      <p:bldP spid="31" grpId="0" animBg="1"/>
      <p:bldP spid="25" grpId="0" animBg="1"/>
      <p:bldP spid="26" grpId="0" animBg="1"/>
      <p:bldP spid="27" grpId="0" animBg="1"/>
      <p:bldP spid="29" grpId="0" animBg="1"/>
      <p:bldP spid="34" grpId="0" animBg="1"/>
      <p:bldP spid="3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Geotechnical Layer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5/23/2018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7</a:t>
            </a:fld>
            <a:endParaRPr lang="uk-UA" dirty="0"/>
          </a:p>
        </p:txBody>
      </p:sp>
      <p:sp>
        <p:nvSpPr>
          <p:cNvPr id="7" name="TextBox 6"/>
          <p:cNvSpPr txBox="1"/>
          <p:nvPr/>
        </p:nvSpPr>
        <p:spPr>
          <a:xfrm>
            <a:off x="2667000" y="7239000"/>
            <a:ext cx="2438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 smtClean="0"/>
              <a:t>No GTL applied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9906000" y="7271468"/>
            <a:ext cx="27813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 smtClean="0"/>
              <a:t>Ely GTL applied</a:t>
            </a:r>
            <a:endParaRPr lang="en-US" sz="2400" dirty="0"/>
          </a:p>
        </p:txBody>
      </p:sp>
      <p:pic>
        <p:nvPicPr>
          <p:cNvPr id="2054" name="Picture 6" descr="http://scec.usc.edu/scecwiki/images/b/b4/Cross_study_depth_100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05" t="91262" r="7532"/>
          <a:stretch/>
        </p:blipFill>
        <p:spPr bwMode="auto">
          <a:xfrm>
            <a:off x="5029200" y="7239000"/>
            <a:ext cx="4800600" cy="570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scec.usc.edu/scecwiki/images/7/7e/Cross_study_no_depth_100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4" t="19782" r="4935" b="17881"/>
          <a:stretch/>
        </p:blipFill>
        <p:spPr bwMode="auto">
          <a:xfrm>
            <a:off x="1104404" y="3312225"/>
            <a:ext cx="5677396" cy="4009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scec.usc.edu/scecwiki/images/b/b4/Cross_study_depth_100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3" t="18202" r="5735" b="18437"/>
          <a:stretch/>
        </p:blipFill>
        <p:spPr bwMode="auto">
          <a:xfrm>
            <a:off x="8077200" y="3251523"/>
            <a:ext cx="5638800" cy="4070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188720"/>
            <a:ext cx="13902505" cy="2123505"/>
          </a:xfrm>
          <a:ln>
            <a:noFill/>
          </a:ln>
        </p:spPr>
        <p:txBody>
          <a:bodyPr>
            <a:normAutofit lnSpcReduction="10000"/>
          </a:bodyPr>
          <a:lstStyle/>
          <a:p>
            <a:r>
              <a:rPr lang="en-US" dirty="0" smtClean="0"/>
              <a:t>Study 17.3 used </a:t>
            </a:r>
            <a:r>
              <a:rPr lang="en-US" dirty="0" err="1" smtClean="0"/>
              <a:t>Vs</a:t>
            </a:r>
            <a:r>
              <a:rPr lang="en-US" dirty="0" smtClean="0"/>
              <a:t> min=900 m/s due to tomography with CCA-06</a:t>
            </a:r>
            <a:endParaRPr lang="en-US" dirty="0"/>
          </a:p>
          <a:p>
            <a:r>
              <a:rPr lang="en-US" dirty="0" smtClean="0"/>
              <a:t>Plan to perform Study 18.5 at </a:t>
            </a:r>
            <a:r>
              <a:rPr lang="en-US" dirty="0" err="1"/>
              <a:t>V</a:t>
            </a:r>
            <a:r>
              <a:rPr lang="en-US" sz="2400" dirty="0" err="1"/>
              <a:t>s</a:t>
            </a:r>
            <a:r>
              <a:rPr lang="en-US" dirty="0"/>
              <a:t> </a:t>
            </a:r>
            <a:r>
              <a:rPr lang="en-US" dirty="0" smtClean="0"/>
              <a:t>min=500 </a:t>
            </a:r>
            <a:r>
              <a:rPr lang="en-US" dirty="0"/>
              <a:t>m/s </a:t>
            </a:r>
            <a:endParaRPr lang="en-US" dirty="0" smtClean="0"/>
          </a:p>
          <a:p>
            <a:r>
              <a:rPr lang="en-US" dirty="0" smtClean="0"/>
              <a:t>Added Vs30-derived GTL (from Wills (2015))</a:t>
            </a:r>
          </a:p>
        </p:txBody>
      </p:sp>
    </p:spTree>
    <p:extLst>
      <p:ext uri="{BB962C8B-B14F-4D97-AF65-F5344CB8AC3E}">
        <p14:creationId xmlns:p14="http://schemas.microsoft.com/office/powerpoint/2010/main" val="286144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Velocity Model Verification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Performed forward simulations near model interface to test smoothing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5/23/2018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8</a:t>
            </a:fld>
            <a:endParaRPr lang="uk-UA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04" t="4791" r="19731" b="5764"/>
          <a:stretch/>
        </p:blipFill>
        <p:spPr bwMode="auto">
          <a:xfrm>
            <a:off x="762000" y="1941509"/>
            <a:ext cx="5257800" cy="5754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05" t="2327" r="21993" b="11532"/>
          <a:stretch/>
        </p:blipFill>
        <p:spPr bwMode="auto">
          <a:xfrm>
            <a:off x="9296400" y="1905000"/>
            <a:ext cx="5070917" cy="5767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Straight Arrow Connector 8"/>
          <p:cNvCxnSpPr/>
          <p:nvPr/>
        </p:nvCxnSpPr>
        <p:spPr>
          <a:xfrm flipH="1">
            <a:off x="2743200" y="2716670"/>
            <a:ext cx="3657600" cy="147433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2133600" y="3962400"/>
            <a:ext cx="609600" cy="1676400"/>
          </a:xfrm>
          <a:prstGeom prst="ellipse">
            <a:avLst/>
          </a:prstGeom>
          <a:noFill/>
          <a:ln w="254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4" name="Oval 13"/>
          <p:cNvSpPr/>
          <p:nvPr/>
        </p:nvSpPr>
        <p:spPr>
          <a:xfrm>
            <a:off x="10591800" y="3962400"/>
            <a:ext cx="838200" cy="1752600"/>
          </a:xfrm>
          <a:prstGeom prst="ellipse">
            <a:avLst/>
          </a:prstGeom>
          <a:noFill/>
          <a:ln w="254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8991600" y="2716670"/>
            <a:ext cx="1676400" cy="149808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905000" y="2716670"/>
            <a:ext cx="26670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 smtClean="0"/>
              <a:t>10 km smoothing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10633364" y="2716670"/>
            <a:ext cx="26670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2</a:t>
            </a:r>
            <a:r>
              <a:rPr lang="en-US" sz="2400" dirty="0" smtClean="0"/>
              <a:t>0 km smoothing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6019800" y="2163034"/>
            <a:ext cx="329095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 err="1" smtClean="0"/>
              <a:t>Wavefront</a:t>
            </a:r>
            <a:r>
              <a:rPr lang="en-US" sz="2400" dirty="0" smtClean="0"/>
              <a:t> encounters smoothed region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6019800" y="4767482"/>
            <a:ext cx="3276599" cy="1255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dirty="0" smtClean="0"/>
              <a:t>20 km smoothing shows reduced refraction effects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76741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Background Seismicity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UCERF models include off-fault background seismicity</a:t>
            </a:r>
          </a:p>
          <a:p>
            <a:r>
              <a:rPr lang="en-US" dirty="0" smtClean="0"/>
              <a:t>In previous </a:t>
            </a:r>
            <a:r>
              <a:rPr lang="en-US" dirty="0" err="1" smtClean="0"/>
              <a:t>CyberShake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regions can be ignored</a:t>
            </a:r>
          </a:p>
          <a:p>
            <a:r>
              <a:rPr lang="en-US" dirty="0" smtClean="0"/>
              <a:t>UCERF2 GMPEs show</a:t>
            </a:r>
            <a:br>
              <a:rPr lang="en-US" dirty="0" smtClean="0"/>
            </a:br>
            <a:r>
              <a:rPr lang="en-US" dirty="0" smtClean="0"/>
              <a:t>impact of up to 10% on</a:t>
            </a:r>
            <a:br>
              <a:rPr lang="en-US" dirty="0" smtClean="0"/>
            </a:br>
            <a:r>
              <a:rPr lang="en-US" dirty="0" smtClean="0"/>
              <a:t>eastern edge of region</a:t>
            </a:r>
          </a:p>
          <a:p>
            <a:r>
              <a:rPr lang="en-US" dirty="0" smtClean="0"/>
              <a:t>Planning to add</a:t>
            </a:r>
            <a:br>
              <a:rPr lang="en-US" dirty="0" smtClean="0"/>
            </a:br>
            <a:r>
              <a:rPr lang="en-US" dirty="0" smtClean="0"/>
              <a:t>background seismicity</a:t>
            </a:r>
            <a:br>
              <a:rPr lang="en-US" dirty="0" smtClean="0"/>
            </a:br>
            <a:r>
              <a:rPr lang="en-US" dirty="0" smtClean="0"/>
              <a:t>to Study 18.5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5/23/2018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9</a:t>
            </a:fld>
            <a:endParaRPr lang="uk-UA" dirty="0"/>
          </a:p>
        </p:txBody>
      </p:sp>
      <p:grpSp>
        <p:nvGrpSpPr>
          <p:cNvPr id="10" name="Group 9"/>
          <p:cNvGrpSpPr/>
          <p:nvPr/>
        </p:nvGrpSpPr>
        <p:grpSpPr>
          <a:xfrm>
            <a:off x="5486400" y="1905000"/>
            <a:ext cx="4635030" cy="5867400"/>
            <a:chOff x="6497195" y="2681844"/>
            <a:chExt cx="3972883" cy="5029200"/>
          </a:xfrm>
        </p:grpSpPr>
        <p:pic>
          <p:nvPicPr>
            <p:cNvPr id="4098" name="Picture 2" descr="http://scec.usc.edu/scecwiki/images/f/ff/Ratio_ngaw2_exclude_ngaw2_include_10p_in_50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02" r="2844" b="11124"/>
            <a:stretch/>
          </p:blipFill>
          <p:spPr bwMode="auto">
            <a:xfrm>
              <a:off x="6497195" y="2681844"/>
              <a:ext cx="3972883" cy="5029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Rectangle 7"/>
            <p:cNvSpPr/>
            <p:nvPr/>
          </p:nvSpPr>
          <p:spPr>
            <a:xfrm rot="3600000">
              <a:off x="7332613" y="4621893"/>
              <a:ext cx="1165095" cy="594360"/>
            </a:xfrm>
            <a:prstGeom prst="rect">
              <a:avLst/>
            </a:prstGeom>
            <a:noFill/>
            <a:ln w="25400">
              <a:solidFill>
                <a:srgbClr val="FF99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9974821" y="1905000"/>
            <a:ext cx="4579379" cy="5848832"/>
            <a:chOff x="10439400" y="2681844"/>
            <a:chExt cx="3937643" cy="5029200"/>
          </a:xfrm>
        </p:grpSpPr>
        <p:pic>
          <p:nvPicPr>
            <p:cNvPr id="4100" name="Picture 4" descr="http://scec.usc.edu/scecwiki/images/7/72/Ratio_ngaw2_exclude_ngaw2_include_1p_in_50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27" r="2966" b="11334"/>
            <a:stretch/>
          </p:blipFill>
          <p:spPr bwMode="auto">
            <a:xfrm>
              <a:off x="10439400" y="2681844"/>
              <a:ext cx="3937643" cy="5029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tangle 10"/>
            <p:cNvSpPr/>
            <p:nvPr/>
          </p:nvSpPr>
          <p:spPr>
            <a:xfrm rot="3600000">
              <a:off x="11240101" y="4638725"/>
              <a:ext cx="1165095" cy="594360"/>
            </a:xfrm>
            <a:prstGeom prst="rect">
              <a:avLst/>
            </a:prstGeom>
            <a:noFill/>
            <a:ln w="25400">
              <a:solidFill>
                <a:srgbClr val="FF99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5715001" y="7477991"/>
            <a:ext cx="4343399" cy="3139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 smtClean="0"/>
              <a:t>2 sec SA, 10% in 50 years exclude/include</a:t>
            </a:r>
            <a:endParaRPr 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10197631" y="7467600"/>
            <a:ext cx="4280369" cy="3139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 smtClean="0"/>
              <a:t>2 sec SA, 1% in 50 years exclude/include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48133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Study 18.5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869 sites</a:t>
            </a:r>
          </a:p>
          <a:p>
            <a:r>
              <a:rPr lang="en-US" dirty="0" smtClean="0"/>
              <a:t>1 Hz, </a:t>
            </a:r>
            <a:r>
              <a:rPr lang="en-US" dirty="0" err="1" smtClean="0"/>
              <a:t>V</a:t>
            </a:r>
            <a:r>
              <a:rPr lang="en-US" sz="2400" dirty="0" err="1" smtClean="0"/>
              <a:t>s</a:t>
            </a:r>
            <a:r>
              <a:rPr lang="en-US" dirty="0" smtClean="0"/>
              <a:t> min=500 m/s, UCERF 2 ERF</a:t>
            </a:r>
          </a:p>
          <a:p>
            <a:r>
              <a:rPr lang="en-US" dirty="0" smtClean="0"/>
              <a:t>~80M core-hours, divided between Titan and Blue Waters</a:t>
            </a:r>
          </a:p>
          <a:p>
            <a:pPr lvl="1"/>
            <a:r>
              <a:rPr lang="en-US" dirty="0" smtClean="0"/>
              <a:t>GPUs for SGT generation</a:t>
            </a:r>
          </a:p>
          <a:p>
            <a:pPr lvl="1"/>
            <a:r>
              <a:rPr lang="en-US" dirty="0" smtClean="0"/>
              <a:t>CPUs for mesh generation, reciprocity calculations</a:t>
            </a:r>
          </a:p>
          <a:p>
            <a:r>
              <a:rPr lang="en-US" dirty="0" smtClean="0"/>
              <a:t>750 TB intermediate data</a:t>
            </a:r>
          </a:p>
          <a:p>
            <a:r>
              <a:rPr lang="en-US" dirty="0" smtClean="0"/>
              <a:t>12.6 TB output data products</a:t>
            </a:r>
          </a:p>
          <a:p>
            <a:r>
              <a:rPr lang="en-US" dirty="0" smtClean="0"/>
              <a:t>Planning to start in 2 weeks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5/23/2018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10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88002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RSQSim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91430"/>
            <a:ext cx="6341651" cy="3099570"/>
          </a:xfrm>
        </p:spPr>
        <p:txBody>
          <a:bodyPr>
            <a:noAutofit/>
          </a:bodyPr>
          <a:lstStyle/>
          <a:p>
            <a:r>
              <a:rPr lang="en-US" sz="2800" dirty="0" smtClean="0"/>
              <a:t>Updating ERF from UCERF2</a:t>
            </a:r>
          </a:p>
          <a:p>
            <a:pPr lvl="1"/>
            <a:r>
              <a:rPr lang="en-US" sz="2400" dirty="0" smtClean="0"/>
              <a:t>UCERF3 difficult for </a:t>
            </a:r>
            <a:r>
              <a:rPr lang="en-US" sz="2400" dirty="0" err="1" smtClean="0"/>
              <a:t>CyberShake</a:t>
            </a:r>
            <a:endParaRPr lang="en-US" sz="2400" dirty="0" smtClean="0"/>
          </a:p>
          <a:p>
            <a:r>
              <a:rPr lang="en-US" sz="2800" dirty="0" smtClean="0"/>
              <a:t>Alternative: use </a:t>
            </a:r>
            <a:r>
              <a:rPr lang="en-US" sz="2800" dirty="0" err="1" smtClean="0"/>
              <a:t>RSQSim</a:t>
            </a:r>
            <a:r>
              <a:rPr lang="en-US" sz="2800" dirty="0" smtClean="0"/>
              <a:t> to generate long seismicity catalogs</a:t>
            </a:r>
          </a:p>
          <a:p>
            <a:pPr lvl="1"/>
            <a:r>
              <a:rPr lang="en-US" sz="2400" dirty="0" smtClean="0"/>
              <a:t>Based on rate-and-state friction</a:t>
            </a:r>
          </a:p>
          <a:p>
            <a:pPr lvl="1"/>
            <a:r>
              <a:rPr lang="en-US" sz="2400" dirty="0" smtClean="0"/>
              <a:t>Similar ERF to UCERF3</a:t>
            </a:r>
            <a:endParaRPr lang="en-US" sz="2800" dirty="0" smtClean="0"/>
          </a:p>
          <a:p>
            <a:pPr lvl="1"/>
            <a:endParaRPr lang="en-US" sz="24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5/23/2018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11</a:t>
            </a:fld>
            <a:endParaRPr lang="uk-UA" dirty="0"/>
          </a:p>
        </p:txBody>
      </p:sp>
      <p:pic>
        <p:nvPicPr>
          <p:cNvPr id="9" name="Shape 85"/>
          <p:cNvPicPr preferRelativeResize="0"/>
          <p:nvPr/>
        </p:nvPicPr>
        <p:blipFill rotWithShape="1">
          <a:blip r:embed="rId4">
            <a:alphaModFix/>
          </a:blip>
          <a:srcRect b="11979"/>
          <a:stretch/>
        </p:blipFill>
        <p:spPr>
          <a:xfrm>
            <a:off x="6629400" y="1524001"/>
            <a:ext cx="2796678" cy="327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rsqsim_3kyr_30s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r="4907"/>
          <a:stretch/>
        </p:blipFill>
        <p:spPr>
          <a:xfrm>
            <a:off x="381000" y="4242570"/>
            <a:ext cx="6096000" cy="3529830"/>
          </a:xfrm>
          <a:prstGeom prst="rect">
            <a:avLst/>
          </a:prstGeom>
        </p:spPr>
      </p:pic>
      <p:pic>
        <p:nvPicPr>
          <p:cNvPr id="13" name="Shape 101"/>
          <p:cNvPicPr preferRelativeResize="0"/>
          <p:nvPr/>
        </p:nvPicPr>
        <p:blipFill rotWithShape="1">
          <a:blip r:embed="rId6">
            <a:alphaModFix/>
          </a:blip>
          <a:srcRect b="11979"/>
          <a:stretch/>
        </p:blipFill>
        <p:spPr>
          <a:xfrm>
            <a:off x="6622307" y="1525817"/>
            <a:ext cx="2804226" cy="3285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Shape 84"/>
          <p:cNvPicPr preferRelativeResize="0"/>
          <p:nvPr/>
        </p:nvPicPr>
        <p:blipFill rotWithShape="1">
          <a:blip r:embed="rId7">
            <a:alphaModFix/>
          </a:blip>
          <a:srcRect b="11979"/>
          <a:stretch/>
        </p:blipFill>
        <p:spPr>
          <a:xfrm>
            <a:off x="9220200" y="1542146"/>
            <a:ext cx="2796678" cy="327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Shape 81"/>
          <p:cNvPicPr preferRelativeResize="0"/>
          <p:nvPr/>
        </p:nvPicPr>
        <p:blipFill rotWithShape="1">
          <a:blip r:embed="rId8">
            <a:alphaModFix/>
          </a:blip>
          <a:srcRect b="11979"/>
          <a:stretch/>
        </p:blipFill>
        <p:spPr>
          <a:xfrm>
            <a:off x="11833731" y="1542146"/>
            <a:ext cx="2796670" cy="3276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Content Placeholder 2"/>
          <p:cNvSpPr txBox="1">
            <a:spLocks/>
          </p:cNvSpPr>
          <p:nvPr/>
        </p:nvSpPr>
        <p:spPr>
          <a:xfrm>
            <a:off x="6890415" y="5314245"/>
            <a:ext cx="7711670" cy="2534355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>
            <a:lvl1pPr marL="280082" indent="-270555" algn="l" defTabSz="1097463" rtl="0" eaLnBrk="1" latinLnBrk="0" hangingPunct="1">
              <a:lnSpc>
                <a:spcPct val="100000"/>
              </a:lnSpc>
              <a:spcBef>
                <a:spcPts val="2160"/>
              </a:spcBef>
              <a:buClr>
                <a:schemeClr val="tx1"/>
              </a:buClr>
              <a:buSzPct val="90000"/>
              <a:buFont typeface="Arial" pitchFamily="34" charset="0"/>
              <a:buChar char="•"/>
              <a:tabLst/>
              <a:defRPr sz="3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83951" indent="-203870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Char char="•"/>
              <a:tabLst/>
              <a:defRPr sz="29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825003" indent="-22292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1105084" indent="-228638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1377545" indent="-22673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1701067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5433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9799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4165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err="1" smtClean="0"/>
              <a:t>RSQSim</a:t>
            </a:r>
            <a:r>
              <a:rPr lang="en-US" sz="2800" dirty="0" smtClean="0"/>
              <a:t> events fed directly into </a:t>
            </a:r>
            <a:r>
              <a:rPr lang="en-US" sz="2800" dirty="0" err="1" smtClean="0"/>
              <a:t>CyberShake</a:t>
            </a:r>
            <a:endParaRPr lang="en-US" sz="2800" dirty="0" smtClean="0"/>
          </a:p>
          <a:p>
            <a:pPr lvl="1"/>
            <a:r>
              <a:rPr lang="en-US" sz="2300" dirty="0" smtClean="0"/>
              <a:t>Slip time functions produced, no need for generator</a:t>
            </a:r>
          </a:p>
          <a:p>
            <a:r>
              <a:rPr lang="en-US" sz="2800" dirty="0" smtClean="0"/>
              <a:t>Fully physics-based PSHA</a:t>
            </a:r>
          </a:p>
          <a:p>
            <a:r>
              <a:rPr lang="en-US" sz="2800" dirty="0" smtClean="0"/>
              <a:t>Undergoing extensive validation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</p:txBody>
      </p:sp>
      <p:pic>
        <p:nvPicPr>
          <p:cNvPr id="12" name="Shape 96"/>
          <p:cNvPicPr preferRelativeResize="0"/>
          <p:nvPr/>
        </p:nvPicPr>
        <p:blipFill rotWithShape="1">
          <a:blip r:embed="rId9">
            <a:alphaModFix/>
          </a:blip>
          <a:srcRect b="9033"/>
          <a:stretch/>
        </p:blipFill>
        <p:spPr>
          <a:xfrm>
            <a:off x="11833732" y="1524000"/>
            <a:ext cx="2796668" cy="338633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13"/>
          <p:cNvSpPr txBox="1"/>
          <p:nvPr/>
        </p:nvSpPr>
        <p:spPr>
          <a:xfrm>
            <a:off x="7075239" y="1175468"/>
            <a:ext cx="19050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 smtClean="0"/>
              <a:t>UCERF2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9666039" y="1175468"/>
            <a:ext cx="19050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 smtClean="0"/>
              <a:t>UCERF3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12292142" y="1175468"/>
            <a:ext cx="19050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 err="1" smtClean="0"/>
              <a:t>RSQSim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8891458" y="4800600"/>
            <a:ext cx="3529142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 smtClean="0"/>
              <a:t>PGA (g), 2% in 50 </a:t>
            </a:r>
            <a:r>
              <a:rPr lang="en-US" sz="1600" dirty="0" err="1" smtClean="0"/>
              <a:t>yrs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510230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00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949" y="228600"/>
            <a:ext cx="13902505" cy="767714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RSQSim</a:t>
            </a:r>
            <a:r>
              <a:rPr lang="en-US" dirty="0" smtClean="0"/>
              <a:t>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Hazard curves</a:t>
            </a:r>
          </a:p>
          <a:p>
            <a:pPr lvl="1"/>
            <a:r>
              <a:rPr lang="en-US" dirty="0" err="1" smtClean="0"/>
              <a:t>RSQSim</a:t>
            </a:r>
            <a:r>
              <a:rPr lang="en-US" dirty="0" smtClean="0"/>
              <a:t>/</a:t>
            </a:r>
            <a:r>
              <a:rPr lang="en-US" dirty="0" err="1" smtClean="0"/>
              <a:t>CyberShake</a:t>
            </a:r>
            <a:r>
              <a:rPr lang="en-US" dirty="0" smtClean="0"/>
              <a:t> (3D)</a:t>
            </a:r>
          </a:p>
          <a:p>
            <a:pPr lvl="1"/>
            <a:r>
              <a:rPr lang="en-US" dirty="0" err="1" smtClean="0">
                <a:solidFill>
                  <a:srgbClr val="0000FF"/>
                </a:solidFill>
              </a:rPr>
              <a:t>RSQSim</a:t>
            </a:r>
            <a:r>
              <a:rPr lang="en-US" dirty="0" smtClean="0">
                <a:solidFill>
                  <a:srgbClr val="0000FF"/>
                </a:solidFill>
              </a:rPr>
              <a:t>/GMPE (ASK 2014)</a:t>
            </a:r>
          </a:p>
          <a:p>
            <a:pPr lvl="1"/>
            <a:r>
              <a:rPr lang="en-US" dirty="0" err="1" smtClean="0">
                <a:solidFill>
                  <a:srgbClr val="FFC000"/>
                </a:solidFill>
              </a:rPr>
              <a:t>RSQSim</a:t>
            </a:r>
            <a:r>
              <a:rPr lang="en-US" dirty="0" smtClean="0">
                <a:solidFill>
                  <a:srgbClr val="FFC000"/>
                </a:solidFill>
              </a:rPr>
              <a:t>/SCEC Broadband Platform (1D)</a:t>
            </a:r>
            <a:endParaRPr lang="en-US" dirty="0" smtClean="0"/>
          </a:p>
          <a:p>
            <a:r>
              <a:rPr lang="en-US" dirty="0" smtClean="0">
                <a:solidFill>
                  <a:schemeClr val="tx1"/>
                </a:solidFill>
              </a:rPr>
              <a:t>Curves less smooth due to less variability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for individual sources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About 20% as many events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Simulation curves are truncated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1 million year catalog: minimum probability of 10</a:t>
            </a:r>
            <a:r>
              <a:rPr lang="en-US" baseline="30000" dirty="0" smtClean="0">
                <a:solidFill>
                  <a:schemeClr val="tx1"/>
                </a:solidFill>
              </a:rPr>
              <a:t>-6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Working to improve match with observed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rupture velocities using SCEC BBP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5/23/2018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12</a:t>
            </a:fld>
            <a:endParaRPr lang="uk-UA" dirty="0"/>
          </a:p>
        </p:txBody>
      </p:sp>
      <p:pic>
        <p:nvPicPr>
          <p:cNvPr id="8" name="Shape 2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753600" y="864632"/>
            <a:ext cx="4419600" cy="331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Shape 2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53600" y="4421962"/>
            <a:ext cx="4568850" cy="3426638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11034445" y="685800"/>
            <a:ext cx="22860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 smtClean="0"/>
              <a:t>Hard rock site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10744200" y="4255667"/>
            <a:ext cx="27432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 smtClean="0"/>
              <a:t>Deep basin site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27032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Improved Central California Basins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Integrating improved basins from Shaw and </a:t>
            </a:r>
            <a:r>
              <a:rPr lang="en-US" dirty="0" err="1" smtClean="0"/>
              <a:t>Plesch</a:t>
            </a:r>
            <a:r>
              <a:rPr lang="en-US" dirty="0" smtClean="0"/>
              <a:t> into CCA-06</a:t>
            </a:r>
          </a:p>
          <a:p>
            <a:r>
              <a:rPr lang="en-US" dirty="0" smtClean="0"/>
              <a:t>Will rerun Study 17.3 with improved model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5/23/2018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13</a:t>
            </a:fld>
            <a:endParaRPr lang="uk-UA" dirty="0"/>
          </a:p>
        </p:txBody>
      </p:sp>
      <p:pic>
        <p:nvPicPr>
          <p:cNvPr id="7" name="Shape 6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44419" y="2727197"/>
            <a:ext cx="6265981" cy="4615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Shape 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31028" y="2727197"/>
            <a:ext cx="6265972" cy="461596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2362200" y="7440102"/>
            <a:ext cx="31242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 smtClean="0"/>
              <a:t>San Joaquin basin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9448800" y="7440102"/>
            <a:ext cx="31242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 smtClean="0"/>
              <a:t>Santa Maria basin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15551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On the horizon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noFill/>
          </a:ln>
        </p:spPr>
        <p:txBody>
          <a:bodyPr/>
          <a:lstStyle/>
          <a:p>
            <a:r>
              <a:rPr lang="en-US" dirty="0" smtClean="0"/>
              <a:t>Discontinuous mesh implementation of SGT code</a:t>
            </a:r>
          </a:p>
          <a:p>
            <a:pPr lvl="1"/>
            <a:r>
              <a:rPr lang="en-US" dirty="0" smtClean="0"/>
              <a:t>Current version uses regular mesh</a:t>
            </a:r>
          </a:p>
          <a:p>
            <a:pPr lvl="1"/>
            <a:r>
              <a:rPr lang="en-US" dirty="0" smtClean="0"/>
              <a:t>Performance improvement</a:t>
            </a:r>
          </a:p>
          <a:p>
            <a:pPr lvl="1"/>
            <a:r>
              <a:rPr lang="en-US" dirty="0" smtClean="0"/>
              <a:t>Includes frequency-dependent Q, plasticity</a:t>
            </a:r>
            <a:endParaRPr lang="en-US" dirty="0"/>
          </a:p>
          <a:p>
            <a:r>
              <a:rPr lang="en-US" dirty="0" smtClean="0"/>
              <a:t>Nonlinearity</a:t>
            </a:r>
            <a:endParaRPr lang="en-US" dirty="0"/>
          </a:p>
          <a:p>
            <a:pPr lvl="1"/>
            <a:r>
              <a:rPr lang="en-US" dirty="0" smtClean="0"/>
              <a:t>Breaks reciprocity: will require changes to </a:t>
            </a:r>
            <a:r>
              <a:rPr lang="en-US" dirty="0" err="1" smtClean="0"/>
              <a:t>CyberShake</a:t>
            </a:r>
            <a:endParaRPr lang="en-US" dirty="0"/>
          </a:p>
          <a:p>
            <a:pPr lvl="1"/>
            <a:r>
              <a:rPr lang="en-US" dirty="0" smtClean="0"/>
              <a:t>Exploring multiple paths forward</a:t>
            </a:r>
          </a:p>
          <a:p>
            <a:pPr lvl="2"/>
            <a:r>
              <a:rPr lang="en-US" dirty="0" smtClean="0"/>
              <a:t>Use nonlinear approximations in reciprocity</a:t>
            </a:r>
          </a:p>
          <a:p>
            <a:pPr lvl="2"/>
            <a:r>
              <a:rPr lang="en-US" dirty="0" smtClean="0"/>
              <a:t>Perform forward simulation of small subset of events, use reciprocity for others</a:t>
            </a:r>
          </a:p>
          <a:p>
            <a:pPr lvl="3"/>
            <a:r>
              <a:rPr lang="en-US" dirty="0" smtClean="0"/>
              <a:t>Use machine learning to identify which events should be forward-simulated</a:t>
            </a:r>
          </a:p>
          <a:p>
            <a:pPr lvl="2"/>
            <a:r>
              <a:rPr lang="en-US" dirty="0" smtClean="0"/>
              <a:t>Create ‘equivalent kinematic sources’, which reproduce nonlinear effects</a:t>
            </a:r>
          </a:p>
          <a:p>
            <a:pPr lvl="2"/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5/23/2018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14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33786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5/23/2018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15</a:t>
            </a:fld>
            <a:endParaRPr lang="uk-UA" dirty="0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228600" y="7874896"/>
            <a:ext cx="1584960" cy="274320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defPPr>
              <a:defRPr lang="en-US"/>
            </a:defPPr>
            <a:lvl1pPr marL="0" algn="r" defTabSz="1097463" rtl="0" eaLnBrk="1" latinLnBrk="0" hangingPunct="1">
              <a:defRPr sz="1700" kern="12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97463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46194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4926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657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92389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41120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9852" algn="l" defTabSz="1097463" rtl="0" eaLnBrk="1" latinLnBrk="0" hangingPunct="1"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900" dirty="0"/>
          </a:p>
        </p:txBody>
      </p:sp>
      <p:pic>
        <p:nvPicPr>
          <p:cNvPr id="8" name="Picture 7" descr="bigusg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669" y="3512363"/>
            <a:ext cx="2292123" cy="846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28405" y="5902241"/>
            <a:ext cx="3158885" cy="8818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0" y="2983938"/>
            <a:ext cx="1981200" cy="1218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6" descr="C:\Users\Philip James\Documents\PetaSHA_Builds\Build_7_31June2008\SCEC_SSA_2008\New_TACC_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59490" y="3879477"/>
            <a:ext cx="2550446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USCgri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6985567"/>
            <a:ext cx="9144000" cy="88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61304" y="1428754"/>
            <a:ext cx="2745841" cy="12041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4" name="Picture 9" descr="isi_logo_red_large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60511" y="4655857"/>
            <a:ext cx="1953997" cy="1242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5" name="Group 14"/>
          <p:cNvGrpSpPr/>
          <p:nvPr/>
        </p:nvGrpSpPr>
        <p:grpSpPr>
          <a:xfrm>
            <a:off x="8610600" y="5329300"/>
            <a:ext cx="4445773" cy="629913"/>
            <a:chOff x="3009900" y="4800600"/>
            <a:chExt cx="3619500" cy="512840"/>
          </a:xfrm>
        </p:grpSpPr>
        <p:sp>
          <p:nvSpPr>
            <p:cNvPr id="16" name="Rectangle 15"/>
            <p:cNvSpPr/>
            <p:nvPr/>
          </p:nvSpPr>
          <p:spPr bwMode="auto">
            <a:xfrm>
              <a:off x="3009900" y="4800600"/>
              <a:ext cx="3619500" cy="512840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17" name="Picture 2" descr="https://www.olcf.ornl.gov/wp-content/themes/olcf/images/olcf-logo-white.pn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0" y="4827665"/>
              <a:ext cx="3524250" cy="4857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Group 17"/>
          <p:cNvGrpSpPr/>
          <p:nvPr/>
        </p:nvGrpSpPr>
        <p:grpSpPr>
          <a:xfrm>
            <a:off x="10607334" y="6789569"/>
            <a:ext cx="3389164" cy="1085128"/>
            <a:chOff x="-914400" y="852134"/>
            <a:chExt cx="6515100" cy="2085976"/>
          </a:xfrm>
        </p:grpSpPr>
        <p:sp>
          <p:nvSpPr>
            <p:cNvPr id="19" name="Rectangle 18"/>
            <p:cNvSpPr/>
            <p:nvPr/>
          </p:nvSpPr>
          <p:spPr bwMode="auto">
            <a:xfrm>
              <a:off x="-914400" y="852134"/>
              <a:ext cx="6172200" cy="1774030"/>
            </a:xfrm>
            <a:prstGeom prst="rect">
              <a:avLst/>
            </a:prstGeom>
            <a:solidFill>
              <a:srgbClr val="3366CC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20" name="Picture 2" descr="https://pegasus.isi.edu/wordpress/wp-content/uploads/2015/10/logo.pn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62000" y="852134"/>
              <a:ext cx="6362700" cy="2085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" y="1195316"/>
            <a:ext cx="2386193" cy="1280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1" descr="incite-1-220x94.jp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29" y="5898429"/>
            <a:ext cx="1651001" cy="705427"/>
          </a:xfrm>
          <a:prstGeom prst="rect">
            <a:avLst/>
          </a:prstGeom>
        </p:spPr>
      </p:pic>
      <p:pic>
        <p:nvPicPr>
          <p:cNvPr id="23" name="Picture 22" descr="doe-logo-1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1560803"/>
            <a:ext cx="3637743" cy="914524"/>
          </a:xfrm>
          <a:prstGeom prst="rect">
            <a:avLst/>
          </a:prstGeom>
        </p:spPr>
      </p:pic>
      <p:pic>
        <p:nvPicPr>
          <p:cNvPr id="24" name="Picture 23" descr="Blue Waters logo.tiff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844" y="3200400"/>
            <a:ext cx="2057401" cy="73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203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tinental North America 16x9">
  <a:themeElements>
    <a:clrScheme name="Custom 8">
      <a:dk1>
        <a:srgbClr val="000000"/>
      </a:dk1>
      <a:lt1>
        <a:srgbClr val="990000"/>
      </a:lt1>
      <a:dk2>
        <a:srgbClr val="DDDDBE"/>
      </a:dk2>
      <a:lt2>
        <a:srgbClr val="AAB9C3"/>
      </a:lt2>
      <a:accent1>
        <a:srgbClr val="561643"/>
      </a:accent1>
      <a:accent2>
        <a:srgbClr val="2076FF"/>
      </a:accent2>
      <a:accent3>
        <a:srgbClr val="8EA604"/>
      </a:accent3>
      <a:accent4>
        <a:srgbClr val="F4B841"/>
      </a:accent4>
      <a:accent5>
        <a:srgbClr val="D17422"/>
      </a:accent5>
      <a:accent6>
        <a:srgbClr val="F75C03"/>
      </a:accent6>
      <a:hlink>
        <a:srgbClr val="2075FF"/>
      </a:hlink>
      <a:folHlink>
        <a:srgbClr val="AAB9C3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WorldMapSeries-NorthAmerica_Tan" id="{8CFAC0C2-7596-8141-AC09-7B1BE1AF27ED}" vid="{D2FAE4A1-1E70-C04D-8AB3-03C38252D52D}"/>
    </a:ext>
  </a:extLst>
</a:theme>
</file>

<file path=ppt/theme/theme2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1380830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This template - appropriate for students, teachers, or businesses -  features a title slide with a map of the North American continent in a gray-on-gray color scheme. It's one of a related series of templates, each featuring a different continent.  This template is compatible with PowerPoint 2013 and later, and offers a variety of slide layouts including title slides, bulleted lists, photo with captions, a sample chart, and blank slide, all in a widescreen (16X9) format.
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2011-12-19T18:35:00+00:00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TP102804878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725058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REDMOND\v-vaddu</DisplayName>
        <AccountId>2567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EDA4BDDA-73A5-4604-9F26-B2277CE31D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E6EE188-8C78-4767-B50A-130BE287381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0DA6411-895A-4DF5-A580-370C32B8C9B0}">
  <ds:schemaRefs>
    <ds:schemaRef ds:uri="4873beb7-5857-4685-be1f-d57550cc96cc"/>
    <ds:schemaRef ds:uri="http://schemas.microsoft.com/office/infopath/2007/PartnerControls"/>
    <ds:schemaRef ds:uri="http://purl.org/dc/dcmitype/"/>
    <ds:schemaRef ds:uri="http://www.w3.org/XML/1998/namespace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779</Words>
  <Application>Microsoft Office PowerPoint</Application>
  <PresentationFormat>Custom</PresentationFormat>
  <Paragraphs>203</Paragraphs>
  <Slides>16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Continental North America 16x9</vt:lpstr>
      <vt:lpstr>Current SCEC CyberShake Activities</vt:lpstr>
      <vt:lpstr>CyberShake Overview</vt:lpstr>
      <vt:lpstr>CyberShake Components</vt:lpstr>
      <vt:lpstr>CyberShake Workflows</vt:lpstr>
      <vt:lpstr>2017 Results</vt:lpstr>
      <vt:lpstr>CyberShake Study 18.5</vt:lpstr>
      <vt:lpstr>Velocity Model</vt:lpstr>
      <vt:lpstr>Geotechnical Layer</vt:lpstr>
      <vt:lpstr>Velocity Model Verification</vt:lpstr>
      <vt:lpstr>Background Seismicity</vt:lpstr>
      <vt:lpstr>Study 18.5 Requirements</vt:lpstr>
      <vt:lpstr>RSQSim</vt:lpstr>
      <vt:lpstr>RSQSim Results</vt:lpstr>
      <vt:lpstr>Improved Central California Basins</vt:lpstr>
      <vt:lpstr>On the horizon</vt:lpstr>
      <vt:lpstr>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cp:lastPrinted>2017-06-20T22:47:00Z</cp:lastPrinted>
  <dcterms:created xsi:type="dcterms:W3CDTF">2017-06-20T22:12:15Z</dcterms:created>
  <dcterms:modified xsi:type="dcterms:W3CDTF">2018-05-24T01:33:13Z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