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31"/>
  </p:notesMasterIdLst>
  <p:sldIdLst>
    <p:sldId id="310" r:id="rId2"/>
    <p:sldId id="313" r:id="rId3"/>
    <p:sldId id="311" r:id="rId4"/>
    <p:sldId id="431" r:id="rId5"/>
    <p:sldId id="433" r:id="rId6"/>
    <p:sldId id="434" r:id="rId7"/>
    <p:sldId id="315" r:id="rId8"/>
    <p:sldId id="316" r:id="rId9"/>
    <p:sldId id="323" r:id="rId10"/>
    <p:sldId id="324" r:id="rId11"/>
    <p:sldId id="426" r:id="rId12"/>
    <p:sldId id="334" r:id="rId13"/>
    <p:sldId id="362" r:id="rId14"/>
    <p:sldId id="427" r:id="rId15"/>
    <p:sldId id="336" r:id="rId16"/>
    <p:sldId id="409" r:id="rId17"/>
    <p:sldId id="322" r:id="rId18"/>
    <p:sldId id="408" r:id="rId19"/>
    <p:sldId id="366" r:id="rId20"/>
    <p:sldId id="421" r:id="rId21"/>
    <p:sldId id="347" r:id="rId22"/>
    <p:sldId id="386" r:id="rId23"/>
    <p:sldId id="372" r:id="rId24"/>
    <p:sldId id="351" r:id="rId25"/>
    <p:sldId id="387" r:id="rId26"/>
    <p:sldId id="353" r:id="rId27"/>
    <p:sldId id="354" r:id="rId28"/>
    <p:sldId id="355" r:id="rId29"/>
    <p:sldId id="377" r:id="rId30"/>
  </p:sldIdLst>
  <p:sldSz cx="9144000" cy="5143500" type="screen16x9"/>
  <p:notesSz cx="7315200" cy="9601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CCECFF"/>
    <a:srgbClr val="99CCFF"/>
    <a:srgbClr val="FFFFCC"/>
    <a:srgbClr val="FFFF99"/>
    <a:srgbClr val="CCFFCC"/>
    <a:srgbClr val="005A9E"/>
    <a:srgbClr val="6699FF"/>
    <a:srgbClr val="CC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00" autoAdjust="0"/>
    <p:restoredTop sz="94630" autoAdjust="0"/>
  </p:normalViewPr>
  <p:slideViewPr>
    <p:cSldViewPr>
      <p:cViewPr>
        <p:scale>
          <a:sx n="130" d="100"/>
          <a:sy n="130" d="100"/>
        </p:scale>
        <p:origin x="-978" y="-29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>
            <a:lvl1pPr algn="l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>
            <a:lvl1pPr algn="r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1226"/>
            <a:ext cx="5852160" cy="432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173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b" anchorCtr="0" compatLnSpc="1">
            <a:prstTxWarp prst="textNoShape">
              <a:avLst/>
            </a:prstTxWarp>
          </a:bodyPr>
          <a:lstStyle>
            <a:lvl1pPr algn="l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173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b" anchorCtr="0" compatLnSpc="1">
            <a:prstTxWarp prst="textNoShape">
              <a:avLst/>
            </a:prstTxWarp>
          </a:bodyPr>
          <a:lstStyle>
            <a:lvl1pPr algn="r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000E6464-DBE5-4018-B25C-40B10B1D74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17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7054F0-94E9-4EDA-9437-88209DD60917}" type="slidenum">
              <a:rPr lang="en-US"/>
              <a:pPr/>
              <a:t>1</a:t>
            </a:fld>
            <a:endParaRPr lang="en-US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9138"/>
            <a:ext cx="6400800" cy="3600450"/>
          </a:xfrm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28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16E01-DE12-424C-8E51-C8C484651A5F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 marL="687388" indent="-285750">
              <a:spcBef>
                <a:spcPts val="300"/>
              </a:spcBef>
              <a:defRPr sz="2100"/>
            </a:lvl2pPr>
            <a:lvl3pPr marL="915988" indent="-228600">
              <a:spcBef>
                <a:spcPts val="200"/>
              </a:spcBef>
              <a:defRPr sz="1800"/>
            </a:lvl3pPr>
            <a:lvl4pPr marL="1201738" indent="-228600">
              <a:spcBef>
                <a:spcPts val="150"/>
              </a:spcBef>
              <a:tabLst/>
              <a:defRPr sz="1600"/>
            </a:lvl4pPr>
            <a:lvl5pPr marL="1428750" indent="-228600">
              <a:spcBef>
                <a:spcPts val="150"/>
              </a:spcBef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1B3-835C-49A3-826E-D864D7222CFD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08DA8-E359-44B1-B1AD-498E0DA2834A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1" y="1314450"/>
            <a:ext cx="4391025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6" y="1314450"/>
            <a:ext cx="4391025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1344F-CC6E-43AE-A3C9-AB06C8FFECE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6B4CF-D491-41B6-AFA5-582F0A6A513B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73485-BD44-45C6-80EC-E593FC155576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753C3-00C0-4F29-9F5B-0D043357E6D1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A1A52-D646-4944-AC43-4EC6E50D6DE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DC466-1749-47AE-BAF7-E94C506715F0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DE7B1-28A0-443A-9852-D960D30A2812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457200"/>
            <a:ext cx="2233612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457200"/>
            <a:ext cx="6548438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5BEE5-0442-41BB-9EF6-C3965AF6C4A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1" y="1314450"/>
            <a:ext cx="4391025" cy="3543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6" y="1314450"/>
            <a:ext cx="4391025" cy="3543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00200" y="4930379"/>
            <a:ext cx="6019800" cy="1714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152400" y="4930379"/>
            <a:ext cx="1143000" cy="1714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1000" y="4930379"/>
            <a:ext cx="990600" cy="171450"/>
          </a:xfrm>
        </p:spPr>
        <p:txBody>
          <a:bodyPr/>
          <a:lstStyle>
            <a:lvl1pPr>
              <a:defRPr/>
            </a:lvl1pPr>
          </a:lstStyle>
          <a:p>
            <a:fld id="{2D777262-6EF1-480E-B33C-5012B0D4FB6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314450"/>
            <a:ext cx="8934450" cy="35433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600200" y="4930379"/>
            <a:ext cx="6019800" cy="1714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52400" y="4930379"/>
            <a:ext cx="1143000" cy="1714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4930379"/>
            <a:ext cx="990600" cy="171450"/>
          </a:xfrm>
        </p:spPr>
        <p:txBody>
          <a:bodyPr/>
          <a:lstStyle>
            <a:lvl1pPr>
              <a:defRPr/>
            </a:lvl1pPr>
          </a:lstStyle>
          <a:p>
            <a:fld id="{FF9A18D7-AE61-450A-89D8-F576754828CC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457200"/>
            <a:ext cx="89154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00150"/>
            <a:ext cx="89344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4930379"/>
            <a:ext cx="6019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4930379"/>
            <a:ext cx="11430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4930379"/>
            <a:ext cx="9906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82151A"/>
                </a:solidFill>
              </a:defRPr>
            </a:lvl1pPr>
          </a:lstStyle>
          <a:p>
            <a:fld id="{AC096B87-848E-44BC-B15D-499F08372197}" type="slidenum">
              <a:rPr lang="en-US"/>
              <a:pPr/>
              <a:t>‹#›</a:t>
            </a:fld>
            <a:endParaRPr lang="en-US" sz="12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5" cstate="print"/>
          <a:srcRect b="1950"/>
          <a:stretch>
            <a:fillRect/>
          </a:stretch>
        </p:blipFill>
        <p:spPr bwMode="auto">
          <a:xfrm>
            <a:off x="0" y="0"/>
            <a:ext cx="9144000" cy="419100"/>
          </a:xfrm>
          <a:prstGeom prst="rect">
            <a:avLst/>
          </a:prstGeom>
          <a:noFill/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425624"/>
            <a:ext cx="9144000" cy="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bg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82151A"/>
          </a:solidFill>
          <a:latin typeface="+mn-lt"/>
          <a:ea typeface="+mn-ea"/>
          <a:cs typeface="+mn-cs"/>
        </a:defRPr>
      </a:lvl1pPr>
      <a:lvl2pPr marL="687388" indent="-285750" algn="l" rtl="0" fontAlgn="base">
        <a:spcBef>
          <a:spcPts val="300"/>
        </a:spcBef>
        <a:spcAft>
          <a:spcPct val="0"/>
        </a:spcAft>
        <a:buChar char="–"/>
        <a:defRPr sz="2100">
          <a:solidFill>
            <a:schemeClr val="bg2"/>
          </a:solidFill>
          <a:latin typeface="+mn-lt"/>
        </a:defRPr>
      </a:lvl2pPr>
      <a:lvl3pPr marL="973138" indent="-228600" algn="l" rtl="0" fontAlgn="base">
        <a:spcBef>
          <a:spcPts val="200"/>
        </a:spcBef>
        <a:spcAft>
          <a:spcPct val="0"/>
        </a:spcAft>
        <a:buChar char="•"/>
        <a:defRPr sz="1800">
          <a:solidFill>
            <a:srgbClr val="82151A"/>
          </a:solidFill>
          <a:latin typeface="+mn-lt"/>
        </a:defRPr>
      </a:lvl3pPr>
      <a:lvl4pPr marL="1258888" indent="-228600" algn="l" rtl="0" fontAlgn="base">
        <a:spcBef>
          <a:spcPts val="15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484313" indent="-228600" algn="l" rtl="0" fontAlgn="base">
        <a:spcBef>
          <a:spcPts val="150"/>
        </a:spcBef>
        <a:spcAft>
          <a:spcPct val="0"/>
        </a:spcAft>
        <a:buChar char="»"/>
        <a:defRPr sz="1600">
          <a:solidFill>
            <a:srgbClr val="82151A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swift-lang.org/" TargetMode="External"/><Relationship Id="rId13" Type="http://schemas.openxmlformats.org/officeDocument/2006/relationships/hyperlink" Target="https://scec.usc.edu/scecpedia/CyberShake" TargetMode="External"/><Relationship Id="rId3" Type="http://schemas.openxmlformats.org/officeDocument/2006/relationships/hyperlink" Target="http://www.scec.org/" TargetMode="External"/><Relationship Id="rId7" Type="http://schemas.openxmlformats.org/officeDocument/2006/relationships/hyperlink" Target="http://www.globus.org/" TargetMode="External"/><Relationship Id="rId12" Type="http://schemas.openxmlformats.org/officeDocument/2006/relationships/hyperlink" Target="http://www.unicore.e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wisc.edu/condor/" TargetMode="External"/><Relationship Id="rId11" Type="http://schemas.openxmlformats.org/officeDocument/2006/relationships/hyperlink" Target="https://radical-cybertools.github.io/" TargetMode="External"/><Relationship Id="rId5" Type="http://schemas.openxmlformats.org/officeDocument/2006/relationships/hyperlink" Target="http://pegasus.isi.edu/wms/docs/latest/cli-pegasus-mpi-cluster.php" TargetMode="External"/><Relationship Id="rId10" Type="http://schemas.openxmlformats.org/officeDocument/2006/relationships/hyperlink" Target="https://kepler-project.org/" TargetMode="External"/><Relationship Id="rId4" Type="http://schemas.openxmlformats.org/officeDocument/2006/relationships/hyperlink" Target="http://pegasus.isi.edu/" TargetMode="External"/><Relationship Id="rId9" Type="http://schemas.openxmlformats.org/officeDocument/2006/relationships/hyperlink" Target="http://www.dps.uibk.ac.at/projects/askalon/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4E08-7626-4A85-BBE3-EE8606A32BA4}" type="slidenum">
              <a:rPr lang="en-US"/>
              <a:pPr/>
              <a:t>1</a:t>
            </a:fld>
            <a:endParaRPr lang="en-US" sz="1200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28650"/>
            <a:ext cx="8534400" cy="1257300"/>
          </a:xfrm>
        </p:spPr>
        <p:txBody>
          <a:bodyPr/>
          <a:lstStyle/>
          <a:p>
            <a:r>
              <a:rPr lang="en-US" sz="4000" dirty="0" smtClean="0">
                <a:solidFill>
                  <a:srgbClr val="A50021"/>
                </a:solidFill>
              </a:rPr>
              <a:t>Simplify Your Science with</a:t>
            </a:r>
            <a:br>
              <a:rPr lang="en-US" sz="4000" dirty="0" smtClean="0">
                <a:solidFill>
                  <a:srgbClr val="A50021"/>
                </a:solidFill>
              </a:rPr>
            </a:br>
            <a:r>
              <a:rPr lang="en-US" sz="4000" dirty="0" smtClean="0">
                <a:solidFill>
                  <a:srgbClr val="A50021"/>
                </a:solidFill>
              </a:rPr>
              <a:t>Workflow Tools</a:t>
            </a:r>
            <a:endParaRPr lang="en-US" sz="4000" dirty="0">
              <a:solidFill>
                <a:srgbClr val="A50021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543175" y="4276725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endParaRPr lang="en-US" sz="240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381000" y="3714751"/>
            <a:ext cx="548640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2000" dirty="0">
                <a:solidFill>
                  <a:schemeClr val="tx1"/>
                </a:solidFill>
                <a:latin typeface="Times" pitchFamily="18" charset="0"/>
              </a:rPr>
              <a:t>Scott Callaghan</a:t>
            </a:r>
          </a:p>
          <a:p>
            <a:pPr algn="l" eaLnBrk="0" hangingPunct="0"/>
            <a:r>
              <a:rPr lang="en-US" sz="2000" dirty="0">
                <a:solidFill>
                  <a:schemeClr val="tx1"/>
                </a:solidFill>
                <a:latin typeface="Times" pitchFamily="18" charset="0"/>
              </a:rPr>
              <a:t>Southern California Earthquake Center</a:t>
            </a:r>
          </a:p>
          <a:p>
            <a:pPr algn="l" eaLnBrk="0" hangingPunct="0"/>
            <a:r>
              <a:rPr lang="en-US" sz="2000" dirty="0">
                <a:solidFill>
                  <a:schemeClr val="tx1"/>
                </a:solidFill>
                <a:latin typeface="Times" pitchFamily="18" charset="0"/>
              </a:rPr>
              <a:t>University of Southern </a:t>
            </a:r>
            <a:r>
              <a:rPr lang="en-US" sz="2000" dirty="0" smtClean="0">
                <a:solidFill>
                  <a:schemeClr val="tx1"/>
                </a:solidFill>
                <a:latin typeface="Times" pitchFamily="18" charset="0"/>
              </a:rPr>
              <a:t>California</a:t>
            </a:r>
          </a:p>
          <a:p>
            <a:pPr algn="l" eaLnBrk="0" hangingPunct="0"/>
            <a:r>
              <a:rPr lang="en-US" sz="2000" dirty="0" smtClean="0">
                <a:solidFill>
                  <a:schemeClr val="tx1"/>
                </a:solidFill>
                <a:latin typeface="Times" pitchFamily="18" charset="0"/>
              </a:rPr>
              <a:t>scottcal@usc.edu</a:t>
            </a:r>
            <a:endParaRPr lang="en-US" sz="2000" dirty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828800" y="2541970"/>
            <a:ext cx="54864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dirty="0" smtClean="0">
                <a:solidFill>
                  <a:schemeClr val="tx1"/>
                </a:solidFill>
                <a:latin typeface="Times" pitchFamily="18" charset="0"/>
              </a:rPr>
              <a:t>International HPC Summer School</a:t>
            </a:r>
          </a:p>
          <a:p>
            <a:pPr eaLnBrk="0" hangingPunct="0"/>
            <a:r>
              <a:rPr lang="en-US" sz="2400" dirty="0" smtClean="0">
                <a:solidFill>
                  <a:schemeClr val="tx1"/>
                </a:solidFill>
                <a:latin typeface="Times" pitchFamily="18" charset="0"/>
              </a:rPr>
              <a:t>June 27, 2017</a:t>
            </a:r>
            <a:endParaRPr lang="en-US" sz="2400" dirty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0637" y="3181350"/>
            <a:ext cx="2544763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scientific workflows?</a:t>
            </a:r>
          </a:p>
          <a:p>
            <a:r>
              <a:rPr lang="en-US" dirty="0" smtClean="0"/>
              <a:t>What problems do workflow tools solve?</a:t>
            </a:r>
          </a:p>
          <a:p>
            <a:r>
              <a:rPr lang="en-US" dirty="0" smtClean="0"/>
              <a:t>Overview of available workflow tools</a:t>
            </a:r>
          </a:p>
          <a:p>
            <a:r>
              <a:rPr lang="en-US" dirty="0" smtClean="0"/>
              <a:t>CyberShake (seismic hazard application)</a:t>
            </a:r>
          </a:p>
          <a:p>
            <a:pPr lvl="1"/>
            <a:r>
              <a:rPr lang="en-US" dirty="0" smtClean="0"/>
              <a:t>Computational overview</a:t>
            </a:r>
          </a:p>
          <a:p>
            <a:pPr lvl="1"/>
            <a:r>
              <a:rPr lang="en-US" dirty="0" smtClean="0"/>
              <a:t>Challenges and solutions</a:t>
            </a:r>
          </a:p>
          <a:p>
            <a:r>
              <a:rPr lang="en-US" dirty="0" smtClean="0"/>
              <a:t>Ways to simplify your work</a:t>
            </a:r>
          </a:p>
          <a:p>
            <a:r>
              <a:rPr lang="en-US" dirty="0" smtClean="0"/>
              <a:t>Goal:  Help you figure out if this would be useful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Workflows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Formal way to express a scientific calculation</a:t>
            </a:r>
          </a:p>
          <a:p>
            <a:r>
              <a:rPr lang="en-US" dirty="0" smtClean="0"/>
              <a:t>Multiple tasks with dependencies between them</a:t>
            </a:r>
            <a:endParaRPr lang="en-US" dirty="0"/>
          </a:p>
          <a:p>
            <a:r>
              <a:rPr lang="en-US" dirty="0" smtClean="0"/>
              <a:t>No limitations on tasks</a:t>
            </a:r>
          </a:p>
          <a:p>
            <a:r>
              <a:rPr lang="en-US" dirty="0" smtClean="0"/>
              <a:t>Capture task parameters, input, output</a:t>
            </a:r>
          </a:p>
          <a:p>
            <a:r>
              <a:rPr lang="en-US" dirty="0" smtClean="0"/>
              <a:t>Independence of workflow process and data</a:t>
            </a:r>
          </a:p>
          <a:p>
            <a:pPr lvl="1"/>
            <a:r>
              <a:rPr lang="en-US" dirty="0" smtClean="0"/>
              <a:t>Often, run same workflow with different data</a:t>
            </a:r>
          </a:p>
          <a:p>
            <a:r>
              <a:rPr lang="en-US" dirty="0" smtClean="0"/>
              <a:t>You use workflows all the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Perhaps your workflow is simple…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200"/>
          </a:p>
        </p:txBody>
      </p:sp>
      <p:sp>
        <p:nvSpPr>
          <p:cNvPr id="5" name="Oval 4"/>
          <p:cNvSpPr/>
          <p:nvPr/>
        </p:nvSpPr>
        <p:spPr bwMode="auto">
          <a:xfrm>
            <a:off x="266700" y="2585198"/>
            <a:ext cx="1447800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718488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stage-in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 bwMode="auto">
          <a:xfrm>
            <a:off x="2362200" y="2585198"/>
            <a:ext cx="1676400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51848" y="2711764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parallel job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 bwMode="auto">
          <a:xfrm>
            <a:off x="4771468" y="2585198"/>
            <a:ext cx="1781732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47668" y="2701147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post-process</a:t>
            </a:r>
            <a:endParaRPr lang="en-US" sz="2000" dirty="0"/>
          </a:p>
        </p:txBody>
      </p:sp>
      <p:sp>
        <p:nvSpPr>
          <p:cNvPr id="12" name="Oval 11"/>
          <p:cNvSpPr/>
          <p:nvPr/>
        </p:nvSpPr>
        <p:spPr bwMode="auto">
          <a:xfrm>
            <a:off x="7200900" y="2571750"/>
            <a:ext cx="1485900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41236" y="2705040"/>
            <a:ext cx="133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stage-out</a:t>
            </a:r>
            <a:endParaRPr lang="en-US" sz="2000" dirty="0"/>
          </a:p>
        </p:txBody>
      </p:sp>
      <p:cxnSp>
        <p:nvCxnSpPr>
          <p:cNvPr id="86" name="Straight Arrow Connector 85"/>
          <p:cNvCxnSpPr>
            <a:stCxn id="5" idx="6"/>
            <a:endCxn id="7" idx="2"/>
          </p:cNvCxnSpPr>
          <p:nvPr/>
        </p:nvCxnSpPr>
        <p:spPr bwMode="auto">
          <a:xfrm>
            <a:off x="1714500" y="2928098"/>
            <a:ext cx="64770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7" name="Straight Arrow Connector 86"/>
          <p:cNvCxnSpPr>
            <a:endCxn id="10" idx="2"/>
          </p:cNvCxnSpPr>
          <p:nvPr/>
        </p:nvCxnSpPr>
        <p:spPr bwMode="auto">
          <a:xfrm>
            <a:off x="4038600" y="2928098"/>
            <a:ext cx="732868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9" name="Straight Arrow Connector 88"/>
          <p:cNvCxnSpPr/>
          <p:nvPr/>
        </p:nvCxnSpPr>
        <p:spPr bwMode="auto">
          <a:xfrm>
            <a:off x="6553200" y="2919665"/>
            <a:ext cx="64770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82977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…or maybe a bit more complicated…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200"/>
          </a:p>
        </p:txBody>
      </p:sp>
      <p:sp>
        <p:nvSpPr>
          <p:cNvPr id="5" name="Oval 4"/>
          <p:cNvSpPr/>
          <p:nvPr/>
        </p:nvSpPr>
        <p:spPr bwMode="auto">
          <a:xfrm>
            <a:off x="266700" y="2343150"/>
            <a:ext cx="1714500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276" y="2462992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pre-process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 bwMode="auto">
          <a:xfrm>
            <a:off x="2637868" y="2333595"/>
            <a:ext cx="1095932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247644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Job 2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 bwMode="auto">
          <a:xfrm>
            <a:off x="5076268" y="2343150"/>
            <a:ext cx="1781732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81600" y="2485995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visualize</a:t>
            </a:r>
            <a:endParaRPr lang="en-US" sz="2000" dirty="0"/>
          </a:p>
        </p:txBody>
      </p:sp>
      <p:sp>
        <p:nvSpPr>
          <p:cNvPr id="12" name="Oval 11"/>
          <p:cNvSpPr/>
          <p:nvPr/>
        </p:nvSpPr>
        <p:spPr bwMode="auto">
          <a:xfrm>
            <a:off x="7353300" y="2343150"/>
            <a:ext cx="1485900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67600" y="2476440"/>
            <a:ext cx="133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publish</a:t>
            </a:r>
            <a:endParaRPr lang="en-US" sz="2000" dirty="0"/>
          </a:p>
        </p:txBody>
      </p:sp>
      <p:sp>
        <p:nvSpPr>
          <p:cNvPr id="14" name="Oval 13"/>
          <p:cNvSpPr/>
          <p:nvPr/>
        </p:nvSpPr>
        <p:spPr bwMode="auto">
          <a:xfrm>
            <a:off x="2637868" y="3181350"/>
            <a:ext cx="1095932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67000" y="3324195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Job 3</a:t>
            </a:r>
            <a:endParaRPr lang="en-US" sz="2000" dirty="0"/>
          </a:p>
        </p:txBody>
      </p:sp>
      <p:sp>
        <p:nvSpPr>
          <p:cNvPr id="16" name="Oval 15"/>
          <p:cNvSpPr/>
          <p:nvPr/>
        </p:nvSpPr>
        <p:spPr bwMode="auto">
          <a:xfrm>
            <a:off x="2637868" y="1504950"/>
            <a:ext cx="1095932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67000" y="1647795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Job 1</a:t>
            </a:r>
            <a:endParaRPr lang="en-US" sz="2000" dirty="0"/>
          </a:p>
        </p:txBody>
      </p:sp>
      <p:sp>
        <p:nvSpPr>
          <p:cNvPr id="18" name="Oval 17"/>
          <p:cNvSpPr/>
          <p:nvPr/>
        </p:nvSpPr>
        <p:spPr bwMode="auto">
          <a:xfrm>
            <a:off x="2637868" y="4095750"/>
            <a:ext cx="1095932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67000" y="4238595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Job 4</a:t>
            </a:r>
            <a:endParaRPr lang="en-US" sz="2000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1981200" y="2686050"/>
            <a:ext cx="64770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1" name="Straight Arrow Connector 20"/>
          <p:cNvCxnSpPr>
            <a:endCxn id="17" idx="1"/>
          </p:cNvCxnSpPr>
          <p:nvPr/>
        </p:nvCxnSpPr>
        <p:spPr bwMode="auto">
          <a:xfrm flipV="1">
            <a:off x="1905000" y="1847850"/>
            <a:ext cx="762000" cy="7239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2" name="Straight Arrow Connector 21"/>
          <p:cNvCxnSpPr>
            <a:endCxn id="14" idx="2"/>
          </p:cNvCxnSpPr>
          <p:nvPr/>
        </p:nvCxnSpPr>
        <p:spPr bwMode="auto">
          <a:xfrm>
            <a:off x="1828800" y="2873189"/>
            <a:ext cx="809068" cy="651061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4" name="Straight Arrow Connector 23"/>
          <p:cNvCxnSpPr>
            <a:endCxn id="18" idx="2"/>
          </p:cNvCxnSpPr>
          <p:nvPr/>
        </p:nvCxnSpPr>
        <p:spPr bwMode="auto">
          <a:xfrm>
            <a:off x="1638300" y="2952750"/>
            <a:ext cx="999568" cy="14859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3733800" y="1831042"/>
            <a:ext cx="1447800" cy="74070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8" name="Straight Arrow Connector 27"/>
          <p:cNvCxnSpPr>
            <a:endCxn id="10" idx="2"/>
          </p:cNvCxnSpPr>
          <p:nvPr/>
        </p:nvCxnSpPr>
        <p:spPr bwMode="auto">
          <a:xfrm>
            <a:off x="3733800" y="2686050"/>
            <a:ext cx="1342468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V="1">
            <a:off x="3733800" y="2800350"/>
            <a:ext cx="1447800" cy="7239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2" name="Straight Arrow Connector 31"/>
          <p:cNvCxnSpPr>
            <a:endCxn id="10" idx="3"/>
          </p:cNvCxnSpPr>
          <p:nvPr/>
        </p:nvCxnSpPr>
        <p:spPr bwMode="auto">
          <a:xfrm flipV="1">
            <a:off x="3733800" y="2928517"/>
            <a:ext cx="1603397" cy="150677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4" name="Straight Arrow Connector 33"/>
          <p:cNvCxnSpPr>
            <a:stCxn id="10" idx="6"/>
            <a:endCxn id="12" idx="2"/>
          </p:cNvCxnSpPr>
          <p:nvPr/>
        </p:nvCxnSpPr>
        <p:spPr bwMode="auto">
          <a:xfrm>
            <a:off x="6858000" y="2686050"/>
            <a:ext cx="49530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31574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…or maybe just confusing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200"/>
          </a:p>
        </p:txBody>
      </p:sp>
      <p:sp>
        <p:nvSpPr>
          <p:cNvPr id="5" name="Oval 4"/>
          <p:cNvSpPr/>
          <p:nvPr/>
        </p:nvSpPr>
        <p:spPr bwMode="auto">
          <a:xfrm>
            <a:off x="266700" y="1657350"/>
            <a:ext cx="1447800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79064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stage-in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 bwMode="auto">
          <a:xfrm>
            <a:off x="2514600" y="2647950"/>
            <a:ext cx="1676400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19932" y="279079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parallel job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 bwMode="auto">
          <a:xfrm>
            <a:off x="5105400" y="1733550"/>
            <a:ext cx="1781732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34532" y="1758375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post-process again if it failed</a:t>
            </a:r>
            <a:endParaRPr lang="en-US" sz="1600" dirty="0"/>
          </a:p>
        </p:txBody>
      </p:sp>
      <p:sp>
        <p:nvSpPr>
          <p:cNvPr id="12" name="Oval 11"/>
          <p:cNvSpPr/>
          <p:nvPr/>
        </p:nvSpPr>
        <p:spPr bwMode="auto">
          <a:xfrm>
            <a:off x="7391400" y="1670798"/>
            <a:ext cx="1485900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05700" y="1804088"/>
            <a:ext cx="133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stage-out</a:t>
            </a:r>
            <a:endParaRPr lang="en-US" sz="2000" dirty="0"/>
          </a:p>
        </p:txBody>
      </p:sp>
      <p:sp>
        <p:nvSpPr>
          <p:cNvPr id="14" name="Oval 13"/>
          <p:cNvSpPr/>
          <p:nvPr/>
        </p:nvSpPr>
        <p:spPr bwMode="auto">
          <a:xfrm>
            <a:off x="277904" y="2979646"/>
            <a:ext cx="1447800" cy="8382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302895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stage-in that other file</a:t>
            </a:r>
            <a:endParaRPr lang="en-US" sz="1600" dirty="0"/>
          </a:p>
        </p:txBody>
      </p:sp>
      <p:sp>
        <p:nvSpPr>
          <p:cNvPr id="16" name="Oval 15"/>
          <p:cNvSpPr/>
          <p:nvPr/>
        </p:nvSpPr>
        <p:spPr bwMode="auto">
          <a:xfrm>
            <a:off x="2590800" y="1657350"/>
            <a:ext cx="1447800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05100" y="1635264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edit file names</a:t>
            </a:r>
            <a:endParaRPr lang="en-US" sz="2000" dirty="0"/>
          </a:p>
        </p:txBody>
      </p:sp>
      <p:sp>
        <p:nvSpPr>
          <p:cNvPr id="18" name="Oval 17"/>
          <p:cNvSpPr/>
          <p:nvPr/>
        </p:nvSpPr>
        <p:spPr bwMode="auto">
          <a:xfrm>
            <a:off x="2514600" y="3714750"/>
            <a:ext cx="1447800" cy="8382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90800" y="3721953"/>
            <a:ext cx="1333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job you always forget</a:t>
            </a:r>
            <a:endParaRPr lang="en-US" sz="1600" dirty="0"/>
          </a:p>
        </p:txBody>
      </p:sp>
      <p:sp>
        <p:nvSpPr>
          <p:cNvPr id="20" name="Oval 19"/>
          <p:cNvSpPr/>
          <p:nvPr/>
        </p:nvSpPr>
        <p:spPr bwMode="auto">
          <a:xfrm>
            <a:off x="5181600" y="4019550"/>
            <a:ext cx="1447800" cy="8382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95900" y="401955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job from past post-doc</a:t>
            </a:r>
            <a:endParaRPr lang="en-US" sz="1600" dirty="0"/>
          </a:p>
        </p:txBody>
      </p:sp>
      <p:sp>
        <p:nvSpPr>
          <p:cNvPr id="22" name="Oval 21"/>
          <p:cNvSpPr/>
          <p:nvPr/>
        </p:nvSpPr>
        <p:spPr bwMode="auto">
          <a:xfrm>
            <a:off x="4533900" y="2647950"/>
            <a:ext cx="1676400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315200" y="4171950"/>
            <a:ext cx="1447800" cy="6858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29500" y="424815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email your supervisor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4572000" y="2777347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post-process</a:t>
            </a:r>
            <a:endParaRPr lang="en-US" sz="2000" dirty="0"/>
          </a:p>
        </p:txBody>
      </p:sp>
      <p:cxnSp>
        <p:nvCxnSpPr>
          <p:cNvPr id="28" name="Straight Arrow Connector 27"/>
          <p:cNvCxnSpPr>
            <a:stCxn id="5" idx="6"/>
            <a:endCxn id="16" idx="2"/>
          </p:cNvCxnSpPr>
          <p:nvPr/>
        </p:nvCxnSpPr>
        <p:spPr bwMode="auto">
          <a:xfrm>
            <a:off x="1714500" y="2000250"/>
            <a:ext cx="87630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9" name="Straight Arrow Connector 28"/>
          <p:cNvCxnSpPr>
            <a:endCxn id="7" idx="2"/>
          </p:cNvCxnSpPr>
          <p:nvPr/>
        </p:nvCxnSpPr>
        <p:spPr bwMode="auto">
          <a:xfrm flipV="1">
            <a:off x="1638300" y="2990850"/>
            <a:ext cx="876300" cy="214623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1" name="Straight Arrow Connector 30"/>
          <p:cNvCxnSpPr>
            <a:endCxn id="18" idx="2"/>
          </p:cNvCxnSpPr>
          <p:nvPr/>
        </p:nvCxnSpPr>
        <p:spPr bwMode="auto">
          <a:xfrm>
            <a:off x="1524000" y="3702424"/>
            <a:ext cx="990600" cy="431426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3" name="Straight Arrow Connector 32"/>
          <p:cNvCxnSpPr>
            <a:endCxn id="7" idx="0"/>
          </p:cNvCxnSpPr>
          <p:nvPr/>
        </p:nvCxnSpPr>
        <p:spPr bwMode="auto">
          <a:xfrm>
            <a:off x="3314700" y="2343150"/>
            <a:ext cx="38100" cy="304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6" name="Straight Arrow Connector 35"/>
          <p:cNvCxnSpPr>
            <a:stCxn id="20" idx="0"/>
          </p:cNvCxnSpPr>
          <p:nvPr/>
        </p:nvCxnSpPr>
        <p:spPr bwMode="auto">
          <a:xfrm flipH="1" flipV="1">
            <a:off x="5486400" y="3333750"/>
            <a:ext cx="419100" cy="685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8" name="Straight Arrow Connector 37"/>
          <p:cNvCxnSpPr>
            <a:endCxn id="22" idx="2"/>
          </p:cNvCxnSpPr>
          <p:nvPr/>
        </p:nvCxnSpPr>
        <p:spPr bwMode="auto">
          <a:xfrm>
            <a:off x="4191000" y="2990850"/>
            <a:ext cx="34290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0" name="Straight Arrow Connector 39"/>
          <p:cNvCxnSpPr>
            <a:endCxn id="20" idx="2"/>
          </p:cNvCxnSpPr>
          <p:nvPr/>
        </p:nvCxnSpPr>
        <p:spPr bwMode="auto">
          <a:xfrm>
            <a:off x="3924300" y="4248150"/>
            <a:ext cx="1257300" cy="1905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5400675" y="2419350"/>
            <a:ext cx="295275" cy="2286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7" name="Straight Arrow Connector 46"/>
          <p:cNvCxnSpPr>
            <a:endCxn id="12" idx="2"/>
          </p:cNvCxnSpPr>
          <p:nvPr/>
        </p:nvCxnSpPr>
        <p:spPr bwMode="auto">
          <a:xfrm flipV="1">
            <a:off x="6887132" y="2013698"/>
            <a:ext cx="504268" cy="37064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9" name="Straight Arrow Connector 48"/>
          <p:cNvCxnSpPr>
            <a:endCxn id="24" idx="0"/>
          </p:cNvCxnSpPr>
          <p:nvPr/>
        </p:nvCxnSpPr>
        <p:spPr bwMode="auto">
          <a:xfrm flipH="1">
            <a:off x="8039100" y="2351524"/>
            <a:ext cx="95250" cy="1820426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52" name="Oval 51"/>
          <p:cNvSpPr/>
          <p:nvPr/>
        </p:nvSpPr>
        <p:spPr bwMode="auto">
          <a:xfrm>
            <a:off x="6248400" y="3105149"/>
            <a:ext cx="1447800" cy="812987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210300" y="3155662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do you still need this job?</a:t>
            </a:r>
            <a:endParaRPr lang="en-US" sz="1600" dirty="0"/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7458075" y="3805520"/>
            <a:ext cx="238125" cy="44263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>
            <a:off x="6182282" y="3033432"/>
            <a:ext cx="294718" cy="228305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7005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00150"/>
            <a:ext cx="8934450" cy="3810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Task executions</a:t>
            </a:r>
          </a:p>
          <a:p>
            <a:pPr lvl="1"/>
            <a:r>
              <a:rPr lang="en-US" dirty="0" smtClean="0"/>
              <a:t>Specify a series of tasks to run</a:t>
            </a:r>
          </a:p>
          <a:p>
            <a:r>
              <a:rPr lang="en-US" dirty="0" smtClean="0"/>
              <a:t>Data and control dependencies between tasks</a:t>
            </a:r>
          </a:p>
          <a:p>
            <a:pPr lvl="1"/>
            <a:r>
              <a:rPr lang="en-US" dirty="0" smtClean="0"/>
              <a:t>Outputs from one task may be inputs for another</a:t>
            </a:r>
          </a:p>
          <a:p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Some tasks may be able to run in parallel with other tasks</a:t>
            </a:r>
          </a:p>
          <a:p>
            <a:r>
              <a:rPr lang="en-US" dirty="0" smtClean="0"/>
              <a:t>File and metadata management</a:t>
            </a:r>
          </a:p>
          <a:p>
            <a:pPr lvl="1"/>
            <a:r>
              <a:rPr lang="en-US" dirty="0" smtClean="0"/>
              <a:t>Track when a task was run, key parameters</a:t>
            </a:r>
          </a:p>
          <a:p>
            <a:r>
              <a:rPr lang="en-US" dirty="0" smtClean="0"/>
              <a:t>Resource provisioning (getting cores)</a:t>
            </a:r>
          </a:p>
          <a:p>
            <a:pPr lvl="1"/>
            <a:r>
              <a:rPr lang="en-US" dirty="0" smtClean="0"/>
              <a:t>Computational resources are needed to run jobs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need help with?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23950"/>
            <a:ext cx="8934450" cy="3810000"/>
          </a:xfrm>
        </p:spPr>
        <p:txBody>
          <a:bodyPr/>
          <a:lstStyle/>
          <a:p>
            <a:r>
              <a:rPr lang="en-US" dirty="0" smtClean="0"/>
              <a:t>Task executions</a:t>
            </a:r>
          </a:p>
          <a:p>
            <a:pPr lvl="1"/>
            <a:r>
              <a:rPr lang="en-US" dirty="0" smtClean="0"/>
              <a:t>What if something fails in the middle?</a:t>
            </a:r>
          </a:p>
          <a:p>
            <a:r>
              <a:rPr lang="en-US" dirty="0" smtClean="0"/>
              <a:t>Data and control dependencies</a:t>
            </a:r>
          </a:p>
          <a:p>
            <a:pPr lvl="1"/>
            <a:r>
              <a:rPr lang="en-US" dirty="0" smtClean="0"/>
              <a:t>Make sure inputs are available for tasks</a:t>
            </a:r>
          </a:p>
          <a:p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Minimize execution time while preserving dependencies</a:t>
            </a:r>
          </a:p>
          <a:p>
            <a:r>
              <a:rPr lang="en-US" dirty="0" smtClean="0"/>
              <a:t>Metadata</a:t>
            </a:r>
          </a:p>
          <a:p>
            <a:pPr lvl="1"/>
            <a:r>
              <a:rPr lang="en-US" dirty="0" smtClean="0"/>
              <a:t>Automatically capture and track</a:t>
            </a:r>
          </a:p>
          <a:p>
            <a:r>
              <a:rPr lang="en-US" dirty="0" smtClean="0"/>
              <a:t>Getting cores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tools can help!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 your pipeline</a:t>
            </a:r>
          </a:p>
          <a:p>
            <a:r>
              <a:rPr lang="en-US" dirty="0" smtClean="0"/>
              <a:t>Define your workflow via programming or GUI</a:t>
            </a:r>
          </a:p>
          <a:p>
            <a:r>
              <a:rPr lang="en-US" dirty="0" smtClean="0"/>
              <a:t>Run workflow on local or remote system</a:t>
            </a:r>
          </a:p>
          <a:p>
            <a:r>
              <a:rPr lang="en-US" dirty="0" smtClean="0"/>
              <a:t>Can support all kinds of workflows</a:t>
            </a:r>
          </a:p>
          <a:p>
            <a:r>
              <a:rPr lang="en-US" dirty="0" smtClean="0"/>
              <a:t>Use existing code (no changes)</a:t>
            </a:r>
          </a:p>
          <a:p>
            <a:r>
              <a:rPr lang="en-US" dirty="0" smtClean="0"/>
              <a:t>Provide </a:t>
            </a:r>
            <a:r>
              <a:rPr lang="en-US" dirty="0"/>
              <a:t>many kinds of fancy features and capabilities</a:t>
            </a:r>
          </a:p>
          <a:p>
            <a:pPr lvl="1"/>
            <a:r>
              <a:rPr lang="en-US" dirty="0"/>
              <a:t>Flexible but can be complex</a:t>
            </a:r>
            <a:endParaRPr lang="en-US" dirty="0" smtClean="0"/>
          </a:p>
          <a:p>
            <a:r>
              <a:rPr lang="en-US" dirty="0" smtClean="0"/>
              <a:t>Will discuss one set of tools (Pegasus) as example, but concepts are shared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Pegasus-WMS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00150"/>
            <a:ext cx="8934450" cy="3733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Developed at USC’s Information Sciences Institute</a:t>
            </a:r>
          </a:p>
          <a:p>
            <a:r>
              <a:rPr lang="en-US" dirty="0" smtClean="0"/>
              <a:t>Used in many domains, including LIGO project</a:t>
            </a:r>
          </a:p>
          <a:p>
            <a:r>
              <a:rPr lang="en-US" dirty="0" smtClean="0"/>
              <a:t>Workflows are executed from local machine</a:t>
            </a:r>
            <a:endParaRPr lang="en-US" dirty="0"/>
          </a:p>
          <a:p>
            <a:pPr lvl="1"/>
            <a:r>
              <a:rPr lang="en-US" dirty="0" smtClean="0"/>
              <a:t>Jobs can run </a:t>
            </a:r>
            <a:r>
              <a:rPr lang="en-US" dirty="0"/>
              <a:t>on local machine or on distributed resources</a:t>
            </a:r>
          </a:p>
          <a:p>
            <a:r>
              <a:rPr lang="en-US" dirty="0"/>
              <a:t>You </a:t>
            </a:r>
            <a:r>
              <a:rPr lang="en-US" dirty="0" smtClean="0"/>
              <a:t>use </a:t>
            </a:r>
            <a:r>
              <a:rPr lang="en-US" dirty="0"/>
              <a:t>API to write code describing </a:t>
            </a:r>
            <a:r>
              <a:rPr lang="en-US" dirty="0" smtClean="0"/>
              <a:t>workflow (“create”)</a:t>
            </a:r>
            <a:endParaRPr lang="en-US" dirty="0"/>
          </a:p>
          <a:p>
            <a:pPr lvl="1"/>
            <a:r>
              <a:rPr lang="en-US" dirty="0"/>
              <a:t>Python, Java, Perl</a:t>
            </a:r>
          </a:p>
          <a:p>
            <a:pPr lvl="1"/>
            <a:r>
              <a:rPr lang="en-US" dirty="0"/>
              <a:t>Tasks with parent / child relationships</a:t>
            </a:r>
          </a:p>
          <a:p>
            <a:pPr lvl="1"/>
            <a:r>
              <a:rPr lang="en-US" dirty="0"/>
              <a:t>Files and their roles</a:t>
            </a:r>
          </a:p>
          <a:p>
            <a:r>
              <a:rPr lang="en-US" dirty="0"/>
              <a:t>Pegasus creates XML file of workflow called a DAX</a:t>
            </a:r>
          </a:p>
          <a:p>
            <a:r>
              <a:rPr lang="en-US" dirty="0"/>
              <a:t>Workflow represented </a:t>
            </a:r>
            <a:r>
              <a:rPr lang="en-US" dirty="0" smtClean="0"/>
              <a:t>by directed </a:t>
            </a:r>
            <a:r>
              <a:rPr lang="en-US" dirty="0"/>
              <a:t>acyclic </a:t>
            </a:r>
            <a:r>
              <a:rPr lang="en-US" dirty="0" smtClean="0"/>
              <a:t>graph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Workflow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200"/>
          </a:p>
        </p:txBody>
      </p:sp>
      <p:grpSp>
        <p:nvGrpSpPr>
          <p:cNvPr id="3" name="Group 2"/>
          <p:cNvGrpSpPr/>
          <p:nvPr/>
        </p:nvGrpSpPr>
        <p:grpSpPr>
          <a:xfrm>
            <a:off x="304800" y="2477841"/>
            <a:ext cx="1828800" cy="628650"/>
            <a:chOff x="219724" y="2934696"/>
            <a:chExt cx="1828800" cy="838200"/>
          </a:xfrm>
        </p:grpSpPr>
        <p:sp>
          <p:nvSpPr>
            <p:cNvPr id="47" name="Oval 46"/>
            <p:cNvSpPr/>
            <p:nvPr/>
          </p:nvSpPr>
          <p:spPr bwMode="auto">
            <a:xfrm>
              <a:off x="241495" y="2934696"/>
              <a:ext cx="1752600" cy="8382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9724" y="3042417"/>
              <a:ext cx="18288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my_job</a:t>
              </a:r>
              <a:endParaRPr lang="en-US" sz="2400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01748" y="59055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input.txt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273148" y="4729117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  <a:r>
              <a:rPr lang="en-US" sz="2000" dirty="0" smtClean="0"/>
              <a:t>utput.txt</a:t>
            </a:r>
            <a:endParaRPr lang="en-US" sz="2400" dirty="0"/>
          </a:p>
        </p:txBody>
      </p:sp>
      <p:cxnSp>
        <p:nvCxnSpPr>
          <p:cNvPr id="40" name="Straight Arrow Connector 39"/>
          <p:cNvCxnSpPr>
            <a:stCxn id="78" idx="2"/>
            <a:endCxn id="47" idx="0"/>
          </p:cNvCxnSpPr>
          <p:nvPr/>
        </p:nvCxnSpPr>
        <p:spPr bwMode="auto">
          <a:xfrm>
            <a:off x="1187549" y="1657350"/>
            <a:ext cx="15323" cy="820491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Arrow Connector 47"/>
          <p:cNvCxnSpPr>
            <a:stCxn id="47" idx="4"/>
            <a:endCxn id="79" idx="0"/>
          </p:cNvCxnSpPr>
          <p:nvPr/>
        </p:nvCxnSpPr>
        <p:spPr bwMode="auto">
          <a:xfrm flipH="1">
            <a:off x="1187549" y="3106491"/>
            <a:ext cx="15323" cy="923638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78" name="Rectangle 77"/>
          <p:cNvSpPr/>
          <p:nvPr/>
        </p:nvSpPr>
        <p:spPr bwMode="auto">
          <a:xfrm>
            <a:off x="806548" y="971550"/>
            <a:ext cx="762000" cy="6858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806548" y="4030129"/>
            <a:ext cx="762000" cy="6858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7" name="Content Placeholder 2"/>
          <p:cNvSpPr>
            <a:spLocks noGrp="1"/>
          </p:cNvSpPr>
          <p:nvPr>
            <p:ph idx="1"/>
          </p:nvPr>
        </p:nvSpPr>
        <p:spPr>
          <a:xfrm>
            <a:off x="2438400" y="1084221"/>
            <a:ext cx="6705600" cy="4074395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sz="13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DAX object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ADAG("</a:t>
            </a: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test_dax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//Define my job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Job(name="</a:t>
            </a: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//Input and output files to my job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nputFile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File("input.txt")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File("output.txt")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//Arguments to </a:t>
            </a:r>
            <a:r>
              <a:rPr lang="en-US" sz="13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13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(./</a:t>
            </a:r>
            <a:r>
              <a:rPr lang="en-US" sz="13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13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input=input.txt output=output.txt)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myJob.addArgument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("input=input.txt", "output=output.txt")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//Role of the files for the job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myJob.uses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inputFile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Link.INPUT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myJob.uses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Link.OUTPUT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300" i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13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//Add the job to the workflow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3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13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//Write to file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13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open("</a:t>
            </a:r>
            <a:r>
              <a:rPr lang="en-US" sz="13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test.dax</a:t>
            </a:r>
            <a:r>
              <a:rPr lang="en-US" sz="13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"w")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dax.writeXML</a:t>
            </a:r>
            <a:r>
              <a:rPr lang="en-US" sz="13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3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13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en-US" sz="13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fp.close</a:t>
            </a:r>
            <a:r>
              <a:rPr lang="en-US" sz="13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spcBef>
                <a:spcPts val="0"/>
              </a:spcBef>
              <a:buNone/>
            </a:pPr>
            <a:endParaRPr lang="en-US" sz="14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89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ready to run (“Planning”)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23950"/>
            <a:ext cx="8934450" cy="38100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DAX is “abstract workflow”</a:t>
            </a:r>
          </a:p>
          <a:p>
            <a:pPr lvl="1"/>
            <a:r>
              <a:rPr lang="en-US" sz="2000" dirty="0" smtClean="0"/>
              <a:t>Logical filenames and executables</a:t>
            </a:r>
          </a:p>
          <a:p>
            <a:pPr lvl="1"/>
            <a:r>
              <a:rPr lang="en-US" sz="2000" dirty="0" smtClean="0"/>
              <a:t>Algorithm description</a:t>
            </a:r>
          </a:p>
          <a:p>
            <a:r>
              <a:rPr lang="en-US" sz="2400" dirty="0" smtClean="0"/>
              <a:t>Use Pegasus to “plan” workflow for execution</a:t>
            </a:r>
          </a:p>
          <a:p>
            <a:pPr lvl="1"/>
            <a:r>
              <a:rPr lang="en-US" sz="2000" dirty="0" smtClean="0"/>
              <a:t>Uses catalogs to resolve logical names, compute info</a:t>
            </a:r>
          </a:p>
          <a:p>
            <a:pPr lvl="1"/>
            <a:r>
              <a:rPr lang="en-US" sz="2000" dirty="0" smtClean="0"/>
              <a:t>Pegasus automatically augments workflow</a:t>
            </a:r>
          </a:p>
          <a:p>
            <a:pPr lvl="2"/>
            <a:r>
              <a:rPr lang="en-US" sz="1900" dirty="0" smtClean="0"/>
              <a:t>Staging jobs (if needed) with </a:t>
            </a:r>
            <a:r>
              <a:rPr lang="en-US" sz="1900" dirty="0" err="1" smtClean="0"/>
              <a:t>GridFTP</a:t>
            </a:r>
            <a:r>
              <a:rPr lang="en-US" sz="1900" dirty="0" smtClean="0"/>
              <a:t> or Globus Online</a:t>
            </a:r>
          </a:p>
          <a:p>
            <a:pPr lvl="2"/>
            <a:r>
              <a:rPr lang="en-US" sz="1900" dirty="0" smtClean="0"/>
              <a:t>Registers output files in a catalog to find later</a:t>
            </a:r>
          </a:p>
          <a:p>
            <a:pPr lvl="2"/>
            <a:r>
              <a:rPr lang="en-US" sz="1900" dirty="0" smtClean="0"/>
              <a:t>Wraps jobs in </a:t>
            </a:r>
            <a:r>
              <a:rPr lang="en-US" sz="1900" dirty="0" err="1" smtClean="0"/>
              <a:t>pegasus-kickstart</a:t>
            </a:r>
            <a:r>
              <a:rPr lang="en-US" sz="1900" dirty="0" smtClean="0"/>
              <a:t> for detailed statistics</a:t>
            </a:r>
          </a:p>
          <a:p>
            <a:pPr lvl="1"/>
            <a:r>
              <a:rPr lang="en-US" sz="2000" dirty="0" smtClean="0"/>
              <a:t>Generates a DAG</a:t>
            </a:r>
          </a:p>
          <a:p>
            <a:pPr lvl="2"/>
            <a:r>
              <a:rPr lang="en-US" sz="1900" dirty="0" smtClean="0"/>
              <a:t>Top-level workflow description (tasks and dependencies)</a:t>
            </a:r>
          </a:p>
          <a:p>
            <a:pPr lvl="2"/>
            <a:r>
              <a:rPr lang="en-US" sz="1900" dirty="0" smtClean="0"/>
              <a:t>Submission file for each job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 bwMode="auto">
          <a:xfrm>
            <a:off x="5452732" y="1771650"/>
            <a:ext cx="1981200" cy="1031354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938132" y="1755700"/>
            <a:ext cx="1981200" cy="1031354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18732" y="1200150"/>
            <a:ext cx="2438400" cy="1895252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 Workflow Path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200"/>
          </a:p>
        </p:txBody>
      </p:sp>
      <p:sp>
        <p:nvSpPr>
          <p:cNvPr id="6" name="TextBox 5"/>
          <p:cNvSpPr txBox="1"/>
          <p:nvPr/>
        </p:nvSpPr>
        <p:spPr>
          <a:xfrm>
            <a:off x="0" y="1419820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Create workflow description</a:t>
            </a:r>
            <a:br>
              <a:rPr lang="en-US" sz="2000" dirty="0" smtClean="0"/>
            </a:br>
            <a:r>
              <a:rPr lang="en-US" sz="2000" dirty="0" smtClean="0"/>
              <a:t>(you write this)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 bwMode="auto">
          <a:xfrm>
            <a:off x="588334" y="2392325"/>
            <a:ext cx="1447800" cy="628650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CCE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250" y="2531963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DAX API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2067636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Plan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86400" y="20574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Run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990600" y="4457700"/>
            <a:ext cx="30169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Abstract workflow (DAX)</a:t>
            </a:r>
          </a:p>
          <a:p>
            <a:r>
              <a:rPr lang="en-US" sz="1800" dirty="0" smtClean="0"/>
              <a:t>Logical names, algorithm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6858000" y="3371850"/>
            <a:ext cx="1676400" cy="1181100"/>
          </a:xfrm>
          <a:prstGeom prst="ellips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38600" y="4457700"/>
            <a:ext cx="31919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Concrete workflow (DAG)</a:t>
            </a:r>
          </a:p>
          <a:p>
            <a:r>
              <a:rPr lang="en-US" sz="1800" dirty="0" smtClean="0"/>
              <a:t>Physical paths, job scripts</a:t>
            </a:r>
            <a:endParaRPr lang="en-US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6907304" y="3548702"/>
            <a:ext cx="16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Scheduler</a:t>
            </a:r>
          </a:p>
          <a:p>
            <a:r>
              <a:rPr lang="en-US" sz="2100" dirty="0" smtClean="0"/>
              <a:t>(</a:t>
            </a:r>
            <a:r>
              <a:rPr lang="en-US" sz="2100" dirty="0" err="1" smtClean="0"/>
              <a:t>HTCondor</a:t>
            </a:r>
            <a:r>
              <a:rPr lang="en-US" sz="2100" dirty="0" smtClean="0"/>
              <a:t>)</a:t>
            </a:r>
            <a:endParaRPr lang="en-US" sz="2100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2057400" y="2857500"/>
            <a:ext cx="457200" cy="6858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2819400" y="2702983"/>
            <a:ext cx="609600" cy="840317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rot="16200000" flipH="1">
            <a:off x="4438726" y="2800425"/>
            <a:ext cx="901969" cy="58378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rot="5400000" flipH="1" flipV="1">
            <a:off x="5429251" y="2952751"/>
            <a:ext cx="800100" cy="380998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16200000" flipH="1">
            <a:off x="6705599" y="2895601"/>
            <a:ext cx="685802" cy="3810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5" name="Straight Arrow Connector 24"/>
          <p:cNvCxnSpPr>
            <a:endCxn id="32" idx="2"/>
          </p:cNvCxnSpPr>
          <p:nvPr/>
        </p:nvCxnSpPr>
        <p:spPr bwMode="auto">
          <a:xfrm flipV="1">
            <a:off x="8036856" y="2759527"/>
            <a:ext cx="342900" cy="669475"/>
          </a:xfrm>
          <a:prstGeom prst="straightConnector1">
            <a:avLst/>
          </a:prstGeom>
          <a:solidFill>
            <a:srgbClr val="BABEB6"/>
          </a:solidFill>
          <a:ln w="76200" cap="flat" cmpd="dbl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1" name="Isosceles Triangle 30"/>
          <p:cNvSpPr/>
          <p:nvPr/>
        </p:nvSpPr>
        <p:spPr bwMode="auto">
          <a:xfrm>
            <a:off x="7543800" y="1581150"/>
            <a:ext cx="1600200" cy="1129073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CCC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732056" y="1928530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Jobs Execute</a:t>
            </a:r>
            <a:endParaRPr lang="en-US" sz="2400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4876800" y="3543300"/>
            <a:ext cx="9906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133600" y="3543300"/>
            <a:ext cx="9906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tools in stack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00150"/>
            <a:ext cx="8839200" cy="3657600"/>
          </a:xfrm>
        </p:spPr>
        <p:txBody>
          <a:bodyPr/>
          <a:lstStyle/>
          <a:p>
            <a:r>
              <a:rPr lang="en-US" dirty="0" err="1" smtClean="0"/>
              <a:t>HTCondor</a:t>
            </a:r>
            <a:r>
              <a:rPr lang="en-US" dirty="0" smtClean="0"/>
              <a:t> (UW Madison)</a:t>
            </a:r>
          </a:p>
          <a:p>
            <a:pPr lvl="1"/>
            <a:r>
              <a:rPr lang="en-US" dirty="0" smtClean="0"/>
              <a:t>Pegasus ‘submits’ workflow to </a:t>
            </a:r>
            <a:r>
              <a:rPr lang="en-US" dirty="0" err="1" smtClean="0"/>
              <a:t>HTCondor</a:t>
            </a:r>
            <a:endParaRPr lang="en-US" dirty="0" smtClean="0"/>
          </a:p>
          <a:p>
            <a:pPr lvl="1"/>
            <a:r>
              <a:rPr lang="en-US" dirty="0" smtClean="0"/>
              <a:t>Supervises runtime execution of DAG files</a:t>
            </a:r>
          </a:p>
          <a:p>
            <a:pPr lvl="2"/>
            <a:r>
              <a:rPr lang="en-US" dirty="0" smtClean="0"/>
              <a:t>Maintains queue</a:t>
            </a:r>
          </a:p>
          <a:p>
            <a:pPr lvl="2"/>
            <a:r>
              <a:rPr lang="en-US" dirty="0" smtClean="0"/>
              <a:t>Monitors dependencies</a:t>
            </a:r>
          </a:p>
          <a:p>
            <a:pPr lvl="2"/>
            <a:r>
              <a:rPr lang="en-US" dirty="0" smtClean="0"/>
              <a:t>Schedules jobs</a:t>
            </a:r>
          </a:p>
          <a:p>
            <a:pPr lvl="2"/>
            <a:r>
              <a:rPr lang="en-US" dirty="0" smtClean="0"/>
              <a:t>Retries failures</a:t>
            </a:r>
          </a:p>
          <a:p>
            <a:pPr lvl="2"/>
            <a:r>
              <a:rPr lang="en-US" dirty="0" smtClean="0"/>
              <a:t>Writes checkpoint</a:t>
            </a:r>
            <a:endParaRPr lang="en-US" dirty="0"/>
          </a:p>
          <a:p>
            <a:r>
              <a:rPr lang="en-US" dirty="0" smtClean="0"/>
              <a:t>GRAM (Globus Toolkit)</a:t>
            </a:r>
          </a:p>
          <a:p>
            <a:pPr lvl="1"/>
            <a:r>
              <a:rPr lang="en-US" dirty="0" smtClean="0"/>
              <a:t>Uses certificate-based authentication for remote job submission</a:t>
            </a:r>
          </a:p>
          <a:p>
            <a:pPr lvl="1"/>
            <a:r>
              <a:rPr lang="en-US" dirty="0" smtClean="0"/>
              <a:t>Supported by many HPC resources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41054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2709532" y="4178598"/>
            <a:ext cx="863004" cy="793452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1600200" y="1257300"/>
            <a:ext cx="19050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1828800" y="3200400"/>
            <a:ext cx="1447800" cy="57150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7086600" y="2914650"/>
            <a:ext cx="1524000" cy="160020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workflow stack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200"/>
          </a:p>
        </p:txBody>
      </p:sp>
      <p:sp>
        <p:nvSpPr>
          <p:cNvPr id="8" name="Rounded Rectangle 7"/>
          <p:cNvSpPr/>
          <p:nvPr/>
        </p:nvSpPr>
        <p:spPr bwMode="auto">
          <a:xfrm>
            <a:off x="4343400" y="3028950"/>
            <a:ext cx="1492101" cy="137160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228600" y="2400300"/>
            <a:ext cx="8610600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52400" y="1314451"/>
            <a:ext cx="144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you do: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3113470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the tools do: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828800" y="12338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Create workflow description</a:t>
            </a:r>
            <a:endParaRPr lang="en-US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1794933" y="325755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Pegasus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4093" y="3059204"/>
            <a:ext cx="1600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 smtClean="0">
                <a:solidFill>
                  <a:schemeClr val="bg1"/>
                </a:solidFill>
              </a:rPr>
              <a:t>HTCondor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86600" y="2914650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Remote scheduler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4572000" y="3455044"/>
            <a:ext cx="914400" cy="80010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5486400" y="3600450"/>
            <a:ext cx="1600200" cy="1191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8" name="Rectangle 37"/>
          <p:cNvSpPr/>
          <p:nvPr/>
        </p:nvSpPr>
        <p:spPr bwMode="auto">
          <a:xfrm>
            <a:off x="7391400" y="3638550"/>
            <a:ext cx="914400" cy="80010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95800" y="3486150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local queue</a:t>
            </a:r>
            <a:endParaRPr lang="en-US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7315200" y="3679135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remote queue</a:t>
            </a:r>
            <a:endParaRPr lang="en-US" sz="2000" dirty="0"/>
          </a:p>
        </p:txBody>
      </p:sp>
      <p:cxnSp>
        <p:nvCxnSpPr>
          <p:cNvPr id="43" name="Straight Arrow Connector 42"/>
          <p:cNvCxnSpPr/>
          <p:nvPr/>
        </p:nvCxnSpPr>
        <p:spPr bwMode="auto">
          <a:xfrm>
            <a:off x="2552701" y="2171700"/>
            <a:ext cx="4233" cy="10287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2514600" y="3771900"/>
            <a:ext cx="495300" cy="40005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5400000">
            <a:off x="4422975" y="3028950"/>
            <a:ext cx="3886200" cy="0"/>
          </a:xfrm>
          <a:prstGeom prst="line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4876800" y="108585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Local machine</a:t>
            </a:r>
            <a:endParaRPr lang="en-US" sz="2000" dirty="0"/>
          </a:p>
        </p:txBody>
      </p:sp>
      <p:sp>
        <p:nvSpPr>
          <p:cNvPr id="51" name="TextBox 50"/>
          <p:cNvSpPr txBox="1"/>
          <p:nvPr/>
        </p:nvSpPr>
        <p:spPr>
          <a:xfrm>
            <a:off x="6465425" y="108585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Remote machine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731255" y="4385734"/>
            <a:ext cx="860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DAG</a:t>
            </a:r>
            <a:endParaRPr lang="en-US" sz="2400" dirty="0"/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3352800" y="3600450"/>
            <a:ext cx="990600" cy="5715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5835501" y="3281474"/>
            <a:ext cx="10668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01834" y="3220976"/>
            <a:ext cx="1143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14450"/>
            <a:ext cx="8934450" cy="3543300"/>
          </a:xfrm>
        </p:spPr>
        <p:txBody>
          <a:bodyPr/>
          <a:lstStyle/>
          <a:p>
            <a:r>
              <a:rPr lang="en-US" dirty="0" smtClean="0"/>
              <a:t>Regardless of the tool, trying to solve same problems</a:t>
            </a:r>
          </a:p>
          <a:p>
            <a:pPr lvl="1"/>
            <a:r>
              <a:rPr lang="en-US" dirty="0" smtClean="0"/>
              <a:t>Describe your workflow (Pegasus “Create”)</a:t>
            </a:r>
          </a:p>
          <a:p>
            <a:pPr lvl="1"/>
            <a:r>
              <a:rPr lang="en-US" dirty="0" smtClean="0"/>
              <a:t>Prepare your workflow for the execution environment (Pegasus “Plan”)</a:t>
            </a:r>
          </a:p>
          <a:p>
            <a:pPr lvl="1"/>
            <a:r>
              <a:rPr lang="en-US" dirty="0" smtClean="0"/>
              <a:t>Send jobs to resources (</a:t>
            </a:r>
            <a:r>
              <a:rPr lang="en-US" dirty="0" err="1" smtClean="0"/>
              <a:t>HTCondor</a:t>
            </a:r>
            <a:r>
              <a:rPr lang="en-US" dirty="0" smtClean="0"/>
              <a:t>, GRAM)</a:t>
            </a:r>
          </a:p>
          <a:p>
            <a:pPr lvl="1"/>
            <a:r>
              <a:rPr lang="en-US" dirty="0" smtClean="0"/>
              <a:t>Monitor the execution of the jobs (</a:t>
            </a:r>
            <a:r>
              <a:rPr lang="en-US" dirty="0" err="1" smtClean="0"/>
              <a:t>HTCondor</a:t>
            </a:r>
            <a:r>
              <a:rPr lang="en-US" dirty="0" smtClean="0"/>
              <a:t> </a:t>
            </a:r>
            <a:r>
              <a:rPr lang="en-US" dirty="0" err="1" smtClean="0"/>
              <a:t>DAGMan</a:t>
            </a:r>
            <a:r>
              <a:rPr lang="en-US" dirty="0" smtClean="0"/>
              <a:t>)</a:t>
            </a:r>
          </a:p>
          <a:p>
            <a:r>
              <a:rPr lang="en-US" dirty="0" smtClean="0"/>
              <a:t>Brief overview of some other available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16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" y="1123950"/>
            <a:ext cx="4407412" cy="3962400"/>
          </a:xfrm>
        </p:spPr>
        <p:txBody>
          <a:bodyPr/>
          <a:lstStyle/>
          <a:p>
            <a:r>
              <a:rPr lang="en-US" dirty="0" smtClean="0"/>
              <a:t>Swift (U of Chicago)</a:t>
            </a:r>
          </a:p>
          <a:p>
            <a:pPr lvl="1"/>
            <a:r>
              <a:rPr lang="en-US" sz="1800" dirty="0" smtClean="0"/>
              <a:t>Workflow defined via scripting language</a:t>
            </a:r>
          </a:p>
          <a:p>
            <a:pPr marL="401638" lvl="1" indent="0">
              <a:buNone/>
            </a:pPr>
            <a:endParaRPr lang="en-US" sz="1700" dirty="0" smtClean="0"/>
          </a:p>
          <a:p>
            <a:pPr lvl="1"/>
            <a:endParaRPr lang="en-US" sz="1700" dirty="0"/>
          </a:p>
          <a:p>
            <a:pPr lvl="1"/>
            <a:endParaRPr lang="en-US" sz="1700" dirty="0"/>
          </a:p>
          <a:p>
            <a:pPr lvl="1"/>
            <a:endParaRPr lang="en-US" sz="1700" dirty="0" smtClean="0"/>
          </a:p>
          <a:p>
            <a:pPr lvl="1"/>
            <a:endParaRPr lang="en-US" sz="1700" dirty="0"/>
          </a:p>
          <a:p>
            <a:pPr marL="401638" lvl="1" indent="0">
              <a:buNone/>
            </a:pPr>
            <a:endParaRPr lang="en-US" sz="1700" dirty="0" smtClean="0"/>
          </a:p>
          <a:p>
            <a:pPr lvl="1"/>
            <a:r>
              <a:rPr lang="en-US" sz="1800" dirty="0" smtClean="0"/>
              <a:t>Workflow compiled internally and executed</a:t>
            </a:r>
          </a:p>
          <a:p>
            <a:pPr lvl="1"/>
            <a:r>
              <a:rPr lang="en-US" sz="1800" dirty="0" smtClean="0"/>
              <a:t>Focus on large data, many tasks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17</a:t>
            </a:fld>
            <a:endParaRPr lang="en-US" sz="1200"/>
          </a:p>
        </p:txBody>
      </p:sp>
      <p:sp>
        <p:nvSpPr>
          <p:cNvPr id="5" name="TextBox 4"/>
          <p:cNvSpPr txBox="1"/>
          <p:nvPr/>
        </p:nvSpPr>
        <p:spPr>
          <a:xfrm>
            <a:off x="228600" y="2114550"/>
            <a:ext cx="3962400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new type</a:t>
            </a:r>
          </a:p>
          <a:p>
            <a:pPr algn="just"/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type </a:t>
            </a:r>
            <a:r>
              <a:rPr lang="en-US" sz="1050" dirty="0" err="1" smtClean="0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just"/>
            <a:r>
              <a:rPr lang="en-US" sz="105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app definition, returns </a:t>
            </a:r>
            <a:r>
              <a:rPr lang="en-US" sz="105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messagefile</a:t>
            </a:r>
            <a:endParaRPr lang="en-US" sz="105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 algn="just"/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app (</a:t>
            </a:r>
            <a:r>
              <a:rPr lang="en-US" sz="1050" dirty="0" err="1" smtClean="0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 t) greeting() {</a:t>
            </a:r>
          </a:p>
          <a:p>
            <a:pPr algn="just"/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05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//Print and pipe </a:t>
            </a:r>
            <a:r>
              <a:rPr lang="en-US" sz="105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stdout</a:t>
            </a:r>
            <a:r>
              <a:rPr lang="en-US" sz="105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to t</a:t>
            </a:r>
          </a:p>
          <a:p>
            <a:pPr algn="just"/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    echo “Hello, world!” </a:t>
            </a:r>
            <a:r>
              <a:rPr lang="en-US" sz="1050" dirty="0" err="1" smtClean="0">
                <a:latin typeface="Courier New" pitchFamily="49" charset="0"/>
                <a:cs typeface="Courier New" pitchFamily="49" charset="0"/>
              </a:rPr>
              <a:t>stdout</a:t>
            </a:r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=@filename(t);</a:t>
            </a:r>
          </a:p>
          <a:p>
            <a:pPr algn="just"/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just"/>
            <a:r>
              <a:rPr lang="en-US" sz="105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a new </a:t>
            </a:r>
            <a:r>
              <a:rPr lang="en-US" sz="105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05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, linked to hello.txt</a:t>
            </a:r>
          </a:p>
          <a:p>
            <a:pPr algn="just"/>
            <a:r>
              <a:rPr lang="en-US" sz="1050" dirty="0" err="1" smtClean="0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050" dirty="0" err="1" smtClean="0">
                <a:latin typeface="Courier New" pitchFamily="49" charset="0"/>
                <a:cs typeface="Courier New" pitchFamily="49" charset="0"/>
              </a:rPr>
              <a:t>outfile</a:t>
            </a:r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 &lt;“hello.txt”&gt;</a:t>
            </a:r>
          </a:p>
          <a:p>
            <a:pPr algn="just"/>
            <a:r>
              <a:rPr lang="en-US" sz="105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//Run greeting() and store results</a:t>
            </a:r>
          </a:p>
          <a:p>
            <a:pPr algn="just"/>
            <a:r>
              <a:rPr lang="en-US" sz="1050" dirty="0" err="1" smtClean="0">
                <a:latin typeface="Courier New" pitchFamily="49" charset="0"/>
                <a:cs typeface="Courier New" pitchFamily="49" charset="0"/>
              </a:rPr>
              <a:t>outfile</a:t>
            </a:r>
            <a:r>
              <a:rPr lang="en-US" sz="1050" dirty="0" smtClean="0">
                <a:latin typeface="Courier New" pitchFamily="49" charset="0"/>
                <a:cs typeface="Courier New" pitchFamily="49" charset="0"/>
              </a:rPr>
              <a:t> = greeting();</a:t>
            </a:r>
            <a:endParaRPr lang="en-US" sz="10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343400" y="1123950"/>
            <a:ext cx="48006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82151A"/>
                </a:solidFill>
                <a:latin typeface="+mn-lt"/>
                <a:ea typeface="+mn-ea"/>
                <a:cs typeface="+mn-cs"/>
              </a:defRPr>
            </a:lvl1pPr>
            <a:lvl2pPr marL="687388" indent="-285750" algn="l" rtl="0" fontAlgn="base">
              <a:spcBef>
                <a:spcPts val="300"/>
              </a:spcBef>
              <a:spcAft>
                <a:spcPct val="0"/>
              </a:spcAft>
              <a:buChar char="–"/>
              <a:defRPr sz="2100">
                <a:solidFill>
                  <a:schemeClr val="bg2"/>
                </a:solidFill>
                <a:latin typeface="+mn-lt"/>
              </a:defRPr>
            </a:lvl2pPr>
            <a:lvl3pPr marL="915988" indent="-228600" algn="l" rtl="0" fontAlgn="base">
              <a:spcBef>
                <a:spcPts val="200"/>
              </a:spcBef>
              <a:spcAft>
                <a:spcPct val="0"/>
              </a:spcAft>
              <a:buChar char="•"/>
              <a:defRPr sz="1800">
                <a:solidFill>
                  <a:srgbClr val="82151A"/>
                </a:solidFill>
                <a:latin typeface="+mn-lt"/>
              </a:defRPr>
            </a:lvl3pPr>
            <a:lvl4pPr marL="1201738" indent="-228600" algn="l" rtl="0" fontAlgn="base">
              <a:spcBef>
                <a:spcPts val="150"/>
              </a:spcBef>
              <a:spcAft>
                <a:spcPct val="0"/>
              </a:spcAft>
              <a:buChar char="–"/>
              <a:tabLst/>
              <a:defRPr sz="1600">
                <a:solidFill>
                  <a:schemeClr val="tx1"/>
                </a:solidFill>
                <a:latin typeface="+mn-lt"/>
              </a:defRPr>
            </a:lvl4pPr>
            <a:lvl5pPr marL="1428750" indent="-228600" algn="l" rtl="0" fontAlgn="base">
              <a:spcBef>
                <a:spcPts val="150"/>
              </a:spcBef>
              <a:spcAft>
                <a:spcPct val="0"/>
              </a:spcAft>
              <a:buChar char="»"/>
              <a:defRPr sz="1600">
                <a:solidFill>
                  <a:srgbClr val="82151A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9pPr>
          </a:lstStyle>
          <a:p>
            <a:r>
              <a:rPr lang="en-US" dirty="0" err="1" smtClean="0"/>
              <a:t>Askalon</a:t>
            </a:r>
            <a:r>
              <a:rPr lang="en-US" dirty="0" smtClean="0"/>
              <a:t> (U of Innsbruck)</a:t>
            </a:r>
          </a:p>
          <a:p>
            <a:pPr lvl="1"/>
            <a:r>
              <a:rPr lang="en-US" sz="1800" dirty="0" smtClean="0"/>
              <a:t>Create workflow description</a:t>
            </a:r>
          </a:p>
          <a:p>
            <a:pPr lvl="2"/>
            <a:r>
              <a:rPr lang="en-US" sz="1600" dirty="0" smtClean="0"/>
              <a:t>Use workflow language</a:t>
            </a:r>
          </a:p>
          <a:p>
            <a:pPr lvl="2"/>
            <a:r>
              <a:rPr lang="en-US" sz="1600" dirty="0" smtClean="0"/>
              <a:t>Or use UML editor to graphically create</a:t>
            </a:r>
          </a:p>
          <a:p>
            <a:pPr lvl="1"/>
            <a:r>
              <a:rPr lang="en-US" sz="1800" dirty="0" smtClean="0"/>
              <a:t>Conversion: like planning, to prep for execution</a:t>
            </a:r>
          </a:p>
          <a:p>
            <a:pPr lvl="1"/>
            <a:r>
              <a:rPr lang="en-US" sz="1800" dirty="0" smtClean="0"/>
              <a:t>Submit jobs to Enactment Engine, which distributes jobs for execution at remote grid or cloud sites</a:t>
            </a:r>
          </a:p>
          <a:p>
            <a:pPr lvl="1"/>
            <a:r>
              <a:rPr lang="en-US" sz="1800" dirty="0" smtClean="0"/>
              <a:t>Provides monitoring tools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685800"/>
          </a:xfrm>
        </p:spPr>
        <p:txBody>
          <a:bodyPr/>
          <a:lstStyle/>
          <a:p>
            <a:r>
              <a:rPr lang="en-US" dirty="0" smtClean="0"/>
              <a:t>More 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00150"/>
            <a:ext cx="8934450" cy="38100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 smtClean="0"/>
              <a:t>Kepler</a:t>
            </a:r>
            <a:r>
              <a:rPr lang="en-US" sz="2400" dirty="0" smtClean="0"/>
              <a:t> (diverse US collaboration)</a:t>
            </a:r>
          </a:p>
          <a:p>
            <a:pPr lvl="1"/>
            <a:r>
              <a:rPr lang="en-US" sz="2000" dirty="0" smtClean="0"/>
              <a:t>GUI interface</a:t>
            </a:r>
          </a:p>
          <a:p>
            <a:pPr lvl="1"/>
            <a:r>
              <a:rPr lang="en-US" sz="2000" dirty="0" smtClean="0"/>
              <a:t>Many models of computation (‘actors’) with built-in components (tasks) </a:t>
            </a:r>
          </a:p>
          <a:p>
            <a:r>
              <a:rPr lang="en-US" sz="2300" dirty="0" smtClean="0"/>
              <a:t>RADICAL </a:t>
            </a:r>
            <a:r>
              <a:rPr lang="en-US" sz="2300" dirty="0" err="1" smtClean="0"/>
              <a:t>Cybertools</a:t>
            </a:r>
            <a:endParaRPr lang="en-US" sz="2300" dirty="0"/>
          </a:p>
          <a:p>
            <a:pPr lvl="1"/>
            <a:r>
              <a:rPr lang="en-US" sz="2000" dirty="0" smtClean="0"/>
              <a:t>Sits atop SAGA, a Python API for submitting remote jobs</a:t>
            </a:r>
          </a:p>
          <a:p>
            <a:pPr lvl="1"/>
            <a:r>
              <a:rPr lang="en-US" sz="2000" dirty="0" smtClean="0"/>
              <a:t>Uses pilot jobs to provision resources</a:t>
            </a:r>
          </a:p>
          <a:p>
            <a:r>
              <a:rPr lang="en-US" sz="2400" dirty="0" smtClean="0"/>
              <a:t>UNICORE (</a:t>
            </a:r>
            <a:r>
              <a:rPr lang="en-US" sz="2400" dirty="0" err="1" smtClean="0"/>
              <a:t>Jülich</a:t>
            </a:r>
            <a:r>
              <a:rPr lang="en-US" sz="2400" dirty="0" smtClean="0"/>
              <a:t> Supercomputing Center)</a:t>
            </a:r>
          </a:p>
          <a:p>
            <a:pPr lvl="1"/>
            <a:r>
              <a:rPr lang="en-US" sz="2000" dirty="0" smtClean="0"/>
              <a:t>GUI interface to describe workflow</a:t>
            </a:r>
          </a:p>
          <a:p>
            <a:pPr lvl="1"/>
            <a:r>
              <a:rPr lang="en-US" sz="2000" dirty="0" smtClean="0"/>
              <a:t>Branches, loops, parallel loops</a:t>
            </a:r>
          </a:p>
          <a:p>
            <a:r>
              <a:rPr lang="en-US" sz="2400" dirty="0" smtClean="0"/>
              <a:t>Many more: ask me about specific use cases</a:t>
            </a:r>
          </a:p>
          <a:p>
            <a:r>
              <a:rPr lang="en-US" dirty="0" smtClean="0"/>
              <a:t>NCSA Blue Waters has webinars on several tools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4312-1DC4-4713-8F40-9EC921A2E4A5}" type="slidenum">
              <a:rPr lang="en-US"/>
              <a:pPr/>
              <a:t>19</a:t>
            </a:fld>
            <a:endParaRPr lang="en-US" sz="1200"/>
          </a:p>
        </p:txBody>
      </p:sp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Application:  CyberShake</a:t>
            </a:r>
            <a:endParaRPr lang="en-US" dirty="0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85850"/>
            <a:ext cx="8839200" cy="3543300"/>
          </a:xfrm>
        </p:spPr>
        <p:txBody>
          <a:bodyPr/>
          <a:lstStyle/>
          <a:p>
            <a:r>
              <a:rPr lang="en-US" dirty="0"/>
              <a:t>What will peak ground motion </a:t>
            </a:r>
            <a:r>
              <a:rPr lang="en-US" dirty="0" smtClean="0"/>
              <a:t>be </a:t>
            </a:r>
            <a:r>
              <a:rPr lang="en-US" dirty="0"/>
              <a:t>over the next 50 years?</a:t>
            </a:r>
          </a:p>
          <a:p>
            <a:pPr lvl="1"/>
            <a:r>
              <a:rPr lang="en-US" dirty="0"/>
              <a:t>Used in building codes, insurance, government, planning</a:t>
            </a:r>
          </a:p>
          <a:p>
            <a:pPr lvl="1"/>
            <a:r>
              <a:rPr lang="en-US" dirty="0" smtClean="0"/>
              <a:t>Answered via Probabilistic </a:t>
            </a:r>
            <a:r>
              <a:rPr lang="en-US" dirty="0"/>
              <a:t>Seismic Hazard Analysis (PSHA)</a:t>
            </a:r>
          </a:p>
          <a:p>
            <a:pPr lvl="1"/>
            <a:r>
              <a:rPr lang="en-US" dirty="0"/>
              <a:t>Communicated </a:t>
            </a:r>
            <a:r>
              <a:rPr lang="en-US" dirty="0" smtClean="0"/>
              <a:t>with hazard </a:t>
            </a:r>
            <a:r>
              <a:rPr lang="en-US" dirty="0"/>
              <a:t>curves and maps</a:t>
            </a:r>
          </a:p>
          <a:p>
            <a:endParaRPr lang="en-US" sz="240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4400"/>
          <a:stretch/>
        </p:blipFill>
        <p:spPr bwMode="auto">
          <a:xfrm>
            <a:off x="533400" y="2681632"/>
            <a:ext cx="3145707" cy="2404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Straight Arrow Connector 18"/>
          <p:cNvCxnSpPr/>
          <p:nvPr/>
        </p:nvCxnSpPr>
        <p:spPr bwMode="auto">
          <a:xfrm>
            <a:off x="865039" y="3952204"/>
            <a:ext cx="528068" cy="0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1393107" y="3948066"/>
            <a:ext cx="0" cy="943366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1316907" y="3748432"/>
            <a:ext cx="1943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2% in 50 years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1341902" y="4532377"/>
            <a:ext cx="713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0.4 g</a:t>
            </a:r>
            <a:endParaRPr lang="en-US" sz="1600" dirty="0"/>
          </a:p>
        </p:txBody>
      </p:sp>
      <p:pic>
        <p:nvPicPr>
          <p:cNvPr id="25" name="Picture 2" descr="http://scec.usc.edu/scecwiki/images/6/6a/CS_Map_2s_Study_15_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2" t="10168" r="14898" b="18810"/>
          <a:stretch/>
        </p:blipFill>
        <p:spPr bwMode="auto">
          <a:xfrm>
            <a:off x="5099696" y="2573449"/>
            <a:ext cx="3129904" cy="258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Computational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00150"/>
            <a:ext cx="8934450" cy="39433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Determine shaking of ~500,000 earthquakes per site</a:t>
            </a:r>
          </a:p>
          <a:p>
            <a:r>
              <a:rPr lang="en-US" dirty="0" smtClean="0"/>
              <a:t>Large parallel jobs</a:t>
            </a:r>
          </a:p>
          <a:p>
            <a:pPr lvl="1"/>
            <a:r>
              <a:rPr lang="en-US" dirty="0" smtClean="0"/>
              <a:t>2 GPU wave propagation jobs, 800 nodes x 1 </a:t>
            </a:r>
            <a:r>
              <a:rPr lang="en-US" dirty="0" err="1" smtClean="0"/>
              <a:t>hr</a:t>
            </a:r>
            <a:r>
              <a:rPr lang="en-US" dirty="0" smtClean="0"/>
              <a:t>, 1.5 TB output</a:t>
            </a:r>
          </a:p>
          <a:p>
            <a:r>
              <a:rPr lang="en-US" dirty="0" smtClean="0"/>
              <a:t>Small serial jobs</a:t>
            </a:r>
          </a:p>
          <a:p>
            <a:pPr lvl="1"/>
            <a:r>
              <a:rPr lang="en-US" dirty="0" smtClean="0"/>
              <a:t>500,000 seismogram calculation jobs, 1 core x 4.7 min, 30 GB</a:t>
            </a:r>
          </a:p>
          <a:p>
            <a:r>
              <a:rPr lang="en-US" dirty="0" smtClean="0"/>
              <a:t>Need ~300 sites for hazard map</a:t>
            </a:r>
          </a:p>
          <a:p>
            <a:r>
              <a:rPr lang="en-US" dirty="0" smtClean="0"/>
              <a:t>Decided to use scientific workflows</a:t>
            </a:r>
          </a:p>
          <a:p>
            <a:pPr lvl="1"/>
            <a:r>
              <a:rPr lang="en-US" dirty="0" smtClean="0"/>
              <a:t>Automation</a:t>
            </a:r>
          </a:p>
          <a:p>
            <a:pPr lvl="1"/>
            <a:r>
              <a:rPr lang="en-US" dirty="0" smtClean="0"/>
              <a:t>Data management</a:t>
            </a:r>
          </a:p>
          <a:p>
            <a:pPr lvl="1"/>
            <a:r>
              <a:rPr lang="en-US" dirty="0" smtClean="0"/>
              <a:t>Error recovery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70720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 Resource Provisioning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57300"/>
            <a:ext cx="8934450" cy="3543300"/>
          </a:xfrm>
        </p:spPr>
        <p:txBody>
          <a:bodyPr/>
          <a:lstStyle/>
          <a:p>
            <a:r>
              <a:rPr lang="en-US" dirty="0" smtClean="0"/>
              <a:t>For large parallel jobs, submit to remote scheduler</a:t>
            </a:r>
          </a:p>
          <a:p>
            <a:pPr lvl="1"/>
            <a:r>
              <a:rPr lang="en-US" dirty="0" smtClean="0"/>
              <a:t>GRAM (or other tool) puts jobs in remote queue</a:t>
            </a:r>
          </a:p>
          <a:p>
            <a:pPr lvl="1"/>
            <a:r>
              <a:rPr lang="en-US" dirty="0" smtClean="0"/>
              <a:t>Runs like a normal batch job</a:t>
            </a:r>
          </a:p>
          <a:p>
            <a:pPr lvl="1"/>
            <a:r>
              <a:rPr lang="en-US" dirty="0" smtClean="0"/>
              <a:t>Can specify either CPU or GPU nodes</a:t>
            </a:r>
          </a:p>
          <a:p>
            <a:r>
              <a:rPr lang="en-US" dirty="0" smtClean="0"/>
              <a:t>For small serial jobs, need high throughput</a:t>
            </a:r>
          </a:p>
          <a:p>
            <a:pPr lvl="1"/>
            <a:r>
              <a:rPr lang="en-US" dirty="0" smtClean="0"/>
              <a:t>Putting lots of jobs in the batch queue is ill-advised</a:t>
            </a:r>
          </a:p>
          <a:p>
            <a:pPr lvl="2"/>
            <a:r>
              <a:rPr lang="en-US" dirty="0" smtClean="0"/>
              <a:t>Scheduler isn’t designed for heavy job load</a:t>
            </a:r>
          </a:p>
          <a:p>
            <a:pPr lvl="2"/>
            <a:r>
              <a:rPr lang="en-US" dirty="0" smtClean="0"/>
              <a:t>Scheduler cycle is ~5 minutes</a:t>
            </a:r>
          </a:p>
          <a:p>
            <a:pPr lvl="2"/>
            <a:r>
              <a:rPr lang="en-US" dirty="0" smtClean="0"/>
              <a:t>Policy limits too</a:t>
            </a:r>
          </a:p>
          <a:p>
            <a:r>
              <a:rPr lang="en-US" dirty="0" smtClean="0"/>
              <a:t>Solution: Pegasus-</a:t>
            </a:r>
            <a:r>
              <a:rPr lang="en-US" dirty="0" err="1" smtClean="0"/>
              <a:t>mpi</a:t>
            </a:r>
            <a:r>
              <a:rPr lang="en-US" dirty="0" smtClean="0"/>
              <a:t>-cluster (PMC)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Pegasus-</a:t>
            </a:r>
            <a:r>
              <a:rPr lang="en-US" dirty="0" err="1" smtClean="0"/>
              <a:t>mpi</a:t>
            </a:r>
            <a:r>
              <a:rPr lang="en-US" dirty="0" smtClean="0"/>
              <a:t>-cluster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934450" cy="3543300"/>
          </a:xfrm>
        </p:spPr>
        <p:txBody>
          <a:bodyPr/>
          <a:lstStyle/>
          <a:p>
            <a:r>
              <a:rPr lang="en-US" dirty="0" smtClean="0"/>
              <a:t>MPI wrapper around serial or thread-parallel jobs</a:t>
            </a:r>
          </a:p>
          <a:p>
            <a:pPr lvl="1"/>
            <a:r>
              <a:rPr lang="en-US" dirty="0" smtClean="0"/>
              <a:t>Master-worker paradigm</a:t>
            </a:r>
          </a:p>
          <a:p>
            <a:pPr lvl="1"/>
            <a:r>
              <a:rPr lang="en-US" dirty="0" smtClean="0"/>
              <a:t>Preserves dependencies</a:t>
            </a:r>
          </a:p>
          <a:p>
            <a:pPr lvl="1"/>
            <a:r>
              <a:rPr lang="en-US" dirty="0" err="1" smtClean="0"/>
              <a:t>HTCondor</a:t>
            </a:r>
            <a:r>
              <a:rPr lang="en-US" dirty="0" smtClean="0"/>
              <a:t> submits job to multiple nodes, starts PMC</a:t>
            </a:r>
          </a:p>
          <a:p>
            <a:pPr lvl="1"/>
            <a:r>
              <a:rPr lang="en-US" dirty="0" smtClean="0"/>
              <a:t>Specify jobs as usual, Pegasus does wrapping</a:t>
            </a:r>
          </a:p>
          <a:p>
            <a:r>
              <a:rPr lang="en-US" dirty="0" smtClean="0"/>
              <a:t>Uses intelligent scheduling</a:t>
            </a:r>
          </a:p>
          <a:p>
            <a:pPr lvl="1"/>
            <a:r>
              <a:rPr lang="en-US" dirty="0" smtClean="0"/>
              <a:t>Core counts</a:t>
            </a:r>
          </a:p>
          <a:p>
            <a:pPr lvl="1"/>
            <a:r>
              <a:rPr lang="en-US" dirty="0" smtClean="0"/>
              <a:t>Memory requirements</a:t>
            </a:r>
          </a:p>
          <a:p>
            <a:r>
              <a:rPr lang="en-US" dirty="0" smtClean="0"/>
              <a:t>Can combine writes</a:t>
            </a:r>
          </a:p>
          <a:p>
            <a:pPr lvl="1"/>
            <a:r>
              <a:rPr lang="en-US" dirty="0" smtClean="0"/>
              <a:t>Workers write to master, master aggregates to fewer files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D3A1-49BA-4E30-A705-5E257DECC743}" type="slidenum">
              <a:rPr lang="en-US"/>
              <a:pPr/>
              <a:t>23</a:t>
            </a:fld>
            <a:endParaRPr lang="en-US" sz="1200" dirty="0"/>
          </a:p>
        </p:txBody>
      </p:sp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Challenge:  Data Management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00150"/>
            <a:ext cx="8934450" cy="3886200"/>
          </a:xfrm>
        </p:spPr>
        <p:txBody>
          <a:bodyPr>
            <a:normAutofit/>
          </a:bodyPr>
          <a:lstStyle/>
          <a:p>
            <a:r>
              <a:rPr lang="en-US" dirty="0"/>
              <a:t>Millions of data </a:t>
            </a:r>
            <a:r>
              <a:rPr lang="en-US" dirty="0" smtClean="0"/>
              <a:t>files</a:t>
            </a:r>
            <a:endParaRPr lang="en-US" dirty="0"/>
          </a:p>
          <a:p>
            <a:pPr lvl="1"/>
            <a:r>
              <a:rPr lang="en-US" dirty="0"/>
              <a:t>Pegasus provides </a:t>
            </a:r>
            <a:r>
              <a:rPr lang="en-US" dirty="0" smtClean="0"/>
              <a:t>staging</a:t>
            </a:r>
          </a:p>
          <a:p>
            <a:pPr lvl="2"/>
            <a:r>
              <a:rPr lang="en-US" dirty="0" err="1" smtClean="0"/>
              <a:t>Symlinks</a:t>
            </a:r>
            <a:r>
              <a:rPr lang="en-US" dirty="0" smtClean="0"/>
              <a:t> files if possible, transfers files if needed</a:t>
            </a:r>
          </a:p>
          <a:p>
            <a:pPr lvl="2"/>
            <a:r>
              <a:rPr lang="en-US" dirty="0"/>
              <a:t>Transfers output back to local archival disk</a:t>
            </a:r>
          </a:p>
          <a:p>
            <a:pPr lvl="2"/>
            <a:r>
              <a:rPr lang="en-US" dirty="0" smtClean="0"/>
              <a:t>Supports running parts of workflows on separate machines</a:t>
            </a:r>
            <a:endParaRPr lang="en-US" dirty="0"/>
          </a:p>
          <a:p>
            <a:pPr lvl="1"/>
            <a:r>
              <a:rPr lang="en-US" dirty="0" smtClean="0"/>
              <a:t>Cleans up temporary files when no longer needed</a:t>
            </a:r>
          </a:p>
          <a:p>
            <a:pPr lvl="1"/>
            <a:r>
              <a:rPr lang="en-US" dirty="0" smtClean="0"/>
              <a:t>Directory hierarchy to reduce files per directory</a:t>
            </a:r>
          </a:p>
          <a:p>
            <a:r>
              <a:rPr lang="en-US" dirty="0" smtClean="0"/>
              <a:t>We added </a:t>
            </a:r>
            <a:r>
              <a:rPr lang="en-US" dirty="0"/>
              <a:t>automated checks to </a:t>
            </a:r>
            <a:r>
              <a:rPr lang="en-US" dirty="0" smtClean="0"/>
              <a:t>check integrity</a:t>
            </a:r>
            <a:endParaRPr lang="en-US" dirty="0"/>
          </a:p>
          <a:p>
            <a:pPr lvl="1"/>
            <a:r>
              <a:rPr lang="en-US" dirty="0"/>
              <a:t>Correct number of </a:t>
            </a:r>
            <a:r>
              <a:rPr lang="en-US" dirty="0" smtClean="0"/>
              <a:t>files, </a:t>
            </a:r>
            <a:r>
              <a:rPr lang="en-US" dirty="0" err="1" smtClean="0"/>
              <a:t>NaN</a:t>
            </a:r>
            <a:r>
              <a:rPr lang="en-US" dirty="0"/>
              <a:t>, zero-value </a:t>
            </a:r>
            <a:r>
              <a:rPr lang="en-US" dirty="0" smtClean="0"/>
              <a:t>checks</a:t>
            </a:r>
          </a:p>
          <a:p>
            <a:pPr lvl="1"/>
            <a:r>
              <a:rPr lang="en-US" dirty="0" smtClean="0"/>
              <a:t>Included as new jobs in workflow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17.3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23950"/>
            <a:ext cx="5791200" cy="3543300"/>
          </a:xfrm>
        </p:spPr>
        <p:txBody>
          <a:bodyPr/>
          <a:lstStyle/>
          <a:p>
            <a:pPr marL="287338" indent="-287338"/>
            <a:r>
              <a:rPr lang="en-US" sz="2100" dirty="0" smtClean="0"/>
              <a:t>Hazard curves for 876 sites</a:t>
            </a:r>
          </a:p>
          <a:p>
            <a:pPr marL="287338" indent="-287338"/>
            <a:r>
              <a:rPr lang="en-US" sz="2100" dirty="0" smtClean="0"/>
              <a:t>Used </a:t>
            </a:r>
            <a:r>
              <a:rPr lang="en-US" sz="2100" dirty="0"/>
              <a:t>OLCF Titan </a:t>
            </a:r>
            <a:r>
              <a:rPr lang="en-US" sz="2100" dirty="0" smtClean="0"/>
              <a:t>and NCSA </a:t>
            </a:r>
            <a:r>
              <a:rPr lang="en-US" sz="2100" dirty="0"/>
              <a:t>Blue </a:t>
            </a:r>
            <a:r>
              <a:rPr lang="en-US" sz="2100" dirty="0" smtClean="0"/>
              <a:t>Waters</a:t>
            </a:r>
          </a:p>
          <a:p>
            <a:pPr marL="287338" indent="-287338"/>
            <a:r>
              <a:rPr lang="en-US" sz="2100" dirty="0" smtClean="0"/>
              <a:t>Averaged 1295 nodes (CPUs and GPUs) for 31 days </a:t>
            </a:r>
          </a:p>
          <a:p>
            <a:pPr marL="631826" lvl="1" indent="-287338"/>
            <a:r>
              <a:rPr lang="en-US" sz="1900" dirty="0" smtClean="0"/>
              <a:t>Workflow tools scheduled </a:t>
            </a:r>
            <a:r>
              <a:rPr lang="en-US" sz="2000" dirty="0" smtClean="0"/>
              <a:t>15,581 jobs</a:t>
            </a:r>
          </a:p>
          <a:p>
            <a:pPr marL="631826" lvl="1" indent="-287338"/>
            <a:r>
              <a:rPr lang="en-US" sz="2000" dirty="0" smtClean="0"/>
              <a:t>23.9 workflows running concurrently</a:t>
            </a:r>
            <a:endParaRPr lang="en-US" sz="2200" dirty="0" smtClean="0"/>
          </a:p>
          <a:p>
            <a:pPr marL="287338" indent="-287338"/>
            <a:r>
              <a:rPr lang="en-US" sz="2100" dirty="0" smtClean="0"/>
              <a:t>Generated 285 million seismograms</a:t>
            </a:r>
          </a:p>
          <a:p>
            <a:pPr marL="287338" indent="-287338"/>
            <a:r>
              <a:rPr lang="en-US" sz="2100" dirty="0" smtClean="0"/>
              <a:t>Workflow tools managed 777 TB of data</a:t>
            </a:r>
          </a:p>
          <a:p>
            <a:pPr marL="631826" lvl="1" indent="-287338"/>
            <a:r>
              <a:rPr lang="en-US" sz="1900" dirty="0" smtClean="0"/>
              <a:t>308 TB of intermediate data transferred</a:t>
            </a:r>
          </a:p>
          <a:p>
            <a:pPr marL="631826" lvl="1" indent="-287338"/>
            <a:r>
              <a:rPr lang="en-US" sz="1900" dirty="0" smtClean="0"/>
              <a:t>10.7 TB (~17M files) staged back to local disk</a:t>
            </a:r>
          </a:p>
          <a:p>
            <a:pPr marL="287338" indent="-287338"/>
            <a:r>
              <a:rPr lang="en-US" sz="2100" dirty="0" smtClean="0"/>
              <a:t>Workflow tools scale!</a:t>
            </a:r>
          </a:p>
          <a:p>
            <a:pPr marL="0" indent="0">
              <a:buNone/>
            </a:pP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24</a:t>
            </a:fld>
            <a:endParaRPr lang="en-US" sz="1200"/>
          </a:p>
        </p:txBody>
      </p:sp>
      <p:pic>
        <p:nvPicPr>
          <p:cNvPr id="8" name="Picture 2" descr="https://scec.usc.edu/scecwiki/images/b/b0/Study_17_3_3D_3se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744" y="1200150"/>
            <a:ext cx="3518656" cy="395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Workflows Solve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81100"/>
            <a:ext cx="8934450" cy="3600450"/>
          </a:xfrm>
        </p:spPr>
        <p:txBody>
          <a:bodyPr/>
          <a:lstStyle/>
          <a:p>
            <a:r>
              <a:rPr lang="en-US" sz="2400" dirty="0" smtClean="0"/>
              <a:t>Task executions</a:t>
            </a:r>
          </a:p>
          <a:p>
            <a:pPr lvl="1"/>
            <a:r>
              <a:rPr lang="en-US" sz="2000" dirty="0" smtClean="0"/>
              <a:t>Workflow tools will retry and checkpoint if needed</a:t>
            </a:r>
          </a:p>
          <a:p>
            <a:r>
              <a:rPr lang="en-US" sz="2400" dirty="0" smtClean="0"/>
              <a:t>Data management</a:t>
            </a:r>
          </a:p>
          <a:p>
            <a:pPr lvl="1"/>
            <a:r>
              <a:rPr lang="en-US" sz="2000" dirty="0" smtClean="0"/>
              <a:t>Stage-in and stage-out data for jobs automatically</a:t>
            </a:r>
          </a:p>
          <a:p>
            <a:r>
              <a:rPr lang="en-US" sz="2400" dirty="0" smtClean="0"/>
              <a:t>Task scheduling</a:t>
            </a:r>
          </a:p>
          <a:p>
            <a:pPr lvl="1"/>
            <a:r>
              <a:rPr lang="en-US" sz="2000" dirty="0" smtClean="0"/>
              <a:t>Optimal execution on available resources</a:t>
            </a:r>
          </a:p>
          <a:p>
            <a:r>
              <a:rPr lang="en-US" sz="2400" dirty="0" smtClean="0"/>
              <a:t>Metadata</a:t>
            </a:r>
          </a:p>
          <a:p>
            <a:pPr lvl="1"/>
            <a:r>
              <a:rPr lang="en-US" sz="2000" dirty="0" smtClean="0"/>
              <a:t>Automatically track runtime, environment, arguments, inputs</a:t>
            </a:r>
          </a:p>
          <a:p>
            <a:r>
              <a:rPr lang="en-US" sz="2400" dirty="0" smtClean="0"/>
              <a:t>Getting cores</a:t>
            </a:r>
          </a:p>
          <a:p>
            <a:pPr lvl="1"/>
            <a:r>
              <a:rPr lang="en-US" sz="2000" dirty="0" smtClean="0"/>
              <a:t>Whether large parallel jobs or high throughput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25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you use workflow tools?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00150"/>
            <a:ext cx="8934450" cy="3543300"/>
          </a:xfrm>
        </p:spPr>
        <p:txBody>
          <a:bodyPr/>
          <a:lstStyle/>
          <a:p>
            <a:r>
              <a:rPr lang="en-US" dirty="0" smtClean="0"/>
              <a:t>Probably using a workflow already</a:t>
            </a:r>
          </a:p>
          <a:p>
            <a:pPr lvl="1"/>
            <a:r>
              <a:rPr lang="en-US" dirty="0" smtClean="0"/>
              <a:t>Replaces manual hand-offs and polling to monitor</a:t>
            </a:r>
          </a:p>
          <a:p>
            <a:r>
              <a:rPr lang="en-US" dirty="0" smtClean="0"/>
              <a:t>Provides framework to assemble community codes</a:t>
            </a:r>
          </a:p>
          <a:p>
            <a:r>
              <a:rPr lang="en-US" dirty="0" smtClean="0"/>
              <a:t>Scales from local computer to large clusters</a:t>
            </a:r>
          </a:p>
          <a:p>
            <a:r>
              <a:rPr lang="en-US" dirty="0" smtClean="0"/>
              <a:t>Provide portable algorithm description independent of data</a:t>
            </a:r>
          </a:p>
          <a:p>
            <a:pPr lvl="1"/>
            <a:r>
              <a:rPr lang="en-US" dirty="0" err="1" smtClean="0"/>
              <a:t>CyberShake</a:t>
            </a:r>
            <a:r>
              <a:rPr lang="en-US" dirty="0" smtClean="0"/>
              <a:t> has </a:t>
            </a:r>
            <a:r>
              <a:rPr lang="en-US" dirty="0" smtClean="0"/>
              <a:t>run on 9 systems since 2007 with same workflow</a:t>
            </a:r>
          </a:p>
          <a:p>
            <a:r>
              <a:rPr lang="en-US" dirty="0" smtClean="0"/>
              <a:t>Does add additional software layers and complexity</a:t>
            </a:r>
          </a:p>
          <a:p>
            <a:pPr lvl="1"/>
            <a:r>
              <a:rPr lang="en-US" dirty="0" smtClean="0"/>
              <a:t>Some development time is required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26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85850"/>
            <a:ext cx="8934450" cy="3543300"/>
          </a:xfrm>
        </p:spPr>
        <p:txBody>
          <a:bodyPr/>
          <a:lstStyle/>
          <a:p>
            <a:r>
              <a:rPr lang="en-US" dirty="0" smtClean="0"/>
              <a:t>Automation is vital, even without workflow tools</a:t>
            </a:r>
          </a:p>
          <a:p>
            <a:pPr lvl="1"/>
            <a:r>
              <a:rPr lang="en-US" dirty="0" smtClean="0"/>
              <a:t>Eliminate human polling</a:t>
            </a:r>
          </a:p>
          <a:p>
            <a:pPr lvl="1"/>
            <a:r>
              <a:rPr lang="en-US" dirty="0" smtClean="0"/>
              <a:t>Get everything to run automatically if successful</a:t>
            </a:r>
          </a:p>
          <a:p>
            <a:pPr lvl="1"/>
            <a:r>
              <a:rPr lang="en-US" dirty="0" smtClean="0"/>
              <a:t>Be able to recover from common errors</a:t>
            </a:r>
          </a:p>
          <a:p>
            <a:r>
              <a:rPr lang="en-US" dirty="0" smtClean="0"/>
              <a:t>Put ALL processing steps in the workflow</a:t>
            </a:r>
          </a:p>
          <a:p>
            <a:pPr lvl="1"/>
            <a:r>
              <a:rPr lang="en-US" dirty="0" smtClean="0"/>
              <a:t>Include validation, visualization, publishing, notifications</a:t>
            </a:r>
          </a:p>
          <a:p>
            <a:r>
              <a:rPr lang="en-US" dirty="0" smtClean="0"/>
              <a:t>Avoid premature optimization</a:t>
            </a:r>
          </a:p>
          <a:p>
            <a:r>
              <a:rPr lang="en-US" dirty="0" smtClean="0"/>
              <a:t>Consider new compute environments (dream big!)</a:t>
            </a:r>
          </a:p>
          <a:p>
            <a:pPr lvl="1"/>
            <a:r>
              <a:rPr lang="en-US" dirty="0" smtClean="0"/>
              <a:t>Larger clusters, XSEDE/PRACE/RIKEN/CC, Amazon EC2</a:t>
            </a:r>
          </a:p>
          <a:p>
            <a:r>
              <a:rPr lang="en-US" dirty="0" smtClean="0"/>
              <a:t>Tool developers want to help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27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57300"/>
            <a:ext cx="8934450" cy="3543300"/>
          </a:xfrm>
        </p:spPr>
        <p:txBody>
          <a:bodyPr/>
          <a:lstStyle/>
          <a:p>
            <a:pPr>
              <a:spcBef>
                <a:spcPts val="200"/>
              </a:spcBef>
            </a:pPr>
            <a:r>
              <a:rPr lang="en-US" sz="1800" dirty="0" smtClean="0"/>
              <a:t>SCEC:  </a:t>
            </a:r>
            <a:r>
              <a:rPr lang="en-US" sz="1800" dirty="0" smtClean="0">
                <a:hlinkClick r:id="rId3"/>
              </a:rPr>
              <a:t>http://www.scec.org</a:t>
            </a:r>
            <a:endParaRPr lang="en-US" sz="1800" dirty="0" smtClean="0"/>
          </a:p>
          <a:p>
            <a:pPr>
              <a:spcBef>
                <a:spcPts val="200"/>
              </a:spcBef>
            </a:pPr>
            <a:r>
              <a:rPr lang="en-US" sz="1800" dirty="0" smtClean="0"/>
              <a:t>Pegasus:  </a:t>
            </a:r>
            <a:r>
              <a:rPr lang="en-US" sz="1800" dirty="0" smtClean="0">
                <a:hlinkClick r:id="rId4"/>
              </a:rPr>
              <a:t>http://pegasus.isi.edu</a:t>
            </a:r>
            <a:endParaRPr lang="en-US" sz="1800" dirty="0" smtClean="0"/>
          </a:p>
          <a:p>
            <a:pPr>
              <a:spcBef>
                <a:spcPts val="200"/>
              </a:spcBef>
            </a:pPr>
            <a:r>
              <a:rPr lang="en-US" sz="1800" dirty="0" smtClean="0"/>
              <a:t>Pegasus-</a:t>
            </a:r>
            <a:r>
              <a:rPr lang="en-US" sz="1800" dirty="0" err="1" smtClean="0"/>
              <a:t>mpi</a:t>
            </a:r>
            <a:r>
              <a:rPr lang="en-US" sz="1800" dirty="0"/>
              <a:t>-cluster:  </a:t>
            </a:r>
            <a:r>
              <a:rPr lang="en-US" sz="1800" dirty="0">
                <a:hlinkClick r:id="rId5"/>
              </a:rPr>
              <a:t>http://</a:t>
            </a:r>
            <a:r>
              <a:rPr lang="en-US" sz="1800" dirty="0" smtClean="0">
                <a:hlinkClick r:id="rId5"/>
              </a:rPr>
              <a:t>pegasus.isi.edu/wms/docs/latest/cli-pegasus-mpi-cluster.php</a:t>
            </a:r>
            <a:endParaRPr lang="en-US" sz="1800" dirty="0" smtClean="0"/>
          </a:p>
          <a:p>
            <a:pPr>
              <a:spcBef>
                <a:spcPts val="200"/>
              </a:spcBef>
            </a:pPr>
            <a:r>
              <a:rPr lang="en-US" sz="1800" dirty="0" err="1" smtClean="0"/>
              <a:t>HTCondor</a:t>
            </a:r>
            <a:r>
              <a:rPr lang="en-US" sz="1800" dirty="0" smtClean="0"/>
              <a:t>: </a:t>
            </a:r>
            <a:r>
              <a:rPr lang="en-US" sz="1800" dirty="0" smtClean="0">
                <a:hlinkClick r:id="rId6"/>
              </a:rPr>
              <a:t>http://www.cs.wisc.edu/htcondor/</a:t>
            </a:r>
            <a:endParaRPr lang="en-US" sz="1800" dirty="0" smtClean="0"/>
          </a:p>
          <a:p>
            <a:pPr>
              <a:spcBef>
                <a:spcPts val="200"/>
              </a:spcBef>
            </a:pPr>
            <a:r>
              <a:rPr lang="en-US" sz="1800" dirty="0" err="1" smtClean="0"/>
              <a:t>Globus</a:t>
            </a:r>
            <a:r>
              <a:rPr lang="en-US" sz="1800" dirty="0" smtClean="0"/>
              <a:t>:  </a:t>
            </a:r>
            <a:r>
              <a:rPr lang="en-US" sz="1800" dirty="0" smtClean="0">
                <a:hlinkClick r:id="rId7"/>
              </a:rPr>
              <a:t>http://www.globus.org/</a:t>
            </a:r>
            <a:endParaRPr lang="en-US" sz="1800" dirty="0" smtClean="0"/>
          </a:p>
          <a:p>
            <a:pPr>
              <a:spcBef>
                <a:spcPts val="200"/>
              </a:spcBef>
            </a:pPr>
            <a:r>
              <a:rPr lang="en-US" sz="1800" dirty="0"/>
              <a:t>Swift</a:t>
            </a:r>
            <a:r>
              <a:rPr lang="en-US" sz="1800" dirty="0" smtClean="0"/>
              <a:t>:  </a:t>
            </a:r>
            <a:r>
              <a:rPr lang="en-US" sz="1800" dirty="0">
                <a:hlinkClick r:id="rId8"/>
              </a:rPr>
              <a:t>http://</a:t>
            </a:r>
            <a:r>
              <a:rPr lang="en-US" sz="1800" dirty="0" smtClean="0">
                <a:hlinkClick r:id="rId8"/>
              </a:rPr>
              <a:t>swift-lang.org</a:t>
            </a:r>
            <a:endParaRPr lang="en-US" sz="1800" dirty="0" smtClean="0"/>
          </a:p>
          <a:p>
            <a:pPr>
              <a:spcBef>
                <a:spcPts val="200"/>
              </a:spcBef>
            </a:pPr>
            <a:r>
              <a:rPr lang="en-US" sz="1800" dirty="0" err="1" smtClean="0"/>
              <a:t>Askalon</a:t>
            </a:r>
            <a:r>
              <a:rPr lang="en-US" sz="1800" dirty="0"/>
              <a:t>:  </a:t>
            </a:r>
            <a:r>
              <a:rPr lang="en-US" sz="1800" dirty="0">
                <a:hlinkClick r:id="rId9"/>
              </a:rPr>
              <a:t>http://www.dps.uibk.ac.at/projects/askalon</a:t>
            </a:r>
            <a:r>
              <a:rPr lang="en-US" sz="1800" dirty="0" smtClean="0">
                <a:hlinkClick r:id="rId9"/>
              </a:rPr>
              <a:t>/</a:t>
            </a:r>
            <a:endParaRPr lang="en-US" sz="1800" dirty="0" smtClean="0"/>
          </a:p>
          <a:p>
            <a:pPr>
              <a:spcBef>
                <a:spcPts val="200"/>
              </a:spcBef>
            </a:pPr>
            <a:r>
              <a:rPr lang="en-US" sz="1800" dirty="0" err="1" smtClean="0"/>
              <a:t>Kepler</a:t>
            </a:r>
            <a:r>
              <a:rPr lang="en-US" sz="1800" dirty="0"/>
              <a:t>: </a:t>
            </a:r>
            <a:r>
              <a:rPr lang="en-US" sz="1800" dirty="0">
                <a:hlinkClick r:id="rId10"/>
              </a:rPr>
              <a:t>https://kepler-project.org</a:t>
            </a:r>
            <a:r>
              <a:rPr lang="en-US" sz="1800" dirty="0" smtClean="0">
                <a:hlinkClick r:id="rId10"/>
              </a:rPr>
              <a:t>/</a:t>
            </a:r>
            <a:endParaRPr lang="en-US" sz="1800" dirty="0" smtClean="0"/>
          </a:p>
          <a:p>
            <a:pPr>
              <a:spcBef>
                <a:spcPts val="200"/>
              </a:spcBef>
            </a:pPr>
            <a:r>
              <a:rPr lang="en-US" sz="1800" dirty="0" smtClean="0"/>
              <a:t>RADICAL </a:t>
            </a:r>
            <a:r>
              <a:rPr lang="en-US" sz="1800" dirty="0" err="1" smtClean="0"/>
              <a:t>Cybertools</a:t>
            </a:r>
            <a:r>
              <a:rPr lang="en-US" sz="1800" dirty="0" smtClean="0"/>
              <a:t>:  </a:t>
            </a:r>
            <a:r>
              <a:rPr lang="en-US" sz="1800" dirty="0">
                <a:hlinkClick r:id="rId11"/>
              </a:rPr>
              <a:t>https://radical-cybertools.github.io</a:t>
            </a:r>
            <a:r>
              <a:rPr lang="en-US" sz="1800" dirty="0" smtClean="0">
                <a:hlinkClick r:id="rId11"/>
              </a:rPr>
              <a:t>/</a:t>
            </a:r>
            <a:endParaRPr lang="en-US" sz="1800" dirty="0" smtClean="0"/>
          </a:p>
          <a:p>
            <a:pPr>
              <a:spcBef>
                <a:spcPts val="200"/>
              </a:spcBef>
            </a:pPr>
            <a:r>
              <a:rPr lang="en-US" sz="1800" dirty="0" smtClean="0"/>
              <a:t>UNICORE</a:t>
            </a:r>
            <a:r>
              <a:rPr lang="en-US" sz="1800" dirty="0"/>
              <a:t>:  </a:t>
            </a:r>
            <a:r>
              <a:rPr lang="en-US" sz="1800" dirty="0">
                <a:hlinkClick r:id="rId12"/>
              </a:rPr>
              <a:t>http://www.unicore.eu</a:t>
            </a:r>
            <a:r>
              <a:rPr lang="en-US" sz="1800" dirty="0" smtClean="0">
                <a:hlinkClick r:id="rId12"/>
              </a:rPr>
              <a:t>/</a:t>
            </a:r>
            <a:endParaRPr lang="en-US" sz="1800" dirty="0" smtClean="0"/>
          </a:p>
          <a:p>
            <a:pPr>
              <a:spcBef>
                <a:spcPts val="200"/>
              </a:spcBef>
            </a:pPr>
            <a:r>
              <a:rPr lang="en-US" sz="1800" dirty="0" err="1" smtClean="0"/>
              <a:t>CyberShake</a:t>
            </a:r>
            <a:r>
              <a:rPr lang="en-US" sz="1800" dirty="0" smtClean="0"/>
              <a:t>: </a:t>
            </a:r>
            <a:r>
              <a:rPr lang="en-US" sz="1800" dirty="0" smtClean="0">
                <a:hlinkClick r:id="rId13"/>
              </a:rPr>
              <a:t>http://scec.usc.edu/scecpedia/CyberShake</a:t>
            </a: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Questions?</a:t>
            </a:r>
          </a:p>
        </p:txBody>
      </p:sp>
      <p:sp>
        <p:nvSpPr>
          <p:cNvPr id="20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41B7BF-ECF2-4F8B-8D70-4193E111D77F}" type="slidenum">
              <a:rPr lang="en-US" smtClean="0"/>
              <a:pPr/>
              <a:t>29</a:t>
            </a:fld>
            <a:endParaRPr lang="en-US" sz="1200" smtClean="0"/>
          </a:p>
        </p:txBody>
      </p:sp>
      <p:pic>
        <p:nvPicPr>
          <p:cNvPr id="2053" name="Picture 4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657601"/>
            <a:ext cx="1905000" cy="527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628900"/>
            <a:ext cx="2667000" cy="5584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3543300"/>
            <a:ext cx="16002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2715815"/>
            <a:ext cx="19050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476750"/>
            <a:ext cx="91440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1257301"/>
            <a:ext cx="1612900" cy="935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5200" y="2514601"/>
            <a:ext cx="2324100" cy="7643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62" name="Picture 9" descr="isi_logo_red_lar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0" y="1428750"/>
            <a:ext cx="1600200" cy="76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Content Placeholder 17" descr="image_gallery.png"/>
          <p:cNvPicPr>
            <a:picLocks noGrp="1" noChangeAspect="1"/>
          </p:cNvPicPr>
          <p:nvPr>
            <p:ph idx="1"/>
          </p:nvPr>
        </p:nvPicPr>
        <p:blipFill>
          <a:blip r:embed="rId10" cstate="print"/>
          <a:stretch>
            <a:fillRect/>
          </a:stretch>
        </p:blipFill>
        <p:spPr>
          <a:xfrm>
            <a:off x="5105401" y="1428750"/>
            <a:ext cx="3421185" cy="971550"/>
          </a:xfrm>
        </p:spPr>
      </p:pic>
      <p:grpSp>
        <p:nvGrpSpPr>
          <p:cNvPr id="3" name="Group 2"/>
          <p:cNvGrpSpPr/>
          <p:nvPr/>
        </p:nvGrpSpPr>
        <p:grpSpPr>
          <a:xfrm>
            <a:off x="3009900" y="3714750"/>
            <a:ext cx="3619500" cy="384630"/>
            <a:chOff x="3009900" y="4800600"/>
            <a:chExt cx="3619500" cy="512840"/>
          </a:xfrm>
        </p:grpSpPr>
        <p:sp>
          <p:nvSpPr>
            <p:cNvPr id="2" name="Rectangle 1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9458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CEC.new.bann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2_SCEC.new.bann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30514</TotalTime>
  <Words>1656</Words>
  <Application>Microsoft Office PowerPoint</Application>
  <PresentationFormat>On-screen Show (16:9)</PresentationFormat>
  <Paragraphs>350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2_SCEC.new.banner</vt:lpstr>
      <vt:lpstr>Simplify Your Science with Workflow Tools</vt:lpstr>
      <vt:lpstr>Overview</vt:lpstr>
      <vt:lpstr>Scientific Workflows</vt:lpstr>
      <vt:lpstr>Perhaps your workflow is simple…</vt:lpstr>
      <vt:lpstr>…or maybe a bit more complicated…</vt:lpstr>
      <vt:lpstr>…or maybe just confusing</vt:lpstr>
      <vt:lpstr>Workflow Components</vt:lpstr>
      <vt:lpstr>What do we need help with?</vt:lpstr>
      <vt:lpstr>Workflow tools can help!</vt:lpstr>
      <vt:lpstr>Pegasus-WMS</vt:lpstr>
      <vt:lpstr>Sample Workflow</vt:lpstr>
      <vt:lpstr>Getting ready to run (“Planning”)</vt:lpstr>
      <vt:lpstr>Pegasus Workflow Path</vt:lpstr>
      <vt:lpstr>Other tools in stack</vt:lpstr>
      <vt:lpstr>Full workflow stack</vt:lpstr>
      <vt:lpstr>Other Workflow Tools</vt:lpstr>
      <vt:lpstr>Other Workflow Tools</vt:lpstr>
      <vt:lpstr>More Workflow Tools</vt:lpstr>
      <vt:lpstr>Workflow Application:  CyberShake</vt:lpstr>
      <vt:lpstr>CyberShake Computational Requirements</vt:lpstr>
      <vt:lpstr>Challenge:  Resource Provisioning</vt:lpstr>
      <vt:lpstr>Pegasus-mpi-cluster</vt:lpstr>
      <vt:lpstr>Challenge:  Data Management</vt:lpstr>
      <vt:lpstr>CyberShake Study 17.3</vt:lpstr>
      <vt:lpstr>Problems Workflows Solve</vt:lpstr>
      <vt:lpstr>Should you use workflow tools?</vt:lpstr>
      <vt:lpstr>Final Thoughts</vt:lpstr>
      <vt:lpstr>Links</vt:lpstr>
      <vt:lpstr>Questions?</vt:lpstr>
    </vt:vector>
  </TitlesOfParts>
  <Company>IRIS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SCEC/CME Architecture</dc:title>
  <dc:creator>Philip Maechling</dc:creator>
  <cp:lastModifiedBy>Scott Callaghan</cp:lastModifiedBy>
  <cp:revision>1500</cp:revision>
  <cp:lastPrinted>2017-06-27T16:18:29Z</cp:lastPrinted>
  <dcterms:created xsi:type="dcterms:W3CDTF">2002-10-09T15:30:27Z</dcterms:created>
  <dcterms:modified xsi:type="dcterms:W3CDTF">2017-06-27T16:24:14Z</dcterms:modified>
</cp:coreProperties>
</file>