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08" r:id="rId5"/>
    <p:sldId id="316" r:id="rId6"/>
    <p:sldId id="315" r:id="rId7"/>
    <p:sldId id="314" r:id="rId8"/>
    <p:sldId id="320" r:id="rId9"/>
    <p:sldId id="317" r:id="rId10"/>
    <p:sldId id="318" r:id="rId11"/>
    <p:sldId id="319" r:id="rId1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171E"/>
    <a:srgbClr val="9E1C1F"/>
    <a:srgbClr val="B5B79A"/>
    <a:srgbClr val="F4FF52"/>
    <a:srgbClr val="F9D691"/>
    <a:srgbClr val="FDFEDD"/>
    <a:srgbClr val="DDDDBE"/>
    <a:srgbClr val="AAB9C4"/>
    <a:srgbClr val="BBB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113" d="100"/>
          <a:sy n="113" d="100"/>
        </p:scale>
        <p:origin x="-642" y="-10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9/8/2017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9/8/2017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4" y="205626"/>
            <a:ext cx="1313688" cy="670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17613" y="2133600"/>
            <a:ext cx="9753600" cy="1600201"/>
          </a:xfrm>
        </p:spPr>
        <p:txBody>
          <a:bodyPr>
            <a:normAutofit/>
          </a:bodyPr>
          <a:lstStyle>
            <a:lvl1pPr algn="ctr">
              <a:lnSpc>
                <a:spcPts val="5500"/>
              </a:lnSpc>
              <a:defRPr sz="44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17613" y="4038600"/>
            <a:ext cx="9753599" cy="1143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7542212" y="6478741"/>
            <a:ext cx="4114800" cy="3651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614245" y="7697337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11582404" cy="54102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990600"/>
            <a:ext cx="5638801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8" y="990600"/>
            <a:ext cx="5623137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3212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212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2084050"/>
            <a:ext cx="8942832" cy="1639824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694612" y="6446520"/>
            <a:ext cx="4114800" cy="365125"/>
          </a:xfrm>
        </p:spPr>
        <p:txBody>
          <a:bodyPr/>
          <a:lstStyle>
            <a:lvl1pPr>
              <a:defRPr sz="18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212" y="274638"/>
            <a:ext cx="11582404" cy="639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990600"/>
            <a:ext cx="11582404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012" y="6620974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9/8/2017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5013" y="6620974"/>
            <a:ext cx="1143000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037013" y="652889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33363" indent="-225425" algn="l" defTabSz="914400" rtl="0" eaLnBrk="1" latinLnBrk="0" hangingPunct="1">
        <a:lnSpc>
          <a:spcPct val="100000"/>
        </a:lnSpc>
        <a:spcBef>
          <a:spcPts val="1800"/>
        </a:spcBef>
        <a:buClr>
          <a:schemeClr val="tx1"/>
        </a:buClr>
        <a:buSzPct val="90000"/>
        <a:buFont typeface="Arial" pitchFamily="34" charset="0"/>
        <a:buChar char="•"/>
        <a:tabLst/>
        <a:defRPr sz="2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03225" indent="-16986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687388" indent="-185738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20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920750" indent="-1905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147763" indent="-18891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613" y="1676400"/>
            <a:ext cx="9753600" cy="2362200"/>
          </a:xfrm>
        </p:spPr>
        <p:txBody>
          <a:bodyPr>
            <a:normAutofit/>
          </a:bodyPr>
          <a:lstStyle/>
          <a:p>
            <a:r>
              <a:rPr lang="en-US" dirty="0" smtClean="0"/>
              <a:t>The long-run computational challenges for using 3D simulations in seismic hazard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613" y="4495800"/>
            <a:ext cx="9753599" cy="1143000"/>
          </a:xfrm>
        </p:spPr>
        <p:txBody>
          <a:bodyPr/>
          <a:lstStyle/>
          <a:p>
            <a:r>
              <a:rPr lang="en-US" dirty="0" smtClean="0"/>
              <a:t>Scott Callaghan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grpSp>
        <p:nvGrpSpPr>
          <p:cNvPr id="88" name="Group 21"/>
          <p:cNvGrpSpPr/>
          <p:nvPr/>
        </p:nvGrpSpPr>
        <p:grpSpPr>
          <a:xfrm>
            <a:off x="5408612" y="4734580"/>
            <a:ext cx="2847974" cy="1818620"/>
            <a:chOff x="5867400" y="1524000"/>
            <a:chExt cx="2847975" cy="1818618"/>
          </a:xfrm>
        </p:grpSpPr>
        <p:grpSp>
          <p:nvGrpSpPr>
            <p:cNvPr id="89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91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92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0" name="TextBox 30"/>
            <p:cNvSpPr txBox="1">
              <a:spLocks noChangeArrowheads="1"/>
            </p:cNvSpPr>
            <p:nvPr/>
          </p:nvSpPr>
          <p:spPr bwMode="auto">
            <a:xfrm>
              <a:off x="6469406" y="2819399"/>
              <a:ext cx="2202848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93" name="Line 26"/>
          <p:cNvSpPr>
            <a:spLocks noChangeShapeType="1"/>
          </p:cNvSpPr>
          <p:nvPr/>
        </p:nvSpPr>
        <p:spPr bwMode="auto">
          <a:xfrm rot="5400000" flipH="1" flipV="1">
            <a:off x="6047585" y="2925062"/>
            <a:ext cx="0" cy="42230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Line 26"/>
          <p:cNvSpPr>
            <a:spLocks noChangeShapeType="1"/>
          </p:cNvSpPr>
          <p:nvPr/>
        </p:nvSpPr>
        <p:spPr bwMode="auto">
          <a:xfrm rot="5400000" flipH="1" flipV="1">
            <a:off x="3897946" y="29076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Rectangle 14"/>
          <p:cNvSpPr>
            <a:spLocks noChangeArrowheads="1"/>
          </p:cNvSpPr>
          <p:nvPr/>
        </p:nvSpPr>
        <p:spPr bwMode="auto">
          <a:xfrm>
            <a:off x="2197794" y="2719311"/>
            <a:ext cx="1400265" cy="785889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</p:txBody>
      </p:sp>
      <p:sp>
        <p:nvSpPr>
          <p:cNvPr id="96" name="Rectangle 14"/>
          <p:cNvSpPr>
            <a:spLocks noChangeArrowheads="1"/>
          </p:cNvSpPr>
          <p:nvPr/>
        </p:nvSpPr>
        <p:spPr bwMode="auto">
          <a:xfrm>
            <a:off x="4204198" y="2752485"/>
            <a:ext cx="1530397" cy="72707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AWP-ODC</a:t>
            </a:r>
          </a:p>
        </p:txBody>
      </p:sp>
      <p:sp>
        <p:nvSpPr>
          <p:cNvPr id="97" name="Rectangle 96"/>
          <p:cNvSpPr>
            <a:spLocks noChangeArrowheads="1"/>
          </p:cNvSpPr>
          <p:nvPr/>
        </p:nvSpPr>
        <p:spPr bwMode="auto">
          <a:xfrm>
            <a:off x="6293633" y="2778123"/>
            <a:ext cx="1489308" cy="727077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992945" y="3497825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cs typeface="Arial" pitchFamily="34" charset="0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931433" y="3497825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08526" y="3497825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500,000 </a:t>
            </a: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1" name="Line 26"/>
          <p:cNvSpPr>
            <a:spLocks noChangeShapeType="1"/>
          </p:cNvSpPr>
          <p:nvPr/>
        </p:nvSpPr>
        <p:spPr bwMode="auto">
          <a:xfrm rot="5400000" flipH="1" flipV="1">
            <a:off x="8242898" y="27645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Line 26"/>
          <p:cNvSpPr>
            <a:spLocks noChangeShapeType="1"/>
          </p:cNvSpPr>
          <p:nvPr/>
        </p:nvSpPr>
        <p:spPr bwMode="auto">
          <a:xfrm rot="10800000" flipV="1">
            <a:off x="9417812" y="4328610"/>
            <a:ext cx="0" cy="266333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3" name="Rectangle 14"/>
          <p:cNvSpPr>
            <a:spLocks noChangeArrowheads="1"/>
          </p:cNvSpPr>
          <p:nvPr/>
        </p:nvSpPr>
        <p:spPr bwMode="auto">
          <a:xfrm>
            <a:off x="8702753" y="2590800"/>
            <a:ext cx="1324680" cy="96151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104" name="Line 26"/>
          <p:cNvSpPr>
            <a:spLocks noChangeShapeType="1"/>
          </p:cNvSpPr>
          <p:nvPr/>
        </p:nvSpPr>
        <p:spPr bwMode="auto">
          <a:xfrm rot="10800000" flipH="1" flipV="1">
            <a:off x="7085013" y="4224013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8503433" y="3505200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</a:t>
            </a:r>
            <a:r>
              <a:rPr lang="en-US" sz="1600" b="1" i="1" dirty="0" smtClean="0">
                <a:latin typeface="Times"/>
                <a:cs typeface="Times"/>
              </a:rPr>
              <a:t>images</a:t>
            </a:r>
            <a:endParaRPr lang="en-US" sz="1600" b="1" i="1" dirty="0">
              <a:latin typeface="Times"/>
              <a:cs typeface="Times"/>
            </a:endParaRP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106" name="Line 26"/>
          <p:cNvSpPr>
            <a:spLocks noChangeShapeType="1"/>
          </p:cNvSpPr>
          <p:nvPr/>
        </p:nvSpPr>
        <p:spPr bwMode="auto">
          <a:xfrm rot="10800000" flipH="1">
            <a:off x="2946572" y="4267200"/>
            <a:ext cx="0" cy="349892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7" name="Group 106"/>
          <p:cNvGrpSpPr/>
          <p:nvPr/>
        </p:nvGrpSpPr>
        <p:grpSpPr>
          <a:xfrm>
            <a:off x="1968276" y="4707308"/>
            <a:ext cx="1941974" cy="1559181"/>
            <a:chOff x="1376950" y="3581400"/>
            <a:chExt cx="2107290" cy="1691912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109" name="TextBox 108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110" name="Text Box 21"/>
          <p:cNvSpPr txBox="1">
            <a:spLocks noChangeArrowheads="1"/>
          </p:cNvSpPr>
          <p:nvPr/>
        </p:nvSpPr>
        <p:spPr bwMode="auto">
          <a:xfrm>
            <a:off x="1674812" y="6256946"/>
            <a:ext cx="2514600" cy="30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665233" y="28624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12 TB </a:t>
            </a: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51657" y="1361015"/>
            <a:ext cx="1865634" cy="2314389"/>
            <a:chOff x="0" y="1957450"/>
            <a:chExt cx="2322834" cy="2619954"/>
          </a:xfrm>
        </p:grpSpPr>
        <p:pic>
          <p:nvPicPr>
            <p:cNvPr id="113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066956"/>
              <a:ext cx="2194561" cy="25104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4" name="Rectangle 113"/>
            <p:cNvSpPr/>
            <p:nvPr/>
          </p:nvSpPr>
          <p:spPr bwMode="auto">
            <a:xfrm>
              <a:off x="1408434" y="1957450"/>
              <a:ext cx="914400" cy="119391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 dirty="0">
                <a:solidFill>
                  <a:schemeClr val="bg1"/>
                </a:solidFill>
                <a:latin typeface="Arial" pitchFamily="-65" charset="0"/>
              </a:endParaRPr>
            </a:p>
          </p:txBody>
        </p:sp>
      </p:grpSp>
      <p:sp>
        <p:nvSpPr>
          <p:cNvPr id="115" name="Text Box 21"/>
          <p:cNvSpPr txBox="1">
            <a:spLocks noChangeArrowheads="1"/>
          </p:cNvSpPr>
          <p:nvPr/>
        </p:nvSpPr>
        <p:spPr bwMode="auto">
          <a:xfrm>
            <a:off x="-14790" y="3657600"/>
            <a:ext cx="1968949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Uniform California Earthquake Rupture Forecast</a:t>
            </a:r>
          </a:p>
        </p:txBody>
      </p:sp>
      <p:sp>
        <p:nvSpPr>
          <p:cNvPr id="116" name="Line 26"/>
          <p:cNvSpPr>
            <a:spLocks noChangeShapeType="1"/>
          </p:cNvSpPr>
          <p:nvPr/>
        </p:nvSpPr>
        <p:spPr bwMode="auto">
          <a:xfrm rot="5400000" flipV="1">
            <a:off x="1941109" y="2959449"/>
            <a:ext cx="0" cy="353528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7" name="Pictur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012" y="1143000"/>
            <a:ext cx="1820123" cy="1084010"/>
          </a:xfrm>
          <a:prstGeom prst="rect">
            <a:avLst/>
          </a:prstGeom>
        </p:spPr>
      </p:pic>
      <p:sp>
        <p:nvSpPr>
          <p:cNvPr id="118" name="Line 26"/>
          <p:cNvSpPr>
            <a:spLocks noChangeShapeType="1"/>
          </p:cNvSpPr>
          <p:nvPr/>
        </p:nvSpPr>
        <p:spPr bwMode="auto">
          <a:xfrm flipH="1">
            <a:off x="7020941" y="2274104"/>
            <a:ext cx="0" cy="45200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4570412" y="1295400"/>
            <a:ext cx="1815524" cy="75696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</a:rPr>
              <a:t>Graves-</a:t>
            </a:r>
            <a:r>
              <a:rPr lang="en-US" sz="1400" b="1" dirty="0" err="1">
                <a:solidFill>
                  <a:srgbClr val="000000"/>
                </a:solidFill>
              </a:rPr>
              <a:t>Pitarka</a:t>
            </a:r>
            <a:r>
              <a:rPr lang="en-US" sz="1400" b="1" dirty="0">
                <a:solidFill>
                  <a:srgbClr val="000000"/>
                </a:solidFill>
              </a:rPr>
              <a:t> kinematic rupture </a:t>
            </a:r>
            <a:r>
              <a:rPr lang="en-US" sz="1400" b="1" dirty="0" smtClean="0">
                <a:solidFill>
                  <a:srgbClr val="000000"/>
                </a:solidFill>
              </a:rPr>
              <a:t>generator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grpSp>
        <p:nvGrpSpPr>
          <p:cNvPr id="120" name="Group 119"/>
          <p:cNvGrpSpPr/>
          <p:nvPr/>
        </p:nvGrpSpPr>
        <p:grpSpPr>
          <a:xfrm>
            <a:off x="8731936" y="4724400"/>
            <a:ext cx="1525590" cy="1267281"/>
            <a:chOff x="3581400" y="1447800"/>
            <a:chExt cx="1809162" cy="1502834"/>
          </a:xfrm>
        </p:grpSpPr>
        <p:pic>
          <p:nvPicPr>
            <p:cNvPr id="121" name="Picture 1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122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0437812" y="1443335"/>
            <a:ext cx="1564816" cy="609028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124" name="Line 26"/>
          <p:cNvSpPr>
            <a:spLocks noChangeShapeType="1"/>
          </p:cNvSpPr>
          <p:nvPr/>
        </p:nvSpPr>
        <p:spPr bwMode="auto">
          <a:xfrm rot="5400000" flipH="1" flipV="1">
            <a:off x="10258958" y="4431266"/>
            <a:ext cx="961494" cy="756182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Line 26"/>
          <p:cNvSpPr>
            <a:spLocks noChangeShapeType="1"/>
          </p:cNvSpPr>
          <p:nvPr/>
        </p:nvSpPr>
        <p:spPr bwMode="auto">
          <a:xfrm rot="5400000" flipV="1">
            <a:off x="3030658" y="44091"/>
            <a:ext cx="0" cy="323191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9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r="4813" b="5138"/>
          <a:stretch/>
        </p:blipFill>
        <p:spPr bwMode="auto">
          <a:xfrm>
            <a:off x="10256217" y="2009200"/>
            <a:ext cx="1934195" cy="22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9415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Reciprocity in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11582404" cy="32766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uses reciprocity to reduce computational cost</a:t>
            </a:r>
          </a:p>
          <a:p>
            <a:r>
              <a:rPr lang="en-US" dirty="0" smtClean="0"/>
              <a:t>Impulse is placed at site of interest</a:t>
            </a:r>
          </a:p>
          <a:p>
            <a:r>
              <a:rPr lang="en-US" dirty="0" smtClean="0"/>
              <a:t>2 Strain Green Tensor simulations are performed</a:t>
            </a:r>
          </a:p>
          <a:p>
            <a:r>
              <a:rPr lang="en-US" dirty="0" smtClean="0"/>
              <a:t>In post-processing, SGT time-series is convolved with slip time history at each point on fault surface to produce seismogram</a:t>
            </a:r>
          </a:p>
          <a:p>
            <a:r>
              <a:rPr lang="en-US" dirty="0" smtClean="0"/>
              <a:t>Non-linearity breaks reciprocity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34" name="Group 33"/>
          <p:cNvGrpSpPr/>
          <p:nvPr/>
        </p:nvGrpSpPr>
        <p:grpSpPr>
          <a:xfrm>
            <a:off x="225424" y="4343400"/>
            <a:ext cx="2287588" cy="1600200"/>
            <a:chOff x="1065212" y="4191000"/>
            <a:chExt cx="2287588" cy="1600200"/>
          </a:xfrm>
        </p:grpSpPr>
        <p:sp>
          <p:nvSpPr>
            <p:cNvPr id="8" name="Parallelogram 7"/>
            <p:cNvSpPr/>
            <p:nvPr/>
          </p:nvSpPr>
          <p:spPr>
            <a:xfrm flipH="1">
              <a:off x="1066800" y="4191000"/>
              <a:ext cx="2286000" cy="914400"/>
            </a:xfrm>
            <a:prstGeom prst="parallelogram">
              <a:avLst>
                <a:gd name="adj" fmla="val 65833"/>
              </a:avLst>
            </a:prstGeom>
            <a:solidFill>
              <a:srgbClr val="FFFFFF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76400" y="5105400"/>
              <a:ext cx="1676400" cy="685800"/>
            </a:xfrm>
            <a:prstGeom prst="rect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Parallelogram 9"/>
            <p:cNvSpPr/>
            <p:nvPr/>
          </p:nvSpPr>
          <p:spPr>
            <a:xfrm rot="5400000">
              <a:off x="570706" y="4685506"/>
              <a:ext cx="1600200" cy="611188"/>
            </a:xfrm>
            <a:prstGeom prst="parallelogram">
              <a:avLst>
                <a:gd name="adj" fmla="val 152925"/>
              </a:avLst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628775" y="4191000"/>
              <a:ext cx="600075" cy="914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200275" y="4191000"/>
              <a:ext cx="633046" cy="9144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219325" y="5105400"/>
              <a:ext cx="0" cy="685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819400" y="5105400"/>
              <a:ext cx="0" cy="6858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238250" y="4448175"/>
              <a:ext cx="1676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457325" y="4762500"/>
              <a:ext cx="16764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238250" y="4448175"/>
              <a:ext cx="0" cy="6572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438275" y="4752975"/>
              <a:ext cx="0" cy="65722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1898649" y="4662487"/>
              <a:ext cx="228600" cy="20002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1" name="Oval 30"/>
            <p:cNvSpPr/>
            <p:nvPr/>
          </p:nvSpPr>
          <p:spPr>
            <a:xfrm rot="20384296">
              <a:off x="1751012" y="4588669"/>
              <a:ext cx="525463" cy="328612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/>
            <p:cNvSpPr/>
            <p:nvPr/>
          </p:nvSpPr>
          <p:spPr>
            <a:xfrm rot="20823188">
              <a:off x="1674812" y="4448175"/>
              <a:ext cx="839788" cy="511969"/>
            </a:xfrm>
            <a:prstGeom prst="ellipse">
              <a:avLst/>
            </a:prstGeom>
            <a:no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12145" y="5976068"/>
            <a:ext cx="134366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Impulse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2"/>
          <a:stretch/>
        </p:blipFill>
        <p:spPr bwMode="auto">
          <a:xfrm rot="10800000" flipH="1" flipV="1">
            <a:off x="3271871" y="4267200"/>
            <a:ext cx="2898741" cy="1640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612" y="4478590"/>
            <a:ext cx="1820123" cy="1084010"/>
          </a:xfrm>
          <a:prstGeom prst="rect">
            <a:avLst/>
          </a:prstGeom>
        </p:spPr>
      </p:pic>
      <p:pic>
        <p:nvPicPr>
          <p:cNvPr id="37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002" r="7132" b="4569"/>
          <a:stretch/>
        </p:blipFill>
        <p:spPr bwMode="auto">
          <a:xfrm>
            <a:off x="8943522" y="4114800"/>
            <a:ext cx="3246890" cy="173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354207" y="6019800"/>
            <a:ext cx="134366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SGTs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399212" y="5976068"/>
            <a:ext cx="2590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Slip time history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6094412" y="4829175"/>
            <a:ext cx="381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dirty="0" smtClean="0"/>
              <a:t>*</a:t>
            </a:r>
            <a:endParaRPr lang="en-US" sz="48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665412" y="5020595"/>
            <a:ext cx="533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8456612" y="5011990"/>
            <a:ext cx="5334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599612" y="5976068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Seismogram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340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Non-Linear </a:t>
            </a:r>
            <a:r>
              <a:rPr lang="en-US" dirty="0" err="1" smtClean="0"/>
              <a:t>CyberShake</a:t>
            </a:r>
            <a:r>
              <a:rPr lang="en-US" dirty="0" smtClean="0"/>
              <a:t>: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Pseudo-nonlinearity: continue with current workflow, adding additional non-linear approximations</a:t>
            </a:r>
          </a:p>
          <a:p>
            <a:r>
              <a:rPr lang="en-US" dirty="0" smtClean="0"/>
              <a:t>New kinematic rupture descriptions could approximate non-linear source effects</a:t>
            </a:r>
          </a:p>
          <a:p>
            <a:r>
              <a:rPr lang="en-US" dirty="0" smtClean="0"/>
              <a:t>Additional post-processing in reciprocity step could approximate non-linear crustal effects</a:t>
            </a:r>
          </a:p>
          <a:p>
            <a:r>
              <a:rPr lang="en-US" dirty="0" smtClean="0"/>
              <a:t>Could calibrate against suites of full non-linear simulations to generate pseudo-nonlinear models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3930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Non-linear </a:t>
            </a:r>
            <a:r>
              <a:rPr lang="en-US" dirty="0" err="1" smtClean="0"/>
              <a:t>CyberShake</a:t>
            </a:r>
            <a:r>
              <a:rPr lang="en-US" dirty="0" smtClean="0"/>
              <a:t>: Hybrid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Modify </a:t>
            </a:r>
            <a:r>
              <a:rPr lang="en-US" dirty="0" err="1"/>
              <a:t>CyberShake</a:t>
            </a:r>
            <a:r>
              <a:rPr lang="en-US" dirty="0"/>
              <a:t> to include forward simulations</a:t>
            </a:r>
          </a:p>
          <a:p>
            <a:r>
              <a:rPr lang="en-US" dirty="0"/>
              <a:t>Converting </a:t>
            </a:r>
            <a:r>
              <a:rPr lang="en-US" dirty="0" err="1"/>
              <a:t>CyberShake</a:t>
            </a:r>
            <a:r>
              <a:rPr lang="en-US" dirty="0"/>
              <a:t> to forward-only is expensive</a:t>
            </a:r>
          </a:p>
          <a:p>
            <a:pPr lvl="1"/>
            <a:r>
              <a:rPr lang="en-US" dirty="0"/>
              <a:t>Most recent Study 17.3 used 21.6 million core-hours	</a:t>
            </a:r>
          </a:p>
          <a:p>
            <a:pPr lvl="1"/>
            <a:r>
              <a:rPr lang="en-US" dirty="0"/>
              <a:t>Running forward-only would have used ~1.1 billion</a:t>
            </a:r>
          </a:p>
          <a:p>
            <a:r>
              <a:rPr lang="en-US" dirty="0"/>
              <a:t>Less than 10% of sources account for more than 90% of the hazard</a:t>
            </a:r>
          </a:p>
          <a:p>
            <a:pPr lvl="1"/>
            <a:r>
              <a:rPr lang="en-US" dirty="0"/>
              <a:t>Even less than 10% at the rupture level</a:t>
            </a:r>
          </a:p>
          <a:p>
            <a:r>
              <a:rPr lang="en-US" dirty="0"/>
              <a:t>Combine forward-simulation of a small subset of events with reciprocity for the majority</a:t>
            </a:r>
          </a:p>
          <a:p>
            <a:pPr lvl="1"/>
            <a:r>
              <a:rPr lang="en-US" dirty="0"/>
              <a:t>3% forward (15,000 events) + 97% reciprocity = 51 million core-hours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008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Challenge becomes how to determine which events should be forward-simulated</a:t>
            </a:r>
          </a:p>
          <a:p>
            <a:r>
              <a:rPr lang="en-US" dirty="0" smtClean="0"/>
              <a:t>For previously-run sites, can use previous disaggregation results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836612" y="2758857"/>
            <a:ext cx="8763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Source# %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Contribution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TotExceedRate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SourceName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</a:t>
            </a:r>
          </a:p>
          <a:p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000112  28.44   		1.1660034E-4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Jacinto;SBV+SJV+A+C </a:t>
            </a:r>
            <a:endParaRPr lang="it-IT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000110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08.01  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		3.284774E-5 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Jacinto;SBV+SJV     </a:t>
            </a:r>
          </a:p>
          <a:p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000111  07.77   		3.1859796E-5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Jacinto;SBV+SJV+A   </a:t>
            </a:r>
            <a:endParaRPr lang="it-IT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000094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07.09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2.9080562E-5  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S. San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Andreas;SM+NSB+SSB+BG+CO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it-IT" sz="1400" dirty="0">
                <a:latin typeface="Courier New" pitchFamily="49" charset="0"/>
                <a:cs typeface="Courier New" pitchFamily="49" charset="0"/>
              </a:rPr>
              <a:t>000109  06.39  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		2.6198057E-5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Jacinto;SBV</a:t>
            </a:r>
            <a:endParaRPr lang="it-IT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000079  04.62 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1.894212E-5   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S. San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Andreas;NSB+SSB+BG+CO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000097  02.97 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1.21608555E-5 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S. San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Andreas;SSB+BG+CO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000093  02.77 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1.1355708E-5  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S. San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Andreas;SM+NSB+SSB+BG</a:t>
            </a:r>
            <a:endParaRPr lang="en-US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it-IT" sz="1400" dirty="0">
                <a:latin typeface="Courier New" pitchFamily="49" charset="0"/>
                <a:cs typeface="Courier New" pitchFamily="49" charset="0"/>
              </a:rPr>
              <a:t>000130  02.38  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		9.758109E-6 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Jacinto (SB to C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it-IT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it-IT" sz="1400" dirty="0">
                <a:latin typeface="Courier New" pitchFamily="49" charset="0"/>
                <a:cs typeface="Courier New" pitchFamily="49" charset="0"/>
              </a:rPr>
              <a:t>000115  02.10  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		8.5908005E-6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Jacinto;SBV+SJV+A+CC+B+SM</a:t>
            </a:r>
            <a:endParaRPr lang="it-IT" sz="1400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000086  02.05  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		8.392931E-6     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S. San </a:t>
            </a:r>
            <a:r>
              <a:rPr lang="en-US" sz="1400" dirty="0" err="1">
                <a:latin typeface="Courier New" pitchFamily="49" charset="0"/>
                <a:cs typeface="Courier New" pitchFamily="49" charset="0"/>
              </a:rPr>
              <a:t>Andreas;PK+CH+CC+BB+NM+SM+NSB</a:t>
            </a:r>
            <a:r>
              <a:rPr lang="en-US" sz="1400" dirty="0">
                <a:latin typeface="Courier New" pitchFamily="49" charset="0"/>
                <a:cs typeface="Courier New" pitchFamily="49" charset="0"/>
              </a:rPr>
              <a:t>    </a:t>
            </a:r>
          </a:p>
          <a:p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000114  01.79  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		7.3234287E-6    </a:t>
            </a:r>
            <a:r>
              <a:rPr lang="it-IT" sz="1400" dirty="0">
                <a:latin typeface="Courier New" pitchFamily="49" charset="0"/>
                <a:cs typeface="Courier New" pitchFamily="49" charset="0"/>
              </a:rPr>
              <a:t>San </a:t>
            </a:r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Jacinto;SBV+SJV+A+CC+B</a:t>
            </a:r>
            <a:endParaRPr lang="it-IT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it-IT" sz="1400" dirty="0" smtClean="0">
                <a:latin typeface="Courier New" pitchFamily="49" charset="0"/>
                <a:cs typeface="Courier New" pitchFamily="49" charset="0"/>
              </a:rPr>
              <a:t>...</a:t>
            </a:r>
            <a:endParaRPr lang="it-IT" sz="14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6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Event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new sites / velocity models, can predict intensity measure and therefore predict disaggregation results</a:t>
            </a:r>
          </a:p>
          <a:p>
            <a:r>
              <a:rPr lang="en-US" dirty="0" smtClean="0"/>
              <a:t>What GMPEs do</a:t>
            </a:r>
          </a:p>
          <a:p>
            <a:r>
              <a:rPr lang="en-US" dirty="0" smtClean="0"/>
              <a:t>Can tolerate a moderate amount of </a:t>
            </a:r>
            <a:r>
              <a:rPr lang="en-US" dirty="0" smtClean="0"/>
              <a:t>error, especially by being inclusive</a:t>
            </a:r>
            <a:endParaRPr lang="en-US" dirty="0" smtClean="0"/>
          </a:p>
          <a:p>
            <a:r>
              <a:rPr lang="en-US" dirty="0" smtClean="0"/>
              <a:t>Use machine learning to classify events into forward-simulation or reciprocity</a:t>
            </a:r>
          </a:p>
          <a:p>
            <a:pPr lvl="1"/>
            <a:r>
              <a:rPr lang="en-US" dirty="0" smtClean="0"/>
              <a:t>Very preliminary work suggests this is </a:t>
            </a:r>
            <a:r>
              <a:rPr lang="en-US" dirty="0" smtClean="0"/>
              <a:t>promising</a:t>
            </a:r>
          </a:p>
          <a:p>
            <a:r>
              <a:rPr lang="en-US" dirty="0" smtClean="0"/>
              <a:t>Could mesh well with UCERF 3 ERF option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lassify into </a:t>
            </a:r>
            <a:r>
              <a:rPr lang="en-US" dirty="0" smtClean="0"/>
              <a:t>(GMPE, reciprocity, forward)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724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continue to integrate new developments into </a:t>
            </a:r>
            <a:r>
              <a:rPr lang="en-US" dirty="0" err="1" smtClean="0"/>
              <a:t>CyberShake</a:t>
            </a:r>
            <a:r>
              <a:rPr lang="en-US" dirty="0" smtClean="0"/>
              <a:t> </a:t>
            </a:r>
          </a:p>
          <a:p>
            <a:r>
              <a:rPr lang="en-US" dirty="0" smtClean="0"/>
              <a:t>Nonlinearity will be important especially at higher frequencies</a:t>
            </a:r>
          </a:p>
          <a:p>
            <a:r>
              <a:rPr lang="en-US" dirty="0" smtClean="0"/>
              <a:t>Pseudo-nonlinearity or hybrid approaches may provide path forward</a:t>
            </a:r>
          </a:p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9/8/2017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957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383</Words>
  <Application>Microsoft Office PowerPoint</Application>
  <PresentationFormat>Custom</PresentationFormat>
  <Paragraphs>107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Continental North America 16x9</vt:lpstr>
      <vt:lpstr>The long-run computational challenges for using 3D simulations in seismic hazard analysis</vt:lpstr>
      <vt:lpstr>CyberShake Overview</vt:lpstr>
      <vt:lpstr>Reciprocity in CyberShake</vt:lpstr>
      <vt:lpstr>Non-Linear CyberShake: Approximation</vt:lpstr>
      <vt:lpstr>Non-linear CyberShake: Hybrid</vt:lpstr>
      <vt:lpstr>Event Classification</vt:lpstr>
      <vt:lpstr>Event Classification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2017-09-08T17:20:11Z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