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1" r:id="rId1"/>
  </p:sldMasterIdLst>
  <p:notesMasterIdLst>
    <p:notesMasterId r:id="rId26"/>
  </p:notesMasterIdLst>
  <p:handoutMasterIdLst>
    <p:handoutMasterId r:id="rId27"/>
  </p:handoutMasterIdLst>
  <p:sldIdLst>
    <p:sldId id="282" r:id="rId2"/>
    <p:sldId id="328" r:id="rId3"/>
    <p:sldId id="330" r:id="rId4"/>
    <p:sldId id="296" r:id="rId5"/>
    <p:sldId id="291" r:id="rId6"/>
    <p:sldId id="308" r:id="rId7"/>
    <p:sldId id="327" r:id="rId8"/>
    <p:sldId id="311" r:id="rId9"/>
    <p:sldId id="312" r:id="rId10"/>
    <p:sldId id="313" r:id="rId11"/>
    <p:sldId id="314" r:id="rId12"/>
    <p:sldId id="315" r:id="rId13"/>
    <p:sldId id="336" r:id="rId14"/>
    <p:sldId id="317" r:id="rId15"/>
    <p:sldId id="318" r:id="rId16"/>
    <p:sldId id="319" r:id="rId17"/>
    <p:sldId id="320" r:id="rId18"/>
    <p:sldId id="323" r:id="rId19"/>
    <p:sldId id="322" r:id="rId20"/>
    <p:sldId id="324" r:id="rId21"/>
    <p:sldId id="334" r:id="rId22"/>
    <p:sldId id="325" r:id="rId23"/>
    <p:sldId id="326" r:id="rId24"/>
    <p:sldId id="332" r:id="rId25"/>
  </p:sldIdLst>
  <p:sldSz cx="14630400" cy="8229600"/>
  <p:notesSz cx="6858000" cy="92964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5100" kern="1200">
        <a:solidFill>
          <a:schemeClr val="tx2"/>
        </a:solidFill>
        <a:latin typeface="Arial" pitchFamily="34" charset="0"/>
        <a:ea typeface="+mn-ea"/>
        <a:cs typeface="+mn-cs"/>
      </a:defRPr>
    </a:lvl1pPr>
    <a:lvl2pPr marL="731520" algn="ctr" rtl="0" fontAlgn="base">
      <a:spcBef>
        <a:spcPct val="0"/>
      </a:spcBef>
      <a:spcAft>
        <a:spcPct val="0"/>
      </a:spcAft>
      <a:defRPr sz="5100" kern="1200">
        <a:solidFill>
          <a:schemeClr val="tx2"/>
        </a:solidFill>
        <a:latin typeface="Arial" pitchFamily="34" charset="0"/>
        <a:ea typeface="+mn-ea"/>
        <a:cs typeface="+mn-cs"/>
      </a:defRPr>
    </a:lvl2pPr>
    <a:lvl3pPr marL="1463040" algn="ctr" rtl="0" fontAlgn="base">
      <a:spcBef>
        <a:spcPct val="0"/>
      </a:spcBef>
      <a:spcAft>
        <a:spcPct val="0"/>
      </a:spcAft>
      <a:defRPr sz="5100" kern="1200">
        <a:solidFill>
          <a:schemeClr val="tx2"/>
        </a:solidFill>
        <a:latin typeface="Arial" pitchFamily="34" charset="0"/>
        <a:ea typeface="+mn-ea"/>
        <a:cs typeface="+mn-cs"/>
      </a:defRPr>
    </a:lvl3pPr>
    <a:lvl4pPr marL="2194560" algn="ctr" rtl="0" fontAlgn="base">
      <a:spcBef>
        <a:spcPct val="0"/>
      </a:spcBef>
      <a:spcAft>
        <a:spcPct val="0"/>
      </a:spcAft>
      <a:defRPr sz="5100" kern="1200">
        <a:solidFill>
          <a:schemeClr val="tx2"/>
        </a:solidFill>
        <a:latin typeface="Arial" pitchFamily="34" charset="0"/>
        <a:ea typeface="+mn-ea"/>
        <a:cs typeface="+mn-cs"/>
      </a:defRPr>
    </a:lvl4pPr>
    <a:lvl5pPr marL="2926080" algn="ctr" rtl="0" fontAlgn="base">
      <a:spcBef>
        <a:spcPct val="0"/>
      </a:spcBef>
      <a:spcAft>
        <a:spcPct val="0"/>
      </a:spcAft>
      <a:defRPr sz="5100" kern="1200">
        <a:solidFill>
          <a:schemeClr val="tx2"/>
        </a:solidFill>
        <a:latin typeface="Arial" pitchFamily="34" charset="0"/>
        <a:ea typeface="+mn-ea"/>
        <a:cs typeface="+mn-cs"/>
      </a:defRPr>
    </a:lvl5pPr>
    <a:lvl6pPr marL="3657600" algn="l" defTabSz="1463040" rtl="0" eaLnBrk="1" latinLnBrk="0" hangingPunct="1">
      <a:defRPr sz="5100" kern="1200">
        <a:solidFill>
          <a:schemeClr val="tx2"/>
        </a:solidFill>
        <a:latin typeface="Arial" pitchFamily="34" charset="0"/>
        <a:ea typeface="+mn-ea"/>
        <a:cs typeface="+mn-cs"/>
      </a:defRPr>
    </a:lvl6pPr>
    <a:lvl7pPr marL="4389120" algn="l" defTabSz="1463040" rtl="0" eaLnBrk="1" latinLnBrk="0" hangingPunct="1">
      <a:defRPr sz="5100" kern="1200">
        <a:solidFill>
          <a:schemeClr val="tx2"/>
        </a:solidFill>
        <a:latin typeface="Arial" pitchFamily="34" charset="0"/>
        <a:ea typeface="+mn-ea"/>
        <a:cs typeface="+mn-cs"/>
      </a:defRPr>
    </a:lvl7pPr>
    <a:lvl8pPr marL="5120640" algn="l" defTabSz="1463040" rtl="0" eaLnBrk="1" latinLnBrk="0" hangingPunct="1">
      <a:defRPr sz="5100" kern="1200">
        <a:solidFill>
          <a:schemeClr val="tx2"/>
        </a:solidFill>
        <a:latin typeface="Arial" pitchFamily="34" charset="0"/>
        <a:ea typeface="+mn-ea"/>
        <a:cs typeface="+mn-cs"/>
      </a:defRPr>
    </a:lvl8pPr>
    <a:lvl9pPr marL="5852160" algn="l" defTabSz="1463040" rtl="0" eaLnBrk="1" latinLnBrk="0" hangingPunct="1">
      <a:defRPr sz="5100" kern="1200">
        <a:solidFill>
          <a:schemeClr val="tx2"/>
        </a:solidFill>
        <a:latin typeface="Arial" pitchFamily="34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hilip Maechling" initials="" lastIdx="1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CC00CC"/>
    <a:srgbClr val="3366CC"/>
    <a:srgbClr val="0066CC"/>
    <a:srgbClr val="990000"/>
    <a:srgbClr val="F8B308"/>
    <a:srgbClr val="333399"/>
    <a:srgbClr val="CCCCFF"/>
    <a:srgbClr val="6666FF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76" autoAdjust="0"/>
    <p:restoredTop sz="89429" autoAdjust="0"/>
  </p:normalViewPr>
  <p:slideViewPr>
    <p:cSldViewPr>
      <p:cViewPr varScale="1">
        <p:scale>
          <a:sx n="84" d="100"/>
          <a:sy n="84" d="100"/>
        </p:scale>
        <p:origin x="-750" y="-66"/>
      </p:cViewPr>
      <p:guideLst>
        <p:guide orient="horz" pos="2592"/>
        <p:guide pos="46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image" Target="../media/image33.wmf"/><Relationship Id="rId6" Type="http://schemas.openxmlformats.org/officeDocument/2006/relationships/image" Target="../media/image38.emf"/><Relationship Id="rId5" Type="http://schemas.openxmlformats.org/officeDocument/2006/relationships/image" Target="../media/image37.emf"/><Relationship Id="rId4" Type="http://schemas.openxmlformats.org/officeDocument/2006/relationships/image" Target="../media/image3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592ED-B179-4037-8DCD-E05A91E935F7}" type="datetimeFigureOut">
              <a:rPr lang="en-US" smtClean="0"/>
              <a:pPr/>
              <a:t>9/10/2017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C21D09-FF82-498A-9FAD-58B5BA897D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8465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>
            <a:lvl1pPr algn="l" defTabSz="928688" eaLnBrk="0" hangingPunct="0">
              <a:defRPr sz="120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endParaRPr lang="en-US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>
            <a:lvl1pPr algn="r" defTabSz="928688" eaLnBrk="0" hangingPunct="0">
              <a:defRPr sz="120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endParaRPr lang="en-US"/>
          </a:p>
        </p:txBody>
      </p:sp>
      <p:sp>
        <p:nvSpPr>
          <p:cNvPr id="737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30200" y="696913"/>
            <a:ext cx="61976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37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37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85" tIns="46442" rIns="92885" bIns="46442" numCol="1" anchor="b" anchorCtr="0" compatLnSpc="1">
            <a:prstTxWarp prst="textNoShape">
              <a:avLst/>
            </a:prstTxWarp>
          </a:bodyPr>
          <a:lstStyle>
            <a:lvl1pPr algn="l" defTabSz="928688" eaLnBrk="0" hangingPunct="0">
              <a:defRPr sz="120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endParaRPr lang="en-US"/>
          </a:p>
        </p:txBody>
      </p:sp>
      <p:sp>
        <p:nvSpPr>
          <p:cNvPr id="737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85" tIns="46442" rIns="92885" bIns="46442" numCol="1" anchor="b" anchorCtr="0" compatLnSpc="1">
            <a:prstTxWarp prst="textNoShape">
              <a:avLst/>
            </a:prstTxWarp>
          </a:bodyPr>
          <a:lstStyle>
            <a:lvl1pPr algn="r" defTabSz="928688" eaLnBrk="0" hangingPunct="0">
              <a:defRPr sz="120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fld id="{BB0F51AA-6698-42E4-8A9F-97E76DC3E49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3987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9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731520" algn="l" rtl="0" fontAlgn="base">
      <a:spcBef>
        <a:spcPct val="30000"/>
      </a:spcBef>
      <a:spcAft>
        <a:spcPct val="0"/>
      </a:spcAft>
      <a:defRPr sz="19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1463040" algn="l" rtl="0" fontAlgn="base">
      <a:spcBef>
        <a:spcPct val="30000"/>
      </a:spcBef>
      <a:spcAft>
        <a:spcPct val="0"/>
      </a:spcAft>
      <a:defRPr sz="19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2194560" algn="l" rtl="0" fontAlgn="base">
      <a:spcBef>
        <a:spcPct val="30000"/>
      </a:spcBef>
      <a:spcAft>
        <a:spcPct val="0"/>
      </a:spcAft>
      <a:defRPr sz="19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2926080" algn="l" rtl="0" fontAlgn="base">
      <a:spcBef>
        <a:spcPct val="30000"/>
      </a:spcBef>
      <a:spcAft>
        <a:spcPct val="0"/>
      </a:spcAft>
      <a:defRPr sz="19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3657600" algn="l" defTabSz="146304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89120" algn="l" defTabSz="146304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20640" algn="l" defTabSz="146304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52160" algn="l" defTabSz="146304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0F51AA-6698-42E4-8A9F-97E76DC3E49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5716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0F51AA-6698-42E4-8A9F-97E76DC3E49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6186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0F51AA-6698-42E4-8A9F-97E76DC3E495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698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2556513"/>
            <a:ext cx="12435840" cy="1764030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0" cy="2103120"/>
          </a:xfrm>
        </p:spPr>
        <p:txBody>
          <a:bodyPr/>
          <a:lstStyle>
            <a:lvl1pPr marL="0" indent="0" algn="ctr">
              <a:buNone/>
              <a:defRPr sz="3600"/>
            </a:lvl1pPr>
            <a:lvl2pPr marL="731520" indent="0" algn="ctr">
              <a:buNone/>
              <a:defRPr/>
            </a:lvl2pPr>
            <a:lvl3pPr marL="1463040" indent="0" algn="ctr">
              <a:buNone/>
              <a:defRPr/>
            </a:lvl3pPr>
            <a:lvl4pPr marL="2194560" indent="0" algn="ctr">
              <a:buNone/>
              <a:defRPr/>
            </a:lvl4pPr>
            <a:lvl5pPr marL="2926080" indent="0" algn="ctr">
              <a:buNone/>
              <a:defRPr/>
            </a:lvl5pPr>
            <a:lvl6pPr marL="3657600" indent="0" algn="ctr">
              <a:buNone/>
              <a:defRPr/>
            </a:lvl6pPr>
            <a:lvl7pPr marL="4389120" indent="0" algn="ctr">
              <a:buNone/>
              <a:defRPr/>
            </a:lvl7pPr>
            <a:lvl8pPr marL="5120640" indent="0" algn="ctr">
              <a:buNone/>
              <a:defRPr/>
            </a:lvl8pPr>
            <a:lvl9pPr marL="585216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941785-CE90-41A5-9A93-A75AB0528A8B}" type="slidenum">
              <a:rPr lang="en-US"/>
              <a:pPr/>
              <a:t>‹#›</a:t>
            </a:fld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91201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" y="838200"/>
            <a:ext cx="14264640" cy="975360"/>
          </a:xfrm>
        </p:spPr>
        <p:txBody>
          <a:bodyPr/>
          <a:lstStyle>
            <a:lvl1pPr>
              <a:defRPr sz="4400" baseline="0">
                <a:latin typeface="Calibr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1313" indent="-341313">
              <a:spcBef>
                <a:spcPts val="600"/>
              </a:spcBef>
              <a:defRPr sz="3600"/>
            </a:lvl1pPr>
            <a:lvl2pPr marL="803275" indent="-355600">
              <a:spcBef>
                <a:spcPts val="400"/>
              </a:spcBef>
              <a:defRPr sz="3200"/>
            </a:lvl2pPr>
            <a:lvl3pPr marL="1146175" indent="-285750">
              <a:spcBef>
                <a:spcPts val="200"/>
              </a:spcBef>
              <a:defRPr sz="2800"/>
            </a:lvl3pPr>
            <a:lvl4pPr marL="1487488" indent="-249238">
              <a:spcBef>
                <a:spcPts val="100"/>
              </a:spcBef>
              <a:defRPr/>
            </a:lvl4pPr>
            <a:lvl5pPr marL="1768475" indent="-214313">
              <a:spcBef>
                <a:spcPts val="0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>
          <a:xfrm>
            <a:off x="12705304" y="7878744"/>
            <a:ext cx="1828800" cy="27432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8600" y="7874896"/>
            <a:ext cx="1584960" cy="274320"/>
          </a:xfrm>
        </p:spPr>
        <p:txBody>
          <a:bodyPr/>
          <a:lstStyle>
            <a:lvl1pPr algn="l">
              <a:defRPr/>
            </a:lvl1pPr>
          </a:lstStyle>
          <a:p>
            <a:fld id="{A159CEC4-A8E1-4F11-A707-62DA653B13D9}" type="slidenum">
              <a:rPr lang="en-US" smtClean="0"/>
              <a:pPr/>
              <a:t>‹#›</a:t>
            </a:fld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3852072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1" y="5288281"/>
            <a:ext cx="12435840" cy="1634490"/>
          </a:xfrm>
        </p:spPr>
        <p:txBody>
          <a:bodyPr anchor="t"/>
          <a:lstStyle>
            <a:lvl1pPr algn="l">
              <a:defRPr sz="64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1" y="3488056"/>
            <a:ext cx="12435840" cy="1800224"/>
          </a:xfrm>
        </p:spPr>
        <p:txBody>
          <a:bodyPr anchor="b"/>
          <a:lstStyle>
            <a:lvl1pPr marL="0" indent="0">
              <a:buNone/>
              <a:defRPr sz="3200"/>
            </a:lvl1pPr>
            <a:lvl2pPr marL="731520" indent="0">
              <a:buNone/>
              <a:defRPr sz="2900"/>
            </a:lvl2pPr>
            <a:lvl3pPr marL="1463040" indent="0">
              <a:buNone/>
              <a:defRPr sz="2600"/>
            </a:lvl3pPr>
            <a:lvl4pPr marL="2194560" indent="0">
              <a:buNone/>
              <a:defRPr sz="2200"/>
            </a:lvl4pPr>
            <a:lvl5pPr marL="2926080" indent="0">
              <a:buNone/>
              <a:defRPr sz="2200"/>
            </a:lvl5pPr>
            <a:lvl6pPr marL="3657600" indent="0">
              <a:buNone/>
              <a:defRPr sz="2200"/>
            </a:lvl6pPr>
            <a:lvl7pPr marL="4389120" indent="0">
              <a:buNone/>
              <a:defRPr sz="2200"/>
            </a:lvl7pPr>
            <a:lvl8pPr marL="5120640" indent="0">
              <a:buNone/>
              <a:defRPr sz="2200"/>
            </a:lvl8pPr>
            <a:lvl9pPr marL="5852160" indent="0">
              <a:buNone/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32392D-8041-4C9C-B172-B92FB4FCFB8E}" type="slidenum">
              <a:rPr lang="en-US"/>
              <a:pPr/>
              <a:t>‹#›</a:t>
            </a:fld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16300517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3846" y="2103120"/>
            <a:ext cx="7025640" cy="5669280"/>
          </a:xfrm>
        </p:spPr>
        <p:txBody>
          <a:bodyPr/>
          <a:lstStyle>
            <a:lvl1pPr>
              <a:defRPr sz="45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3326" y="2103120"/>
            <a:ext cx="7025640" cy="5669280"/>
          </a:xfrm>
        </p:spPr>
        <p:txBody>
          <a:bodyPr/>
          <a:lstStyle>
            <a:lvl1pPr>
              <a:defRPr sz="45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34664E-873C-4197-8235-F307F177DF35}" type="slidenum">
              <a:rPr lang="en-US"/>
              <a:pPr/>
              <a:t>‹#›</a:t>
            </a:fld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34251683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66"/>
            <a:ext cx="13167360" cy="1371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842136"/>
            <a:ext cx="6464301" cy="767715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31520" indent="0">
              <a:buNone/>
              <a:defRPr sz="3200" b="1"/>
            </a:lvl2pPr>
            <a:lvl3pPr marL="1463040" indent="0">
              <a:buNone/>
              <a:defRPr sz="2900" b="1"/>
            </a:lvl3pPr>
            <a:lvl4pPr marL="2194560" indent="0">
              <a:buNone/>
              <a:defRPr sz="2600" b="1"/>
            </a:lvl4pPr>
            <a:lvl5pPr marL="2926080" indent="0">
              <a:buNone/>
              <a:defRPr sz="2600" b="1"/>
            </a:lvl5pPr>
            <a:lvl6pPr marL="3657600" indent="0">
              <a:buNone/>
              <a:defRPr sz="2600" b="1"/>
            </a:lvl6pPr>
            <a:lvl7pPr marL="4389120" indent="0">
              <a:buNone/>
              <a:defRPr sz="2600" b="1"/>
            </a:lvl7pPr>
            <a:lvl8pPr marL="5120640" indent="0">
              <a:buNone/>
              <a:defRPr sz="2600" b="1"/>
            </a:lvl8pPr>
            <a:lvl9pPr marL="5852160" indent="0">
              <a:buNone/>
              <a:defRPr sz="2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609849"/>
            <a:ext cx="6464301" cy="4741546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46" y="1842136"/>
            <a:ext cx="6466840" cy="767715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31520" indent="0">
              <a:buNone/>
              <a:defRPr sz="3200" b="1"/>
            </a:lvl2pPr>
            <a:lvl3pPr marL="1463040" indent="0">
              <a:buNone/>
              <a:defRPr sz="2900" b="1"/>
            </a:lvl3pPr>
            <a:lvl4pPr marL="2194560" indent="0">
              <a:buNone/>
              <a:defRPr sz="2600" b="1"/>
            </a:lvl4pPr>
            <a:lvl5pPr marL="2926080" indent="0">
              <a:buNone/>
              <a:defRPr sz="2600" b="1"/>
            </a:lvl5pPr>
            <a:lvl6pPr marL="3657600" indent="0">
              <a:buNone/>
              <a:defRPr sz="2600" b="1"/>
            </a:lvl6pPr>
            <a:lvl7pPr marL="4389120" indent="0">
              <a:buNone/>
              <a:defRPr sz="2600" b="1"/>
            </a:lvl7pPr>
            <a:lvl8pPr marL="5120640" indent="0">
              <a:buNone/>
              <a:defRPr sz="2600" b="1"/>
            </a:lvl8pPr>
            <a:lvl9pPr marL="5852160" indent="0">
              <a:buNone/>
              <a:defRPr sz="2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46" y="2609849"/>
            <a:ext cx="6466840" cy="4741546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218565-41D9-4DAB-8214-DD27AB5DE01B}" type="slidenum">
              <a:rPr lang="en-US"/>
              <a:pPr/>
              <a:t>‹#›</a:t>
            </a:fld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42387874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8478BF-1F7B-4A65-BF09-BFF827AA38B2}" type="slidenum">
              <a:rPr lang="en-US"/>
              <a:pPr/>
              <a:t>‹#›</a:t>
            </a:fld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2507746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F9B344-2C34-46CE-B360-7AD5D40A7D35}" type="slidenum">
              <a:rPr lang="en-US"/>
              <a:pPr/>
              <a:t>‹#›</a:t>
            </a:fld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31079317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6" y="327659"/>
            <a:ext cx="4813301" cy="139446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0" y="327663"/>
            <a:ext cx="8178800" cy="7023736"/>
          </a:xfrm>
        </p:spPr>
        <p:txBody>
          <a:bodyPr/>
          <a:lstStyle>
            <a:lvl1pPr>
              <a:defRPr sz="5100"/>
            </a:lvl1pPr>
            <a:lvl2pPr>
              <a:defRPr sz="4500"/>
            </a:lvl2pPr>
            <a:lvl3pPr>
              <a:defRPr sz="38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6" y="1722124"/>
            <a:ext cx="4813301" cy="5629275"/>
          </a:xfrm>
        </p:spPr>
        <p:txBody>
          <a:bodyPr/>
          <a:lstStyle>
            <a:lvl1pPr marL="0" indent="0">
              <a:buNone/>
              <a:defRPr sz="2200"/>
            </a:lvl1pPr>
            <a:lvl2pPr marL="731520" indent="0">
              <a:buNone/>
              <a:defRPr sz="1900"/>
            </a:lvl2pPr>
            <a:lvl3pPr marL="1463040" indent="0">
              <a:buNone/>
              <a:defRPr sz="1600"/>
            </a:lvl3pPr>
            <a:lvl4pPr marL="2194560" indent="0">
              <a:buNone/>
              <a:defRPr sz="1400"/>
            </a:lvl4pPr>
            <a:lvl5pPr marL="2926080" indent="0">
              <a:buNone/>
              <a:defRPr sz="1400"/>
            </a:lvl5pPr>
            <a:lvl6pPr marL="3657600" indent="0">
              <a:buNone/>
              <a:defRPr sz="1400"/>
            </a:lvl6pPr>
            <a:lvl7pPr marL="4389120" indent="0">
              <a:buNone/>
              <a:defRPr sz="1400"/>
            </a:lvl7pPr>
            <a:lvl8pPr marL="5120640" indent="0">
              <a:buNone/>
              <a:defRPr sz="1400"/>
            </a:lvl8pPr>
            <a:lvl9pPr marL="585216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83A3E1-BD29-4077-9B0E-4C2D47CD7A36}" type="slidenum">
              <a:rPr lang="en-US"/>
              <a:pPr/>
              <a:t>‹#›</a:t>
            </a:fld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34415548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2"/>
            <a:ext cx="8778240" cy="680086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735330"/>
            <a:ext cx="8778240" cy="4937760"/>
          </a:xfrm>
        </p:spPr>
        <p:txBody>
          <a:bodyPr/>
          <a:lstStyle>
            <a:lvl1pPr marL="0" indent="0">
              <a:buNone/>
              <a:defRPr sz="5100"/>
            </a:lvl1pPr>
            <a:lvl2pPr marL="731520" indent="0">
              <a:buNone/>
              <a:defRPr sz="4500"/>
            </a:lvl2pPr>
            <a:lvl3pPr marL="1463040" indent="0">
              <a:buNone/>
              <a:defRPr sz="3800"/>
            </a:lvl3pPr>
            <a:lvl4pPr marL="2194560" indent="0">
              <a:buNone/>
              <a:defRPr sz="3200"/>
            </a:lvl4pPr>
            <a:lvl5pPr marL="2926080" indent="0">
              <a:buNone/>
              <a:defRPr sz="3200"/>
            </a:lvl5pPr>
            <a:lvl6pPr marL="3657600" indent="0">
              <a:buNone/>
              <a:defRPr sz="3200"/>
            </a:lvl6pPr>
            <a:lvl7pPr marL="4389120" indent="0">
              <a:buNone/>
              <a:defRPr sz="3200"/>
            </a:lvl7pPr>
            <a:lvl8pPr marL="5120640" indent="0">
              <a:buNone/>
              <a:defRPr sz="3200"/>
            </a:lvl8pPr>
            <a:lvl9pPr marL="5852160" indent="0">
              <a:buNone/>
              <a:defRPr sz="32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07"/>
            <a:ext cx="8778240" cy="965835"/>
          </a:xfrm>
        </p:spPr>
        <p:txBody>
          <a:bodyPr/>
          <a:lstStyle>
            <a:lvl1pPr marL="0" indent="0">
              <a:buNone/>
              <a:defRPr sz="2200"/>
            </a:lvl1pPr>
            <a:lvl2pPr marL="731520" indent="0">
              <a:buNone/>
              <a:defRPr sz="1900"/>
            </a:lvl2pPr>
            <a:lvl3pPr marL="1463040" indent="0">
              <a:buNone/>
              <a:defRPr sz="1600"/>
            </a:lvl3pPr>
            <a:lvl4pPr marL="2194560" indent="0">
              <a:buNone/>
              <a:defRPr sz="1400"/>
            </a:lvl4pPr>
            <a:lvl5pPr marL="2926080" indent="0">
              <a:buNone/>
              <a:defRPr sz="1400"/>
            </a:lvl5pPr>
            <a:lvl6pPr marL="3657600" indent="0">
              <a:buNone/>
              <a:defRPr sz="1400"/>
            </a:lvl6pPr>
            <a:lvl7pPr marL="4389120" indent="0">
              <a:buNone/>
              <a:defRPr sz="1400"/>
            </a:lvl7pPr>
            <a:lvl8pPr marL="5120640" indent="0">
              <a:buNone/>
              <a:defRPr sz="1400"/>
            </a:lvl8pPr>
            <a:lvl9pPr marL="585216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B630E7-5DCD-459F-AFA0-36EEE9D4EFAD}" type="slidenum">
              <a:rPr lang="en-US"/>
              <a:pPr/>
              <a:t>‹#›</a:t>
            </a:fld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28855666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D6D7B7-707E-48B4-95AE-047059108290}" type="slidenum">
              <a:rPr lang="en-US"/>
              <a:pPr/>
              <a:t>‹#›</a:t>
            </a:fld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6558182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965181" y="731520"/>
            <a:ext cx="3573779" cy="704088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3840" y="731520"/>
            <a:ext cx="10477501" cy="704088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77F18E-429D-4BEC-AD0F-FC3653A153E9}" type="slidenum">
              <a:rPr lang="en-US"/>
              <a:pPr/>
              <a:t>‹#›</a:t>
            </a:fld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4097036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" y="731520"/>
            <a:ext cx="14264640" cy="109728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43840" y="2103120"/>
            <a:ext cx="14295120" cy="5669280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560320" y="7888606"/>
            <a:ext cx="9631680" cy="27432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>
          <a:xfrm>
            <a:off x="243840" y="7888606"/>
            <a:ext cx="1828800" cy="27432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801600" y="7888606"/>
            <a:ext cx="1584960" cy="274320"/>
          </a:xfrm>
        </p:spPr>
        <p:txBody>
          <a:bodyPr/>
          <a:lstStyle>
            <a:lvl1pPr>
              <a:defRPr/>
            </a:lvl1pPr>
          </a:lstStyle>
          <a:p>
            <a:fld id="{7D38C8BE-F0B8-47FD-9004-2626992250B1}" type="slidenum">
              <a:rPr lang="en-US"/>
              <a:pPr/>
              <a:t>‹#›</a:t>
            </a:fld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1659731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" y="731520"/>
            <a:ext cx="14264640" cy="109728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243840" y="2103120"/>
            <a:ext cx="14295120" cy="5669280"/>
          </a:xfrm>
        </p:spPr>
        <p:txBody>
          <a:bodyPr/>
          <a:lstStyle/>
          <a:p>
            <a:r>
              <a:rPr lang="en-US" smtClean="0"/>
              <a:t>Click icon to add chart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560320" y="7888606"/>
            <a:ext cx="9631680" cy="27432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>
          <a:xfrm>
            <a:off x="243840" y="7888606"/>
            <a:ext cx="1828800" cy="27432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801600" y="7888606"/>
            <a:ext cx="1584960" cy="274320"/>
          </a:xfrm>
        </p:spPr>
        <p:txBody>
          <a:bodyPr/>
          <a:lstStyle>
            <a:lvl1pPr>
              <a:defRPr/>
            </a:lvl1pPr>
          </a:lstStyle>
          <a:p>
            <a:fld id="{94372395-E3B6-4A72-8716-74ECCA5B6864}" type="slidenum">
              <a:rPr lang="en-US"/>
              <a:pPr/>
              <a:t>‹#›</a:t>
            </a:fld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29590231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3840" y="838200"/>
            <a:ext cx="14264640" cy="975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6304" tIns="73152" rIns="146304" bIns="7315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3420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3840" y="1981200"/>
            <a:ext cx="14295120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6304" tIns="73152" rIns="146304" bIns="7315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4202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60320" y="7888606"/>
            <a:ext cx="9631680" cy="274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6304" tIns="73152" rIns="146304" bIns="73152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82151A"/>
                </a:solidFill>
              </a:defRPr>
            </a:lvl1pPr>
          </a:lstStyle>
          <a:p>
            <a:endParaRPr lang="en-US"/>
          </a:p>
        </p:txBody>
      </p:sp>
      <p:sp>
        <p:nvSpPr>
          <p:cNvPr id="34202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3840" y="7888606"/>
            <a:ext cx="1828800" cy="274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6304" tIns="73152" rIns="146304" bIns="73152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900">
                <a:solidFill>
                  <a:srgbClr val="82151A"/>
                </a:solidFill>
              </a:defRPr>
            </a:lvl1pPr>
          </a:lstStyle>
          <a:p>
            <a:endParaRPr lang="en-US"/>
          </a:p>
        </p:txBody>
      </p:sp>
      <p:sp>
        <p:nvSpPr>
          <p:cNvPr id="3420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2801600" y="7888606"/>
            <a:ext cx="1584960" cy="274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6304" tIns="73152" rIns="146304" bIns="73152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82151A"/>
                </a:solidFill>
              </a:defRPr>
            </a:lvl1pPr>
          </a:lstStyle>
          <a:p>
            <a:fld id="{D02B7DFF-E3FD-4CF5-975B-2BAF331A4F68}" type="slidenum">
              <a:rPr lang="en-US"/>
              <a:pPr/>
              <a:t>‹#›</a:t>
            </a:fld>
            <a:endParaRPr lang="en-US" sz="1900"/>
          </a:p>
        </p:txBody>
      </p:sp>
      <p:pic>
        <p:nvPicPr>
          <p:cNvPr id="342023" name="Picture 7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50"/>
          <a:stretch>
            <a:fillRect/>
          </a:stretch>
        </p:blipFill>
        <p:spPr bwMode="auto">
          <a:xfrm>
            <a:off x="0" y="0"/>
            <a:ext cx="146304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2024" name="Line 8"/>
          <p:cNvSpPr>
            <a:spLocks noChangeShapeType="1"/>
          </p:cNvSpPr>
          <p:nvPr/>
        </p:nvSpPr>
        <p:spPr bwMode="auto">
          <a:xfrm>
            <a:off x="0" y="762000"/>
            <a:ext cx="14630400" cy="0"/>
          </a:xfrm>
          <a:prstGeom prst="line">
            <a:avLst/>
          </a:prstGeom>
          <a:noFill/>
          <a:ln w="571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6304" tIns="73152" rIns="146304" bIns="73152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 baseline="0">
          <a:solidFill>
            <a:schemeClr val="bg2"/>
          </a:solidFill>
          <a:latin typeface="Calibri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800">
          <a:solidFill>
            <a:schemeClr val="bg2"/>
          </a:solidFill>
          <a:latin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800">
          <a:solidFill>
            <a:schemeClr val="bg2"/>
          </a:solidFill>
          <a:latin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800">
          <a:solidFill>
            <a:schemeClr val="bg2"/>
          </a:solidFill>
          <a:latin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800">
          <a:solidFill>
            <a:schemeClr val="bg2"/>
          </a:solidFill>
          <a:latin typeface="Arial" pitchFamily="34" charset="0"/>
        </a:defRPr>
      </a:lvl5pPr>
      <a:lvl6pPr marL="731520" algn="ctr" rtl="0" eaLnBrk="1" fontAlgn="base" hangingPunct="1">
        <a:spcBef>
          <a:spcPct val="0"/>
        </a:spcBef>
        <a:spcAft>
          <a:spcPct val="0"/>
        </a:spcAft>
        <a:defRPr sz="5800">
          <a:solidFill>
            <a:schemeClr val="bg2"/>
          </a:solidFill>
          <a:latin typeface="Arial" pitchFamily="34" charset="0"/>
        </a:defRPr>
      </a:lvl6pPr>
      <a:lvl7pPr marL="1463040" algn="ctr" rtl="0" eaLnBrk="1" fontAlgn="base" hangingPunct="1">
        <a:spcBef>
          <a:spcPct val="0"/>
        </a:spcBef>
        <a:spcAft>
          <a:spcPct val="0"/>
        </a:spcAft>
        <a:defRPr sz="5800">
          <a:solidFill>
            <a:schemeClr val="bg2"/>
          </a:solidFill>
          <a:latin typeface="Arial" pitchFamily="34" charset="0"/>
        </a:defRPr>
      </a:lvl7pPr>
      <a:lvl8pPr marL="2194560" algn="ctr" rtl="0" eaLnBrk="1" fontAlgn="base" hangingPunct="1">
        <a:spcBef>
          <a:spcPct val="0"/>
        </a:spcBef>
        <a:spcAft>
          <a:spcPct val="0"/>
        </a:spcAft>
        <a:defRPr sz="5800">
          <a:solidFill>
            <a:schemeClr val="bg2"/>
          </a:solidFill>
          <a:latin typeface="Arial" pitchFamily="34" charset="0"/>
        </a:defRPr>
      </a:lvl8pPr>
      <a:lvl9pPr marL="2926080" algn="ctr" rtl="0" eaLnBrk="1" fontAlgn="base" hangingPunct="1">
        <a:spcBef>
          <a:spcPct val="0"/>
        </a:spcBef>
        <a:spcAft>
          <a:spcPct val="0"/>
        </a:spcAft>
        <a:defRPr sz="5800">
          <a:solidFill>
            <a:schemeClr val="bg2"/>
          </a:solidFill>
          <a:latin typeface="Arial" pitchFamily="34" charset="0"/>
        </a:defRPr>
      </a:lvl9pPr>
    </p:titleStyle>
    <p:bodyStyle>
      <a:lvl1pPr marL="341313" indent="-341313" algn="l" rtl="0" eaLnBrk="1" fontAlgn="base" hangingPunct="1">
        <a:spcBef>
          <a:spcPts val="600"/>
        </a:spcBef>
        <a:spcAft>
          <a:spcPct val="0"/>
        </a:spcAft>
        <a:buChar char="•"/>
        <a:defRPr sz="3600" baseline="0">
          <a:solidFill>
            <a:srgbClr val="82151A"/>
          </a:solidFill>
          <a:latin typeface="Calibri" pitchFamily="34" charset="0"/>
          <a:ea typeface="+mn-ea"/>
          <a:cs typeface="+mn-cs"/>
        </a:defRPr>
      </a:lvl1pPr>
      <a:lvl2pPr marL="803275" indent="-355600" algn="l" rtl="0" eaLnBrk="1" fontAlgn="base" hangingPunct="1">
        <a:spcBef>
          <a:spcPts val="400"/>
        </a:spcBef>
        <a:spcAft>
          <a:spcPct val="0"/>
        </a:spcAft>
        <a:buChar char="–"/>
        <a:defRPr sz="3200" baseline="0">
          <a:solidFill>
            <a:schemeClr val="bg2"/>
          </a:solidFill>
          <a:latin typeface="Calibri" pitchFamily="34" charset="0"/>
        </a:defRPr>
      </a:lvl2pPr>
      <a:lvl3pPr marL="1146175" indent="-285750" algn="l" rtl="0" eaLnBrk="1" fontAlgn="base" hangingPunct="1">
        <a:spcBef>
          <a:spcPts val="200"/>
        </a:spcBef>
        <a:spcAft>
          <a:spcPct val="0"/>
        </a:spcAft>
        <a:buChar char="•"/>
        <a:defRPr sz="2800" baseline="0">
          <a:solidFill>
            <a:srgbClr val="82151A"/>
          </a:solidFill>
          <a:latin typeface="Calibri" pitchFamily="34" charset="0"/>
        </a:defRPr>
      </a:lvl3pPr>
      <a:lvl4pPr marL="1487488" indent="-249238" algn="l" rtl="0" eaLnBrk="1" fontAlgn="base" hangingPunct="1">
        <a:spcBef>
          <a:spcPts val="100"/>
        </a:spcBef>
        <a:spcAft>
          <a:spcPct val="0"/>
        </a:spcAft>
        <a:buChar char="–"/>
        <a:defRPr sz="2400" baseline="0">
          <a:solidFill>
            <a:schemeClr val="tx1"/>
          </a:solidFill>
          <a:latin typeface="Calibri" pitchFamily="34" charset="0"/>
        </a:defRPr>
      </a:lvl4pPr>
      <a:lvl5pPr marL="1768475" indent="-214313" algn="l" rtl="0" eaLnBrk="1" fontAlgn="base" hangingPunct="1">
        <a:spcBef>
          <a:spcPts val="0"/>
        </a:spcBef>
        <a:spcAft>
          <a:spcPct val="0"/>
        </a:spcAft>
        <a:buChar char="»"/>
        <a:defRPr sz="2100" baseline="0">
          <a:solidFill>
            <a:srgbClr val="82151A"/>
          </a:solidFill>
          <a:latin typeface="Calibri" pitchFamily="34" charset="0"/>
        </a:defRPr>
      </a:lvl5pPr>
      <a:lvl6pPr marL="3566160" indent="-36576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6pPr>
      <a:lvl7pPr marL="4297680" indent="-36576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7pPr>
      <a:lvl8pPr marL="5029200" indent="-36576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8pPr>
      <a:lvl9pPr marL="5760720" indent="-36576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9pPr>
    </p:bodyStyle>
    <p:otherStyle>
      <a:defPPr>
        <a:defRPr lang="en-US"/>
      </a:defPPr>
      <a:lvl1pPr marL="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6304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9456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2608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5760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8912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2064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5216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13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37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4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36.emf"/><Relationship Id="rId4" Type="http://schemas.openxmlformats.org/officeDocument/2006/relationships/image" Target="../media/image33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38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3.png"/><Relationship Id="rId3" Type="http://schemas.openxmlformats.org/officeDocument/2006/relationships/image" Target="../media/image63.png"/><Relationship Id="rId7" Type="http://schemas.openxmlformats.org/officeDocument/2006/relationships/image" Target="../media/image67.jpeg"/><Relationship Id="rId12" Type="http://schemas.openxmlformats.org/officeDocument/2006/relationships/image" Target="../media/image72.png"/><Relationship Id="rId17" Type="http://schemas.openxmlformats.org/officeDocument/2006/relationships/image" Target="../media/image77.tiff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5" Type="http://schemas.openxmlformats.org/officeDocument/2006/relationships/image" Target="../media/image65.png"/><Relationship Id="rId15" Type="http://schemas.openxmlformats.org/officeDocument/2006/relationships/image" Target="../media/image75.jp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Relationship Id="rId14" Type="http://schemas.openxmlformats.org/officeDocument/2006/relationships/image" Target="../media/image7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066800" y="2362200"/>
            <a:ext cx="12573000" cy="2312670"/>
          </a:xfrm>
        </p:spPr>
        <p:txBody>
          <a:bodyPr/>
          <a:lstStyle/>
          <a:p>
            <a:r>
              <a:rPr lang="en-US" sz="4800" dirty="0" smtClean="0"/>
              <a:t>10 years of </a:t>
            </a:r>
            <a:r>
              <a:rPr lang="en-US" sz="4800" dirty="0" err="1" smtClean="0"/>
              <a:t>CyberShake</a:t>
            </a:r>
            <a:r>
              <a:rPr lang="en-US" sz="4800" dirty="0" smtClean="0"/>
              <a:t>:</a:t>
            </a:r>
            <a:br>
              <a:rPr lang="en-US" sz="4800" dirty="0" smtClean="0"/>
            </a:br>
            <a:r>
              <a:rPr lang="en-US" sz="4800" dirty="0" smtClean="0"/>
              <a:t>Where are we now and where are we going with physics-based PSHA?</a:t>
            </a:r>
            <a:endParaRPr lang="en-US" sz="48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06022" y="6301461"/>
            <a:ext cx="14325600" cy="1828800"/>
          </a:xfrm>
        </p:spPr>
        <p:txBody>
          <a:bodyPr/>
          <a:lstStyle/>
          <a:p>
            <a:pPr algn="l">
              <a:spcBef>
                <a:spcPts val="0"/>
              </a:spcBef>
            </a:pPr>
            <a:endParaRPr lang="en-US" sz="2800" dirty="0" smtClean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endParaRPr lang="en-US" sz="2800" dirty="0" smtClean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endParaRPr lang="en-US" sz="2800" dirty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r>
              <a:rPr lang="en-US" sz="2800" dirty="0" smtClean="0">
                <a:solidFill>
                  <a:schemeClr val="tx1"/>
                </a:solidFill>
              </a:rPr>
              <a:t>2017 </a:t>
            </a:r>
            <a:r>
              <a:rPr lang="en-US" sz="2800" dirty="0" smtClean="0">
                <a:solidFill>
                  <a:schemeClr val="tx1"/>
                </a:solidFill>
              </a:rPr>
              <a:t>SCEC Annual </a:t>
            </a:r>
            <a:r>
              <a:rPr lang="en-US" sz="2800" dirty="0" smtClean="0">
                <a:solidFill>
                  <a:schemeClr val="tx1"/>
                </a:solidFill>
              </a:rPr>
              <a:t>Meeting								September </a:t>
            </a:r>
            <a:r>
              <a:rPr lang="en-US" sz="2800" dirty="0" smtClean="0">
                <a:solidFill>
                  <a:schemeClr val="tx1"/>
                </a:solidFill>
              </a:rPr>
              <a:t>11, 2017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6" name="Subtitle 4"/>
          <p:cNvSpPr txBox="1">
            <a:spLocks/>
          </p:cNvSpPr>
          <p:nvPr/>
        </p:nvSpPr>
        <p:spPr bwMode="auto">
          <a:xfrm>
            <a:off x="640080" y="5105400"/>
            <a:ext cx="1345692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6304" tIns="73152" rIns="146304" bIns="73152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ts val="600"/>
              </a:spcBef>
              <a:spcAft>
                <a:spcPct val="0"/>
              </a:spcAft>
              <a:buNone/>
              <a:defRPr sz="3600" baseline="0">
                <a:solidFill>
                  <a:srgbClr val="82151A"/>
                </a:solidFill>
                <a:latin typeface="Calibri" pitchFamily="34" charset="0"/>
                <a:ea typeface="+mn-ea"/>
                <a:cs typeface="+mn-cs"/>
              </a:defRPr>
            </a:lvl1pPr>
            <a:lvl2pPr marL="731520" indent="0" algn="ctr" rtl="0" eaLnBrk="1" fontAlgn="base" hangingPunct="1">
              <a:spcBef>
                <a:spcPts val="400"/>
              </a:spcBef>
              <a:spcAft>
                <a:spcPct val="0"/>
              </a:spcAft>
              <a:buNone/>
              <a:defRPr sz="3200" baseline="0">
                <a:solidFill>
                  <a:schemeClr val="bg2"/>
                </a:solidFill>
                <a:latin typeface="Calibri" pitchFamily="34" charset="0"/>
              </a:defRPr>
            </a:lvl2pPr>
            <a:lvl3pPr marL="1463040" indent="0" algn="ctr" rtl="0" eaLnBrk="1" fontAlgn="base" hangingPunct="1">
              <a:spcBef>
                <a:spcPts val="200"/>
              </a:spcBef>
              <a:spcAft>
                <a:spcPct val="0"/>
              </a:spcAft>
              <a:buNone/>
              <a:defRPr sz="2800" baseline="0">
                <a:solidFill>
                  <a:srgbClr val="82151A"/>
                </a:solidFill>
                <a:latin typeface="Calibri" pitchFamily="34" charset="0"/>
              </a:defRPr>
            </a:lvl3pPr>
            <a:lvl4pPr marL="2194560" indent="0" algn="ctr" rtl="0" eaLnBrk="1" fontAlgn="base" hangingPunct="1">
              <a:spcBef>
                <a:spcPts val="100"/>
              </a:spcBef>
              <a:spcAft>
                <a:spcPct val="0"/>
              </a:spcAft>
              <a:buNone/>
              <a:defRPr sz="2400" baseline="0">
                <a:solidFill>
                  <a:schemeClr val="tx1"/>
                </a:solidFill>
                <a:latin typeface="Calibri" pitchFamily="34" charset="0"/>
              </a:defRPr>
            </a:lvl4pPr>
            <a:lvl5pPr marL="2926080" indent="0" algn="ctr" rtl="0" eaLnBrk="1" fontAlgn="base" hangingPunct="1">
              <a:spcBef>
                <a:spcPts val="0"/>
              </a:spcBef>
              <a:spcAft>
                <a:spcPct val="0"/>
              </a:spcAft>
              <a:buNone/>
              <a:defRPr sz="2100" baseline="0">
                <a:solidFill>
                  <a:srgbClr val="82151A"/>
                </a:solidFill>
                <a:latin typeface="Calibri" pitchFamily="34" charset="0"/>
              </a:defRPr>
            </a:lvl5pPr>
            <a:lvl6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rgbClr val="82151A"/>
                </a:solidFill>
                <a:latin typeface="+mn-lt"/>
              </a:defRPr>
            </a:lvl6pPr>
            <a:lvl7pPr marL="438912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rgbClr val="82151A"/>
                </a:solidFill>
                <a:latin typeface="+mn-lt"/>
              </a:defRPr>
            </a:lvl7pPr>
            <a:lvl8pPr marL="512064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rgbClr val="82151A"/>
                </a:solidFill>
                <a:latin typeface="+mn-lt"/>
              </a:defRPr>
            </a:lvl8pPr>
            <a:lvl9pPr marL="585216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rgbClr val="82151A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</a:pPr>
            <a:r>
              <a:rPr lang="en-US" sz="2800" dirty="0" smtClean="0">
                <a:solidFill>
                  <a:srgbClr val="990000"/>
                </a:solidFill>
              </a:rPr>
              <a:t>Scott Callaghan, Robert W. Graves, Kim B. Olsen, </a:t>
            </a:r>
            <a:r>
              <a:rPr lang="en-US" sz="2800" dirty="0" err="1" smtClean="0">
                <a:solidFill>
                  <a:srgbClr val="990000"/>
                </a:solidFill>
              </a:rPr>
              <a:t>Yifeng</a:t>
            </a:r>
            <a:r>
              <a:rPr lang="en-US" sz="2800" dirty="0" smtClean="0">
                <a:solidFill>
                  <a:srgbClr val="990000"/>
                </a:solidFill>
              </a:rPr>
              <a:t> Cui, Kevin R. Milner,</a:t>
            </a:r>
          </a:p>
          <a:p>
            <a:pPr>
              <a:spcBef>
                <a:spcPts val="0"/>
              </a:spcBef>
            </a:pPr>
            <a:r>
              <a:rPr lang="en-US" sz="2800" dirty="0" smtClean="0">
                <a:solidFill>
                  <a:srgbClr val="990000"/>
                </a:solidFill>
              </a:rPr>
              <a:t>Christine A. </a:t>
            </a:r>
            <a:r>
              <a:rPr lang="en-US" sz="2800" dirty="0" err="1" smtClean="0">
                <a:solidFill>
                  <a:srgbClr val="990000"/>
                </a:solidFill>
              </a:rPr>
              <a:t>Goulet</a:t>
            </a:r>
            <a:r>
              <a:rPr lang="en-US" sz="2800" dirty="0" smtClean="0">
                <a:solidFill>
                  <a:srgbClr val="990000"/>
                </a:solidFill>
              </a:rPr>
              <a:t>, Philip J. </a:t>
            </a:r>
            <a:r>
              <a:rPr lang="en-US" sz="2800" dirty="0" err="1" smtClean="0">
                <a:solidFill>
                  <a:srgbClr val="990000"/>
                </a:solidFill>
              </a:rPr>
              <a:t>Maechling</a:t>
            </a:r>
            <a:r>
              <a:rPr lang="en-US" sz="2800" dirty="0" smtClean="0">
                <a:solidFill>
                  <a:srgbClr val="990000"/>
                </a:solidFill>
              </a:rPr>
              <a:t>, Thomas H. Jordan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Probabilistic Seismic Hazard Analysis (PSHA)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981200"/>
            <a:ext cx="14173562" cy="5791200"/>
          </a:xfrm>
        </p:spPr>
        <p:txBody>
          <a:bodyPr/>
          <a:lstStyle/>
          <a:p>
            <a:r>
              <a:rPr lang="en-US" dirty="0" smtClean="0"/>
              <a:t>Method for probabilistically quantifying expected shaking over a given time frame</a:t>
            </a:r>
          </a:p>
          <a:p>
            <a:r>
              <a:rPr lang="en-US" dirty="0" smtClean="0"/>
              <a:t>Useful for:</a:t>
            </a:r>
          </a:p>
          <a:p>
            <a:pPr lvl="1"/>
            <a:r>
              <a:rPr lang="en-US" dirty="0" smtClean="0"/>
              <a:t>Building engineers</a:t>
            </a:r>
          </a:p>
          <a:p>
            <a:pPr lvl="1"/>
            <a:r>
              <a:rPr lang="en-US" dirty="0" smtClean="0"/>
              <a:t>Disaster planning</a:t>
            </a:r>
          </a:p>
          <a:p>
            <a:pPr lvl="1"/>
            <a:r>
              <a:rPr lang="en-US" dirty="0" smtClean="0"/>
              <a:t>Insurance rates</a:t>
            </a:r>
          </a:p>
          <a:p>
            <a:r>
              <a:rPr lang="en-US" dirty="0"/>
              <a:t>PSHA is performed by</a:t>
            </a:r>
          </a:p>
          <a:p>
            <a:pPr marL="962025" lvl="1" indent="-514350">
              <a:buFont typeface="+mj-lt"/>
              <a:buAutoNum type="arabicPeriod"/>
            </a:pPr>
            <a:r>
              <a:rPr lang="en-US" dirty="0"/>
              <a:t>Assembling a list of </a:t>
            </a:r>
            <a:r>
              <a:rPr lang="en-US" dirty="0" smtClean="0"/>
              <a:t>earthquakes</a:t>
            </a:r>
            <a:endParaRPr lang="en-US" dirty="0"/>
          </a:p>
          <a:p>
            <a:pPr marL="962025" lvl="1" indent="-514350">
              <a:buFont typeface="+mj-lt"/>
              <a:buAutoNum type="arabicPeriod"/>
            </a:pPr>
            <a:r>
              <a:rPr lang="en-US" dirty="0"/>
              <a:t>Determining intensity measures from each </a:t>
            </a:r>
            <a:r>
              <a:rPr lang="en-US" dirty="0" smtClean="0"/>
              <a:t>event</a:t>
            </a:r>
            <a:endParaRPr lang="en-US" dirty="0"/>
          </a:p>
          <a:p>
            <a:pPr marL="962025" lvl="1" indent="-514350">
              <a:buFont typeface="+mj-lt"/>
              <a:buAutoNum type="arabicPeriod"/>
            </a:pPr>
            <a:r>
              <a:rPr lang="en-US" dirty="0"/>
              <a:t>Combining the intensity measures with probability of </a:t>
            </a:r>
            <a:r>
              <a:rPr lang="en-US" dirty="0" smtClean="0"/>
              <a:t>occurrence</a:t>
            </a:r>
            <a:endParaRPr lang="en-US" dirty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9CEC4-A8E1-4F11-A707-62DA653B13D9}" type="slidenum">
              <a:rPr lang="en-US" smtClean="0"/>
              <a:pPr/>
              <a:t>2</a:t>
            </a:fld>
            <a:endParaRPr lang="en-US" sz="19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58" t="14259" r="19584" b="7963"/>
          <a:stretch/>
        </p:blipFill>
        <p:spPr bwMode="auto">
          <a:xfrm>
            <a:off x="9121504" y="2667000"/>
            <a:ext cx="5204096" cy="386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0" b="4767"/>
          <a:stretch/>
        </p:blipFill>
        <p:spPr bwMode="auto">
          <a:xfrm>
            <a:off x="5862450" y="2766950"/>
            <a:ext cx="3330304" cy="2695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5" name="Straight Connector 14"/>
          <p:cNvCxnSpPr/>
          <p:nvPr/>
        </p:nvCxnSpPr>
        <p:spPr bwMode="auto">
          <a:xfrm>
            <a:off x="6075254" y="4186426"/>
            <a:ext cx="599465" cy="0"/>
          </a:xfrm>
          <a:prstGeom prst="line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Connector 21"/>
          <p:cNvCxnSpPr/>
          <p:nvPr/>
        </p:nvCxnSpPr>
        <p:spPr bwMode="auto">
          <a:xfrm flipV="1">
            <a:off x="6674719" y="4198610"/>
            <a:ext cx="0" cy="1017332"/>
          </a:xfrm>
          <a:prstGeom prst="line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TextBox 26"/>
          <p:cNvSpPr txBox="1"/>
          <p:nvPr/>
        </p:nvSpPr>
        <p:spPr>
          <a:xfrm>
            <a:off x="4619500" y="3992190"/>
            <a:ext cx="146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2% in 50 </a:t>
            </a:r>
            <a:r>
              <a:rPr lang="en-US" sz="1800" dirty="0" err="1" smtClean="0"/>
              <a:t>yrs</a:t>
            </a:r>
            <a:endParaRPr lang="en-US" sz="1800" dirty="0"/>
          </a:p>
        </p:txBody>
      </p:sp>
      <p:sp>
        <p:nvSpPr>
          <p:cNvPr id="31" name="TextBox 30"/>
          <p:cNvSpPr txBox="1"/>
          <p:nvPr/>
        </p:nvSpPr>
        <p:spPr>
          <a:xfrm>
            <a:off x="6307642" y="5321919"/>
            <a:ext cx="738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0.4 g</a:t>
            </a:r>
            <a:endParaRPr lang="en-US" sz="1800" dirty="0"/>
          </a:p>
        </p:txBody>
      </p:sp>
      <p:cxnSp>
        <p:nvCxnSpPr>
          <p:cNvPr id="11" name="Straight Arrow Connector 10"/>
          <p:cNvCxnSpPr>
            <a:stCxn id="31" idx="3"/>
          </p:cNvCxnSpPr>
          <p:nvPr/>
        </p:nvCxnSpPr>
        <p:spPr bwMode="auto">
          <a:xfrm flipV="1">
            <a:off x="7046025" y="4707276"/>
            <a:ext cx="2631375" cy="799309"/>
          </a:xfrm>
          <a:prstGeom prst="straightConnector1">
            <a:avLst/>
          </a:prstGeom>
          <a:solidFill>
            <a:srgbClr val="BABEB6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168310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92" t="14259" r="20937" b="10862"/>
          <a:stretch/>
        </p:blipFill>
        <p:spPr bwMode="auto">
          <a:xfrm>
            <a:off x="9445374" y="4038601"/>
            <a:ext cx="5032626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PSHA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Empirical – Ground Motion Prediction Equations (GMPEs)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Simulation – reduce uncertainty by capturing</a:t>
            </a:r>
            <a:br>
              <a:rPr lang="en-US" dirty="0" smtClean="0"/>
            </a:br>
            <a:r>
              <a:rPr lang="en-US" dirty="0" smtClean="0"/>
              <a:t>variability in source description, velocity model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9CEC4-A8E1-4F11-A707-62DA653B13D9}" type="slidenum">
              <a:rPr lang="en-US" smtClean="0"/>
              <a:pPr/>
              <a:t>3</a:t>
            </a:fld>
            <a:endParaRPr lang="en-US" sz="1900" dirty="0"/>
          </a:p>
        </p:txBody>
      </p:sp>
      <p:pic>
        <p:nvPicPr>
          <p:cNvPr id="5" name="Picture 3" descr="BJF_AttenRelati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670196"/>
            <a:ext cx="6477000" cy="3654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781800" y="3377625"/>
            <a:ext cx="51138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 smtClean="0">
                <a:latin typeface="Calibri" pitchFamily="34" charset="0"/>
              </a:rPr>
              <a:t>Limited near-fault data</a:t>
            </a:r>
            <a:endParaRPr lang="en-US" sz="3200" dirty="0"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81800" y="2768025"/>
            <a:ext cx="53641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 smtClean="0">
                <a:latin typeface="Calibri" pitchFamily="34" charset="0"/>
              </a:rPr>
              <a:t>Limited large magnitude data</a:t>
            </a:r>
            <a:endParaRPr lang="en-US" sz="3200" dirty="0"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81800" y="4038600"/>
            <a:ext cx="396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 smtClean="0">
                <a:latin typeface="Calibri" pitchFamily="34" charset="0"/>
              </a:rPr>
              <a:t>Large variability </a:t>
            </a:r>
            <a:endParaRPr lang="en-US" sz="3200" dirty="0">
              <a:latin typeface="Calibri" pitchFamily="34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790700" y="3091881"/>
            <a:ext cx="609600" cy="1600200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3926775" y="2726375"/>
            <a:ext cx="1143000" cy="1600200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1981200" y="3684327"/>
            <a:ext cx="167456" cy="1000604"/>
            <a:chOff x="8491996" y="5867400"/>
            <a:chExt cx="231249" cy="1103531"/>
          </a:xfrm>
        </p:grpSpPr>
        <p:cxnSp>
          <p:nvCxnSpPr>
            <p:cNvPr id="12" name="Straight Connector 11"/>
            <p:cNvCxnSpPr/>
            <p:nvPr/>
          </p:nvCxnSpPr>
          <p:spPr bwMode="auto">
            <a:xfrm>
              <a:off x="8610600" y="5867400"/>
              <a:ext cx="0" cy="1103531"/>
            </a:xfrm>
            <a:prstGeom prst="line">
              <a:avLst/>
            </a:prstGeom>
            <a:solidFill>
              <a:srgbClr val="BABEB6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Connector 14"/>
            <p:cNvCxnSpPr/>
            <p:nvPr/>
          </p:nvCxnSpPr>
          <p:spPr bwMode="auto">
            <a:xfrm>
              <a:off x="8494645" y="5867400"/>
              <a:ext cx="228600" cy="0"/>
            </a:xfrm>
            <a:prstGeom prst="line">
              <a:avLst/>
            </a:prstGeom>
            <a:solidFill>
              <a:srgbClr val="BABEB6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Connector 15"/>
            <p:cNvCxnSpPr/>
            <p:nvPr/>
          </p:nvCxnSpPr>
          <p:spPr bwMode="auto">
            <a:xfrm>
              <a:off x="8491996" y="6963642"/>
              <a:ext cx="228600" cy="0"/>
            </a:xfrm>
            <a:prstGeom prst="line">
              <a:avLst/>
            </a:prstGeom>
            <a:solidFill>
              <a:srgbClr val="BABEB6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8" name="TextBox 17"/>
          <p:cNvSpPr txBox="1"/>
          <p:nvPr/>
        </p:nvSpPr>
        <p:spPr>
          <a:xfrm>
            <a:off x="6781800" y="4674762"/>
            <a:ext cx="2082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 smtClean="0">
                <a:latin typeface="Calibri" pitchFamily="34" charset="0"/>
              </a:rPr>
              <a:t>Long tails </a:t>
            </a:r>
            <a:endParaRPr lang="en-US" sz="3200" dirty="0">
              <a:latin typeface="Calibri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215673" y="7721277"/>
            <a:ext cx="3935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San Bernardino, 1 sec SA (g)</a:t>
            </a:r>
            <a:endParaRPr lang="en-US" sz="2000" dirty="0">
              <a:latin typeface="Calibri" pitchFamily="34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 bwMode="auto">
          <a:xfrm flipH="1">
            <a:off x="5867400" y="3060412"/>
            <a:ext cx="838200" cy="609600"/>
          </a:xfrm>
          <a:prstGeom prst="straightConnector1">
            <a:avLst/>
          </a:prstGeom>
          <a:solidFill>
            <a:srgbClr val="BABEB6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Arrow Connector 23"/>
          <p:cNvCxnSpPr/>
          <p:nvPr/>
        </p:nvCxnSpPr>
        <p:spPr bwMode="auto">
          <a:xfrm flipH="1" flipV="1">
            <a:off x="5069775" y="3526475"/>
            <a:ext cx="1712025" cy="143537"/>
          </a:xfrm>
          <a:prstGeom prst="straightConnector1">
            <a:avLst/>
          </a:prstGeom>
          <a:solidFill>
            <a:srgbClr val="BABEB6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Arrow Connector 26"/>
          <p:cNvCxnSpPr/>
          <p:nvPr/>
        </p:nvCxnSpPr>
        <p:spPr bwMode="auto">
          <a:xfrm flipH="1">
            <a:off x="1400300" y="3684200"/>
            <a:ext cx="5392134" cy="207781"/>
          </a:xfrm>
          <a:prstGeom prst="straightConnector1">
            <a:avLst/>
          </a:prstGeom>
          <a:solidFill>
            <a:srgbClr val="BABEB6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Arrow Connector 28"/>
          <p:cNvCxnSpPr/>
          <p:nvPr/>
        </p:nvCxnSpPr>
        <p:spPr bwMode="auto">
          <a:xfrm flipH="1" flipV="1">
            <a:off x="2148656" y="4209019"/>
            <a:ext cx="4629601" cy="143538"/>
          </a:xfrm>
          <a:prstGeom prst="straightConnector1">
            <a:avLst/>
          </a:prstGeom>
          <a:solidFill>
            <a:srgbClr val="BABEB6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Arrow Connector 30"/>
          <p:cNvCxnSpPr/>
          <p:nvPr/>
        </p:nvCxnSpPr>
        <p:spPr bwMode="auto">
          <a:xfrm>
            <a:off x="8549769" y="4967150"/>
            <a:ext cx="3870831" cy="1967050"/>
          </a:xfrm>
          <a:prstGeom prst="straightConnector1">
            <a:avLst/>
          </a:prstGeom>
          <a:solidFill>
            <a:srgbClr val="BABEB6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" name="Oval 33"/>
          <p:cNvSpPr/>
          <p:nvPr/>
        </p:nvSpPr>
        <p:spPr bwMode="auto">
          <a:xfrm>
            <a:off x="12183361" y="6781800"/>
            <a:ext cx="1967688" cy="1143000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454466" y="6032212"/>
            <a:ext cx="19050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6-7g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55775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 animBg="1"/>
      <p:bldP spid="9" grpId="1" animBg="1"/>
      <p:bldP spid="10" grpId="0" animBg="1"/>
      <p:bldP spid="10" grpId="1" animBg="1"/>
      <p:bldP spid="18" grpId="0"/>
      <p:bldP spid="34" grpId="0" animBg="1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dirty="0" err="1" smtClean="0"/>
              <a:t>CyberShake</a:t>
            </a:r>
            <a:r>
              <a:rPr lang="en-US" dirty="0" smtClean="0"/>
              <a:t>?</a:t>
            </a:r>
            <a:endParaRPr lang="en-US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0" t="7089" r="6400" b="3545"/>
          <a:stretch>
            <a:fillRect/>
          </a:stretch>
        </p:blipFill>
        <p:spPr bwMode="auto">
          <a:xfrm>
            <a:off x="8607156" y="1678379"/>
            <a:ext cx="6783552" cy="6267276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12" name="TextBox 11"/>
          <p:cNvSpPr txBox="1"/>
          <p:nvPr/>
        </p:nvSpPr>
        <p:spPr>
          <a:xfrm>
            <a:off x="10831800" y="2206977"/>
            <a:ext cx="3452043" cy="629439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lIns="135679" tIns="67836" rIns="135679" bIns="67836" rtlCol="0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</a:rPr>
              <a:t>Earthquake forecast: UCERF2</a:t>
            </a:r>
          </a:p>
          <a:p>
            <a:pPr algn="r"/>
            <a:r>
              <a:rPr lang="en-US" sz="1600" dirty="0">
                <a:solidFill>
                  <a:schemeClr val="bg1"/>
                </a:solidFill>
              </a:rPr>
              <a:t>Structural model: CVM-S4.26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232551" y="7879078"/>
            <a:ext cx="1584960" cy="274320"/>
          </a:xfrm>
        </p:spPr>
        <p:txBody>
          <a:bodyPr/>
          <a:lstStyle/>
          <a:p>
            <a:pPr algn="l"/>
            <a:fld id="{A159CEC4-A8E1-4F11-A707-62DA653B13D9}" type="slidenum">
              <a:rPr lang="en-US" smtClean="0"/>
              <a:pPr algn="l"/>
              <a:t>4</a:t>
            </a:fld>
            <a:endParaRPr lang="en-US" sz="19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253736" y="1981200"/>
            <a:ext cx="8519160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6304" tIns="73152" rIns="146304" bIns="73152" numCol="1" anchor="t" anchorCtr="0" compatLnSpc="1">
            <a:prstTxWarp prst="textNoShape">
              <a:avLst/>
            </a:prstTxWarp>
          </a:bodyPr>
          <a:lstStyle>
            <a:lvl1pPr marL="341313" indent="-341313" algn="l" rtl="0" eaLnBrk="1" fontAlgn="base" hangingPunct="1">
              <a:spcBef>
                <a:spcPts val="600"/>
              </a:spcBef>
              <a:spcAft>
                <a:spcPct val="0"/>
              </a:spcAft>
              <a:buChar char="•"/>
              <a:defRPr sz="3600" baseline="0">
                <a:solidFill>
                  <a:srgbClr val="82151A"/>
                </a:solidFill>
                <a:latin typeface="Calibri" pitchFamily="34" charset="0"/>
                <a:ea typeface="+mn-ea"/>
                <a:cs typeface="+mn-cs"/>
              </a:defRPr>
            </a:lvl1pPr>
            <a:lvl2pPr marL="803275" indent="-355600" algn="l" rtl="0" eaLnBrk="1" fontAlgn="base" hangingPunct="1">
              <a:spcBef>
                <a:spcPts val="400"/>
              </a:spcBef>
              <a:spcAft>
                <a:spcPct val="0"/>
              </a:spcAft>
              <a:buChar char="–"/>
              <a:defRPr sz="3200" baseline="0">
                <a:solidFill>
                  <a:schemeClr val="bg2"/>
                </a:solidFill>
                <a:latin typeface="Calibri" pitchFamily="34" charset="0"/>
              </a:defRPr>
            </a:lvl2pPr>
            <a:lvl3pPr marL="1146175" indent="-285750" algn="l" rtl="0" eaLnBrk="1" fontAlgn="base" hangingPunct="1">
              <a:spcBef>
                <a:spcPts val="200"/>
              </a:spcBef>
              <a:spcAft>
                <a:spcPct val="0"/>
              </a:spcAft>
              <a:buChar char="•"/>
              <a:defRPr sz="2800" baseline="0">
                <a:solidFill>
                  <a:srgbClr val="82151A"/>
                </a:solidFill>
                <a:latin typeface="Calibri" pitchFamily="34" charset="0"/>
              </a:defRPr>
            </a:lvl3pPr>
            <a:lvl4pPr marL="1487488" indent="-249238" algn="l" rtl="0" eaLnBrk="1" fontAlgn="base" hangingPunct="1">
              <a:spcBef>
                <a:spcPts val="100"/>
              </a:spcBef>
              <a:spcAft>
                <a:spcPct val="0"/>
              </a:spcAft>
              <a:buChar char="–"/>
              <a:defRPr sz="2400" baseline="0">
                <a:solidFill>
                  <a:schemeClr val="tx1"/>
                </a:solidFill>
                <a:latin typeface="Calibri" pitchFamily="34" charset="0"/>
              </a:defRPr>
            </a:lvl4pPr>
            <a:lvl5pPr marL="1768475" indent="-214313" algn="l" rtl="0" eaLnBrk="1" fontAlgn="base" hangingPunct="1">
              <a:spcBef>
                <a:spcPts val="0"/>
              </a:spcBef>
              <a:spcAft>
                <a:spcPct val="0"/>
              </a:spcAft>
              <a:buChar char="»"/>
              <a:defRPr sz="2100" baseline="0">
                <a:solidFill>
                  <a:srgbClr val="82151A"/>
                </a:solidFill>
                <a:latin typeface="Calibri" pitchFamily="34" charset="0"/>
              </a:defRPr>
            </a:lvl5pPr>
            <a:lvl6pPr marL="3566160" indent="-36576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82151A"/>
                </a:solidFill>
                <a:latin typeface="+mn-lt"/>
              </a:defRPr>
            </a:lvl6pPr>
            <a:lvl7pPr marL="4297680" indent="-36576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82151A"/>
                </a:solidFill>
                <a:latin typeface="+mn-lt"/>
              </a:defRPr>
            </a:lvl7pPr>
            <a:lvl8pPr marL="5029200" indent="-36576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82151A"/>
                </a:solidFill>
                <a:latin typeface="+mn-lt"/>
              </a:defRPr>
            </a:lvl8pPr>
            <a:lvl9pPr marL="5760720" indent="-36576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82151A"/>
                </a:solidFill>
                <a:latin typeface="+mn-lt"/>
              </a:defRPr>
            </a:lvl9pPr>
          </a:lstStyle>
          <a:p>
            <a:r>
              <a:rPr lang="en-US" dirty="0" smtClean="0"/>
              <a:t>SCEC’s 3D physics-based PSHA platform</a:t>
            </a:r>
          </a:p>
          <a:p>
            <a:r>
              <a:rPr lang="en-US" dirty="0" smtClean="0"/>
              <a:t>7,000 ERF ruptures -&gt; 500,000 events</a:t>
            </a:r>
          </a:p>
          <a:p>
            <a:pPr lvl="1"/>
            <a:r>
              <a:rPr lang="en-US" dirty="0" smtClean="0"/>
              <a:t>Slips and hypocenter locations varied</a:t>
            </a:r>
            <a:endParaRPr lang="en-US" dirty="0"/>
          </a:p>
          <a:p>
            <a:r>
              <a:rPr lang="en-US" dirty="0" smtClean="0"/>
              <a:t>Simulating all variations is very expensive</a:t>
            </a:r>
          </a:p>
          <a:p>
            <a:r>
              <a:rPr lang="en-US" dirty="0" smtClean="0"/>
              <a:t>Instead, use seismic reciprocity</a:t>
            </a:r>
          </a:p>
          <a:p>
            <a:pPr lvl="1"/>
            <a:r>
              <a:rPr lang="en-US" dirty="0" smtClean="0"/>
              <a:t>2 simulations per site</a:t>
            </a:r>
          </a:p>
          <a:p>
            <a:pPr lvl="1"/>
            <a:r>
              <a:rPr lang="en-US" dirty="0" smtClean="0"/>
              <a:t>200-500 sites needed for map</a:t>
            </a:r>
          </a:p>
          <a:p>
            <a:pPr lvl="1"/>
            <a:r>
              <a:rPr lang="en-US" dirty="0" smtClean="0"/>
              <a:t>Reduces computation by ~</a:t>
            </a:r>
            <a:r>
              <a:rPr lang="en-US" dirty="0"/>
              <a:t>5</a:t>
            </a:r>
            <a:r>
              <a:rPr lang="en-US" dirty="0" smtClean="0"/>
              <a:t>00x</a:t>
            </a:r>
          </a:p>
          <a:p>
            <a:r>
              <a:rPr lang="en-US" dirty="0" smtClean="0"/>
              <a:t>Interpolate using GMPEs to produce map</a:t>
            </a:r>
          </a:p>
        </p:txBody>
      </p:sp>
    </p:spTree>
    <p:extLst>
      <p:ext uri="{BB962C8B-B14F-4D97-AF65-F5344CB8AC3E}">
        <p14:creationId xmlns:p14="http://schemas.microsoft.com/office/powerpoint/2010/main" val="2403372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CyberShake</a:t>
            </a:r>
            <a:r>
              <a:rPr lang="en-US" dirty="0" smtClean="0"/>
              <a:t> Data Flow</a:t>
            </a:r>
            <a:endParaRPr lang="en-US" dirty="0"/>
          </a:p>
        </p:txBody>
      </p:sp>
      <p:grpSp>
        <p:nvGrpSpPr>
          <p:cNvPr id="44" name="Group 21"/>
          <p:cNvGrpSpPr/>
          <p:nvPr/>
        </p:nvGrpSpPr>
        <p:grpSpPr>
          <a:xfrm>
            <a:off x="6187423" y="5867400"/>
            <a:ext cx="2847974" cy="1818620"/>
            <a:chOff x="5867400" y="1524000"/>
            <a:chExt cx="2847975" cy="1818618"/>
          </a:xfrm>
        </p:grpSpPr>
        <p:grpSp>
          <p:nvGrpSpPr>
            <p:cNvPr id="45" name="Group 29"/>
            <p:cNvGrpSpPr>
              <a:grpSpLocks/>
            </p:cNvGrpSpPr>
            <p:nvPr/>
          </p:nvGrpSpPr>
          <p:grpSpPr bwMode="auto">
            <a:xfrm>
              <a:off x="5867400" y="1524000"/>
              <a:ext cx="2847975" cy="1295400"/>
              <a:chOff x="5762480" y="2514600"/>
              <a:chExt cx="2848120" cy="1295400"/>
            </a:xfrm>
          </p:grpSpPr>
          <p:sp>
            <p:nvSpPr>
              <p:cNvPr id="47" name="Rectangle 41"/>
              <p:cNvSpPr>
                <a:spLocks noChangeArrowheads="1"/>
              </p:cNvSpPr>
              <p:nvPr/>
            </p:nvSpPr>
            <p:spPr bwMode="auto">
              <a:xfrm>
                <a:off x="6248400" y="2514600"/>
                <a:ext cx="2362200" cy="129540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/>
              </a:p>
            </p:txBody>
          </p:sp>
          <p:pic>
            <p:nvPicPr>
              <p:cNvPr id="48" name="Picture 28"/>
              <p:cNvPicPr>
                <a:picLocks noChangeAspect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5762480" y="2615318"/>
                <a:ext cx="2743200" cy="10472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46" name="TextBox 30"/>
            <p:cNvSpPr txBox="1">
              <a:spLocks noChangeArrowheads="1"/>
            </p:cNvSpPr>
            <p:nvPr/>
          </p:nvSpPr>
          <p:spPr bwMode="auto">
            <a:xfrm>
              <a:off x="6469406" y="2819399"/>
              <a:ext cx="2202848" cy="523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000000"/>
                  </a:solidFill>
                </a:rPr>
                <a:t>500,000 Seismograms</a:t>
              </a:r>
            </a:p>
            <a:p>
              <a:pPr algn="ctr"/>
              <a:r>
                <a:rPr lang="en-US" sz="1400" b="1" dirty="0">
                  <a:solidFill>
                    <a:srgbClr val="000000"/>
                  </a:solidFill>
                </a:rPr>
                <a:t>75M intensity measures</a:t>
              </a:r>
            </a:p>
          </p:txBody>
        </p:sp>
      </p:grpSp>
      <p:sp>
        <p:nvSpPr>
          <p:cNvPr id="49" name="Line 26"/>
          <p:cNvSpPr>
            <a:spLocks noChangeShapeType="1"/>
          </p:cNvSpPr>
          <p:nvPr/>
        </p:nvSpPr>
        <p:spPr bwMode="auto">
          <a:xfrm rot="5400000" flipH="1" flipV="1">
            <a:off x="6748272" y="3474542"/>
            <a:ext cx="0" cy="694944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91374" tIns="45687" rIns="91374" bIns="45687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Line 26"/>
          <p:cNvSpPr>
            <a:spLocks noChangeShapeType="1"/>
          </p:cNvSpPr>
          <p:nvPr/>
        </p:nvSpPr>
        <p:spPr bwMode="auto">
          <a:xfrm rot="5400000" flipH="1" flipV="1">
            <a:off x="4386112" y="3593414"/>
            <a:ext cx="0" cy="45720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91374" tIns="45687" rIns="91374" bIns="45687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Rectangle 14"/>
          <p:cNvSpPr>
            <a:spLocks noChangeArrowheads="1"/>
          </p:cNvSpPr>
          <p:nvPr/>
        </p:nvSpPr>
        <p:spPr bwMode="auto">
          <a:xfrm>
            <a:off x="2533561" y="3405111"/>
            <a:ext cx="1534891" cy="909204"/>
          </a:xfrm>
          <a:prstGeom prst="rect">
            <a:avLst/>
          </a:prstGeom>
          <a:solidFill>
            <a:schemeClr val="bg1"/>
          </a:soli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b="1" dirty="0" smtClean="0">
                <a:solidFill>
                  <a:srgbClr val="800000"/>
                </a:solidFill>
              </a:rPr>
              <a:t>UCVM</a:t>
            </a:r>
          </a:p>
          <a:p>
            <a:pPr algn="ctr" eaLnBrk="0" hangingPunct="0"/>
            <a:r>
              <a:rPr lang="en-US" sz="1600" b="1" dirty="0" smtClean="0">
                <a:solidFill>
                  <a:srgbClr val="800000"/>
                </a:solidFill>
              </a:rPr>
              <a:t>(poster 302)</a:t>
            </a:r>
          </a:p>
        </p:txBody>
      </p:sp>
      <p:sp>
        <p:nvSpPr>
          <p:cNvPr id="52" name="Rectangle 14"/>
          <p:cNvSpPr>
            <a:spLocks noChangeArrowheads="1"/>
          </p:cNvSpPr>
          <p:nvPr/>
        </p:nvSpPr>
        <p:spPr bwMode="auto">
          <a:xfrm>
            <a:off x="4718002" y="3463923"/>
            <a:ext cx="1530397" cy="850392"/>
          </a:xfrm>
          <a:prstGeom prst="rect">
            <a:avLst/>
          </a:prstGeom>
          <a:solidFill>
            <a:schemeClr val="bg1"/>
          </a:soli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b="1" dirty="0" smtClean="0">
                <a:solidFill>
                  <a:srgbClr val="800000"/>
                </a:solidFill>
              </a:rPr>
              <a:t>AWP-ODC</a:t>
            </a:r>
          </a:p>
          <a:p>
            <a:pPr algn="ctr" eaLnBrk="0" hangingPunct="0"/>
            <a:r>
              <a:rPr lang="en-US" sz="1600" b="1" dirty="0" smtClean="0">
                <a:solidFill>
                  <a:srgbClr val="800000"/>
                </a:solidFill>
                <a:cs typeface="Arial" pitchFamily="34" charset="0"/>
              </a:rPr>
              <a:t>(poster 279)</a:t>
            </a:r>
            <a:endParaRPr lang="en-US" sz="1600" b="1" dirty="0">
              <a:solidFill>
                <a:srgbClr val="800000"/>
              </a:solidFill>
              <a:cs typeface="Arial" pitchFamily="34" charset="0"/>
            </a:endParaRPr>
          </a:p>
        </p:txBody>
      </p:sp>
      <p:sp>
        <p:nvSpPr>
          <p:cNvPr id="53" name="Rectangle 52"/>
          <p:cNvSpPr>
            <a:spLocks noChangeArrowheads="1"/>
          </p:cNvSpPr>
          <p:nvPr/>
        </p:nvSpPr>
        <p:spPr bwMode="auto">
          <a:xfrm>
            <a:off x="7197492" y="3463923"/>
            <a:ext cx="1489308" cy="850392"/>
          </a:xfrm>
          <a:prstGeom prst="rect">
            <a:avLst/>
          </a:prstGeom>
          <a:solidFill>
            <a:schemeClr val="bg1"/>
          </a:soli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b="1" dirty="0" smtClean="0">
                <a:solidFill>
                  <a:srgbClr val="800000"/>
                </a:solidFill>
              </a:rPr>
              <a:t>Seismogram Synthesis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328712" y="4271839"/>
            <a:ext cx="1954888" cy="769375"/>
          </a:xfrm>
          <a:prstGeom prst="rect">
            <a:avLst/>
          </a:prstGeom>
          <a:noFill/>
        </p:spPr>
        <p:txBody>
          <a:bodyPr wrap="square" lIns="91374" tIns="45687" rIns="91374" bIns="45687" rtlCol="0">
            <a:spAutoFit/>
          </a:bodyPr>
          <a:lstStyle/>
          <a:p>
            <a:pPr algn="ctr"/>
            <a:r>
              <a:rPr lang="en-US" sz="1600" b="1" i="1" dirty="0">
                <a:latin typeface="Times"/>
                <a:cs typeface="Times"/>
              </a:rPr>
              <a:t>Mesh generation</a:t>
            </a:r>
          </a:p>
          <a:p>
            <a:pPr algn="ctr"/>
            <a:r>
              <a:rPr lang="en-US" sz="1600" b="1" dirty="0">
                <a:solidFill>
                  <a:srgbClr val="800000"/>
                </a:solidFill>
                <a:cs typeface="Arial" pitchFamily="34" charset="0"/>
              </a:rPr>
              <a:t>1 job per site</a:t>
            </a:r>
          </a:p>
          <a:p>
            <a:pPr algn="ctr"/>
            <a:r>
              <a:rPr lang="en-US" sz="1200" b="1" i="1" dirty="0">
                <a:cs typeface="Arial" pitchFamily="34" charset="0"/>
              </a:rPr>
              <a:t>MPI, </a:t>
            </a:r>
            <a:r>
              <a:rPr lang="en-US" sz="1200" b="1" i="1" dirty="0" smtClean="0">
                <a:cs typeface="Arial" pitchFamily="34" charset="0"/>
              </a:rPr>
              <a:t>1500-4000 cores</a:t>
            </a:r>
            <a:endParaRPr lang="en-US" sz="1600" b="1" i="1" dirty="0">
              <a:cs typeface="Arial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405612" y="4271839"/>
            <a:ext cx="2111963" cy="769375"/>
          </a:xfrm>
          <a:prstGeom prst="rect">
            <a:avLst/>
          </a:prstGeom>
          <a:noFill/>
        </p:spPr>
        <p:txBody>
          <a:bodyPr wrap="square" lIns="91374" tIns="45687" rIns="91374" bIns="45687" rtlCol="0">
            <a:spAutoFit/>
          </a:bodyPr>
          <a:lstStyle/>
          <a:p>
            <a:pPr algn="ctr"/>
            <a:r>
              <a:rPr lang="en-US" sz="1600" b="1" i="1" dirty="0">
                <a:latin typeface="Times"/>
                <a:cs typeface="Times"/>
              </a:rPr>
              <a:t>SGT computation</a:t>
            </a:r>
          </a:p>
          <a:p>
            <a:pPr algn="ctr"/>
            <a:r>
              <a:rPr lang="en-US" sz="1600" b="1" dirty="0">
                <a:solidFill>
                  <a:srgbClr val="800000"/>
                </a:solidFill>
                <a:latin typeface="Arial"/>
                <a:cs typeface="Arial"/>
              </a:rPr>
              <a:t>2 jobs per site</a:t>
            </a:r>
          </a:p>
          <a:p>
            <a:pPr algn="ctr"/>
            <a:r>
              <a:rPr lang="en-US" sz="1200" b="1" i="1" dirty="0">
                <a:solidFill>
                  <a:srgbClr val="000000"/>
                </a:solidFill>
                <a:latin typeface="Arial"/>
                <a:cs typeface="Arial"/>
              </a:rPr>
              <a:t>MPI, </a:t>
            </a:r>
            <a:r>
              <a:rPr lang="en-US" sz="1200" b="1" i="1" dirty="0" smtClean="0">
                <a:solidFill>
                  <a:srgbClr val="000000"/>
                </a:solidFill>
                <a:latin typeface="Arial"/>
                <a:cs typeface="Arial"/>
              </a:rPr>
              <a:t>200-800 </a:t>
            </a:r>
            <a:r>
              <a:rPr lang="en-US" sz="1200" b="1" i="1" dirty="0">
                <a:solidFill>
                  <a:srgbClr val="000000"/>
                </a:solidFill>
                <a:latin typeface="Arial"/>
                <a:cs typeface="Arial"/>
              </a:rPr>
              <a:t>GPUs</a:t>
            </a:r>
            <a:endParaRPr lang="en-US" sz="16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594504" y="4271839"/>
            <a:ext cx="2777030" cy="769375"/>
          </a:xfrm>
          <a:prstGeom prst="rect">
            <a:avLst/>
          </a:prstGeom>
          <a:noFill/>
        </p:spPr>
        <p:txBody>
          <a:bodyPr wrap="square" lIns="91374" tIns="45687" rIns="91374" bIns="45687" rtlCol="0">
            <a:spAutoFit/>
          </a:bodyPr>
          <a:lstStyle/>
          <a:p>
            <a:pPr algn="ctr"/>
            <a:r>
              <a:rPr lang="en-US" sz="1600" b="1" i="1" dirty="0">
                <a:latin typeface="Times"/>
                <a:cs typeface="Times"/>
              </a:rPr>
              <a:t>Post-processing</a:t>
            </a:r>
          </a:p>
          <a:p>
            <a:pPr algn="ctr"/>
            <a:r>
              <a:rPr lang="en-US" sz="1600" b="1" dirty="0" smtClean="0">
                <a:solidFill>
                  <a:srgbClr val="800000"/>
                </a:solidFill>
                <a:latin typeface="Arial"/>
                <a:cs typeface="Arial"/>
              </a:rPr>
              <a:t>500,000 </a:t>
            </a:r>
            <a:r>
              <a:rPr lang="en-US" sz="1600" b="1" dirty="0">
                <a:solidFill>
                  <a:srgbClr val="800000"/>
                </a:solidFill>
                <a:latin typeface="Arial"/>
                <a:cs typeface="Arial"/>
              </a:rPr>
              <a:t>jobs per site</a:t>
            </a:r>
          </a:p>
          <a:p>
            <a:pPr algn="ctr"/>
            <a:r>
              <a:rPr lang="en-US" sz="1200" b="1" dirty="0"/>
              <a:t>MPI master/worker, 3712 cores</a:t>
            </a:r>
            <a:endParaRPr lang="en-US" sz="12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7" name="Line 26"/>
          <p:cNvSpPr>
            <a:spLocks noChangeShapeType="1"/>
          </p:cNvSpPr>
          <p:nvPr/>
        </p:nvSpPr>
        <p:spPr bwMode="auto">
          <a:xfrm rot="5400000" flipH="1" flipV="1">
            <a:off x="9175934" y="3450370"/>
            <a:ext cx="1" cy="69813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91374" tIns="45687" rIns="91374" bIns="45687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Line 26"/>
          <p:cNvSpPr>
            <a:spLocks noChangeShapeType="1"/>
          </p:cNvSpPr>
          <p:nvPr/>
        </p:nvSpPr>
        <p:spPr bwMode="auto">
          <a:xfrm rot="10800000" flipV="1">
            <a:off x="10333800" y="5102769"/>
            <a:ext cx="0" cy="575655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91374" tIns="45687" rIns="91374" bIns="45687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9" name="Rectangle 14"/>
          <p:cNvSpPr>
            <a:spLocks noChangeArrowheads="1"/>
          </p:cNvSpPr>
          <p:nvPr/>
        </p:nvSpPr>
        <p:spPr bwMode="auto">
          <a:xfrm>
            <a:off x="9613394" y="3352800"/>
            <a:ext cx="1435606" cy="961515"/>
          </a:xfrm>
          <a:prstGeom prst="rect">
            <a:avLst/>
          </a:prstGeom>
          <a:solidFill>
            <a:schemeClr val="bg1"/>
          </a:soli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b="1" dirty="0">
                <a:solidFill>
                  <a:srgbClr val="800000"/>
                </a:solidFill>
              </a:rPr>
              <a:t>Data </a:t>
            </a:r>
          </a:p>
          <a:p>
            <a:pPr algn="ctr" eaLnBrk="0" hangingPunct="0"/>
            <a:r>
              <a:rPr lang="en-US" sz="1600" b="1" dirty="0">
                <a:solidFill>
                  <a:srgbClr val="800000"/>
                </a:solidFill>
              </a:rPr>
              <a:t>Product Generation</a:t>
            </a:r>
            <a:endParaRPr lang="en-US" sz="1600" b="1" dirty="0">
              <a:solidFill>
                <a:srgbClr val="800000"/>
              </a:solidFill>
              <a:latin typeface="Times New Roman" pitchFamily="-106" charset="0"/>
            </a:endParaRPr>
          </a:p>
        </p:txBody>
      </p:sp>
      <p:sp>
        <p:nvSpPr>
          <p:cNvPr id="60" name="Line 26"/>
          <p:cNvSpPr>
            <a:spLocks noChangeShapeType="1"/>
          </p:cNvSpPr>
          <p:nvPr/>
        </p:nvSpPr>
        <p:spPr bwMode="auto">
          <a:xfrm rot="10800000" flipH="1" flipV="1">
            <a:off x="7942146" y="5092894"/>
            <a:ext cx="0" cy="62131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91374" tIns="45687" rIns="91374" bIns="45687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TextBox 60"/>
          <p:cNvSpPr txBox="1"/>
          <p:nvPr/>
        </p:nvSpPr>
        <p:spPr>
          <a:xfrm>
            <a:off x="9419421" y="4271839"/>
            <a:ext cx="1858179" cy="830930"/>
          </a:xfrm>
          <a:prstGeom prst="rect">
            <a:avLst/>
          </a:prstGeom>
          <a:noFill/>
        </p:spPr>
        <p:txBody>
          <a:bodyPr wrap="square" lIns="91374" tIns="45687" rIns="91374" bIns="45687" rtlCol="0">
            <a:spAutoFit/>
          </a:bodyPr>
          <a:lstStyle/>
          <a:p>
            <a:pPr algn="ctr"/>
            <a:r>
              <a:rPr lang="en-US" sz="1600" b="1" i="1" dirty="0">
                <a:latin typeface="Times"/>
                <a:cs typeface="Times"/>
              </a:rPr>
              <a:t>Populate DB, construct </a:t>
            </a:r>
            <a:r>
              <a:rPr lang="en-US" sz="1600" b="1" i="1" dirty="0" smtClean="0">
                <a:latin typeface="Times"/>
                <a:cs typeface="Times"/>
              </a:rPr>
              <a:t>images</a:t>
            </a:r>
            <a:endParaRPr lang="en-US" sz="1600" b="1" i="1" dirty="0">
              <a:latin typeface="Times"/>
              <a:cs typeface="Times"/>
            </a:endParaRPr>
          </a:p>
          <a:p>
            <a:pPr algn="ctr"/>
            <a:r>
              <a:rPr lang="en-US" sz="1600" b="1" dirty="0">
                <a:solidFill>
                  <a:srgbClr val="800000"/>
                </a:solidFill>
                <a:latin typeface="Arial"/>
                <a:cs typeface="Arial"/>
              </a:rPr>
              <a:t>6 jobs per site</a:t>
            </a:r>
          </a:p>
        </p:txBody>
      </p:sp>
      <p:sp>
        <p:nvSpPr>
          <p:cNvPr id="63" name="Line 26"/>
          <p:cNvSpPr>
            <a:spLocks noChangeShapeType="1"/>
          </p:cNvSpPr>
          <p:nvPr/>
        </p:nvSpPr>
        <p:spPr bwMode="auto">
          <a:xfrm rot="10800000" flipH="1">
            <a:off x="3243113" y="5092894"/>
            <a:ext cx="0" cy="557919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91374" tIns="45687" rIns="91374" bIns="45687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64" name="Group 63"/>
          <p:cNvGrpSpPr/>
          <p:nvPr/>
        </p:nvGrpSpPr>
        <p:grpSpPr>
          <a:xfrm>
            <a:off x="2176312" y="5759169"/>
            <a:ext cx="2107291" cy="1691912"/>
            <a:chOff x="1376950" y="3581400"/>
            <a:chExt cx="2107290" cy="169191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76950" y="3590560"/>
              <a:ext cx="2107287" cy="1682752"/>
            </a:xfrm>
            <a:prstGeom prst="rect">
              <a:avLst/>
            </a:prstGeom>
            <a:ln w="19050" cmpd="sng">
              <a:solidFill>
                <a:srgbClr val="000000"/>
              </a:solidFill>
            </a:ln>
          </p:spPr>
        </p:pic>
        <p:sp>
          <p:nvSpPr>
            <p:cNvPr id="66" name="TextBox 65"/>
            <p:cNvSpPr txBox="1"/>
            <p:nvPr/>
          </p:nvSpPr>
          <p:spPr>
            <a:xfrm>
              <a:off x="2760733" y="3581400"/>
              <a:ext cx="723507" cy="307777"/>
            </a:xfrm>
            <a:prstGeom prst="rect">
              <a:avLst/>
            </a:prstGeom>
            <a:noFill/>
            <a:effectLst>
              <a:outerShdw blurRad="25400" dist="12700" dir="2700000" algn="tl" rotWithShape="0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b="1" dirty="0">
                  <a:solidFill>
                    <a:schemeClr val="bg1"/>
                  </a:solidFill>
                </a:rPr>
                <a:t>CVM-S4.26</a:t>
              </a:r>
            </a:p>
            <a:p>
              <a:pPr algn="ctr"/>
              <a:r>
                <a:rPr lang="en-US" sz="700" b="1" i="1" dirty="0">
                  <a:solidFill>
                    <a:schemeClr val="bg1"/>
                  </a:solidFill>
                </a:rPr>
                <a:t>z</a:t>
              </a:r>
              <a:r>
                <a:rPr lang="en-US" sz="700" b="1" dirty="0">
                  <a:solidFill>
                    <a:schemeClr val="bg1"/>
                  </a:solidFill>
                </a:rPr>
                <a:t> = 6 km</a:t>
              </a:r>
            </a:p>
          </p:txBody>
        </p:sp>
      </p:grpSp>
      <p:sp>
        <p:nvSpPr>
          <p:cNvPr id="67" name="Text Box 21"/>
          <p:cNvSpPr txBox="1">
            <a:spLocks noChangeArrowheads="1"/>
          </p:cNvSpPr>
          <p:nvPr/>
        </p:nvSpPr>
        <p:spPr bwMode="auto">
          <a:xfrm>
            <a:off x="1981200" y="7469515"/>
            <a:ext cx="2514600" cy="307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1374" tIns="45687" rIns="91374" bIns="45687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Community Velocity Model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8575874" y="3548258"/>
            <a:ext cx="1177726" cy="538542"/>
          </a:xfrm>
          <a:prstGeom prst="rect">
            <a:avLst/>
          </a:prstGeom>
          <a:noFill/>
        </p:spPr>
        <p:txBody>
          <a:bodyPr wrap="square" lIns="91374" tIns="45687" rIns="91374" bIns="45687" rtlCol="0">
            <a:spAutoFit/>
          </a:bodyPr>
          <a:lstStyle/>
          <a:p>
            <a:pPr algn="ctr"/>
            <a:r>
              <a:rPr lang="en-US" sz="1200" dirty="0">
                <a:latin typeface="Arial"/>
                <a:cs typeface="Arial"/>
              </a:rPr>
              <a:t>12 TB </a:t>
            </a:r>
          </a:p>
          <a:p>
            <a:pPr algn="ctr">
              <a:spcBef>
                <a:spcPts val="600"/>
              </a:spcBef>
            </a:pPr>
            <a:r>
              <a:rPr lang="en-US" sz="1200" dirty="0">
                <a:latin typeface="Arial"/>
                <a:cs typeface="Arial"/>
              </a:rPr>
              <a:t>data transfer</a:t>
            </a:r>
          </a:p>
        </p:txBody>
      </p:sp>
      <p:grpSp>
        <p:nvGrpSpPr>
          <p:cNvPr id="69" name="Group 68"/>
          <p:cNvGrpSpPr/>
          <p:nvPr/>
        </p:nvGrpSpPr>
        <p:grpSpPr>
          <a:xfrm>
            <a:off x="0" y="1981200"/>
            <a:ext cx="2334709" cy="3334868"/>
            <a:chOff x="0" y="2967470"/>
            <a:chExt cx="1945590" cy="2779051"/>
          </a:xfrm>
        </p:grpSpPr>
        <p:pic>
          <p:nvPicPr>
            <p:cNvPr id="70" name="Picture 2" descr="04-UCERF-FaultProbs.pn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3038933"/>
              <a:ext cx="1828800" cy="20920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1" name="Rectangle 70"/>
            <p:cNvSpPr/>
            <p:nvPr/>
          </p:nvSpPr>
          <p:spPr bwMode="auto">
            <a:xfrm>
              <a:off x="1183590" y="2967470"/>
              <a:ext cx="762000" cy="99493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95574" eaLnBrk="0" hangingPunct="0">
                <a:spcBef>
                  <a:spcPct val="50000"/>
                </a:spcBef>
              </a:pPr>
              <a:endParaRPr lang="en-US" sz="1600">
                <a:solidFill>
                  <a:schemeClr val="bg1"/>
                </a:solidFill>
                <a:latin typeface="Arial" pitchFamily="-65" charset="0"/>
              </a:endParaRPr>
            </a:p>
          </p:txBody>
        </p:sp>
        <p:sp>
          <p:nvSpPr>
            <p:cNvPr id="72" name="Text Box 21"/>
            <p:cNvSpPr txBox="1">
              <a:spLocks noChangeArrowheads="1"/>
            </p:cNvSpPr>
            <p:nvPr/>
          </p:nvSpPr>
          <p:spPr bwMode="auto">
            <a:xfrm>
              <a:off x="0" y="5130969"/>
              <a:ext cx="1640790" cy="6155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70000"/>
                </a:spcBef>
                <a:defRPr/>
              </a:pPr>
              <a:r>
                <a:rPr lang="en-US" sz="1400" b="1" dirty="0">
                  <a:effectLst>
                    <a:outerShdw blurRad="38100" dist="38100" dir="2700000" algn="tl">
                      <a:srgbClr val="DDDDDD"/>
                    </a:outerShdw>
                  </a:effectLst>
                </a:rPr>
                <a:t>Uniform California Earthquake Rupture Forecast</a:t>
              </a:r>
            </a:p>
          </p:txBody>
        </p:sp>
      </p:grpSp>
      <p:sp>
        <p:nvSpPr>
          <p:cNvPr id="73" name="Line 26"/>
          <p:cNvSpPr>
            <a:spLocks noChangeShapeType="1"/>
          </p:cNvSpPr>
          <p:nvPr/>
        </p:nvSpPr>
        <p:spPr bwMode="auto">
          <a:xfrm rot="5400000" flipV="1">
            <a:off x="2276876" y="3645249"/>
            <a:ext cx="0" cy="353528"/>
          </a:xfrm>
          <a:prstGeom prst="line">
            <a:avLst/>
          </a:prstGeom>
          <a:noFill/>
          <a:ln w="31750" cmpd="sng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109557" tIns="54781" rIns="109557" bIns="5478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4" name="Picture 7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1889" y="1752600"/>
            <a:ext cx="1820123" cy="1084010"/>
          </a:xfrm>
          <a:prstGeom prst="rect">
            <a:avLst/>
          </a:prstGeom>
        </p:spPr>
      </p:pic>
      <p:sp>
        <p:nvSpPr>
          <p:cNvPr id="75" name="Line 26"/>
          <p:cNvSpPr>
            <a:spLocks noChangeShapeType="1"/>
          </p:cNvSpPr>
          <p:nvPr/>
        </p:nvSpPr>
        <p:spPr bwMode="auto">
          <a:xfrm flipH="1">
            <a:off x="7804844" y="2918006"/>
            <a:ext cx="0" cy="452004"/>
          </a:xfrm>
          <a:prstGeom prst="line">
            <a:avLst/>
          </a:prstGeom>
          <a:noFill/>
          <a:ln w="31750" cmpd="sng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109557" tIns="54781" rIns="109557" bIns="5478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TextBox 75"/>
          <p:cNvSpPr txBox="1"/>
          <p:nvPr/>
        </p:nvSpPr>
        <p:spPr>
          <a:xfrm>
            <a:off x="5257800" y="1905000"/>
            <a:ext cx="1815524" cy="756963"/>
          </a:xfrm>
          <a:prstGeom prst="rect">
            <a:avLst/>
          </a:prstGeom>
          <a:noFill/>
        </p:spPr>
        <p:txBody>
          <a:bodyPr wrap="square" lIns="109557" tIns="54781" rIns="109557" bIns="54781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0000"/>
                </a:solidFill>
              </a:rPr>
              <a:t>Graves-</a:t>
            </a:r>
            <a:r>
              <a:rPr lang="en-US" sz="1400" b="1" dirty="0" err="1">
                <a:solidFill>
                  <a:srgbClr val="000000"/>
                </a:solidFill>
              </a:rPr>
              <a:t>Pitarka</a:t>
            </a:r>
            <a:r>
              <a:rPr lang="en-US" sz="1400" b="1" dirty="0">
                <a:solidFill>
                  <a:srgbClr val="000000"/>
                </a:solidFill>
              </a:rPr>
              <a:t> kinematic rupture </a:t>
            </a:r>
            <a:r>
              <a:rPr lang="en-US" sz="1400" b="1" dirty="0" smtClean="0">
                <a:solidFill>
                  <a:srgbClr val="000000"/>
                </a:solidFill>
              </a:rPr>
              <a:t>generator</a:t>
            </a:r>
            <a:endParaRPr lang="en-US" sz="1400" b="1" dirty="0">
              <a:solidFill>
                <a:srgbClr val="000000"/>
              </a:solidFill>
            </a:endParaRPr>
          </a:p>
        </p:txBody>
      </p:sp>
      <p:pic>
        <p:nvPicPr>
          <p:cNvPr id="1026" name="Picture 2" descr="https://scec.usc.edu/scecwiki/images/6/6a/CS_Map_2s_Study_15_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9759" y="2355047"/>
            <a:ext cx="4213898" cy="380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0" name="Group 89"/>
          <p:cNvGrpSpPr/>
          <p:nvPr/>
        </p:nvGrpSpPr>
        <p:grpSpPr>
          <a:xfrm>
            <a:off x="9448784" y="5867400"/>
            <a:ext cx="1809158" cy="1502836"/>
            <a:chOff x="3581400" y="1447800"/>
            <a:chExt cx="1809162" cy="1502834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581400" y="1447800"/>
              <a:ext cx="1803400" cy="1502834"/>
            </a:xfrm>
            <a:prstGeom prst="rect">
              <a:avLst/>
            </a:prstGeom>
            <a:ln>
              <a:solidFill>
                <a:srgbClr val="800000"/>
              </a:solidFill>
            </a:ln>
          </p:spPr>
        </p:pic>
        <p:sp>
          <p:nvSpPr>
            <p:cNvPr id="92" name="TextBox 30"/>
            <p:cNvSpPr txBox="1">
              <a:spLocks noChangeArrowheads="1"/>
            </p:cNvSpPr>
            <p:nvPr/>
          </p:nvSpPr>
          <p:spPr bwMode="auto">
            <a:xfrm>
              <a:off x="4343402" y="1524000"/>
              <a:ext cx="104716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 b="1" dirty="0">
                  <a:solidFill>
                    <a:srgbClr val="000000"/>
                  </a:solidFill>
                </a:rPr>
                <a:t>hazard curves</a:t>
              </a:r>
            </a:p>
          </p:txBody>
        </p:sp>
      </p:grpSp>
      <p:sp>
        <p:nvSpPr>
          <p:cNvPr id="93" name="TextBox 92"/>
          <p:cNvSpPr txBox="1"/>
          <p:nvPr/>
        </p:nvSpPr>
        <p:spPr>
          <a:xfrm>
            <a:off x="11668719" y="2362200"/>
            <a:ext cx="2700469" cy="356853"/>
          </a:xfrm>
          <a:prstGeom prst="rect">
            <a:avLst/>
          </a:prstGeom>
          <a:noFill/>
        </p:spPr>
        <p:txBody>
          <a:bodyPr wrap="square" lIns="109557" tIns="54781" rIns="109557" bIns="54781" rtlCol="0">
            <a:spAutoFit/>
          </a:bodyPr>
          <a:lstStyle/>
          <a:p>
            <a:pPr algn="ctr"/>
            <a:r>
              <a:rPr lang="en-US" sz="1600" b="1" dirty="0" err="1" smtClean="0">
                <a:solidFill>
                  <a:srgbClr val="000000"/>
                </a:solidFill>
              </a:rPr>
              <a:t>CyberShake</a:t>
            </a:r>
            <a:r>
              <a:rPr lang="en-US" sz="1600" b="1" dirty="0" smtClean="0">
                <a:solidFill>
                  <a:srgbClr val="000000"/>
                </a:solidFill>
              </a:rPr>
              <a:t> Hazard Map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94" name="Line 26"/>
          <p:cNvSpPr>
            <a:spLocks noChangeShapeType="1"/>
          </p:cNvSpPr>
          <p:nvPr/>
        </p:nvSpPr>
        <p:spPr bwMode="auto">
          <a:xfrm rot="5400000" flipH="1" flipV="1">
            <a:off x="10575351" y="4862143"/>
            <a:ext cx="1109820" cy="619718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91374" tIns="45687" rIns="91374" bIns="45687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9CEC4-A8E1-4F11-A707-62DA653B13D9}" type="slidenum">
              <a:rPr lang="en-US" smtClean="0"/>
              <a:pPr/>
              <a:t>5</a:t>
            </a:fld>
            <a:endParaRPr lang="en-US" sz="1900"/>
          </a:p>
        </p:txBody>
      </p:sp>
      <p:sp>
        <p:nvSpPr>
          <p:cNvPr id="62" name="Line 26"/>
          <p:cNvSpPr>
            <a:spLocks noChangeShapeType="1"/>
          </p:cNvSpPr>
          <p:nvPr/>
        </p:nvSpPr>
        <p:spPr bwMode="auto">
          <a:xfrm rot="5400000" flipV="1">
            <a:off x="3327657" y="356690"/>
            <a:ext cx="0" cy="3825916"/>
          </a:xfrm>
          <a:prstGeom prst="line">
            <a:avLst/>
          </a:prstGeom>
          <a:noFill/>
          <a:ln w="31750" cmpd="sng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109557" tIns="54781" rIns="109557" bIns="5478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11316828" y="6049662"/>
            <a:ext cx="3313572" cy="1341738"/>
          </a:xfrm>
          <a:prstGeom prst="rect">
            <a:avLst/>
          </a:prstGeom>
          <a:noFill/>
        </p:spPr>
        <p:txBody>
          <a:bodyPr wrap="square" lIns="109557" tIns="54781" rIns="109557" bIns="54781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</a:rPr>
              <a:t>Most recent </a:t>
            </a:r>
            <a:r>
              <a:rPr lang="en-US" sz="2000" b="1" dirty="0" err="1" smtClean="0">
                <a:solidFill>
                  <a:srgbClr val="000000"/>
                </a:solidFill>
              </a:rPr>
              <a:t>CyberShake</a:t>
            </a:r>
            <a:r>
              <a:rPr lang="en-US" sz="2000" b="1" dirty="0" smtClean="0">
                <a:solidFill>
                  <a:srgbClr val="000000"/>
                </a:solidFill>
              </a:rPr>
              <a:t> study took 4 weeks of real time and used 21 million core-hours</a:t>
            </a:r>
            <a:endParaRPr lang="en-US" sz="20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76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71" b="22031"/>
          <a:stretch/>
        </p:blipFill>
        <p:spPr bwMode="auto">
          <a:xfrm>
            <a:off x="10287000" y="2057400"/>
            <a:ext cx="3452436" cy="2705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CyberShake</a:t>
            </a:r>
            <a:r>
              <a:rPr lang="en-US" dirty="0" smtClean="0"/>
              <a:t> Data Layers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9CEC4-A8E1-4F11-A707-62DA653B13D9}" type="slidenum">
              <a:rPr lang="en-US" smtClean="0"/>
              <a:pPr/>
              <a:t>6</a:t>
            </a:fld>
            <a:endParaRPr lang="en-US" sz="1900" dirty="0"/>
          </a:p>
        </p:txBody>
      </p:sp>
      <p:pic>
        <p:nvPicPr>
          <p:cNvPr id="5" name="Picture 2" descr="http://scec.usc.edu/scecwiki/images/8/84/CS_Map_2s_Study_15_4_mark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752600"/>
            <a:ext cx="4060267" cy="3665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33400" y="1625025"/>
            <a:ext cx="350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Calibri" pitchFamily="34" charset="0"/>
              </a:rPr>
              <a:t>Hazard Map</a:t>
            </a:r>
            <a:endParaRPr lang="en-US" sz="3200" dirty="0"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86400" y="1625025"/>
            <a:ext cx="350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Calibri" pitchFamily="34" charset="0"/>
              </a:rPr>
              <a:t>Hazard Curve</a:t>
            </a:r>
            <a:endParaRPr lang="en-US" sz="3200" dirty="0"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058400" y="1625025"/>
            <a:ext cx="350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Calibri" pitchFamily="34" charset="0"/>
              </a:rPr>
              <a:t>Disaggregation</a:t>
            </a:r>
            <a:endParaRPr lang="en-US" sz="3200" dirty="0"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94399" y="7492425"/>
            <a:ext cx="434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Calibri" pitchFamily="34" charset="0"/>
              </a:rPr>
              <a:t>Seismograms</a:t>
            </a:r>
            <a:endParaRPr lang="en-US" sz="3200" dirty="0"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4800" y="7492425"/>
            <a:ext cx="434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Calibri" pitchFamily="34" charset="0"/>
              </a:rPr>
              <a:t>Intensity Measures</a:t>
            </a:r>
            <a:endParaRPr lang="en-US" sz="3200" dirty="0">
              <a:latin typeface="Calibri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6540" y="2246531"/>
            <a:ext cx="3547460" cy="2730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4" name="Straight Arrow Connector 13"/>
          <p:cNvCxnSpPr>
            <a:stCxn id="21" idx="0"/>
          </p:cNvCxnSpPr>
          <p:nvPr/>
        </p:nvCxnSpPr>
        <p:spPr bwMode="auto">
          <a:xfrm flipV="1">
            <a:off x="2092695" y="2246531"/>
            <a:ext cx="3546105" cy="1349971"/>
          </a:xfrm>
          <a:prstGeom prst="straightConnector1">
            <a:avLst/>
          </a:prstGeom>
          <a:solidFill>
            <a:srgbClr val="BABEB6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21" idx="4"/>
          </p:cNvCxnSpPr>
          <p:nvPr/>
        </p:nvCxnSpPr>
        <p:spPr bwMode="auto">
          <a:xfrm>
            <a:off x="2092695" y="3790950"/>
            <a:ext cx="3546105" cy="1009650"/>
          </a:xfrm>
          <a:prstGeom prst="straightConnector1">
            <a:avLst/>
          </a:prstGeom>
          <a:solidFill>
            <a:srgbClr val="BABEB6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Oval 20"/>
          <p:cNvSpPr/>
          <p:nvPr/>
        </p:nvSpPr>
        <p:spPr bwMode="auto">
          <a:xfrm>
            <a:off x="1981200" y="3596502"/>
            <a:ext cx="222990" cy="194448"/>
          </a:xfrm>
          <a:prstGeom prst="ellipse">
            <a:avLst/>
          </a:prstGeom>
          <a:noFill/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cxnSp>
        <p:nvCxnSpPr>
          <p:cNvPr id="29" name="Straight Connector 28"/>
          <p:cNvCxnSpPr/>
          <p:nvPr/>
        </p:nvCxnSpPr>
        <p:spPr bwMode="auto">
          <a:xfrm>
            <a:off x="5969000" y="3696113"/>
            <a:ext cx="3022600" cy="0"/>
          </a:xfrm>
          <a:prstGeom prst="line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" name="Oval 33"/>
          <p:cNvSpPr/>
          <p:nvPr/>
        </p:nvSpPr>
        <p:spPr bwMode="auto">
          <a:xfrm>
            <a:off x="6455162" y="3594763"/>
            <a:ext cx="222990" cy="194448"/>
          </a:xfrm>
          <a:prstGeom prst="ellipse">
            <a:avLst/>
          </a:prstGeom>
          <a:noFill/>
          <a:ln w="28575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cxnSp>
        <p:nvCxnSpPr>
          <p:cNvPr id="35" name="Straight Arrow Connector 34"/>
          <p:cNvCxnSpPr/>
          <p:nvPr/>
        </p:nvCxnSpPr>
        <p:spPr bwMode="auto">
          <a:xfrm flipV="1">
            <a:off x="6544142" y="2382917"/>
            <a:ext cx="4126464" cy="1211846"/>
          </a:xfrm>
          <a:prstGeom prst="straightConnector1">
            <a:avLst/>
          </a:prstGeom>
          <a:solidFill>
            <a:srgbClr val="BABEB6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Arrow Connector 39"/>
          <p:cNvCxnSpPr/>
          <p:nvPr/>
        </p:nvCxnSpPr>
        <p:spPr bwMode="auto">
          <a:xfrm>
            <a:off x="6556363" y="3789211"/>
            <a:ext cx="4266643" cy="770496"/>
          </a:xfrm>
          <a:prstGeom prst="straightConnector1">
            <a:avLst/>
          </a:prstGeom>
          <a:solidFill>
            <a:srgbClr val="BABEB6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" name="Oval 38"/>
          <p:cNvSpPr/>
          <p:nvPr/>
        </p:nvSpPr>
        <p:spPr bwMode="auto">
          <a:xfrm>
            <a:off x="10972800" y="2590800"/>
            <a:ext cx="685800" cy="121920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6893" y="5100775"/>
            <a:ext cx="1859507" cy="25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0209299" y="7492425"/>
            <a:ext cx="434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Calibri" pitchFamily="34" charset="0"/>
              </a:rPr>
              <a:t>Rupture Realization</a:t>
            </a:r>
            <a:endParaRPr lang="en-US" sz="3200" dirty="0">
              <a:latin typeface="Calibri" pitchFamily="34" charset="0"/>
            </a:endParaRPr>
          </a:p>
        </p:txBody>
      </p:sp>
      <p:sp>
        <p:nvSpPr>
          <p:cNvPr id="41" name="5-Point Star 40"/>
          <p:cNvSpPr/>
          <p:nvPr/>
        </p:nvSpPr>
        <p:spPr bwMode="auto">
          <a:xfrm>
            <a:off x="12058366" y="6897233"/>
            <a:ext cx="304800" cy="245095"/>
          </a:xfrm>
          <a:prstGeom prst="star5">
            <a:avLst/>
          </a:prstGeom>
          <a:solidFill>
            <a:srgbClr val="7030A0"/>
          </a:solidFill>
          <a:ln w="12700"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4" t="5002" r="7132" b="4569"/>
          <a:stretch/>
        </p:blipFill>
        <p:spPr bwMode="auto">
          <a:xfrm>
            <a:off x="5534867" y="5278272"/>
            <a:ext cx="4102932" cy="2189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3" t="4534" r="6082"/>
          <a:stretch/>
        </p:blipFill>
        <p:spPr bwMode="auto">
          <a:xfrm>
            <a:off x="533400" y="5518162"/>
            <a:ext cx="3581400" cy="194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5" name="Straight Arrow Connector 24"/>
          <p:cNvCxnSpPr/>
          <p:nvPr/>
        </p:nvCxnSpPr>
        <p:spPr bwMode="auto">
          <a:xfrm flipH="1" flipV="1">
            <a:off x="10972801" y="3276600"/>
            <a:ext cx="457200" cy="1824176"/>
          </a:xfrm>
          <a:prstGeom prst="straightConnector1">
            <a:avLst/>
          </a:prstGeom>
          <a:solidFill>
            <a:srgbClr val="BABEB6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Arrow Connector 29"/>
          <p:cNvCxnSpPr/>
          <p:nvPr/>
        </p:nvCxnSpPr>
        <p:spPr bwMode="auto">
          <a:xfrm flipH="1" flipV="1">
            <a:off x="11630378" y="2921516"/>
            <a:ext cx="1295400" cy="2179259"/>
          </a:xfrm>
          <a:prstGeom prst="straightConnector1">
            <a:avLst/>
          </a:prstGeom>
          <a:solidFill>
            <a:srgbClr val="BABEB6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Right Arrow 22"/>
          <p:cNvSpPr/>
          <p:nvPr/>
        </p:nvSpPr>
        <p:spPr bwMode="auto">
          <a:xfrm rot="10800000">
            <a:off x="9790198" y="6019800"/>
            <a:ext cx="1335002" cy="646567"/>
          </a:xfrm>
          <a:prstGeom prst="rightArrow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37" name="Right Arrow 36"/>
          <p:cNvSpPr/>
          <p:nvPr/>
        </p:nvSpPr>
        <p:spPr bwMode="auto">
          <a:xfrm rot="10800000">
            <a:off x="4126666" y="6096000"/>
            <a:ext cx="1283534" cy="648833"/>
          </a:xfrm>
          <a:prstGeom prst="rightArrow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8583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1" grpId="0"/>
      <p:bldP spid="21" grpId="0" animBg="1"/>
      <p:bldP spid="34" grpId="0" animBg="1"/>
      <p:bldP spid="39" grpId="0" animBg="1"/>
      <p:bldP spid="9" grpId="0"/>
      <p:bldP spid="41" grpId="0" animBg="1"/>
      <p:bldP spid="23" grpId="0" animBg="1"/>
      <p:bldP spid="3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CyberShake</a:t>
            </a:r>
            <a:r>
              <a:rPr lang="en-US" dirty="0" smtClean="0"/>
              <a:t> Workflows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981200"/>
            <a:ext cx="10439400" cy="57912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Scientific workflow </a:t>
            </a:r>
            <a:r>
              <a:rPr lang="en-US" dirty="0"/>
              <a:t>tools </a:t>
            </a:r>
            <a:r>
              <a:rPr lang="en-US" dirty="0" smtClean="0"/>
              <a:t>orchestrate </a:t>
            </a:r>
            <a:r>
              <a:rPr lang="en-US" dirty="0" err="1" smtClean="0"/>
              <a:t>CyberShake</a:t>
            </a:r>
            <a:r>
              <a:rPr lang="en-US" dirty="0" smtClean="0"/>
              <a:t> simulations</a:t>
            </a:r>
            <a:endParaRPr lang="en-US" dirty="0"/>
          </a:p>
          <a:p>
            <a:pPr lvl="1"/>
            <a:r>
              <a:rPr lang="en-US" dirty="0" smtClean="0"/>
              <a:t>Pegasus-WMS, </a:t>
            </a:r>
            <a:r>
              <a:rPr lang="en-US" dirty="0" err="1"/>
              <a:t>HTCondor</a:t>
            </a:r>
            <a:r>
              <a:rPr lang="en-US" dirty="0"/>
              <a:t>, Globus</a:t>
            </a:r>
          </a:p>
          <a:p>
            <a:pPr lvl="1"/>
            <a:r>
              <a:rPr lang="en-US" dirty="0" smtClean="0"/>
              <a:t>Create description </a:t>
            </a:r>
            <a:r>
              <a:rPr lang="en-US" dirty="0"/>
              <a:t>of workflow with files and dependencies</a:t>
            </a:r>
          </a:p>
          <a:p>
            <a:pPr lvl="1"/>
            <a:r>
              <a:rPr lang="en-US" dirty="0"/>
              <a:t>Tools then manage real-time execution of workflow</a:t>
            </a:r>
          </a:p>
          <a:p>
            <a:r>
              <a:rPr lang="en-US" dirty="0" smtClean="0"/>
              <a:t>Automation: supports </a:t>
            </a:r>
            <a:r>
              <a:rPr lang="en-US" dirty="0"/>
              <a:t>running </a:t>
            </a:r>
            <a:r>
              <a:rPr lang="en-US" dirty="0" smtClean="0"/>
              <a:t>millions of jobs over weeks</a:t>
            </a:r>
            <a:endParaRPr lang="en-US" dirty="0"/>
          </a:p>
          <a:p>
            <a:r>
              <a:rPr lang="en-US" dirty="0"/>
              <a:t>Data </a:t>
            </a:r>
            <a:r>
              <a:rPr lang="en-US" dirty="0" smtClean="0"/>
              <a:t>management: files </a:t>
            </a:r>
            <a:r>
              <a:rPr lang="en-US" dirty="0"/>
              <a:t>are automatically </a:t>
            </a:r>
            <a:r>
              <a:rPr lang="en-US" dirty="0" smtClean="0"/>
              <a:t>staged in </a:t>
            </a:r>
            <a:r>
              <a:rPr lang="en-US" dirty="0"/>
              <a:t>and </a:t>
            </a:r>
            <a:r>
              <a:rPr lang="en-US" dirty="0" smtClean="0"/>
              <a:t>out</a:t>
            </a:r>
            <a:endParaRPr lang="en-US" dirty="0"/>
          </a:p>
          <a:p>
            <a:r>
              <a:rPr lang="en-US" dirty="0"/>
              <a:t>Resource </a:t>
            </a:r>
            <a:r>
              <a:rPr lang="en-US" dirty="0" smtClean="0"/>
              <a:t>provisioning: jobs submitted to </a:t>
            </a:r>
            <a:r>
              <a:rPr lang="en-US" dirty="0"/>
              <a:t>multiple </a:t>
            </a:r>
            <a:r>
              <a:rPr lang="en-US" dirty="0" smtClean="0"/>
              <a:t>clusters</a:t>
            </a:r>
          </a:p>
          <a:p>
            <a:r>
              <a:rPr lang="en-US" dirty="0" smtClean="0"/>
              <a:t>Enabled </a:t>
            </a:r>
            <a:r>
              <a:rPr lang="en-US" dirty="0"/>
              <a:t>SCEC to scale </a:t>
            </a:r>
            <a:r>
              <a:rPr lang="en-US" dirty="0" err="1"/>
              <a:t>CyberShake</a:t>
            </a:r>
            <a:r>
              <a:rPr lang="en-US" dirty="0"/>
              <a:t> since </a:t>
            </a:r>
            <a:r>
              <a:rPr lang="en-US" dirty="0" smtClean="0"/>
              <a:t>2007</a:t>
            </a:r>
          </a:p>
          <a:p>
            <a:pPr lvl="1"/>
            <a:r>
              <a:rPr lang="en-US" dirty="0" smtClean="0"/>
              <a:t>100 million core-hours</a:t>
            </a:r>
          </a:p>
          <a:p>
            <a:pPr lvl="1"/>
            <a:r>
              <a:rPr lang="en-US" dirty="0"/>
              <a:t>2</a:t>
            </a:r>
            <a:r>
              <a:rPr lang="en-US" dirty="0" smtClean="0"/>
              <a:t> billion two-component seismograms</a:t>
            </a:r>
          </a:p>
          <a:p>
            <a:pPr lvl="1"/>
            <a:r>
              <a:rPr lang="en-US" dirty="0" smtClean="0"/>
              <a:t>210 billion intensity measures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9CEC4-A8E1-4F11-A707-62DA653B13D9}" type="slidenum">
              <a:rPr lang="en-US" smtClean="0"/>
              <a:pPr/>
              <a:t>7</a:t>
            </a:fld>
            <a:endParaRPr lang="en-US" sz="19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05" r="19102"/>
          <a:stretch/>
        </p:blipFill>
        <p:spPr bwMode="auto">
          <a:xfrm>
            <a:off x="10367669" y="1981200"/>
            <a:ext cx="4262730" cy="617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6164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CyberShake</a:t>
            </a:r>
            <a:r>
              <a:rPr lang="en-US" dirty="0" smtClean="0"/>
              <a:t> Study 1.0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981200"/>
            <a:ext cx="7376160" cy="5791200"/>
          </a:xfrm>
        </p:spPr>
        <p:txBody>
          <a:bodyPr/>
          <a:lstStyle/>
          <a:p>
            <a:r>
              <a:rPr lang="en-US" dirty="0" smtClean="0"/>
              <a:t>April-June 2009</a:t>
            </a:r>
          </a:p>
          <a:p>
            <a:r>
              <a:rPr lang="en-US" dirty="0" smtClean="0"/>
              <a:t>223 sites in Southern California</a:t>
            </a:r>
          </a:p>
          <a:p>
            <a:r>
              <a:rPr lang="en-US" dirty="0" smtClean="0"/>
              <a:t>0.5 Hz </a:t>
            </a:r>
          </a:p>
          <a:p>
            <a:r>
              <a:rPr lang="en-US" dirty="0" smtClean="0"/>
              <a:t>UCERF 2</a:t>
            </a:r>
          </a:p>
          <a:p>
            <a:r>
              <a:rPr lang="en-US" dirty="0" smtClean="0"/>
              <a:t>Graves &amp; </a:t>
            </a:r>
            <a:r>
              <a:rPr lang="en-US" dirty="0" err="1" smtClean="0"/>
              <a:t>Pitarka</a:t>
            </a:r>
            <a:r>
              <a:rPr lang="en-US" dirty="0" smtClean="0"/>
              <a:t> 2007 rupture generator</a:t>
            </a:r>
          </a:p>
          <a:p>
            <a:r>
              <a:rPr lang="en-US" dirty="0" smtClean="0"/>
              <a:t>Velocity models:</a:t>
            </a:r>
          </a:p>
          <a:p>
            <a:pPr lvl="1"/>
            <a:r>
              <a:rPr lang="en-US" dirty="0" smtClean="0"/>
              <a:t>CVM-S4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9CEC4-A8E1-4F11-A707-62DA653B13D9}" type="slidenum">
              <a:rPr lang="en-US" smtClean="0"/>
              <a:pPr/>
              <a:t>8</a:t>
            </a:fld>
            <a:endParaRPr lang="en-US" sz="19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2" t="4124" r="9094"/>
          <a:stretch/>
        </p:blipFill>
        <p:spPr bwMode="auto">
          <a:xfrm>
            <a:off x="7848600" y="1905000"/>
            <a:ext cx="6395610" cy="6058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995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CyberShake</a:t>
            </a:r>
            <a:r>
              <a:rPr lang="en-US" dirty="0" smtClean="0"/>
              <a:t> Study 2.2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9CEC4-A8E1-4F11-A707-62DA653B13D9}" type="slidenum">
              <a:rPr lang="en-US" smtClean="0"/>
              <a:pPr/>
              <a:t>9</a:t>
            </a:fld>
            <a:endParaRPr lang="en-US" sz="19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43840" y="1981200"/>
            <a:ext cx="8257667" cy="5791200"/>
          </a:xfrm>
        </p:spPr>
        <p:txBody>
          <a:bodyPr/>
          <a:lstStyle/>
          <a:p>
            <a:r>
              <a:rPr lang="en-US" dirty="0" smtClean="0"/>
              <a:t>October 2012 – March 2013</a:t>
            </a:r>
          </a:p>
          <a:p>
            <a:r>
              <a:rPr lang="en-US" dirty="0" smtClean="0"/>
              <a:t>223 sites in Southern California</a:t>
            </a:r>
          </a:p>
          <a:p>
            <a:r>
              <a:rPr lang="en-US" dirty="0" smtClean="0"/>
              <a:t>0.5 Hz </a:t>
            </a:r>
          </a:p>
          <a:p>
            <a:r>
              <a:rPr lang="en-US" dirty="0" smtClean="0"/>
              <a:t>UCERF 2</a:t>
            </a:r>
          </a:p>
          <a:p>
            <a:r>
              <a:rPr lang="en-US" dirty="0" smtClean="0"/>
              <a:t>Graves &amp; </a:t>
            </a:r>
            <a:r>
              <a:rPr lang="en-US" dirty="0" err="1" smtClean="0"/>
              <a:t>Pitarka</a:t>
            </a:r>
            <a:r>
              <a:rPr lang="en-US" dirty="0" smtClean="0"/>
              <a:t> </a:t>
            </a:r>
            <a:r>
              <a:rPr lang="en-US" b="1" dirty="0" smtClean="0"/>
              <a:t>2010</a:t>
            </a:r>
            <a:r>
              <a:rPr lang="en-US" dirty="0" smtClean="0"/>
              <a:t> rupture generator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Velocity models:</a:t>
            </a:r>
          </a:p>
          <a:p>
            <a:pPr lvl="1"/>
            <a:r>
              <a:rPr lang="en-US" dirty="0" smtClean="0"/>
              <a:t>CVM-S4</a:t>
            </a:r>
            <a:endParaRPr lang="en-US" dirty="0"/>
          </a:p>
        </p:txBody>
      </p:sp>
      <p:pic>
        <p:nvPicPr>
          <p:cNvPr id="2050" name="Picture 2" descr="http://opensha.usc.edu/ftp/kmilner/cybershake/study_2.2/3_sec_SA_2_percent_in_50/cs_1.1_map/interpolated_marks.300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9" t="6859" r="13097"/>
          <a:stretch/>
        </p:blipFill>
        <p:spPr bwMode="auto">
          <a:xfrm>
            <a:off x="8501507" y="1894340"/>
            <a:ext cx="5900293" cy="610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51" t="53349" r="8460" b="30131"/>
          <a:stretch/>
        </p:blipFill>
        <p:spPr bwMode="auto">
          <a:xfrm>
            <a:off x="489097" y="5105400"/>
            <a:ext cx="7740503" cy="785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62" t="54242" r="8459" b="30354"/>
          <a:stretch/>
        </p:blipFill>
        <p:spPr bwMode="auto">
          <a:xfrm>
            <a:off x="489097" y="6352954"/>
            <a:ext cx="7740503" cy="733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Arrow Connector 5"/>
          <p:cNvCxnSpPr/>
          <p:nvPr/>
        </p:nvCxnSpPr>
        <p:spPr bwMode="auto">
          <a:xfrm>
            <a:off x="4359349" y="5867400"/>
            <a:ext cx="0" cy="461824"/>
          </a:xfrm>
          <a:prstGeom prst="straightConnector1">
            <a:avLst/>
          </a:prstGeom>
          <a:solidFill>
            <a:srgbClr val="BABEB6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257194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CyberShake</a:t>
            </a:r>
            <a:r>
              <a:rPr lang="en-US" dirty="0" smtClean="0"/>
              <a:t> Study 13.4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9CEC4-A8E1-4F11-A707-62DA653B13D9}" type="slidenum">
              <a:rPr lang="en-US" smtClean="0"/>
              <a:pPr/>
              <a:t>10</a:t>
            </a:fld>
            <a:endParaRPr lang="en-US" sz="19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43840" y="1981200"/>
            <a:ext cx="7376160" cy="5791200"/>
          </a:xfrm>
        </p:spPr>
        <p:txBody>
          <a:bodyPr/>
          <a:lstStyle/>
          <a:p>
            <a:r>
              <a:rPr lang="en-US" dirty="0" smtClean="0"/>
              <a:t>April – June 2013</a:t>
            </a:r>
          </a:p>
          <a:p>
            <a:r>
              <a:rPr lang="en-US" b="1" dirty="0" smtClean="0"/>
              <a:t>283</a:t>
            </a:r>
            <a:r>
              <a:rPr lang="en-US" dirty="0" smtClean="0"/>
              <a:t> sites in Southern California</a:t>
            </a:r>
          </a:p>
          <a:p>
            <a:r>
              <a:rPr lang="en-US" dirty="0" smtClean="0"/>
              <a:t>0.5 Hz </a:t>
            </a:r>
          </a:p>
          <a:p>
            <a:r>
              <a:rPr lang="en-US" dirty="0" smtClean="0"/>
              <a:t>UCERF 2</a:t>
            </a:r>
          </a:p>
          <a:p>
            <a:r>
              <a:rPr lang="en-US" dirty="0" smtClean="0"/>
              <a:t>Graves &amp; </a:t>
            </a:r>
            <a:r>
              <a:rPr lang="en-US" dirty="0" err="1" smtClean="0"/>
              <a:t>Pitarka</a:t>
            </a:r>
            <a:r>
              <a:rPr lang="en-US" dirty="0" smtClean="0"/>
              <a:t> 2010 rupture generator</a:t>
            </a:r>
          </a:p>
          <a:p>
            <a:r>
              <a:rPr lang="en-US" dirty="0" smtClean="0"/>
              <a:t>Velocity models:</a:t>
            </a:r>
          </a:p>
          <a:p>
            <a:pPr lvl="1"/>
            <a:r>
              <a:rPr lang="en-US" dirty="0" smtClean="0"/>
              <a:t>CVM-S4</a:t>
            </a:r>
          </a:p>
          <a:p>
            <a:pPr lvl="1"/>
            <a:r>
              <a:rPr lang="en-US" b="1" dirty="0" smtClean="0"/>
              <a:t>CVM-H</a:t>
            </a:r>
          </a:p>
        </p:txBody>
      </p:sp>
      <p:pic>
        <p:nvPicPr>
          <p:cNvPr id="3074" name="Picture 2" descr="http://scec.usc.edu/scecwiki/images/b/b0/Study_13.4_AWP_CVMS_with_sites_new_color.15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371535"/>
            <a:ext cx="5470123" cy="4937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772400" y="7096780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CVM-S4</a:t>
            </a:r>
            <a:endParaRPr lang="en-US" sz="2800" dirty="0"/>
          </a:p>
        </p:txBody>
      </p:sp>
      <p:pic>
        <p:nvPicPr>
          <p:cNvPr id="3076" name="Picture 4" descr="http://scec.usc.edu/scecwiki/images/7/77/Study_13.4_AWP_CVMH_with_sites_new_color.15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400" y="2362200"/>
            <a:ext cx="5504026" cy="4968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803074" y="7089215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CVM-H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41408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CyberShake</a:t>
            </a:r>
            <a:r>
              <a:rPr lang="en-US" dirty="0" smtClean="0"/>
              <a:t> Study 14.2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9CEC4-A8E1-4F11-A707-62DA653B13D9}" type="slidenum">
              <a:rPr lang="en-US" smtClean="0"/>
              <a:pPr/>
              <a:t>11</a:t>
            </a:fld>
            <a:endParaRPr lang="en-US" sz="19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43840" y="1981200"/>
            <a:ext cx="7376160" cy="6248400"/>
          </a:xfrm>
        </p:spPr>
        <p:txBody>
          <a:bodyPr>
            <a:normAutofit/>
          </a:bodyPr>
          <a:lstStyle/>
          <a:p>
            <a:r>
              <a:rPr lang="en-US" dirty="0" smtClean="0"/>
              <a:t>February – March 2014</a:t>
            </a:r>
          </a:p>
          <a:p>
            <a:r>
              <a:rPr lang="en-US" b="1" dirty="0" smtClean="0"/>
              <a:t>286</a:t>
            </a:r>
            <a:r>
              <a:rPr lang="en-US" dirty="0" smtClean="0"/>
              <a:t> sites in Southern California</a:t>
            </a:r>
          </a:p>
          <a:p>
            <a:r>
              <a:rPr lang="en-US" dirty="0" smtClean="0"/>
              <a:t>0.5 Hz </a:t>
            </a:r>
          </a:p>
          <a:p>
            <a:r>
              <a:rPr lang="en-US" dirty="0" smtClean="0"/>
              <a:t>UCERF 2</a:t>
            </a:r>
          </a:p>
          <a:p>
            <a:r>
              <a:rPr lang="en-US" dirty="0" smtClean="0"/>
              <a:t>Graves &amp; </a:t>
            </a:r>
            <a:r>
              <a:rPr lang="en-US" dirty="0" err="1" smtClean="0"/>
              <a:t>Pitarka</a:t>
            </a:r>
            <a:r>
              <a:rPr lang="en-US" dirty="0" smtClean="0"/>
              <a:t> 2010 rupture generator</a:t>
            </a:r>
          </a:p>
          <a:p>
            <a:r>
              <a:rPr lang="en-US" dirty="0" smtClean="0"/>
              <a:t>Velocity models:</a:t>
            </a:r>
          </a:p>
          <a:p>
            <a:pPr lvl="1"/>
            <a:r>
              <a:rPr lang="en-US" b="1" dirty="0" smtClean="0"/>
              <a:t>CVM-S4.26 (tomographic)</a:t>
            </a:r>
          </a:p>
          <a:p>
            <a:pPr lvl="1"/>
            <a:r>
              <a:rPr lang="en-US" b="1" dirty="0" smtClean="0"/>
              <a:t>CVM-H, no GTL</a:t>
            </a:r>
          </a:p>
          <a:p>
            <a:pPr lvl="1"/>
            <a:r>
              <a:rPr lang="en-US" b="1" dirty="0" smtClean="0"/>
              <a:t>Broadband Platform 1D</a:t>
            </a:r>
          </a:p>
        </p:txBody>
      </p:sp>
      <p:pic>
        <p:nvPicPr>
          <p:cNvPr id="4098" name="Picture 2" descr="http://scec.usc.edu/scecwiki/images/4/4b/Study_14.2_GPU_CVMS426_with_sites.15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219200"/>
            <a:ext cx="4811743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096000" y="5344180"/>
            <a:ext cx="403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CVM-S4.26</a:t>
            </a:r>
            <a:endParaRPr lang="en-US" sz="2800" dirty="0"/>
          </a:p>
        </p:txBody>
      </p:sp>
      <p:pic>
        <p:nvPicPr>
          <p:cNvPr id="4100" name="Picture 4" descr="http://scec.usc.edu/scecwiki/images/f/f8/Study_14.2_GPU_BBP_1D_with_sites.15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0" y="1128712"/>
            <a:ext cx="4911988" cy="4433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125200" y="5334000"/>
            <a:ext cx="403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BBP 1D</a:t>
            </a:r>
            <a:endParaRPr lang="en-US" sz="2800" dirty="0"/>
          </a:p>
        </p:txBody>
      </p:sp>
      <p:pic>
        <p:nvPicPr>
          <p:cNvPr id="4102" name="Picture 6" descr="http://scec.usc.edu/scecwiki/images/b/b2/Study_14.2_CPU_CVMH_noGTL_with_sites.15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9885" y="4247494"/>
            <a:ext cx="4186865" cy="3779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388885" y="7772400"/>
            <a:ext cx="49461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CVM-H, no GTL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94270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CyberShake</a:t>
            </a:r>
            <a:r>
              <a:rPr lang="en-US" dirty="0" smtClean="0"/>
              <a:t> Study 15.4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9CEC4-A8E1-4F11-A707-62DA653B13D9}" type="slidenum">
              <a:rPr lang="en-US" smtClean="0"/>
              <a:pPr/>
              <a:t>12</a:t>
            </a:fld>
            <a:endParaRPr lang="en-US" sz="19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43840" y="1981200"/>
            <a:ext cx="8519160" cy="6248400"/>
          </a:xfrm>
        </p:spPr>
        <p:txBody>
          <a:bodyPr>
            <a:normAutofit/>
          </a:bodyPr>
          <a:lstStyle/>
          <a:p>
            <a:r>
              <a:rPr lang="en-US" dirty="0" smtClean="0"/>
              <a:t>April – May 2015</a:t>
            </a:r>
          </a:p>
          <a:p>
            <a:r>
              <a:rPr lang="en-US" b="1" dirty="0" smtClean="0"/>
              <a:t>336 </a:t>
            </a:r>
            <a:r>
              <a:rPr lang="en-US" dirty="0" smtClean="0"/>
              <a:t>sites in Southern California</a:t>
            </a:r>
          </a:p>
          <a:p>
            <a:r>
              <a:rPr lang="en-US" b="1" dirty="0" smtClean="0"/>
              <a:t>1.0 Hz </a:t>
            </a:r>
          </a:p>
          <a:p>
            <a:r>
              <a:rPr lang="en-US" dirty="0" smtClean="0"/>
              <a:t>UCERF 2</a:t>
            </a:r>
          </a:p>
          <a:p>
            <a:r>
              <a:rPr lang="en-US" dirty="0" smtClean="0"/>
              <a:t>Graves &amp; </a:t>
            </a:r>
            <a:r>
              <a:rPr lang="en-US" dirty="0" err="1" smtClean="0"/>
              <a:t>Pitarka</a:t>
            </a:r>
            <a:r>
              <a:rPr lang="en-US" dirty="0" smtClean="0"/>
              <a:t> </a:t>
            </a:r>
            <a:r>
              <a:rPr lang="en-US" b="1" dirty="0" smtClean="0"/>
              <a:t>2014</a:t>
            </a:r>
            <a:r>
              <a:rPr lang="en-US" dirty="0" smtClean="0"/>
              <a:t> rupture generator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Velocity models:</a:t>
            </a:r>
          </a:p>
          <a:p>
            <a:pPr lvl="1"/>
            <a:r>
              <a:rPr lang="en-US" dirty="0" smtClean="0"/>
              <a:t>CVM-S4.26 (tomographic)</a:t>
            </a:r>
          </a:p>
        </p:txBody>
      </p:sp>
      <p:pic>
        <p:nvPicPr>
          <p:cNvPr id="5122" name="Picture 2" descr="http://scec.usc.edu/scecwiki/images/8/84/CS_Map_2s_Study_15_4_marks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0" t="9019" r="14054" b="3660"/>
          <a:stretch/>
        </p:blipFill>
        <p:spPr bwMode="auto">
          <a:xfrm>
            <a:off x="8187069" y="1828799"/>
            <a:ext cx="6443331" cy="6400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51" t="53572" r="8236" b="30800"/>
          <a:stretch/>
        </p:blipFill>
        <p:spPr bwMode="auto">
          <a:xfrm>
            <a:off x="457200" y="5051778"/>
            <a:ext cx="7772400" cy="744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61" t="53795" r="8682" b="30800"/>
          <a:stretch/>
        </p:blipFill>
        <p:spPr bwMode="auto">
          <a:xfrm>
            <a:off x="510362" y="6352952"/>
            <a:ext cx="7719238" cy="733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Arrow Connector 5"/>
          <p:cNvCxnSpPr>
            <a:endCxn id="2051" idx="0"/>
          </p:cNvCxnSpPr>
          <p:nvPr/>
        </p:nvCxnSpPr>
        <p:spPr bwMode="auto">
          <a:xfrm>
            <a:off x="4369981" y="5773479"/>
            <a:ext cx="0" cy="579473"/>
          </a:xfrm>
          <a:prstGeom prst="straightConnector1">
            <a:avLst/>
          </a:prstGeom>
          <a:solidFill>
            <a:srgbClr val="BABEB6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721563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9" t="9409" r="16095" b="4654"/>
          <a:stretch/>
        </p:blipFill>
        <p:spPr bwMode="auto">
          <a:xfrm>
            <a:off x="7239000" y="1749512"/>
            <a:ext cx="5791200" cy="5857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CyberShake</a:t>
            </a:r>
            <a:r>
              <a:rPr lang="en-US" dirty="0" smtClean="0"/>
              <a:t> Study 15.4 comparison with GMPEs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9CEC4-A8E1-4F11-A707-62DA653B13D9}" type="slidenum">
              <a:rPr lang="en-US" smtClean="0"/>
              <a:pPr/>
              <a:t>13</a:t>
            </a:fld>
            <a:endParaRPr lang="en-US" sz="19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0" t="8997" r="15017" b="5161"/>
          <a:stretch/>
        </p:blipFill>
        <p:spPr bwMode="auto">
          <a:xfrm>
            <a:off x="1381024" y="1753514"/>
            <a:ext cx="5857976" cy="5822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828824" y="7583269"/>
            <a:ext cx="297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NGA2s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7162800" y="7576342"/>
            <a:ext cx="586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CyberShake</a:t>
            </a:r>
            <a:r>
              <a:rPr lang="en-US" sz="3600" dirty="0" smtClean="0"/>
              <a:t> Study 15.4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7035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Averaging-Based </a:t>
            </a:r>
            <a:r>
              <a:rPr lang="en-US" dirty="0"/>
              <a:t>Factorization (</a:t>
            </a:r>
            <a:r>
              <a:rPr lang="en-US" dirty="0">
                <a:cs typeface="Times New Roman"/>
              </a:rPr>
              <a:t>Wang &amp; Jordan, BSSA, 2014</a:t>
            </a:r>
            <a:r>
              <a:rPr lang="en-US" dirty="0" smtClean="0">
                <a:cs typeface="Times New Roman"/>
              </a:rPr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GMPEs are easily decomposed into attenuation, site effects, directivity</a:t>
            </a:r>
          </a:p>
          <a:p>
            <a:r>
              <a:rPr lang="en-US" dirty="0" smtClean="0"/>
              <a:t>To perform similar decomposition for </a:t>
            </a:r>
            <a:r>
              <a:rPr lang="en-US" dirty="0" err="1" smtClean="0"/>
              <a:t>CyberShake</a:t>
            </a:r>
            <a:r>
              <a:rPr lang="en-US" dirty="0" smtClean="0"/>
              <a:t>, we use ABF</a:t>
            </a:r>
          </a:p>
          <a:p>
            <a:pPr lvl="1"/>
            <a:r>
              <a:rPr lang="en-US" dirty="0"/>
              <a:t>Expected shaking intensities are constructed from a hierarchy </a:t>
            </a:r>
            <a:r>
              <a:rPr lang="en-US" dirty="0" smtClean="0"/>
              <a:t>of</a:t>
            </a:r>
            <a:br>
              <a:rPr lang="en-US" dirty="0" smtClean="0"/>
            </a:br>
            <a:r>
              <a:rPr lang="en-US" dirty="0"/>
              <a:t>sites (</a:t>
            </a:r>
            <a:r>
              <a:rPr lang="en-US" i="1" dirty="0" smtClean="0">
                <a:latin typeface="Times"/>
                <a:cs typeface="Times"/>
              </a:rPr>
              <a:t>r</a:t>
            </a:r>
            <a:r>
              <a:rPr lang="en-US" dirty="0" smtClean="0"/>
              <a:t>), sources </a:t>
            </a:r>
            <a:r>
              <a:rPr lang="en-US" dirty="0"/>
              <a:t>(</a:t>
            </a:r>
            <a:r>
              <a:rPr lang="en-US" i="1" dirty="0">
                <a:latin typeface="Times"/>
                <a:cs typeface="Times"/>
              </a:rPr>
              <a:t>k</a:t>
            </a:r>
            <a:r>
              <a:rPr lang="en-US" dirty="0"/>
              <a:t>), hypocenters (</a:t>
            </a:r>
            <a:r>
              <a:rPr lang="en-US" i="1" dirty="0">
                <a:latin typeface="Times"/>
                <a:cs typeface="Times"/>
              </a:rPr>
              <a:t>x</a:t>
            </a:r>
            <a:r>
              <a:rPr lang="en-US" dirty="0"/>
              <a:t>), </a:t>
            </a:r>
            <a:r>
              <a:rPr lang="en-US" dirty="0" smtClean="0"/>
              <a:t>and </a:t>
            </a:r>
            <a:r>
              <a:rPr lang="en-US" dirty="0"/>
              <a:t>slip variations (</a:t>
            </a:r>
            <a:r>
              <a:rPr lang="en-US" i="1" dirty="0">
                <a:latin typeface="Times"/>
                <a:cs typeface="Times"/>
              </a:rPr>
              <a:t>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Average over each component and subtract mean to isolate effects</a:t>
            </a:r>
          </a:p>
          <a:p>
            <a:pPr lvl="2"/>
            <a:r>
              <a:rPr lang="en-US" dirty="0" smtClean="0"/>
              <a:t>Overall level:</a:t>
            </a:r>
          </a:p>
          <a:p>
            <a:pPr lvl="2"/>
            <a:r>
              <a:rPr lang="en-US" dirty="0" smtClean="0"/>
              <a:t>Site effect:</a:t>
            </a:r>
          </a:p>
          <a:p>
            <a:pPr lvl="2"/>
            <a:r>
              <a:rPr lang="en-US" dirty="0" smtClean="0"/>
              <a:t>Path effect:</a:t>
            </a:r>
          </a:p>
          <a:p>
            <a:pPr lvl="2"/>
            <a:r>
              <a:rPr lang="en-US" dirty="0" smtClean="0"/>
              <a:t>Directivity effect:</a:t>
            </a:r>
          </a:p>
          <a:p>
            <a:pPr lvl="2"/>
            <a:r>
              <a:rPr lang="en-US" dirty="0" smtClean="0"/>
              <a:t>Slip complexity effect: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9CEC4-A8E1-4F11-A707-62DA653B13D9}" type="slidenum">
              <a:rPr lang="en-US" smtClean="0"/>
              <a:pPr/>
              <a:t>14</a:t>
            </a:fld>
            <a:endParaRPr lang="en-US" sz="19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9226656"/>
              </p:ext>
            </p:extLst>
          </p:nvPr>
        </p:nvGraphicFramePr>
        <p:xfrm>
          <a:off x="1219200" y="7081836"/>
          <a:ext cx="9021762" cy="5381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66" name="Equation" r:id="rId3" imgW="3416040" imgH="203040" progId="Equation.3">
                  <p:embed/>
                </p:oleObj>
              </mc:Choice>
              <mc:Fallback>
                <p:oleObj name="Equation" r:id="rId3" imgW="3416040" imgH="203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19200" y="7081836"/>
                        <a:ext cx="9021762" cy="5381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382269" y="7471201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Calibri" pitchFamily="34" charset="0"/>
              </a:rPr>
              <a:t>ln</a:t>
            </a:r>
            <a:r>
              <a:rPr lang="en-US" sz="2000" dirty="0" smtClean="0">
                <a:latin typeface="Calibri" pitchFamily="34" charset="0"/>
              </a:rPr>
              <a:t>(</a:t>
            </a:r>
            <a:r>
              <a:rPr lang="en-US" sz="2000" i="1" dirty="0" smtClean="0">
                <a:latin typeface="Calibri" pitchFamily="34" charset="0"/>
              </a:rPr>
              <a:t>y</a:t>
            </a:r>
            <a:r>
              <a:rPr lang="en-US" sz="2000" dirty="0" smtClean="0">
                <a:latin typeface="Calibri" pitchFamily="34" charset="0"/>
              </a:rPr>
              <a:t>)</a:t>
            </a:r>
            <a:endParaRPr lang="en-US" sz="2000" dirty="0"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71800" y="7471201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Level</a:t>
            </a:r>
            <a:endParaRPr lang="en-US" sz="3200" dirty="0"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87369" y="7471201"/>
            <a:ext cx="99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Site effect</a:t>
            </a:r>
            <a:endParaRPr lang="en-US" sz="2000" dirty="0"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54169" y="7471201"/>
            <a:ext cx="11704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Path effect</a:t>
            </a:r>
            <a:endParaRPr lang="en-US" sz="2000" dirty="0"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63106" y="7471201"/>
            <a:ext cx="1447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Directivity effect</a:t>
            </a:r>
            <a:endParaRPr lang="en-US" sz="2000" dirty="0"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67700" y="7471201"/>
            <a:ext cx="2057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Slip complexity effect</a:t>
            </a:r>
            <a:endParaRPr lang="en-US" sz="2000" dirty="0">
              <a:latin typeface="Calibri" pitchFamily="34" charset="0"/>
            </a:endParaRP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3573755"/>
              </p:ext>
            </p:extLst>
          </p:nvPr>
        </p:nvGraphicFramePr>
        <p:xfrm>
          <a:off x="5116069" y="6629400"/>
          <a:ext cx="4104131" cy="453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67" name="Equation" r:id="rId5" imgW="2413440" imgH="255960" progId="Equation.3">
                  <p:embed/>
                </p:oleObj>
              </mc:Choice>
              <mc:Fallback>
                <p:oleObj name="Equation" r:id="rId5" imgW="2413440" imgH="25596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6069" y="6629400"/>
                        <a:ext cx="4104131" cy="453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6736087"/>
              </p:ext>
            </p:extLst>
          </p:nvPr>
        </p:nvGraphicFramePr>
        <p:xfrm>
          <a:off x="5269089" y="6172200"/>
          <a:ext cx="4445443" cy="4780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68" name="Equation" r:id="rId7" imgW="2605680" imgH="264960" progId="Equation.3">
                  <p:embed/>
                </p:oleObj>
              </mc:Choice>
              <mc:Fallback>
                <p:oleObj name="Equation" r:id="rId7" imgW="2605680" imgH="26496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9089" y="6172200"/>
                        <a:ext cx="4445443" cy="47801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3635294"/>
              </p:ext>
            </p:extLst>
          </p:nvPr>
        </p:nvGraphicFramePr>
        <p:xfrm>
          <a:off x="5445323" y="5715000"/>
          <a:ext cx="4548166" cy="4597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69" name="Equation" r:id="rId9" imgW="2504880" imgH="237600" progId="Equation.3">
                  <p:embed/>
                </p:oleObj>
              </mc:Choice>
              <mc:Fallback>
                <p:oleObj name="Equation" r:id="rId9" imgW="2504880" imgH="2376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5323" y="5715000"/>
                        <a:ext cx="4548166" cy="4597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8563766"/>
              </p:ext>
            </p:extLst>
          </p:nvPr>
        </p:nvGraphicFramePr>
        <p:xfrm>
          <a:off x="5731051" y="5257800"/>
          <a:ext cx="4491038" cy="4645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70" name="Equation" r:id="rId11" imgW="2706120" imgH="264960" progId="Equation.3">
                  <p:embed/>
                </p:oleObj>
              </mc:Choice>
              <mc:Fallback>
                <p:oleObj name="Equation" r:id="rId11" imgW="2706120" imgH="26496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1051" y="5257800"/>
                        <a:ext cx="4491038" cy="4645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9186488"/>
              </p:ext>
            </p:extLst>
          </p:nvPr>
        </p:nvGraphicFramePr>
        <p:xfrm>
          <a:off x="5954889" y="4833724"/>
          <a:ext cx="2274711" cy="4561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71" name="Equation" r:id="rId13" imgW="1380240" imgH="264960" progId="Equation.3">
                  <p:embed/>
                </p:oleObj>
              </mc:Choice>
              <mc:Fallback>
                <p:oleObj name="Equation" r:id="rId13" imgW="1380240" imgH="26496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4889" y="4833724"/>
                        <a:ext cx="2274711" cy="4561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7489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40" name="Picture 20" descr="https://raw.githubusercontent.com/fengw/ABFanalysis/master/products/Variance/CS-LA15.4/CS-LA15.4_Variance_Residual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5" t="5237" r="15011"/>
          <a:stretch/>
        </p:blipFill>
        <p:spPr bwMode="auto">
          <a:xfrm>
            <a:off x="0" y="1507530"/>
            <a:ext cx="8382000" cy="6722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ABF comparisons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82200" y="2743200"/>
            <a:ext cx="4648200" cy="6172200"/>
          </a:xfrm>
        </p:spPr>
        <p:txBody>
          <a:bodyPr/>
          <a:lstStyle/>
          <a:p>
            <a:r>
              <a:rPr lang="en-US" sz="3200" dirty="0" smtClean="0"/>
              <a:t>ABF terms are uncorrelated, enabling breakdown of variance</a:t>
            </a:r>
          </a:p>
          <a:p>
            <a:r>
              <a:rPr lang="en-US" sz="3200" dirty="0" smtClean="0"/>
              <a:t>Physics-based PSHA</a:t>
            </a:r>
            <a:r>
              <a:rPr lang="en-US" sz="3200" dirty="0"/>
              <a:t> </a:t>
            </a:r>
            <a:r>
              <a:rPr lang="en-US" sz="3200" dirty="0" smtClean="0"/>
              <a:t>has the potential to reduce site and path variance</a:t>
            </a:r>
          </a:p>
          <a:p>
            <a:r>
              <a:rPr lang="en-US" sz="3200" dirty="0" smtClean="0"/>
              <a:t>Could reduce long tails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9CEC4-A8E1-4F11-A707-62DA653B13D9}" type="slidenum">
              <a:rPr lang="en-US" smtClean="0"/>
              <a:pPr/>
              <a:t>15</a:t>
            </a:fld>
            <a:endParaRPr lang="en-US" sz="1900" dirty="0"/>
          </a:p>
        </p:txBody>
      </p:sp>
      <p:sp>
        <p:nvSpPr>
          <p:cNvPr id="7" name="TextBox 6"/>
          <p:cNvSpPr txBox="1"/>
          <p:nvPr/>
        </p:nvSpPr>
        <p:spPr>
          <a:xfrm>
            <a:off x="8001000" y="3352800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site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8001000" y="4444425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path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8001000" y="5562600"/>
            <a:ext cx="220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directivity</a:t>
            </a:r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8229600" y="6324600"/>
            <a:ext cx="2438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/>
              <a:t>s</a:t>
            </a:r>
            <a:r>
              <a:rPr lang="en-US" sz="3200" dirty="0" smtClean="0"/>
              <a:t>ource complexity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2514600" y="37338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NGA14</a:t>
            </a:r>
            <a:endParaRPr lang="en-US" sz="1800" dirty="0"/>
          </a:p>
        </p:txBody>
      </p:sp>
      <p:cxnSp>
        <p:nvCxnSpPr>
          <p:cNvPr id="16" name="Straight Connector 15"/>
          <p:cNvCxnSpPr/>
          <p:nvPr/>
        </p:nvCxnSpPr>
        <p:spPr bwMode="auto">
          <a:xfrm>
            <a:off x="1143000" y="6594675"/>
            <a:ext cx="609600" cy="0"/>
          </a:xfrm>
          <a:prstGeom prst="line">
            <a:avLst/>
          </a:prstGeom>
          <a:solidFill>
            <a:srgbClr val="BABEB6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Connector 17"/>
          <p:cNvCxnSpPr/>
          <p:nvPr/>
        </p:nvCxnSpPr>
        <p:spPr bwMode="auto">
          <a:xfrm>
            <a:off x="2743200" y="6324600"/>
            <a:ext cx="609600" cy="0"/>
          </a:xfrm>
          <a:prstGeom prst="line">
            <a:avLst/>
          </a:prstGeom>
          <a:solidFill>
            <a:srgbClr val="BABEB6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Connector 18"/>
          <p:cNvCxnSpPr/>
          <p:nvPr/>
        </p:nvCxnSpPr>
        <p:spPr bwMode="auto">
          <a:xfrm>
            <a:off x="4331825" y="6066100"/>
            <a:ext cx="609600" cy="0"/>
          </a:xfrm>
          <a:prstGeom prst="line">
            <a:avLst/>
          </a:prstGeom>
          <a:solidFill>
            <a:srgbClr val="BABEB6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Connector 19"/>
          <p:cNvCxnSpPr/>
          <p:nvPr/>
        </p:nvCxnSpPr>
        <p:spPr bwMode="auto">
          <a:xfrm>
            <a:off x="5932025" y="5756475"/>
            <a:ext cx="609600" cy="0"/>
          </a:xfrm>
          <a:prstGeom prst="line">
            <a:avLst/>
          </a:prstGeom>
          <a:solidFill>
            <a:srgbClr val="BABEB6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Connector 20"/>
          <p:cNvCxnSpPr/>
          <p:nvPr/>
        </p:nvCxnSpPr>
        <p:spPr bwMode="auto">
          <a:xfrm>
            <a:off x="7490750" y="5551025"/>
            <a:ext cx="609600" cy="0"/>
          </a:xfrm>
          <a:prstGeom prst="line">
            <a:avLst/>
          </a:prstGeom>
          <a:solidFill>
            <a:srgbClr val="BABEB6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75009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17.3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981200"/>
            <a:ext cx="7528560" cy="5791200"/>
          </a:xfrm>
        </p:spPr>
        <p:txBody>
          <a:bodyPr/>
          <a:lstStyle/>
          <a:p>
            <a:r>
              <a:rPr lang="en-US" dirty="0" smtClean="0"/>
              <a:t>March – April 2017</a:t>
            </a:r>
            <a:endParaRPr lang="en-US" dirty="0"/>
          </a:p>
          <a:p>
            <a:r>
              <a:rPr lang="en-US" dirty="0" smtClean="0"/>
              <a:t>438 </a:t>
            </a:r>
            <a:r>
              <a:rPr lang="en-US" dirty="0"/>
              <a:t>sites in </a:t>
            </a:r>
            <a:r>
              <a:rPr lang="en-US" b="1" dirty="0" smtClean="0"/>
              <a:t>Central</a:t>
            </a:r>
            <a:r>
              <a:rPr lang="en-US" dirty="0" smtClean="0"/>
              <a:t> </a:t>
            </a:r>
            <a:r>
              <a:rPr lang="en-US" dirty="0"/>
              <a:t>California</a:t>
            </a:r>
          </a:p>
          <a:p>
            <a:r>
              <a:rPr lang="en-US" dirty="0" smtClean="0"/>
              <a:t>1.0 </a:t>
            </a:r>
            <a:r>
              <a:rPr lang="en-US" dirty="0"/>
              <a:t>Hz </a:t>
            </a:r>
          </a:p>
          <a:p>
            <a:r>
              <a:rPr lang="en-US" dirty="0"/>
              <a:t>UCERF 2</a:t>
            </a:r>
          </a:p>
          <a:p>
            <a:r>
              <a:rPr lang="en-US" dirty="0"/>
              <a:t>Graves &amp; </a:t>
            </a:r>
            <a:r>
              <a:rPr lang="en-US" dirty="0" err="1"/>
              <a:t>Pitarka</a:t>
            </a:r>
            <a:r>
              <a:rPr lang="en-US" dirty="0"/>
              <a:t> </a:t>
            </a:r>
            <a:r>
              <a:rPr lang="en-US" dirty="0" smtClean="0"/>
              <a:t>2014 </a:t>
            </a:r>
            <a:r>
              <a:rPr lang="en-US" dirty="0"/>
              <a:t>rupture generator</a:t>
            </a:r>
          </a:p>
          <a:p>
            <a:r>
              <a:rPr lang="en-US" dirty="0"/>
              <a:t>Velocity models:</a:t>
            </a:r>
          </a:p>
          <a:p>
            <a:pPr lvl="1"/>
            <a:r>
              <a:rPr lang="en-US" b="1" dirty="0" smtClean="0"/>
              <a:t>CCA-06 (3D tomographic</a:t>
            </a:r>
            <a:r>
              <a:rPr lang="en-US" b="1" dirty="0"/>
              <a:t>)</a:t>
            </a:r>
          </a:p>
          <a:p>
            <a:pPr lvl="1"/>
            <a:r>
              <a:rPr lang="en-US" b="1" dirty="0" smtClean="0"/>
              <a:t>CCA 1D</a:t>
            </a:r>
          </a:p>
          <a:p>
            <a:pPr lvl="1"/>
            <a:r>
              <a:rPr lang="en-US" b="1" dirty="0" smtClean="0"/>
              <a:t>Tiled models with smoothing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9CEC4-A8E1-4F11-A707-62DA653B13D9}" type="slidenum">
              <a:rPr lang="en-US" smtClean="0"/>
              <a:pPr/>
              <a:t>16</a:t>
            </a:fld>
            <a:endParaRPr lang="en-US" sz="19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1" y="1840089"/>
            <a:ext cx="7467600" cy="63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2738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17.3 results (poster 303)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981200"/>
            <a:ext cx="14295120" cy="541857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9CEC4-A8E1-4F11-A707-62DA653B13D9}" type="slidenum">
              <a:rPr lang="en-US" smtClean="0"/>
              <a:pPr/>
              <a:t>17</a:t>
            </a:fld>
            <a:endParaRPr lang="en-US" sz="1900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6" r="4690"/>
          <a:stretch/>
        </p:blipFill>
        <p:spPr bwMode="auto">
          <a:xfrm>
            <a:off x="0" y="1837177"/>
            <a:ext cx="4583289" cy="5601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3" r="4446"/>
          <a:stretch/>
        </p:blipFill>
        <p:spPr bwMode="auto">
          <a:xfrm>
            <a:off x="4577645" y="1837177"/>
            <a:ext cx="4538134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8" r="4028"/>
          <a:stretch/>
        </p:blipFill>
        <p:spPr bwMode="auto">
          <a:xfrm>
            <a:off x="9097927" y="1800209"/>
            <a:ext cx="5566340" cy="585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257800" y="7315200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CCA-06 (3D)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762000" y="7315200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CCA 1D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10287000" y="7315200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Combined 3D</a:t>
            </a:r>
            <a:endParaRPr lang="en-US" sz="3200" dirty="0"/>
          </a:p>
        </p:txBody>
      </p:sp>
      <p:pic>
        <p:nvPicPr>
          <p:cNvPr id="11" name="Picture 2" descr="https://scec.usc.edu/scecwiki/images/0/0a/Study_17_3_v_15_4_diff_3sec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399" y="1828800"/>
            <a:ext cx="4714347" cy="5570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81000" y="7086600"/>
            <a:ext cx="37761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Difference, Study 17.3 – Study 15.4</a:t>
            </a:r>
            <a:endParaRPr lang="en-US" sz="3200" dirty="0"/>
          </a:p>
        </p:txBody>
      </p:sp>
      <p:cxnSp>
        <p:nvCxnSpPr>
          <p:cNvPr id="7" name="Straight Connector 6"/>
          <p:cNvCxnSpPr/>
          <p:nvPr/>
        </p:nvCxnSpPr>
        <p:spPr bwMode="auto">
          <a:xfrm flipV="1">
            <a:off x="11797351" y="3969224"/>
            <a:ext cx="585216" cy="941832"/>
          </a:xfrm>
          <a:prstGeom prst="line">
            <a:avLst/>
          </a:prstGeom>
          <a:solidFill>
            <a:srgbClr val="BABEB6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Connector 14"/>
          <p:cNvCxnSpPr/>
          <p:nvPr/>
        </p:nvCxnSpPr>
        <p:spPr bwMode="auto">
          <a:xfrm flipV="1">
            <a:off x="11887200" y="4267200"/>
            <a:ext cx="838200" cy="762000"/>
          </a:xfrm>
          <a:prstGeom prst="line">
            <a:avLst/>
          </a:prstGeom>
          <a:solidFill>
            <a:srgbClr val="BABEB6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Connector 17"/>
          <p:cNvCxnSpPr/>
          <p:nvPr/>
        </p:nvCxnSpPr>
        <p:spPr bwMode="auto">
          <a:xfrm flipH="1" flipV="1">
            <a:off x="12369117" y="3962400"/>
            <a:ext cx="203883" cy="76200"/>
          </a:xfrm>
          <a:prstGeom prst="line">
            <a:avLst/>
          </a:prstGeom>
          <a:solidFill>
            <a:srgbClr val="BABEB6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Connector 20"/>
          <p:cNvCxnSpPr/>
          <p:nvPr/>
        </p:nvCxnSpPr>
        <p:spPr bwMode="auto">
          <a:xfrm flipH="1" flipV="1">
            <a:off x="12573000" y="4038600"/>
            <a:ext cx="152400" cy="228600"/>
          </a:xfrm>
          <a:prstGeom prst="line">
            <a:avLst/>
          </a:prstGeom>
          <a:solidFill>
            <a:srgbClr val="BABEB6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Straight Connector 25"/>
          <p:cNvCxnSpPr/>
          <p:nvPr/>
        </p:nvCxnSpPr>
        <p:spPr bwMode="auto">
          <a:xfrm>
            <a:off x="2667000" y="2133600"/>
            <a:ext cx="9702117" cy="1828800"/>
          </a:xfrm>
          <a:prstGeom prst="line">
            <a:avLst/>
          </a:prstGeom>
          <a:solidFill>
            <a:srgbClr val="BABEB6"/>
          </a:solidFill>
          <a:ln w="19050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Connector 29"/>
          <p:cNvCxnSpPr/>
          <p:nvPr/>
        </p:nvCxnSpPr>
        <p:spPr bwMode="auto">
          <a:xfrm>
            <a:off x="4114800" y="3505200"/>
            <a:ext cx="8635317" cy="762000"/>
          </a:xfrm>
          <a:prstGeom prst="line">
            <a:avLst/>
          </a:prstGeom>
          <a:solidFill>
            <a:srgbClr val="BABEB6"/>
          </a:solidFill>
          <a:ln w="19050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Connector 31"/>
          <p:cNvCxnSpPr/>
          <p:nvPr/>
        </p:nvCxnSpPr>
        <p:spPr bwMode="auto">
          <a:xfrm flipV="1">
            <a:off x="838200" y="5029200"/>
            <a:ext cx="11042897" cy="838200"/>
          </a:xfrm>
          <a:prstGeom prst="line">
            <a:avLst/>
          </a:prstGeom>
          <a:solidFill>
            <a:srgbClr val="BABEB6"/>
          </a:solidFill>
          <a:ln w="19050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Connector 33"/>
          <p:cNvCxnSpPr/>
          <p:nvPr/>
        </p:nvCxnSpPr>
        <p:spPr bwMode="auto">
          <a:xfrm flipV="1">
            <a:off x="762000" y="4876800"/>
            <a:ext cx="11049000" cy="762000"/>
          </a:xfrm>
          <a:prstGeom prst="line">
            <a:avLst/>
          </a:prstGeom>
          <a:solidFill>
            <a:srgbClr val="BABEB6"/>
          </a:solidFill>
          <a:ln w="19050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615206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CyberShake</a:t>
            </a:r>
            <a:r>
              <a:rPr lang="en-US" dirty="0" smtClean="0"/>
              <a:t> and Earthquake Early Warning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981200"/>
            <a:ext cx="14386560" cy="5791200"/>
          </a:xfrm>
        </p:spPr>
        <p:txBody>
          <a:bodyPr/>
          <a:lstStyle/>
          <a:p>
            <a:r>
              <a:rPr lang="en-US" dirty="0" err="1" smtClean="0"/>
              <a:t>CyberShake</a:t>
            </a:r>
            <a:r>
              <a:rPr lang="en-US" dirty="0" smtClean="0"/>
              <a:t> provides large dataset of simulated M6.5+ events</a:t>
            </a:r>
          </a:p>
          <a:p>
            <a:r>
              <a:rPr lang="en-US" dirty="0" smtClean="0"/>
              <a:t>Used to train model to predict </a:t>
            </a:r>
            <a:r>
              <a:rPr lang="en-US" dirty="0" err="1" smtClean="0"/>
              <a:t>MMI</a:t>
            </a:r>
            <a:r>
              <a:rPr lang="en-US" baseline="-25000" dirty="0" err="1" smtClean="0"/>
              <a:t>max</a:t>
            </a:r>
            <a:r>
              <a:rPr lang="en-US" baseline="-25000" dirty="0" smtClean="0"/>
              <a:t> </a:t>
            </a:r>
            <a:r>
              <a:rPr lang="en-US" dirty="0"/>
              <a:t>(</a:t>
            </a:r>
            <a:r>
              <a:rPr lang="en-US" dirty="0" err="1"/>
              <a:t>Böse</a:t>
            </a:r>
            <a:r>
              <a:rPr lang="en-US" dirty="0"/>
              <a:t> et al., </a:t>
            </a:r>
            <a:r>
              <a:rPr lang="en-US" dirty="0" err="1"/>
              <a:t>Geophys</a:t>
            </a:r>
            <a:r>
              <a:rPr lang="en-US" dirty="0"/>
              <a:t>. J. Int., 2014</a:t>
            </a:r>
            <a:r>
              <a:rPr lang="en-US" dirty="0" smtClean="0"/>
              <a:t>)</a:t>
            </a:r>
            <a:endParaRPr lang="en-US" baseline="-25000" dirty="0" smtClean="0"/>
          </a:p>
          <a:p>
            <a:r>
              <a:rPr lang="en-US" dirty="0" err="1" smtClean="0"/>
              <a:t>CyberShake</a:t>
            </a:r>
            <a:r>
              <a:rPr lang="en-US" dirty="0" smtClean="0"/>
              <a:t> was augmented with stochastic high-frequency data, using the Graves &amp; </a:t>
            </a:r>
            <a:r>
              <a:rPr lang="en-US" dirty="0" err="1" smtClean="0"/>
              <a:t>Pitarka</a:t>
            </a:r>
            <a:r>
              <a:rPr lang="en-US" dirty="0" smtClean="0"/>
              <a:t> method</a:t>
            </a:r>
            <a:r>
              <a:rPr lang="en-US" dirty="0"/>
              <a:t/>
            </a:r>
            <a:br>
              <a:rPr lang="en-US" dirty="0"/>
            </a:b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9CEC4-A8E1-4F11-A707-62DA653B13D9}" type="slidenum">
              <a:rPr lang="en-US" smtClean="0"/>
              <a:pPr/>
              <a:t>18</a:t>
            </a:fld>
            <a:endParaRPr lang="en-US" sz="19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4114800"/>
            <a:ext cx="4972050" cy="363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463567"/>
            <a:ext cx="6419850" cy="3289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098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3581400" y="4800600"/>
            <a:ext cx="3962400" cy="3405801"/>
            <a:chOff x="3581400" y="4800600"/>
            <a:chExt cx="3962400" cy="3405801"/>
          </a:xfrm>
        </p:grpSpPr>
        <p:pic>
          <p:nvPicPr>
            <p:cNvPr id="6151" name="Picture 7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8137" r="57685"/>
            <a:stretch/>
          </p:blipFill>
          <p:spPr bwMode="auto">
            <a:xfrm>
              <a:off x="3581400" y="4800600"/>
              <a:ext cx="3869267" cy="34058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Rectangle 7"/>
            <p:cNvSpPr/>
            <p:nvPr/>
          </p:nvSpPr>
          <p:spPr bwMode="auto">
            <a:xfrm>
              <a:off x="7315200" y="7620000"/>
              <a:ext cx="228600" cy="457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</p:grpSp>
      <p:pic>
        <p:nvPicPr>
          <p:cNvPr id="6150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78" t="47373"/>
          <a:stretch/>
        </p:blipFill>
        <p:spPr bwMode="auto">
          <a:xfrm>
            <a:off x="0" y="4800600"/>
            <a:ext cx="3886200" cy="3194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CyberShake</a:t>
            </a:r>
            <a:r>
              <a:rPr lang="en-US" dirty="0" smtClean="0"/>
              <a:t> for Building Engineering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981200"/>
            <a:ext cx="9357360" cy="5791200"/>
          </a:xfrm>
        </p:spPr>
        <p:txBody>
          <a:bodyPr/>
          <a:lstStyle/>
          <a:p>
            <a:r>
              <a:rPr lang="en-US" sz="3400" dirty="0" err="1" smtClean="0"/>
              <a:t>Deierlein</a:t>
            </a:r>
            <a:r>
              <a:rPr lang="en-US" sz="3400" dirty="0" smtClean="0"/>
              <a:t> et al., 2016 SCEC Meeting</a:t>
            </a:r>
          </a:p>
          <a:p>
            <a:r>
              <a:rPr lang="en-US" sz="3400" dirty="0" err="1" smtClean="0"/>
              <a:t>CyberShake</a:t>
            </a:r>
            <a:r>
              <a:rPr lang="en-US" sz="3400" dirty="0" smtClean="0"/>
              <a:t> (+ stochastic) intensity measures and durations used to examine building response at high intensities</a:t>
            </a:r>
          </a:p>
          <a:p>
            <a:r>
              <a:rPr lang="en-US" sz="3400" dirty="0" smtClean="0"/>
              <a:t>Can disaggregate to examine seismograms</a:t>
            </a:r>
          </a:p>
          <a:p>
            <a:endParaRPr lang="en-US" sz="3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9CEC4-A8E1-4F11-A707-62DA653B13D9}" type="slidenum">
              <a:rPr lang="en-US" smtClean="0"/>
              <a:pPr/>
              <a:t>19</a:t>
            </a:fld>
            <a:endParaRPr lang="en-US" sz="1900" dirty="0"/>
          </a:p>
        </p:txBody>
      </p:sp>
      <p:pic>
        <p:nvPicPr>
          <p:cNvPr id="6154" name="Picture 1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36" t="19747" r="6648" b="31180"/>
          <a:stretch/>
        </p:blipFill>
        <p:spPr bwMode="auto">
          <a:xfrm>
            <a:off x="9753600" y="1828801"/>
            <a:ext cx="4749411" cy="2980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2" name="Group 11"/>
          <p:cNvGrpSpPr/>
          <p:nvPr/>
        </p:nvGrpSpPr>
        <p:grpSpPr>
          <a:xfrm>
            <a:off x="7295815" y="4809067"/>
            <a:ext cx="5065641" cy="3397334"/>
            <a:chOff x="8915400" y="4019550"/>
            <a:chExt cx="5709356" cy="3829050"/>
          </a:xfrm>
        </p:grpSpPr>
        <p:pic>
          <p:nvPicPr>
            <p:cNvPr id="6155" name="Picture 1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14531" y="4019550"/>
              <a:ext cx="5610225" cy="3829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Rectangle 9"/>
            <p:cNvSpPr/>
            <p:nvPr/>
          </p:nvSpPr>
          <p:spPr bwMode="auto">
            <a:xfrm>
              <a:off x="8915400" y="7227711"/>
              <a:ext cx="609600" cy="381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</p:grpSp>
      <p:pic>
        <p:nvPicPr>
          <p:cNvPr id="6156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6895" y="4845756"/>
            <a:ext cx="2553503" cy="1967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5" name="Straight Arrow Connector 14"/>
          <p:cNvCxnSpPr/>
          <p:nvPr/>
        </p:nvCxnSpPr>
        <p:spPr bwMode="auto">
          <a:xfrm>
            <a:off x="10668000" y="3810000"/>
            <a:ext cx="2286000" cy="1447800"/>
          </a:xfrm>
          <a:prstGeom prst="straightConnector1">
            <a:avLst/>
          </a:prstGeom>
          <a:solidFill>
            <a:srgbClr val="BABEB6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294623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 descr="https://scec.usc.edu/scecwiki/images/8/86/Study_15_4_rotd100_3s_combined_mcer_weight_avg_psv_contour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3442" y="4678303"/>
            <a:ext cx="3346958" cy="3290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981200"/>
            <a:ext cx="14295120" cy="3200400"/>
          </a:xfrm>
        </p:spPr>
        <p:txBody>
          <a:bodyPr/>
          <a:lstStyle/>
          <a:p>
            <a:r>
              <a:rPr lang="en-US" dirty="0" err="1" smtClean="0"/>
              <a:t>CyberShake</a:t>
            </a:r>
            <a:r>
              <a:rPr lang="en-US" dirty="0" smtClean="0"/>
              <a:t> results are being considered as inputs to seismic codes under Project 17</a:t>
            </a:r>
          </a:p>
          <a:p>
            <a:r>
              <a:rPr lang="en-US" dirty="0" smtClean="0"/>
              <a:t>Hazard curves convolved with fragility function to produce </a:t>
            </a:r>
            <a:r>
              <a:rPr lang="en-US" dirty="0"/>
              <a:t>MCE</a:t>
            </a:r>
            <a:r>
              <a:rPr lang="en-US" baseline="-25000" dirty="0"/>
              <a:t>R</a:t>
            </a:r>
            <a:endParaRPr lang="en-US" dirty="0" smtClean="0"/>
          </a:p>
          <a:p>
            <a:r>
              <a:rPr lang="en-US" dirty="0" err="1" smtClean="0"/>
              <a:t>CyberShake</a:t>
            </a:r>
            <a:r>
              <a:rPr lang="en-US" dirty="0" smtClean="0"/>
              <a:t> MCE</a:t>
            </a:r>
            <a:r>
              <a:rPr lang="en-US" baseline="-25000" dirty="0" smtClean="0"/>
              <a:t>R</a:t>
            </a:r>
            <a:r>
              <a:rPr lang="en-US" dirty="0" smtClean="0"/>
              <a:t> results are combined with GMPEs in a period-dependent way to produce overall results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SCEC Utilization of Ground Motion Simulation Committee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9CEC4-A8E1-4F11-A707-62DA653B13D9}" type="slidenum">
              <a:rPr lang="en-US" smtClean="0"/>
              <a:pPr/>
              <a:t>20</a:t>
            </a:fld>
            <a:endParaRPr lang="en-US" sz="1900" dirty="0"/>
          </a:p>
        </p:txBody>
      </p:sp>
      <p:grpSp>
        <p:nvGrpSpPr>
          <p:cNvPr id="20" name="Group 19"/>
          <p:cNvGrpSpPr/>
          <p:nvPr/>
        </p:nvGrpSpPr>
        <p:grpSpPr>
          <a:xfrm>
            <a:off x="164825" y="5105000"/>
            <a:ext cx="6921775" cy="2675278"/>
            <a:chOff x="382588" y="4519612"/>
            <a:chExt cx="7408862" cy="2925763"/>
          </a:xfrm>
        </p:grpSpPr>
        <p:sp>
          <p:nvSpPr>
            <p:cNvPr id="10" name="Rectangle 1"/>
            <p:cNvSpPr>
              <a:spLocks noChangeArrowheads="1"/>
            </p:cNvSpPr>
            <p:nvPr/>
          </p:nvSpPr>
          <p:spPr bwMode="auto">
            <a:xfrm>
              <a:off x="4133850" y="4519612"/>
              <a:ext cx="3657600" cy="2925763"/>
            </a:xfrm>
            <a:prstGeom prst="rect">
              <a:avLst/>
            </a:prstGeom>
            <a:solidFill>
              <a:srgbClr val="000000"/>
            </a:solidFill>
            <a:ln w="9360" cap="flat">
              <a:solidFill>
                <a:srgbClr val="3465A4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11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2588" y="4618037"/>
              <a:ext cx="7315200" cy="28273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grpSp>
        <p:nvGrpSpPr>
          <p:cNvPr id="12" name="Group 5"/>
          <p:cNvGrpSpPr>
            <a:grpSpLocks/>
          </p:cNvGrpSpPr>
          <p:nvPr/>
        </p:nvGrpSpPr>
        <p:grpSpPr bwMode="auto">
          <a:xfrm>
            <a:off x="152401" y="5126177"/>
            <a:ext cx="3048000" cy="2676326"/>
            <a:chOff x="96" y="2671"/>
            <a:chExt cx="2206" cy="1937"/>
          </a:xfrm>
        </p:grpSpPr>
        <p:sp>
          <p:nvSpPr>
            <p:cNvPr id="13" name="Rectangle 6"/>
            <p:cNvSpPr>
              <a:spLocks noChangeArrowheads="1"/>
            </p:cNvSpPr>
            <p:nvPr/>
          </p:nvSpPr>
          <p:spPr bwMode="auto">
            <a:xfrm>
              <a:off x="96" y="2671"/>
              <a:ext cx="2206" cy="1937"/>
            </a:xfrm>
            <a:prstGeom prst="rect">
              <a:avLst/>
            </a:prstGeom>
            <a:solidFill>
              <a:srgbClr val="FFFFFF"/>
            </a:solidFill>
            <a:ln w="9360" cap="flat">
              <a:solidFill>
                <a:srgbClr val="3465A4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14" name="Picture 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2737"/>
              <a:ext cx="2206" cy="18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2971800" y="6134040"/>
            <a:ext cx="914400" cy="601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7236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3600" dirty="0"/>
              <a:t>+</a:t>
            </a:r>
          </a:p>
        </p:txBody>
      </p:sp>
      <p:sp>
        <p:nvSpPr>
          <p:cNvPr id="16" name="Line 9"/>
          <p:cNvSpPr>
            <a:spLocks noChangeShapeType="1"/>
          </p:cNvSpPr>
          <p:nvPr/>
        </p:nvSpPr>
        <p:spPr bwMode="auto">
          <a:xfrm>
            <a:off x="7162800" y="6429416"/>
            <a:ext cx="319881" cy="0"/>
          </a:xfrm>
          <a:prstGeom prst="line">
            <a:avLst/>
          </a:prstGeom>
          <a:noFill/>
          <a:ln w="3672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3" name="Group 22"/>
          <p:cNvGrpSpPr/>
          <p:nvPr/>
        </p:nvGrpSpPr>
        <p:grpSpPr>
          <a:xfrm>
            <a:off x="41475" y="7829490"/>
            <a:ext cx="3276600" cy="400110"/>
            <a:chOff x="750425" y="7837025"/>
            <a:chExt cx="3276600" cy="400110"/>
          </a:xfrm>
        </p:grpSpPr>
        <p:sp>
          <p:nvSpPr>
            <p:cNvPr id="22" name="Rectangle 21"/>
            <p:cNvSpPr/>
            <p:nvPr/>
          </p:nvSpPr>
          <p:spPr bwMode="auto">
            <a:xfrm>
              <a:off x="879674" y="7837025"/>
              <a:ext cx="3006525" cy="3347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50425" y="7837025"/>
              <a:ext cx="32766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 smtClean="0"/>
                <a:t>CyberShake</a:t>
              </a:r>
              <a:r>
                <a:rPr lang="en-US" sz="2000" dirty="0" smtClean="0"/>
                <a:t> Hazard Curve</a:t>
              </a:r>
              <a:endParaRPr lang="en-US" sz="2000" dirty="0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4038600" y="7829490"/>
            <a:ext cx="259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Fragility Function</a:t>
            </a:r>
            <a:endParaRPr lang="en-US" sz="2000" dirty="0"/>
          </a:p>
        </p:txBody>
      </p:sp>
      <p:pic>
        <p:nvPicPr>
          <p:cNvPr id="8194" name="Picture 2" descr="https://scec.usc.edu/scecwiki/images/f/f9/WNGC_Nov2015_overall_MCER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093681"/>
            <a:ext cx="3419761" cy="2735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8077200" y="7829490"/>
            <a:ext cx="259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MCE</a:t>
            </a:r>
            <a:r>
              <a:rPr lang="en-US" sz="2000" baseline="-25000" dirty="0" smtClean="0"/>
              <a:t>R </a:t>
            </a:r>
            <a:r>
              <a:rPr lang="en-US" sz="2000" dirty="0" smtClean="0"/>
              <a:t>for 1 site</a:t>
            </a:r>
            <a:endParaRPr lang="en-US" sz="2000" dirty="0"/>
          </a:p>
        </p:txBody>
      </p:sp>
      <p:sp>
        <p:nvSpPr>
          <p:cNvPr id="25" name="Line 9"/>
          <p:cNvSpPr>
            <a:spLocks noChangeShapeType="1"/>
          </p:cNvSpPr>
          <p:nvPr/>
        </p:nvSpPr>
        <p:spPr bwMode="auto">
          <a:xfrm>
            <a:off x="10972800" y="6442275"/>
            <a:ext cx="498675" cy="0"/>
          </a:xfrm>
          <a:prstGeom prst="line">
            <a:avLst/>
          </a:prstGeom>
          <a:noFill/>
          <a:ln w="36720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11661521" y="7829490"/>
            <a:ext cx="259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MCE</a:t>
            </a:r>
            <a:r>
              <a:rPr lang="en-US" sz="2000" baseline="-25000" dirty="0" smtClean="0"/>
              <a:t>R </a:t>
            </a:r>
            <a:r>
              <a:rPr lang="en-US" sz="2000" dirty="0" smtClean="0"/>
              <a:t>for region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04612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CyberShake</a:t>
            </a:r>
            <a:r>
              <a:rPr lang="en-US" dirty="0" smtClean="0"/>
              <a:t> Validation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9CEC4-A8E1-4F11-A707-62DA653B13D9}" type="slidenum">
              <a:rPr lang="en-US" smtClean="0"/>
              <a:pPr/>
              <a:t>21</a:t>
            </a:fld>
            <a:endParaRPr lang="en-US" sz="19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1828800"/>
            <a:ext cx="4865831" cy="3327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2400" y="2057400"/>
            <a:ext cx="2797784" cy="2338894"/>
          </a:xfrm>
          <a:prstGeom prst="rect">
            <a:avLst/>
          </a:prstGeom>
          <a:noFill/>
        </p:spPr>
        <p:txBody>
          <a:bodyPr wrap="none" lIns="121713" tIns="60857" rIns="121713" bIns="60857" rtlCol="0">
            <a:spAutoFit/>
          </a:bodyPr>
          <a:lstStyle/>
          <a:p>
            <a:r>
              <a:rPr lang="en-US" sz="2400" dirty="0"/>
              <a:t>03/28/14 La </a:t>
            </a:r>
            <a:r>
              <a:rPr lang="en-US" sz="2400" dirty="0" smtClean="0"/>
              <a:t>Habra</a:t>
            </a:r>
            <a:br>
              <a:rPr lang="en-US" sz="2400" dirty="0" smtClean="0"/>
            </a:br>
            <a:r>
              <a:rPr lang="en-US" sz="2400" dirty="0" smtClean="0"/>
              <a:t>Earthquake </a:t>
            </a:r>
            <a:r>
              <a:rPr lang="en-US" sz="2400" dirty="0"/>
              <a:t>(M5.1)</a:t>
            </a:r>
            <a:endParaRPr lang="en-US" sz="2400" b="1" dirty="0" smtClean="0"/>
          </a:p>
          <a:p>
            <a:endParaRPr lang="en-US" sz="2400" b="1" dirty="0"/>
          </a:p>
          <a:p>
            <a:r>
              <a:rPr lang="en-US" sz="2400" b="1" dirty="0" smtClean="0"/>
              <a:t>Station </a:t>
            </a:r>
            <a:r>
              <a:rPr lang="en-US" sz="2400" b="1" dirty="0"/>
              <a:t>EDW2</a:t>
            </a:r>
          </a:p>
          <a:p>
            <a:r>
              <a:rPr lang="en-US" sz="2400" dirty="0"/>
              <a:t>Observed in black</a:t>
            </a:r>
          </a:p>
          <a:p>
            <a:r>
              <a:rPr lang="en-US" sz="2400" dirty="0">
                <a:solidFill>
                  <a:srgbClr val="FF0000"/>
                </a:solidFill>
              </a:rPr>
              <a:t>Synthetic in red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38809"/>
            <a:ext cx="8066231" cy="2690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0" y="5379535"/>
            <a:ext cx="78486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600" dirty="0" smtClean="0"/>
              <a:t>     Study 1.0: CVM-S4            Study 13.4: CVM-H 11.9          Study 14.2: CVM-S4.26</a:t>
            </a:r>
            <a:endParaRPr lang="en-US" sz="1600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130" y="1828800"/>
            <a:ext cx="647727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915400" y="6829961"/>
            <a:ext cx="525780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Histogram of </a:t>
            </a:r>
            <a:r>
              <a:rPr lang="en-US" sz="2000" dirty="0" err="1" smtClean="0"/>
              <a:t>CyberShake</a:t>
            </a:r>
            <a:r>
              <a:rPr lang="en-US" sz="2000" dirty="0" smtClean="0"/>
              <a:t> amplitudes</a:t>
            </a:r>
          </a:p>
          <a:p>
            <a:r>
              <a:rPr lang="en-US" sz="2000" dirty="0">
                <a:solidFill>
                  <a:srgbClr val="00B050"/>
                </a:solidFill>
              </a:rPr>
              <a:t>Green: Northridge recording</a:t>
            </a:r>
          </a:p>
          <a:p>
            <a:r>
              <a:rPr lang="en-US" sz="2000" dirty="0" smtClean="0">
                <a:solidFill>
                  <a:schemeClr val="accent2"/>
                </a:solidFill>
              </a:rPr>
              <a:t>Blue: GMPE log-mean</a:t>
            </a:r>
          </a:p>
          <a:p>
            <a:r>
              <a:rPr lang="en-US" sz="2000" dirty="0" smtClean="0"/>
              <a:t>Black: </a:t>
            </a:r>
            <a:r>
              <a:rPr lang="en-US" sz="2000" dirty="0" err="1" smtClean="0"/>
              <a:t>CyberShake</a:t>
            </a:r>
            <a:r>
              <a:rPr lang="en-US" sz="2000" dirty="0" smtClean="0"/>
              <a:t> log-mean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-10779" y="4695754"/>
            <a:ext cx="3092736" cy="399902"/>
          </a:xfrm>
          <a:prstGeom prst="rect">
            <a:avLst/>
          </a:prstGeom>
          <a:noFill/>
        </p:spPr>
        <p:txBody>
          <a:bodyPr wrap="none" lIns="121713" tIns="60857" rIns="121713" bIns="60857" rtlCol="0">
            <a:spAutoFit/>
          </a:bodyPr>
          <a:lstStyle/>
          <a:p>
            <a:r>
              <a:rPr lang="en-US" sz="1800" dirty="0"/>
              <a:t> Lee, Chen &amp; Jordan (2014)</a:t>
            </a:r>
          </a:p>
        </p:txBody>
      </p:sp>
    </p:spTree>
    <p:extLst>
      <p:ext uri="{BB962C8B-B14F-4D97-AF65-F5344CB8AC3E}">
        <p14:creationId xmlns:p14="http://schemas.microsoft.com/office/powerpoint/2010/main" val="182570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directions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9CEC4-A8E1-4F11-A707-62DA653B13D9}" type="slidenum">
              <a:rPr lang="en-US" smtClean="0"/>
              <a:pPr/>
              <a:t>22</a:t>
            </a:fld>
            <a:endParaRPr lang="en-US" sz="1900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0" y="1981200"/>
            <a:ext cx="4748745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981200"/>
            <a:ext cx="4832211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934200" y="1905000"/>
            <a:ext cx="259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/>
              <a:t>UCERF2</a:t>
            </a:r>
          </a:p>
          <a:p>
            <a:pPr algn="l"/>
            <a:r>
              <a:rPr lang="en-US" sz="2400" dirty="0" smtClean="0"/>
              <a:t>14,000 ruptures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1963400" y="1912203"/>
            <a:ext cx="251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/>
              <a:t>UCERF3</a:t>
            </a:r>
          </a:p>
          <a:p>
            <a:pPr algn="l"/>
            <a:r>
              <a:rPr lang="en-US" sz="2400" dirty="0" smtClean="0"/>
              <a:t>350,000 ruptures</a:t>
            </a:r>
            <a:endParaRPr lang="en-US" sz="2400" dirty="0"/>
          </a:p>
        </p:txBody>
      </p:sp>
      <p:sp>
        <p:nvSpPr>
          <p:cNvPr id="6" name="Right Arrow 5"/>
          <p:cNvSpPr/>
          <p:nvPr/>
        </p:nvSpPr>
        <p:spPr bwMode="auto">
          <a:xfrm>
            <a:off x="9372600" y="3200400"/>
            <a:ext cx="1371600" cy="762000"/>
          </a:xfrm>
          <a:prstGeom prst="rightArrow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81200"/>
            <a:ext cx="14401800" cy="5791200"/>
          </a:xfrm>
        </p:spPr>
        <p:txBody>
          <a:bodyPr/>
          <a:lstStyle/>
          <a:p>
            <a:r>
              <a:rPr lang="en-US" dirty="0" smtClean="0"/>
              <a:t>Move to new ERF		</a:t>
            </a:r>
          </a:p>
          <a:p>
            <a:pPr lvl="1"/>
            <a:r>
              <a:rPr lang="en-US" dirty="0" smtClean="0"/>
              <a:t>UCERF 3</a:t>
            </a:r>
          </a:p>
          <a:p>
            <a:pPr lvl="2"/>
            <a:r>
              <a:rPr lang="en-US" dirty="0" smtClean="0"/>
              <a:t>Must reduce size of rupture</a:t>
            </a:r>
            <a:br>
              <a:rPr lang="en-US" dirty="0" smtClean="0"/>
            </a:br>
            <a:r>
              <a:rPr lang="en-US" dirty="0" smtClean="0"/>
              <a:t>set to be tractable</a:t>
            </a:r>
          </a:p>
          <a:p>
            <a:pPr lvl="1"/>
            <a:r>
              <a:rPr lang="en-US" dirty="0" err="1" smtClean="0"/>
              <a:t>RSQSim</a:t>
            </a:r>
            <a:endParaRPr lang="en-US" dirty="0" smtClean="0"/>
          </a:p>
          <a:p>
            <a:pPr lvl="2"/>
            <a:r>
              <a:rPr lang="en-US" dirty="0" smtClean="0"/>
              <a:t>Feed events directly into </a:t>
            </a:r>
            <a:r>
              <a:rPr lang="en-US" dirty="0" err="1" smtClean="0"/>
              <a:t>CyberShake</a:t>
            </a:r>
            <a:endParaRPr lang="en-US" dirty="0" smtClean="0"/>
          </a:p>
          <a:p>
            <a:r>
              <a:rPr lang="en-US" dirty="0" smtClean="0"/>
              <a:t>Increase maximum </a:t>
            </a:r>
            <a:r>
              <a:rPr lang="en-US" dirty="0" smtClean="0"/>
              <a:t>frequency</a:t>
            </a:r>
          </a:p>
          <a:p>
            <a:r>
              <a:rPr lang="en-US" dirty="0" smtClean="0"/>
              <a:t>Add </a:t>
            </a:r>
            <a:r>
              <a:rPr lang="en-US" dirty="0" smtClean="0"/>
              <a:t>new physics: </a:t>
            </a:r>
            <a:r>
              <a:rPr lang="en-US" dirty="0" smtClean="0"/>
              <a:t>Q(</a:t>
            </a:r>
            <a:r>
              <a:rPr lang="en-US" i="1" dirty="0" smtClean="0"/>
              <a:t>f</a:t>
            </a:r>
            <a:r>
              <a:rPr lang="en-US" dirty="0" smtClean="0"/>
              <a:t>), </a:t>
            </a:r>
            <a:r>
              <a:rPr lang="en-US" dirty="0" smtClean="0"/>
              <a:t>velocity model heterogeneities, non-linear </a:t>
            </a:r>
            <a:r>
              <a:rPr lang="en-US" dirty="0" smtClean="0"/>
              <a:t>effects</a:t>
            </a:r>
            <a:endParaRPr lang="en-US" dirty="0" smtClean="0"/>
          </a:p>
          <a:p>
            <a:r>
              <a:rPr lang="en-US" dirty="0" smtClean="0"/>
              <a:t>Continue to run </a:t>
            </a:r>
            <a:r>
              <a:rPr lang="en-US" dirty="0" err="1" smtClean="0"/>
              <a:t>CyberShake</a:t>
            </a:r>
            <a:r>
              <a:rPr lang="en-US" dirty="0" smtClean="0"/>
              <a:t> in new regions</a:t>
            </a:r>
          </a:p>
          <a:p>
            <a:pPr lvl="1"/>
            <a:r>
              <a:rPr lang="en-US" dirty="0" smtClean="0"/>
              <a:t>San Diego? Bay Area?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281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CyberShake</a:t>
            </a:r>
            <a:r>
              <a:rPr lang="en-US" dirty="0" smtClean="0"/>
              <a:t> provides an alternative approach for calculating PSHA</a:t>
            </a:r>
          </a:p>
          <a:p>
            <a:r>
              <a:rPr lang="en-US" dirty="0" smtClean="0"/>
              <a:t>Integrates current models and software from other SCEC efforts</a:t>
            </a:r>
          </a:p>
          <a:p>
            <a:r>
              <a:rPr lang="en-US" dirty="0" smtClean="0"/>
              <a:t>Provides promise of reducing hazard uncertainties</a:t>
            </a:r>
          </a:p>
          <a:p>
            <a:r>
              <a:rPr lang="en-US" dirty="0" smtClean="0"/>
              <a:t>Rich suite of </a:t>
            </a:r>
            <a:r>
              <a:rPr lang="en-US" dirty="0" err="1" smtClean="0"/>
              <a:t>CyberShake</a:t>
            </a:r>
            <a:r>
              <a:rPr lang="en-US" dirty="0" smtClean="0"/>
              <a:t> data products is useful for many applications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9CEC4-A8E1-4F11-A707-62DA653B13D9}" type="slidenum">
              <a:rPr lang="en-US" smtClean="0"/>
              <a:pPr/>
              <a:t>23</a:t>
            </a:fld>
            <a:endParaRPr lang="en-US" sz="19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524204"/>
            <a:ext cx="3454545" cy="3351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" r="757" b="792"/>
          <a:stretch/>
        </p:blipFill>
        <p:spPr bwMode="auto">
          <a:xfrm>
            <a:off x="685801" y="4663045"/>
            <a:ext cx="3505200" cy="2684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09701" y="7543800"/>
            <a:ext cx="2057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2007</a:t>
            </a:r>
            <a:endParaRPr lang="en-US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6526542" y="7543800"/>
            <a:ext cx="2057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2017</a:t>
            </a:r>
            <a:endParaRPr lang="en-US" sz="4400" dirty="0"/>
          </a:p>
        </p:txBody>
      </p:sp>
      <p:sp>
        <p:nvSpPr>
          <p:cNvPr id="10" name="TextBox 9"/>
          <p:cNvSpPr txBox="1"/>
          <p:nvPr/>
        </p:nvSpPr>
        <p:spPr>
          <a:xfrm>
            <a:off x="11201400" y="7521714"/>
            <a:ext cx="2057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2027</a:t>
            </a:r>
            <a:endParaRPr lang="en-US" sz="4000" dirty="0"/>
          </a:p>
        </p:txBody>
      </p:sp>
      <p:sp>
        <p:nvSpPr>
          <p:cNvPr id="7" name="Right Arrow 6"/>
          <p:cNvSpPr/>
          <p:nvPr/>
        </p:nvSpPr>
        <p:spPr bwMode="auto">
          <a:xfrm>
            <a:off x="4495800" y="5752273"/>
            <a:ext cx="1219200" cy="648527"/>
          </a:xfrm>
          <a:prstGeom prst="rightArrow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2" name="Right Arrow 11"/>
          <p:cNvSpPr/>
          <p:nvPr/>
        </p:nvSpPr>
        <p:spPr bwMode="auto">
          <a:xfrm>
            <a:off x="9372600" y="5752273"/>
            <a:ext cx="1219200" cy="648527"/>
          </a:xfrm>
          <a:prstGeom prst="rightArrow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811000" y="5349663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?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3629845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9CEC4-A8E1-4F11-A707-62DA653B13D9}" type="slidenum">
              <a:rPr lang="en-US" smtClean="0"/>
              <a:pPr/>
              <a:t>24</a:t>
            </a:fld>
            <a:endParaRPr lang="en-US" sz="1900" dirty="0"/>
          </a:p>
        </p:txBody>
      </p:sp>
      <p:pic>
        <p:nvPicPr>
          <p:cNvPr id="5" name="Picture 4" descr="bigusg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523" y="4511352"/>
            <a:ext cx="2292123" cy="846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17663" y="6269355"/>
            <a:ext cx="3158885" cy="8818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37073" y="3690059"/>
            <a:ext cx="1981200" cy="1218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6" descr="C:\Users\Philip James\Documents\PetaSHA_Builds\Build_7_31June2008\SCEC_SSA_2008\New_TACC_log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59490" y="3879477"/>
            <a:ext cx="2550446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 descr="USCgrid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7332133"/>
            <a:ext cx="914400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11641" y="2018065"/>
            <a:ext cx="2745841" cy="12041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2" name="Picture 9" descr="isi_logo_red_large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76600" y="3581247"/>
            <a:ext cx="1953997" cy="1242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Content Placeholder 17" descr="image_gallery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 bwMode="auto">
          <a:xfrm>
            <a:off x="11209215" y="1428754"/>
            <a:ext cx="3421185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8955753" y="5660009"/>
            <a:ext cx="4445773" cy="629913"/>
            <a:chOff x="3009900" y="4800600"/>
            <a:chExt cx="3619500" cy="512840"/>
          </a:xfrm>
        </p:grpSpPr>
        <p:sp>
          <p:nvSpPr>
            <p:cNvPr id="15" name="Rectangle 14"/>
            <p:cNvSpPr/>
            <p:nvPr/>
          </p:nvSpPr>
          <p:spPr bwMode="auto">
            <a:xfrm>
              <a:off x="3009900" y="4800600"/>
              <a:ext cx="3619500" cy="512840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16" name="Picture 2" descr="https://www.olcf.ornl.gov/wp-content/themes/olcf/images/olcf-logo-white.png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0" y="4827665"/>
              <a:ext cx="3524250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Group 17"/>
          <p:cNvGrpSpPr/>
          <p:nvPr/>
        </p:nvGrpSpPr>
        <p:grpSpPr>
          <a:xfrm>
            <a:off x="10607334" y="6789569"/>
            <a:ext cx="3389164" cy="1085128"/>
            <a:chOff x="-914400" y="852134"/>
            <a:chExt cx="6515100" cy="2085976"/>
          </a:xfrm>
        </p:grpSpPr>
        <p:sp>
          <p:nvSpPr>
            <p:cNvPr id="17" name="Rectangle 16"/>
            <p:cNvSpPr/>
            <p:nvPr/>
          </p:nvSpPr>
          <p:spPr bwMode="auto">
            <a:xfrm>
              <a:off x="-914400" y="852134"/>
              <a:ext cx="6172200" cy="1774030"/>
            </a:xfrm>
            <a:prstGeom prst="rect">
              <a:avLst/>
            </a:prstGeom>
            <a:solidFill>
              <a:srgbClr val="3366CC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3074" name="Picture 2" descr="https://pegasus.isi.edu/wordpress/wp-content/uploads/2015/10/logo.png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62000" y="852134"/>
              <a:ext cx="6362700" cy="2085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523" y="1428754"/>
            <a:ext cx="2386193" cy="1280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 descr="https://scontent-ort2-1.xx.fbcdn.net/v/t1.0-9/215085_510148815636_4518_n.jpg?oh=7cf1bd8776315e4a37dfc30869fd517d&amp;oe=5A51FE2B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2" t="14460" r="24817" b="406"/>
          <a:stretch/>
        </p:blipFill>
        <p:spPr bwMode="auto">
          <a:xfrm>
            <a:off x="5784562" y="3331766"/>
            <a:ext cx="2427111" cy="4897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incite-1-220x94.jp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82" y="5646567"/>
            <a:ext cx="1651001" cy="705427"/>
          </a:xfrm>
          <a:prstGeom prst="rect">
            <a:avLst/>
          </a:prstGeom>
        </p:spPr>
      </p:pic>
      <p:pic>
        <p:nvPicPr>
          <p:cNvPr id="21" name="Picture 20" descr="doe-logo-1.png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5128" y="2275998"/>
            <a:ext cx="3637743" cy="914524"/>
          </a:xfrm>
          <a:prstGeom prst="rect">
            <a:avLst/>
          </a:prstGeom>
        </p:spPr>
      </p:pic>
      <p:pic>
        <p:nvPicPr>
          <p:cNvPr id="22" name="Picture 21" descr="Blue Waters logo.tiff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3348319"/>
            <a:ext cx="2057401" cy="73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386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CEC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0000FF"/>
      </a:accent2>
      <a:accent3>
        <a:srgbClr val="FFFFFF"/>
      </a:accent3>
      <a:accent4>
        <a:srgbClr val="000000"/>
      </a:accent4>
      <a:accent5>
        <a:srgbClr val="FFFFFF"/>
      </a:accent5>
      <a:accent6>
        <a:srgbClr val="0000E7"/>
      </a:accent6>
      <a:hlink>
        <a:srgbClr val="FF00FF"/>
      </a:hlink>
      <a:folHlink>
        <a:srgbClr val="0000FF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ABEB6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ABEB6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SCEC.new.bann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CEC.new.bann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9017</TotalTime>
  <Words>953</Words>
  <Application>Microsoft Office PowerPoint</Application>
  <PresentationFormat>Custom</PresentationFormat>
  <Paragraphs>272</Paragraphs>
  <Slides>24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SCEC</vt:lpstr>
      <vt:lpstr>Equation</vt:lpstr>
      <vt:lpstr>10 years of CyberShake: Where are we now and where are we going with physics-based PSHA?</vt:lpstr>
      <vt:lpstr>Probabilistic Seismic Hazard Analysis (PSHA)</vt:lpstr>
      <vt:lpstr>PSHA Approaches</vt:lpstr>
      <vt:lpstr>What is CyberShake?</vt:lpstr>
      <vt:lpstr>CyberShake Data Flow</vt:lpstr>
      <vt:lpstr>CyberShake Data Layers</vt:lpstr>
      <vt:lpstr>CyberShake Workflows</vt:lpstr>
      <vt:lpstr>CyberShake Study 1.0</vt:lpstr>
      <vt:lpstr>CyberShake Study 2.2</vt:lpstr>
      <vt:lpstr>CyberShake Study 13.4</vt:lpstr>
      <vt:lpstr>CyberShake Study 14.2</vt:lpstr>
      <vt:lpstr>CyberShake Study 15.4</vt:lpstr>
      <vt:lpstr>CyberShake Study 15.4 comparison with GMPEs</vt:lpstr>
      <vt:lpstr>Averaging-Based Factorization (Wang &amp; Jordan, BSSA, 2014)</vt:lpstr>
      <vt:lpstr>ABF comparisons</vt:lpstr>
      <vt:lpstr>Study 17.3 overview</vt:lpstr>
      <vt:lpstr>Study 17.3 results (poster 303)</vt:lpstr>
      <vt:lpstr>CyberShake and Earthquake Early Warning</vt:lpstr>
      <vt:lpstr>CyberShake for Building Engineering Applications</vt:lpstr>
      <vt:lpstr>SCEC Utilization of Ground Motion Simulation Committee</vt:lpstr>
      <vt:lpstr>CyberShake Validation</vt:lpstr>
      <vt:lpstr>Future directions</vt:lpstr>
      <vt:lpstr>Conclusion</vt:lpstr>
      <vt:lpstr>Thanks!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Reducing Time-to-Solution Using Distributed   High-Throughput Mega-Workflows:  Experiences from SCEC CyberShake</dc:title>
  <dc:creator>Kevin Milner</dc:creator>
  <cp:lastModifiedBy>Scott Callaghan</cp:lastModifiedBy>
  <cp:revision>435</cp:revision>
  <cp:lastPrinted>2002-10-10T18:38:31Z</cp:lastPrinted>
  <dcterms:created xsi:type="dcterms:W3CDTF">2011-09-08T19:29:23Z</dcterms:created>
  <dcterms:modified xsi:type="dcterms:W3CDTF">2017-09-11T07:26:12Z</dcterms:modified>
</cp:coreProperties>
</file>