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13"/>
  </p:notesMasterIdLst>
  <p:handoutMasterIdLst>
    <p:handoutMasterId r:id="rId14"/>
  </p:handoutMasterIdLst>
  <p:sldIdLst>
    <p:sldId id="282" r:id="rId2"/>
    <p:sldId id="296" r:id="rId3"/>
    <p:sldId id="291" r:id="rId4"/>
    <p:sldId id="298" r:id="rId5"/>
    <p:sldId id="306" r:id="rId6"/>
    <p:sldId id="304" r:id="rId7"/>
    <p:sldId id="299" r:id="rId8"/>
    <p:sldId id="300" r:id="rId9"/>
    <p:sldId id="301" r:id="rId10"/>
    <p:sldId id="303" r:id="rId11"/>
    <p:sldId id="305" r:id="rId12"/>
  </p:sldIdLst>
  <p:sldSz cx="14630400" cy="8229600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73152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146304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219456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2926080" algn="ctr" rtl="0" fontAlgn="base">
      <a:spcBef>
        <a:spcPct val="0"/>
      </a:spcBef>
      <a:spcAft>
        <a:spcPct val="0"/>
      </a:spcAft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365760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438912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512064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5852160" algn="l" defTabSz="1463040" rtl="0" eaLnBrk="1" latinLnBrk="0" hangingPunct="1">
      <a:defRPr sz="51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66CC"/>
    <a:srgbClr val="0066CC"/>
    <a:srgbClr val="990000"/>
    <a:srgbClr val="F8B308"/>
    <a:srgbClr val="CC00CC"/>
    <a:srgbClr val="333399"/>
    <a:srgbClr val="CCCCFF"/>
    <a:srgbClr val="6666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89429" autoAdjust="0"/>
  </p:normalViewPr>
  <p:slideViewPr>
    <p:cSldViewPr>
      <p:cViewPr varScale="1">
        <p:scale>
          <a:sx n="84" d="100"/>
          <a:sy n="84" d="100"/>
        </p:scale>
        <p:origin x="-750" y="-7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592ED-B179-4037-8DCD-E05A91E935F7}" type="datetimeFigureOut">
              <a:rPr lang="en-US" smtClean="0"/>
              <a:pPr/>
              <a:t>4/18/2017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21D09-FF82-498A-9FAD-58B5BA897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4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B0F51AA-6698-42E4-8A9F-97E76DC3E4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73152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146304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219456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2926080" algn="l" rtl="0" fontAlgn="base">
      <a:spcBef>
        <a:spcPct val="30000"/>
      </a:spcBef>
      <a:spcAft>
        <a:spcPct val="0"/>
      </a:spcAft>
      <a:defRPr sz="19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365760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0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3"/>
            <a:ext cx="12435840" cy="1764030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 sz="3600"/>
            </a:lvl1pPr>
            <a:lvl2pPr marL="731520" indent="0" algn="ctr">
              <a:buNone/>
              <a:defRPr/>
            </a:lvl2pPr>
            <a:lvl3pPr marL="1463040" indent="0" algn="ctr">
              <a:buNone/>
              <a:defRPr/>
            </a:lvl3pPr>
            <a:lvl4pPr marL="2194560" indent="0" algn="ctr">
              <a:buNone/>
              <a:defRPr/>
            </a:lvl4pPr>
            <a:lvl5pPr marL="2926080" indent="0" algn="ctr">
              <a:buNone/>
              <a:defRPr/>
            </a:lvl5pPr>
            <a:lvl6pPr marL="3657600" indent="0" algn="ctr">
              <a:buNone/>
              <a:defRPr/>
            </a:lvl6pPr>
            <a:lvl7pPr marL="4389120" indent="0" algn="ctr">
              <a:buNone/>
              <a:defRPr/>
            </a:lvl7pPr>
            <a:lvl8pPr marL="5120640" indent="0" algn="ctr">
              <a:buNone/>
              <a:defRPr/>
            </a:lvl8pPr>
            <a:lvl9pPr marL="585216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1785-CE90-41A5-9A93-A75AB0528A8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9120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838200"/>
            <a:ext cx="14264640" cy="975360"/>
          </a:xfrm>
        </p:spPr>
        <p:txBody>
          <a:bodyPr/>
          <a:lstStyle>
            <a:lvl1pPr>
              <a:defRPr sz="4400" baseline="0"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1313" indent="-341313">
              <a:spcBef>
                <a:spcPts val="960"/>
              </a:spcBef>
              <a:defRPr sz="3600"/>
            </a:lvl1pPr>
            <a:lvl2pPr marL="803275" indent="-355600">
              <a:defRPr sz="3200"/>
            </a:lvl2pPr>
            <a:lvl3pPr marL="1146175" indent="-285750">
              <a:defRPr sz="2800"/>
            </a:lvl3pPr>
            <a:lvl4pPr marL="1487488" indent="-249238">
              <a:defRPr/>
            </a:lvl4pPr>
            <a:lvl5pPr marL="1768475" indent="-214313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2705304" y="7878744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8600" y="7874896"/>
            <a:ext cx="1584960" cy="274320"/>
          </a:xfrm>
        </p:spPr>
        <p:txBody>
          <a:bodyPr/>
          <a:lstStyle>
            <a:lvl1pPr algn="l">
              <a:defRPr/>
            </a:lvl1pPr>
          </a:lstStyle>
          <a:p>
            <a:fld id="{A159CEC4-A8E1-4F11-A707-62DA653B13D9}" type="slidenum">
              <a:rPr lang="en-US" smtClean="0"/>
              <a:pPr/>
              <a:t>‹#›</a:t>
            </a:fld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85207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3200"/>
            </a:lvl1pPr>
            <a:lvl2pPr marL="731520" indent="0">
              <a:buNone/>
              <a:defRPr sz="2900"/>
            </a:lvl2pPr>
            <a:lvl3pPr marL="1463040" indent="0">
              <a:buNone/>
              <a:defRPr sz="2600"/>
            </a:lvl3pPr>
            <a:lvl4pPr marL="2194560" indent="0">
              <a:buNone/>
              <a:defRPr sz="2200"/>
            </a:lvl4pPr>
            <a:lvl5pPr marL="2926080" indent="0">
              <a:buNone/>
              <a:defRPr sz="2200"/>
            </a:lvl5pPr>
            <a:lvl6pPr marL="3657600" indent="0">
              <a:buNone/>
              <a:defRPr sz="2200"/>
            </a:lvl6pPr>
            <a:lvl7pPr marL="4389120" indent="0">
              <a:buNone/>
              <a:defRPr sz="2200"/>
            </a:lvl7pPr>
            <a:lvl8pPr marL="5120640" indent="0">
              <a:buNone/>
              <a:defRPr sz="2200"/>
            </a:lvl8pPr>
            <a:lvl9pPr marL="5852160" indent="0">
              <a:buNone/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2392D-8041-4C9C-B172-B92FB4FCFB8E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30051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3326" y="2103120"/>
            <a:ext cx="7025640" cy="566928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664E-873C-4197-8235-F307F177DF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25168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49"/>
            <a:ext cx="6464301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6" y="1842136"/>
            <a:ext cx="6466840" cy="76771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6" y="2609849"/>
            <a:ext cx="6466840" cy="4741546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18565-41D9-4DAB-8214-DD27AB5DE01B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238787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478BF-1F7B-4A65-BF09-BFF827AA38B2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50774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9B344-2C34-46CE-B360-7AD5D40A7D35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107931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6" y="327659"/>
            <a:ext cx="4813301" cy="139446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3"/>
            <a:ext cx="8178800" cy="702373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6" y="1722124"/>
            <a:ext cx="4813301" cy="562927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A3E1-BD29-4077-9B0E-4C2D47CD7A36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441554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2"/>
            <a:ext cx="8778240" cy="68008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7"/>
            <a:ext cx="8778240" cy="965835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630E7-5DCD-459F-AFA0-36EEE9D4EFAD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88556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6D7B7-707E-48B4-95AE-047059108290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655818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965181" y="731520"/>
            <a:ext cx="3573779" cy="7040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" y="731520"/>
            <a:ext cx="10477501" cy="7040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7F18E-429D-4BEC-AD0F-FC3653A153E9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097036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7D38C8BE-F0B8-47FD-9004-2626992250B1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1659731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" y="731520"/>
            <a:ext cx="14264640" cy="10972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43840" y="2103120"/>
            <a:ext cx="14295120" cy="566928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560320" y="7888606"/>
            <a:ext cx="963168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243840" y="7888606"/>
            <a:ext cx="1828800" cy="27432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801600" y="7888606"/>
            <a:ext cx="1584960" cy="274320"/>
          </a:xfrm>
        </p:spPr>
        <p:txBody>
          <a:bodyPr/>
          <a:lstStyle>
            <a:lvl1pPr>
              <a:defRPr/>
            </a:lvl1pPr>
          </a:lstStyle>
          <a:p>
            <a:fld id="{94372395-E3B6-4A72-8716-74ECCA5B6864}" type="slidenum">
              <a:rPr lang="en-US"/>
              <a:pPr/>
              <a:t>‹#›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95902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3840" y="838200"/>
            <a:ext cx="14264640" cy="97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" y="1981200"/>
            <a:ext cx="1429512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60320" y="7888606"/>
            <a:ext cx="963168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" y="7888606"/>
            <a:ext cx="182880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801600" y="7888606"/>
            <a:ext cx="1584960" cy="274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rgbClr val="82151A"/>
                </a:solidFill>
              </a:defRPr>
            </a:lvl1pPr>
          </a:lstStyle>
          <a:p>
            <a:fld id="{D02B7DFF-E3FD-4CF5-975B-2BAF331A4F68}" type="slidenum">
              <a:rPr lang="en-US"/>
              <a:pPr/>
              <a:t>‹#›</a:t>
            </a:fld>
            <a:endParaRPr lang="en-US" sz="19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0"/>
          <a:stretch>
            <a:fillRect/>
          </a:stretch>
        </p:blipFill>
        <p:spPr bwMode="auto">
          <a:xfrm>
            <a:off x="0" y="0"/>
            <a:ext cx="14630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762000"/>
            <a:ext cx="146304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46304" tIns="73152" rIns="146304" bIns="73152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baseline="0">
          <a:solidFill>
            <a:schemeClr val="bg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5pPr>
      <a:lvl6pPr marL="73152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6pPr>
      <a:lvl7pPr marL="146304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7pPr>
      <a:lvl8pPr marL="219456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8pPr>
      <a:lvl9pPr marL="2926080" algn="ctr" rtl="0" eaLnBrk="1" fontAlgn="base" hangingPunct="1">
        <a:spcBef>
          <a:spcPct val="0"/>
        </a:spcBef>
        <a:spcAft>
          <a:spcPct val="0"/>
        </a:spcAft>
        <a:defRPr sz="5800">
          <a:solidFill>
            <a:schemeClr val="bg2"/>
          </a:solidFill>
          <a:latin typeface="Arial" pitchFamily="34" charset="0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Char char="•"/>
        <a:defRPr sz="3600" baseline="0">
          <a:solidFill>
            <a:srgbClr val="82151A"/>
          </a:solidFill>
          <a:latin typeface="Calibri" pitchFamily="34" charset="0"/>
          <a:ea typeface="+mn-ea"/>
          <a:cs typeface="+mn-cs"/>
        </a:defRPr>
      </a:lvl1pPr>
      <a:lvl2pPr marL="803275" indent="-355600" algn="l" rtl="0" eaLnBrk="1" fontAlgn="base" hangingPunct="1">
        <a:spcBef>
          <a:spcPct val="20000"/>
        </a:spcBef>
        <a:spcAft>
          <a:spcPct val="0"/>
        </a:spcAft>
        <a:buChar char="–"/>
        <a:defRPr sz="3200" baseline="0">
          <a:solidFill>
            <a:schemeClr val="bg2"/>
          </a:solidFill>
          <a:latin typeface="Calibri" pitchFamily="34" charset="0"/>
        </a:defRPr>
      </a:lvl2pPr>
      <a:lvl3pPr marL="1146175" indent="-285750" algn="l" rtl="0" eaLnBrk="1" fontAlgn="base" hangingPunct="1">
        <a:spcBef>
          <a:spcPct val="20000"/>
        </a:spcBef>
        <a:spcAft>
          <a:spcPct val="0"/>
        </a:spcAft>
        <a:buChar char="•"/>
        <a:defRPr sz="2800" baseline="0">
          <a:solidFill>
            <a:srgbClr val="82151A"/>
          </a:solidFill>
          <a:latin typeface="Calibri" pitchFamily="34" charset="0"/>
        </a:defRPr>
      </a:lvl3pPr>
      <a:lvl4pPr marL="1487488" indent="-249238" algn="l" rtl="0" eaLnBrk="1" fontAlgn="base" hangingPunct="1">
        <a:spcBef>
          <a:spcPct val="20000"/>
        </a:spcBef>
        <a:spcAft>
          <a:spcPct val="0"/>
        </a:spcAft>
        <a:buChar char="–"/>
        <a:defRPr sz="2400" baseline="0">
          <a:solidFill>
            <a:schemeClr val="tx1"/>
          </a:solidFill>
          <a:latin typeface="Calibri" pitchFamily="34" charset="0"/>
        </a:defRPr>
      </a:lvl4pPr>
      <a:lvl5pPr marL="1768475" indent="-214313" algn="l" rtl="0" eaLnBrk="1" fontAlgn="base" hangingPunct="1">
        <a:spcBef>
          <a:spcPct val="20000"/>
        </a:spcBef>
        <a:spcAft>
          <a:spcPct val="0"/>
        </a:spcAft>
        <a:buChar char="»"/>
        <a:defRPr sz="2100" baseline="0">
          <a:solidFill>
            <a:srgbClr val="82151A"/>
          </a:solidFill>
          <a:latin typeface="Calibri" pitchFamily="34" charset="0"/>
        </a:defRPr>
      </a:lvl5pPr>
      <a:lvl6pPr marL="356616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429768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502920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5760720" indent="-36576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6.png"/><Relationship Id="rId7" Type="http://schemas.openxmlformats.org/officeDocument/2006/relationships/image" Target="../media/image2.png"/><Relationship Id="rId12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13182600" cy="2312670"/>
          </a:xfrm>
        </p:spPr>
        <p:txBody>
          <a:bodyPr/>
          <a:lstStyle/>
          <a:p>
            <a:r>
              <a:rPr lang="en-US" sz="4800" dirty="0" smtClean="0"/>
              <a:t>Using </a:t>
            </a:r>
            <a:r>
              <a:rPr lang="en-US" sz="4800" dirty="0" err="1" smtClean="0"/>
              <a:t>CyberShake</a:t>
            </a:r>
            <a:r>
              <a:rPr lang="en-US" sz="4800" dirty="0" smtClean="0"/>
              <a:t> 3D Ground Motion Simulation Workflows to Advance Central California PSHA</a:t>
            </a:r>
            <a:endParaRPr lang="en-US" sz="48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7680" y="5867400"/>
            <a:ext cx="10241280" cy="193548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sz="2800" dirty="0">
                <a:solidFill>
                  <a:schemeClr val="tx1"/>
                </a:solidFill>
              </a:rPr>
              <a:t>Scott </a:t>
            </a:r>
            <a:r>
              <a:rPr lang="en-US" sz="2800" dirty="0" smtClean="0">
                <a:solidFill>
                  <a:schemeClr val="tx1"/>
                </a:solidFill>
              </a:rPr>
              <a:t>Callaghan</a:t>
            </a: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Southern California Earthquake Center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2017 SSA Annual Meeting</a:t>
            </a:r>
            <a:endParaRPr lang="en-US" sz="28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800" dirty="0" smtClean="0">
                <a:solidFill>
                  <a:schemeClr val="tx1"/>
                </a:solidFill>
              </a:rPr>
              <a:t>April 18, 2017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34800" y="58785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ubtitle 4"/>
          <p:cNvSpPr txBox="1">
            <a:spLocks/>
          </p:cNvSpPr>
          <p:nvPr/>
        </p:nvSpPr>
        <p:spPr bwMode="auto">
          <a:xfrm>
            <a:off x="4152900" y="4084320"/>
            <a:ext cx="6248400" cy="1249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73152" rIns="146304" bIns="73152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36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73152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2"/>
                </a:solidFill>
                <a:latin typeface="+mn-lt"/>
              </a:defRPr>
            </a:lvl2pPr>
            <a:lvl3pPr marL="146304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82151A"/>
                </a:solidFill>
                <a:latin typeface="+mn-lt"/>
              </a:defRPr>
            </a:lvl3pPr>
            <a:lvl4pPr marL="219456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</a:defRPr>
            </a:lvl4pPr>
            <a:lvl5pPr marL="292608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5pPr>
            <a:lvl6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6pPr>
            <a:lvl7pPr marL="438912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7pPr>
            <a:lvl8pPr marL="512064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8pPr>
            <a:lvl9pPr marL="585216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dirty="0" smtClean="0">
                <a:latin typeface="Calibri" pitchFamily="34" charset="0"/>
              </a:rPr>
              <a:t>2017 SSA Annual Meeting</a:t>
            </a:r>
          </a:p>
          <a:p>
            <a:pPr>
              <a:spcBef>
                <a:spcPts val="0"/>
              </a:spcBef>
            </a:pPr>
            <a:r>
              <a:rPr lang="en-US" dirty="0" smtClean="0">
                <a:latin typeface="Calibri" pitchFamily="34" charset="0"/>
              </a:rPr>
              <a:t>April 18, 2017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382000" cy="5791200"/>
          </a:xfrm>
        </p:spPr>
        <p:txBody>
          <a:bodyPr/>
          <a:lstStyle/>
          <a:p>
            <a:pPr marL="225425" indent="-225425">
              <a:spcBef>
                <a:spcPts val="400"/>
              </a:spcBef>
            </a:pPr>
            <a:r>
              <a:rPr lang="en-US" sz="3000" dirty="0" smtClean="0"/>
              <a:t>3D physics-based probabilistic seismic hazard analysis</a:t>
            </a:r>
          </a:p>
          <a:p>
            <a:pPr marL="225425" indent="-225425">
              <a:spcBef>
                <a:spcPts val="400"/>
              </a:spcBef>
            </a:pPr>
            <a:r>
              <a:rPr lang="en-US" sz="3000" dirty="0" smtClean="0"/>
              <a:t>Uses </a:t>
            </a:r>
            <a:r>
              <a:rPr lang="en-US" sz="3000" dirty="0"/>
              <a:t>r</a:t>
            </a:r>
            <a:r>
              <a:rPr lang="en-US" sz="3000" dirty="0" smtClean="0"/>
              <a:t>eciprocity-based approach to simulate seismograms from UCERF earthquake rupture forecast (&lt;200 km)</a:t>
            </a:r>
          </a:p>
          <a:p>
            <a:pPr marL="225425" indent="-225425">
              <a:spcBef>
                <a:spcPts val="400"/>
              </a:spcBef>
            </a:pPr>
            <a:r>
              <a:rPr lang="en-US" sz="3000" dirty="0" smtClean="0"/>
              <a:t>Intensity measures extracted from seismograms</a:t>
            </a:r>
          </a:p>
          <a:p>
            <a:pPr marL="225425" indent="-225425">
              <a:spcBef>
                <a:spcPts val="400"/>
              </a:spcBef>
            </a:pPr>
            <a:r>
              <a:rPr lang="en-US" sz="3000" dirty="0" smtClean="0"/>
              <a:t>Hazard curves created for individual locations in region of interest, interpolated for map</a:t>
            </a:r>
          </a:p>
          <a:p>
            <a:pPr marL="225425" indent="-225425">
              <a:spcBef>
                <a:spcPts val="400"/>
              </a:spcBef>
            </a:pPr>
            <a:r>
              <a:rPr lang="en-US" sz="3000" dirty="0" smtClean="0"/>
              <a:t>Engineers using </a:t>
            </a:r>
            <a:r>
              <a:rPr lang="en-US" sz="3000" dirty="0" err="1" smtClean="0"/>
              <a:t>CyberShake</a:t>
            </a:r>
            <a:r>
              <a:rPr lang="en-US" sz="3000" dirty="0" smtClean="0"/>
              <a:t> results to inform ground motion predictions</a:t>
            </a:r>
          </a:p>
          <a:p>
            <a:pPr marL="687387" lvl="1" indent="-225425">
              <a:spcBef>
                <a:spcPts val="200"/>
              </a:spcBef>
            </a:pPr>
            <a:r>
              <a:rPr lang="en-US" sz="2400" dirty="0" smtClean="0"/>
              <a:t>UGMS Committee: “Use </a:t>
            </a:r>
            <a:r>
              <a:rPr lang="en-US" sz="2400" dirty="0"/>
              <a:t>of 3-D Physics-Based Numerical Simulations in the Development of Long Period Ground-Motion Maps for Los </a:t>
            </a:r>
            <a:r>
              <a:rPr lang="en-US" sz="2400" dirty="0" smtClean="0"/>
              <a:t>Angeles”, Thursday at 4:15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8534400" y="1676400"/>
            <a:ext cx="6783552" cy="626727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12" name="TextBox 11"/>
          <p:cNvSpPr txBox="1"/>
          <p:nvPr/>
        </p:nvSpPr>
        <p:spPr>
          <a:xfrm>
            <a:off x="10831800" y="2206977"/>
            <a:ext cx="3452043" cy="629439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Earthquake forecast: UCERF2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Structural model: CVM-S4.26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232551" y="7879078"/>
            <a:ext cx="1584960" cy="274320"/>
          </a:xfrm>
        </p:spPr>
        <p:txBody>
          <a:bodyPr/>
          <a:lstStyle/>
          <a:p>
            <a:pPr algn="l"/>
            <a:fld id="{A159CEC4-A8E1-4F11-A707-62DA653B13D9}" type="slidenum">
              <a:rPr lang="en-US" smtClean="0"/>
              <a:pPr algn="l"/>
              <a:t>2</a:t>
            </a:fld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4033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Data Flow</a:t>
            </a:r>
            <a:endParaRPr lang="en-US" dirty="0"/>
          </a:p>
        </p:txBody>
      </p:sp>
      <p:grpSp>
        <p:nvGrpSpPr>
          <p:cNvPr id="44" name="Group 21"/>
          <p:cNvGrpSpPr/>
          <p:nvPr/>
        </p:nvGrpSpPr>
        <p:grpSpPr>
          <a:xfrm>
            <a:off x="6187423" y="5867400"/>
            <a:ext cx="2847974" cy="1757065"/>
            <a:chOff x="5867400" y="1524000"/>
            <a:chExt cx="2847975" cy="1757063"/>
          </a:xfrm>
        </p:grpSpPr>
        <p:grpSp>
          <p:nvGrpSpPr>
            <p:cNvPr id="45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47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48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" name="TextBox 30"/>
            <p:cNvSpPr txBox="1">
              <a:spLocks noChangeArrowheads="1"/>
            </p:cNvSpPr>
            <p:nvPr/>
          </p:nvSpPr>
          <p:spPr bwMode="auto">
            <a:xfrm>
              <a:off x="6612073" y="2819399"/>
              <a:ext cx="1917514" cy="461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2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49" name="Line 26"/>
          <p:cNvSpPr>
            <a:spLocks noChangeShapeType="1"/>
          </p:cNvSpPr>
          <p:nvPr/>
        </p:nvSpPr>
        <p:spPr bwMode="auto">
          <a:xfrm rot="5400000" flipH="1" flipV="1">
            <a:off x="6611112" y="3474542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Line 26"/>
          <p:cNvSpPr>
            <a:spLocks noChangeShapeType="1"/>
          </p:cNvSpPr>
          <p:nvPr/>
        </p:nvSpPr>
        <p:spPr bwMode="auto">
          <a:xfrm rot="5400000" flipH="1" flipV="1">
            <a:off x="4386112" y="35934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2557312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  <a:cs typeface="Arial" pitchFamily="34" charset="0"/>
              </a:rPr>
              <a:t>(poster 84)</a:t>
            </a:r>
            <a:endParaRPr lang="en-US" sz="1600" b="1" dirty="0">
              <a:solidFill>
                <a:srgbClr val="800000"/>
              </a:solidFill>
              <a:cs typeface="Arial" pitchFamily="34" charset="0"/>
            </a:endParaRP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718003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AWP-ODC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7086566" y="3428822"/>
            <a:ext cx="1435606" cy="850392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28712" y="4271839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+mn-lt"/>
                <a:cs typeface="Times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58640" y="4279214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428254" y="4283128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~500,000 jobs per site</a:t>
            </a:r>
          </a:p>
          <a:p>
            <a:pPr algn="ctr"/>
            <a:r>
              <a:rPr lang="en-US" sz="1200" b="1" dirty="0"/>
              <a:t>MPI master/worker, 3712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" name="Line 26"/>
          <p:cNvSpPr>
            <a:spLocks noChangeShapeType="1"/>
          </p:cNvSpPr>
          <p:nvPr/>
        </p:nvSpPr>
        <p:spPr bwMode="auto">
          <a:xfrm rot="5400000" flipH="1" flipV="1">
            <a:off x="8987116" y="34503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6"/>
          <p:cNvSpPr>
            <a:spLocks noChangeShapeType="1"/>
          </p:cNvSpPr>
          <p:nvPr/>
        </p:nvSpPr>
        <p:spPr bwMode="auto">
          <a:xfrm rot="10800000" flipV="1">
            <a:off x="10181379" y="5257800"/>
            <a:ext cx="0" cy="42062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" name="Rectangle 14"/>
          <p:cNvSpPr>
            <a:spLocks noChangeArrowheads="1"/>
          </p:cNvSpPr>
          <p:nvPr/>
        </p:nvSpPr>
        <p:spPr bwMode="auto">
          <a:xfrm>
            <a:off x="9495586" y="3268049"/>
            <a:ext cx="1435606" cy="1075351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60" name="Line 26"/>
          <p:cNvSpPr>
            <a:spLocks noChangeShapeType="1"/>
          </p:cNvSpPr>
          <p:nvPr/>
        </p:nvSpPr>
        <p:spPr bwMode="auto">
          <a:xfrm rot="10800000" flipH="1" flipV="1">
            <a:off x="7799851" y="5105602"/>
            <a:ext cx="0" cy="572823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9267000" y="4350670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queries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63" name="Line 26"/>
          <p:cNvSpPr>
            <a:spLocks noChangeShapeType="1"/>
          </p:cNvSpPr>
          <p:nvPr/>
        </p:nvSpPr>
        <p:spPr bwMode="auto">
          <a:xfrm rot="10800000" flipH="1">
            <a:off x="3243113" y="5092894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4" name="Group 63"/>
          <p:cNvGrpSpPr/>
          <p:nvPr/>
        </p:nvGrpSpPr>
        <p:grpSpPr>
          <a:xfrm>
            <a:off x="2176312" y="5759169"/>
            <a:ext cx="2107291" cy="1691912"/>
            <a:chOff x="1376950" y="3581400"/>
            <a:chExt cx="2107290" cy="169191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66" name="TextBox 65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67" name="Text Box 21"/>
          <p:cNvSpPr txBox="1">
            <a:spLocks noChangeArrowheads="1"/>
          </p:cNvSpPr>
          <p:nvPr/>
        </p:nvSpPr>
        <p:spPr bwMode="auto">
          <a:xfrm>
            <a:off x="2100112" y="7469515"/>
            <a:ext cx="2286000" cy="27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2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23439" y="35482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>
                <a:latin typeface="Arial"/>
                <a:cs typeface="Arial"/>
              </a:rPr>
              <a:t>12 TB </a:t>
            </a: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76200" y="1981200"/>
            <a:ext cx="2334709" cy="3242535"/>
            <a:chOff x="0" y="2967470"/>
            <a:chExt cx="1945590" cy="2702107"/>
          </a:xfrm>
        </p:grpSpPr>
        <p:pic>
          <p:nvPicPr>
            <p:cNvPr id="70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" name="Rectangle 70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72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5386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2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73" name="Line 26"/>
          <p:cNvSpPr>
            <a:spLocks noChangeShapeType="1"/>
          </p:cNvSpPr>
          <p:nvPr/>
        </p:nvSpPr>
        <p:spPr bwMode="auto">
          <a:xfrm rot="5400000" flipV="1">
            <a:off x="2314238" y="3682611"/>
            <a:ext cx="4484" cy="274320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90" y="1933123"/>
            <a:ext cx="1644958" cy="979687"/>
          </a:xfrm>
          <a:prstGeom prst="rect">
            <a:avLst/>
          </a:prstGeom>
        </p:spPr>
      </p:pic>
      <p:sp>
        <p:nvSpPr>
          <p:cNvPr id="75" name="Line 26"/>
          <p:cNvSpPr>
            <a:spLocks noChangeShapeType="1"/>
          </p:cNvSpPr>
          <p:nvPr/>
        </p:nvSpPr>
        <p:spPr bwMode="auto">
          <a:xfrm flipH="1">
            <a:off x="7804844" y="2918006"/>
            <a:ext cx="0" cy="45200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5363455" y="2057400"/>
            <a:ext cx="1557469" cy="664630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00"/>
                </a:solidFill>
              </a:rPr>
              <a:t>Graves-</a:t>
            </a:r>
            <a:r>
              <a:rPr lang="en-US" sz="1200" b="1" dirty="0" err="1">
                <a:solidFill>
                  <a:srgbClr val="000000"/>
                </a:solidFill>
              </a:rPr>
              <a:t>Pitarka</a:t>
            </a:r>
            <a:r>
              <a:rPr lang="en-US" sz="1200" b="1" dirty="0">
                <a:solidFill>
                  <a:srgbClr val="000000"/>
                </a:solidFill>
              </a:rPr>
              <a:t> kinematic rupture </a:t>
            </a:r>
            <a:r>
              <a:rPr lang="en-US" sz="1200" b="1" dirty="0" smtClean="0">
                <a:solidFill>
                  <a:srgbClr val="000000"/>
                </a:solidFill>
              </a:rPr>
              <a:t>generator</a:t>
            </a:r>
            <a:endParaRPr lang="en-US" sz="12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9759" y="2355047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0" name="Group 89"/>
          <p:cNvGrpSpPr/>
          <p:nvPr/>
        </p:nvGrpSpPr>
        <p:grpSpPr>
          <a:xfrm>
            <a:off x="9296363" y="5867400"/>
            <a:ext cx="1809158" cy="1502836"/>
            <a:chOff x="3581400" y="1447800"/>
            <a:chExt cx="1809162" cy="1502834"/>
          </a:xfrm>
        </p:grpSpPr>
        <p:pic>
          <p:nvPicPr>
            <p:cNvPr id="91" name="Picture 9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92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1668719" y="2162019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94" name="Line 26"/>
          <p:cNvSpPr>
            <a:spLocks noChangeShapeType="1"/>
          </p:cNvSpPr>
          <p:nvPr/>
        </p:nvSpPr>
        <p:spPr bwMode="auto">
          <a:xfrm rot="5400000" flipH="1" flipV="1">
            <a:off x="10575351" y="4862143"/>
            <a:ext cx="1109820" cy="61971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3</a:t>
            </a:fld>
            <a:endParaRPr lang="en-US" sz="1900"/>
          </a:p>
        </p:txBody>
      </p:sp>
      <p:sp>
        <p:nvSpPr>
          <p:cNvPr id="62" name="Line 26"/>
          <p:cNvSpPr>
            <a:spLocks noChangeShapeType="1"/>
          </p:cNvSpPr>
          <p:nvPr/>
        </p:nvSpPr>
        <p:spPr bwMode="auto">
          <a:xfrm rot="5400000" flipV="1">
            <a:off x="3365483" y="400126"/>
            <a:ext cx="0" cy="3761484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6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13639800" cy="594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Use scientific workflow tools to orchestrate </a:t>
            </a:r>
            <a:r>
              <a:rPr lang="en-US" dirty="0" err="1" smtClean="0"/>
              <a:t>CyberShake</a:t>
            </a:r>
            <a:r>
              <a:rPr lang="en-US" dirty="0" smtClean="0"/>
              <a:t> calculations</a:t>
            </a:r>
          </a:p>
          <a:p>
            <a:pPr lvl="1"/>
            <a:r>
              <a:rPr lang="en-US" dirty="0" smtClean="0"/>
              <a:t>Pegasus, </a:t>
            </a:r>
            <a:r>
              <a:rPr lang="en-US" dirty="0" err="1" smtClean="0"/>
              <a:t>HTCondor</a:t>
            </a:r>
            <a:r>
              <a:rPr lang="en-US" dirty="0" smtClean="0"/>
              <a:t>, Globus</a:t>
            </a:r>
          </a:p>
          <a:p>
            <a:pPr lvl="1"/>
            <a:r>
              <a:rPr lang="en-US" dirty="0" smtClean="0"/>
              <a:t>Use tools to write description of workflow with files and dependencies</a:t>
            </a:r>
          </a:p>
          <a:p>
            <a:pPr lvl="1"/>
            <a:r>
              <a:rPr lang="en-US" dirty="0" smtClean="0"/>
              <a:t>Tools then manage real-time execution of workflow</a:t>
            </a:r>
          </a:p>
          <a:p>
            <a:r>
              <a:rPr lang="en-US" dirty="0" smtClean="0"/>
              <a:t>Automation</a:t>
            </a:r>
          </a:p>
          <a:p>
            <a:pPr lvl="1"/>
            <a:r>
              <a:rPr lang="en-US" dirty="0" smtClean="0"/>
              <a:t>Supports running thousands of jobs over days or weeks</a:t>
            </a:r>
          </a:p>
          <a:p>
            <a:r>
              <a:rPr lang="en-US" dirty="0" smtClean="0"/>
              <a:t>Data management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iles are automatically staged in and out as needed</a:t>
            </a:r>
          </a:p>
          <a:p>
            <a:r>
              <a:rPr lang="en-US" dirty="0" smtClean="0"/>
              <a:t>Resource provisioning</a:t>
            </a:r>
          </a:p>
          <a:p>
            <a:pPr lvl="1"/>
            <a:r>
              <a:rPr lang="en-US" dirty="0" smtClean="0"/>
              <a:t>From workflow host, can submit jobs to multiple remote resources</a:t>
            </a:r>
            <a:endParaRPr lang="en-US" dirty="0"/>
          </a:p>
          <a:p>
            <a:r>
              <a:rPr lang="en-US" dirty="0" smtClean="0"/>
              <a:t>Enabled SCEC to scale </a:t>
            </a:r>
            <a:r>
              <a:rPr lang="en-US" dirty="0" err="1" smtClean="0"/>
              <a:t>CyberShake</a:t>
            </a:r>
            <a:r>
              <a:rPr lang="en-US" dirty="0" smtClean="0"/>
              <a:t> since 2007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4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5259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Central California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5</a:t>
            </a:fld>
            <a:endParaRPr lang="en-US" sz="1900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7528560" cy="5791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Proof-of-concept for expanding </a:t>
            </a:r>
            <a:r>
              <a:rPr lang="en-US" dirty="0" err="1" smtClean="0"/>
              <a:t>CyberShake</a:t>
            </a:r>
            <a:r>
              <a:rPr lang="en-US" dirty="0" smtClean="0"/>
              <a:t> to new regions</a:t>
            </a:r>
          </a:p>
          <a:p>
            <a:r>
              <a:rPr lang="en-US" dirty="0"/>
              <a:t>Maximum frequency of 1 Hz</a:t>
            </a:r>
          </a:p>
          <a:p>
            <a:r>
              <a:rPr lang="en-US" dirty="0" smtClean="0"/>
              <a:t>Twice the size of </a:t>
            </a:r>
            <a:r>
              <a:rPr lang="en-US" dirty="0" err="1" smtClean="0"/>
              <a:t>CyberShake</a:t>
            </a:r>
            <a:r>
              <a:rPr lang="en-US" dirty="0" smtClean="0"/>
              <a:t> Southern California</a:t>
            </a:r>
          </a:p>
          <a:p>
            <a:r>
              <a:rPr lang="en-US" dirty="0" smtClean="0"/>
              <a:t>438 locations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CISN stations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PG&amp;E pumping sites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Cities from USGS Gazetteer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Historic missions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Regular grid for interpolation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6" t="6482" r="56478" b="8704"/>
          <a:stretch/>
        </p:blipFill>
        <p:spPr bwMode="auto">
          <a:xfrm>
            <a:off x="8229600" y="1905000"/>
            <a:ext cx="6094967" cy="61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4" t="6481" r="56534" b="8703"/>
          <a:stretch/>
        </p:blipFill>
        <p:spPr bwMode="auto">
          <a:xfrm>
            <a:off x="8229600" y="1905000"/>
            <a:ext cx="6068208" cy="6108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9" t="6731" r="56560" b="8979"/>
          <a:stretch/>
        </p:blipFill>
        <p:spPr bwMode="auto">
          <a:xfrm>
            <a:off x="8229600" y="1905000"/>
            <a:ext cx="6053890" cy="6070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6" t="6540" r="56527" b="9096"/>
          <a:stretch/>
        </p:blipFill>
        <p:spPr bwMode="auto">
          <a:xfrm>
            <a:off x="8229600" y="1905000"/>
            <a:ext cx="6076424" cy="607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5" t="6577" r="56478" b="9162"/>
          <a:stretch/>
        </p:blipFill>
        <p:spPr bwMode="auto">
          <a:xfrm>
            <a:off x="8229600" y="1905000"/>
            <a:ext cx="6099897" cy="606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t="6296" r="56534" b="9074"/>
          <a:stretch/>
        </p:blipFill>
        <p:spPr bwMode="auto">
          <a:xfrm>
            <a:off x="8229600" y="1905000"/>
            <a:ext cx="6094967" cy="609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911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6</a:t>
            </a:fld>
            <a:endParaRPr lang="en-US" sz="19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1353" y="2138466"/>
            <a:ext cx="6725647" cy="5862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eform 6"/>
          <p:cNvSpPr/>
          <p:nvPr/>
        </p:nvSpPr>
        <p:spPr>
          <a:xfrm>
            <a:off x="5537882" y="2280356"/>
            <a:ext cx="3436785" cy="1727200"/>
          </a:xfrm>
          <a:custGeom>
            <a:avLst/>
            <a:gdLst>
              <a:gd name="connsiteX0" fmla="*/ 61407 w 3436785"/>
              <a:gd name="connsiteY0" fmla="*/ 0 h 1727200"/>
              <a:gd name="connsiteX1" fmla="*/ 3436785 w 3436785"/>
              <a:gd name="connsiteY1" fmla="*/ 0 h 1727200"/>
              <a:gd name="connsiteX2" fmla="*/ 3436785 w 3436785"/>
              <a:gd name="connsiteY2" fmla="*/ 1682044 h 1727200"/>
              <a:gd name="connsiteX3" fmla="*/ 2940074 w 3436785"/>
              <a:gd name="connsiteY3" fmla="*/ 1693333 h 1727200"/>
              <a:gd name="connsiteX4" fmla="*/ 2838474 w 3436785"/>
              <a:gd name="connsiteY4" fmla="*/ 1715911 h 1727200"/>
              <a:gd name="connsiteX5" fmla="*/ 2567540 w 3436785"/>
              <a:gd name="connsiteY5" fmla="*/ 1727200 h 1727200"/>
              <a:gd name="connsiteX6" fmla="*/ 1980518 w 3436785"/>
              <a:gd name="connsiteY6" fmla="*/ 1715911 h 1727200"/>
              <a:gd name="connsiteX7" fmla="*/ 1822474 w 3436785"/>
              <a:gd name="connsiteY7" fmla="*/ 1704622 h 1727200"/>
              <a:gd name="connsiteX8" fmla="*/ 1212874 w 3436785"/>
              <a:gd name="connsiteY8" fmla="*/ 1422400 h 1727200"/>
              <a:gd name="connsiteX9" fmla="*/ 953229 w 3436785"/>
              <a:gd name="connsiteY9" fmla="*/ 1230488 h 1727200"/>
              <a:gd name="connsiteX10" fmla="*/ 704874 w 3436785"/>
              <a:gd name="connsiteY10" fmla="*/ 1072444 h 1727200"/>
              <a:gd name="connsiteX11" fmla="*/ 400074 w 3436785"/>
              <a:gd name="connsiteY11" fmla="*/ 812800 h 1727200"/>
              <a:gd name="connsiteX12" fmla="*/ 219451 w 3436785"/>
              <a:gd name="connsiteY12" fmla="*/ 654755 h 1727200"/>
              <a:gd name="connsiteX13" fmla="*/ 106562 w 3436785"/>
              <a:gd name="connsiteY13" fmla="*/ 496711 h 1727200"/>
              <a:gd name="connsiteX14" fmla="*/ 27540 w 3436785"/>
              <a:gd name="connsiteY14" fmla="*/ 395111 h 1727200"/>
              <a:gd name="connsiteX15" fmla="*/ 16251 w 3436785"/>
              <a:gd name="connsiteY15" fmla="*/ 146755 h 1727200"/>
              <a:gd name="connsiteX16" fmla="*/ 50118 w 3436785"/>
              <a:gd name="connsiteY16" fmla="*/ 112888 h 1727200"/>
              <a:gd name="connsiteX17" fmla="*/ 117851 w 3436785"/>
              <a:gd name="connsiteY17" fmla="*/ 33866 h 172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36785" h="1727200">
                <a:moveTo>
                  <a:pt x="61407" y="0"/>
                </a:moveTo>
                <a:lnTo>
                  <a:pt x="3436785" y="0"/>
                </a:lnTo>
                <a:lnTo>
                  <a:pt x="3436785" y="1682044"/>
                </a:lnTo>
                <a:cubicBezTo>
                  <a:pt x="3271215" y="1685807"/>
                  <a:pt x="3105422" y="1683974"/>
                  <a:pt x="2940074" y="1693333"/>
                </a:cubicBezTo>
                <a:cubicBezTo>
                  <a:pt x="2905437" y="1695294"/>
                  <a:pt x="2873024" y="1712770"/>
                  <a:pt x="2838474" y="1715911"/>
                </a:cubicBezTo>
                <a:cubicBezTo>
                  <a:pt x="2748456" y="1724095"/>
                  <a:pt x="2657851" y="1723437"/>
                  <a:pt x="2567540" y="1727200"/>
                </a:cubicBezTo>
                <a:lnTo>
                  <a:pt x="1980518" y="1715911"/>
                </a:lnTo>
                <a:cubicBezTo>
                  <a:pt x="1927727" y="1714311"/>
                  <a:pt x="1874327" y="1714658"/>
                  <a:pt x="1822474" y="1704622"/>
                </a:cubicBezTo>
                <a:cubicBezTo>
                  <a:pt x="1615141" y="1664493"/>
                  <a:pt x="1365432" y="1535161"/>
                  <a:pt x="1212874" y="1422400"/>
                </a:cubicBezTo>
                <a:cubicBezTo>
                  <a:pt x="1126326" y="1358429"/>
                  <a:pt x="1041858" y="1291544"/>
                  <a:pt x="953229" y="1230488"/>
                </a:cubicBezTo>
                <a:cubicBezTo>
                  <a:pt x="872422" y="1174821"/>
                  <a:pt x="785160" y="1128861"/>
                  <a:pt x="704874" y="1072444"/>
                </a:cubicBezTo>
                <a:cubicBezTo>
                  <a:pt x="545611" y="960529"/>
                  <a:pt x="539755" y="933434"/>
                  <a:pt x="400074" y="812800"/>
                </a:cubicBezTo>
                <a:cubicBezTo>
                  <a:pt x="317827" y="741769"/>
                  <a:pt x="284437" y="730572"/>
                  <a:pt x="219451" y="654755"/>
                </a:cubicBezTo>
                <a:cubicBezTo>
                  <a:pt x="28817" y="432350"/>
                  <a:pt x="249476" y="675354"/>
                  <a:pt x="106562" y="496711"/>
                </a:cubicBezTo>
                <a:cubicBezTo>
                  <a:pt x="9490" y="375371"/>
                  <a:pt x="109881" y="532344"/>
                  <a:pt x="27540" y="395111"/>
                </a:cubicBezTo>
                <a:cubicBezTo>
                  <a:pt x="1526" y="291054"/>
                  <a:pt x="-13203" y="271935"/>
                  <a:pt x="16251" y="146755"/>
                </a:cubicBezTo>
                <a:cubicBezTo>
                  <a:pt x="19908" y="131214"/>
                  <a:pt x="40316" y="125490"/>
                  <a:pt x="50118" y="112888"/>
                </a:cubicBezTo>
                <a:cubicBezTo>
                  <a:pt x="113529" y="31360"/>
                  <a:pt x="66790" y="59397"/>
                  <a:pt x="117851" y="33866"/>
                </a:cubicBezTo>
              </a:path>
            </a:pathLst>
          </a:cu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 rot="2159225">
            <a:off x="8495837" y="3241022"/>
            <a:ext cx="2209800" cy="778107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rot="3265056">
            <a:off x="9649047" y="4452103"/>
            <a:ext cx="2081043" cy="1377811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" name="Right Triangle 8"/>
          <p:cNvSpPr/>
          <p:nvPr/>
        </p:nvSpPr>
        <p:spPr bwMode="auto">
          <a:xfrm rot="19473349">
            <a:off x="11182053" y="3503026"/>
            <a:ext cx="703925" cy="2068762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0" name="Right Triangle 9"/>
          <p:cNvSpPr/>
          <p:nvPr/>
        </p:nvSpPr>
        <p:spPr bwMode="auto">
          <a:xfrm rot="2247215">
            <a:off x="9751461" y="5650779"/>
            <a:ext cx="1142239" cy="348921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 rot="2168855">
            <a:off x="11754054" y="5299227"/>
            <a:ext cx="1030292" cy="194491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Right Triangle 11"/>
          <p:cNvSpPr/>
          <p:nvPr/>
        </p:nvSpPr>
        <p:spPr bwMode="auto">
          <a:xfrm rot="18362602">
            <a:off x="10624808" y="5459352"/>
            <a:ext cx="1931100" cy="648345"/>
          </a:xfrm>
          <a:prstGeom prst="rtTriangle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3" name="Parallelogram 12"/>
          <p:cNvSpPr/>
          <p:nvPr/>
        </p:nvSpPr>
        <p:spPr bwMode="auto">
          <a:xfrm rot="18301937">
            <a:off x="9450692" y="4624447"/>
            <a:ext cx="459048" cy="820771"/>
          </a:xfrm>
          <a:prstGeom prst="parallelogram">
            <a:avLst>
              <a:gd name="adj" fmla="val 69859"/>
            </a:avLst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5" name="Right Triangle 14"/>
          <p:cNvSpPr/>
          <p:nvPr/>
        </p:nvSpPr>
        <p:spPr bwMode="auto">
          <a:xfrm rot="19603843">
            <a:off x="8878225" y="2937618"/>
            <a:ext cx="762000" cy="1727546"/>
          </a:xfrm>
          <a:prstGeom prst="rtTriangle">
            <a:avLst/>
          </a:prstGeom>
          <a:solidFill>
            <a:srgbClr val="92D05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pic>
        <p:nvPicPr>
          <p:cNvPr id="1030" name="Picture 6" descr="http://scec.usc.edu/scecwiki/images/6/60/S1252_CCA_depth6_horiz_slice_smooth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428750"/>
            <a:ext cx="8153400" cy="611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9000" y="7615535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Horizontal plot of </a:t>
            </a:r>
            <a:r>
              <a:rPr lang="en-US" sz="2400" dirty="0" err="1" smtClean="0">
                <a:latin typeface="Calibri" pitchFamily="34" charset="0"/>
              </a:rPr>
              <a:t>Vs</a:t>
            </a:r>
            <a:r>
              <a:rPr lang="en-US" sz="2400" dirty="0" smtClean="0">
                <a:latin typeface="Calibri" pitchFamily="34" charset="0"/>
              </a:rPr>
              <a:t> from 3D model at depth=1.05 km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California Velocity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199"/>
            <a:ext cx="6842760" cy="586516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3D model</a:t>
            </a:r>
          </a:p>
          <a:p>
            <a:pPr lvl="1"/>
            <a:r>
              <a:rPr lang="en-US" dirty="0" smtClean="0"/>
              <a:t>Simulation volumes too large for single velocity model (white)</a:t>
            </a:r>
          </a:p>
          <a:p>
            <a:pPr marL="1304925" lvl="2" indent="-514350">
              <a:buFont typeface="+mj-lt"/>
              <a:buAutoNum type="arabicPeriod"/>
            </a:pPr>
            <a:r>
              <a:rPr lang="en-US" dirty="0" smtClean="0"/>
              <a:t>CCA-06 (Central CA, tomographic inversion, blue)</a:t>
            </a:r>
          </a:p>
          <a:p>
            <a:pPr marL="1304925" lvl="2" indent="-514350">
              <a:buFont typeface="+mj-lt"/>
              <a:buAutoNum type="arabicPeriod"/>
            </a:pPr>
            <a:r>
              <a:rPr lang="en-US" dirty="0" smtClean="0"/>
              <a:t>CVM-S4.26 (Southern CA, tomographic inversion, red)</a:t>
            </a:r>
          </a:p>
          <a:p>
            <a:pPr marL="1304925" lvl="2" indent="-514350">
              <a:buFont typeface="+mj-lt"/>
              <a:buAutoNum type="arabicPeriod"/>
            </a:pPr>
            <a:r>
              <a:rPr lang="en-US" dirty="0" smtClean="0"/>
              <a:t>USGS Bay Area (green)</a:t>
            </a:r>
          </a:p>
          <a:p>
            <a:pPr lvl="1"/>
            <a:r>
              <a:rPr lang="en-US" dirty="0" smtClean="0"/>
              <a:t>Smoothing applied along model interfaces</a:t>
            </a:r>
          </a:p>
          <a:p>
            <a:r>
              <a:rPr lang="en-US" dirty="0" smtClean="0"/>
              <a:t>1D model</a:t>
            </a:r>
          </a:p>
          <a:p>
            <a:pPr lvl="1"/>
            <a:r>
              <a:rPr lang="en-US" dirty="0" smtClean="0"/>
              <a:t>Averaged CCA-06 over land</a:t>
            </a:r>
          </a:p>
        </p:txBody>
      </p:sp>
    </p:spTree>
    <p:extLst>
      <p:ext uri="{BB962C8B-B14F-4D97-AF65-F5344CB8AC3E}">
        <p14:creationId xmlns:p14="http://schemas.microsoft.com/office/powerpoint/2010/main" val="12809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230" y="1752600"/>
            <a:ext cx="4814370" cy="601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981200"/>
            <a:ext cx="10043160" cy="6019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Calculations for 2 velocity models for each of 438 sites</a:t>
            </a:r>
          </a:p>
          <a:p>
            <a:r>
              <a:rPr lang="en-US" dirty="0"/>
              <a:t>Averaged 1295 nodes (CPU + GPU) for 31 days, maximum of 5374</a:t>
            </a:r>
          </a:p>
          <a:p>
            <a:pPr lvl="1"/>
            <a:r>
              <a:rPr lang="en-US" dirty="0"/>
              <a:t>900,000 node-hours </a:t>
            </a:r>
            <a:r>
              <a:rPr lang="en-US" dirty="0" smtClean="0"/>
              <a:t>consumed (21.6M core-hours)</a:t>
            </a:r>
            <a:endParaRPr lang="en-US" dirty="0"/>
          </a:p>
          <a:p>
            <a:r>
              <a:rPr lang="en-US" dirty="0" smtClean="0"/>
              <a:t>Used OLCF Titan and NCSA Blue Waters</a:t>
            </a:r>
          </a:p>
          <a:p>
            <a:pPr lvl="1"/>
            <a:r>
              <a:rPr lang="en-US" dirty="0" smtClean="0"/>
              <a:t>Workflow tools scheduled 15,581 jobs to both systems</a:t>
            </a:r>
          </a:p>
          <a:p>
            <a:pPr lvl="1"/>
            <a:r>
              <a:rPr lang="en-US" dirty="0" smtClean="0"/>
              <a:t>Transferred 308 TB of intermediate data between the two systems</a:t>
            </a:r>
          </a:p>
          <a:p>
            <a:r>
              <a:rPr lang="en-US" dirty="0" smtClean="0"/>
              <a:t>Generated 285 million two-component seismograms</a:t>
            </a:r>
          </a:p>
          <a:p>
            <a:pPr lvl="1"/>
            <a:r>
              <a:rPr lang="en-US" dirty="0" smtClean="0"/>
              <a:t>43 billion intensity measures</a:t>
            </a:r>
          </a:p>
          <a:p>
            <a:r>
              <a:rPr lang="en-US" dirty="0" smtClean="0"/>
              <a:t>Workflow tools managed 777 TB of data</a:t>
            </a:r>
          </a:p>
          <a:p>
            <a:pPr lvl="1"/>
            <a:r>
              <a:rPr lang="en-US" dirty="0" smtClean="0"/>
              <a:t>10.7 TB of output data automatically staged back for archival storage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7</a:t>
            </a:fld>
            <a:endParaRPr lang="en-US" sz="190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0"/>
          <a:stretch/>
        </p:blipFill>
        <p:spPr bwMode="auto">
          <a:xfrm>
            <a:off x="15544800" y="2400299"/>
            <a:ext cx="7116664" cy="487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26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 Results: Velocity Model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8</a:t>
            </a:fld>
            <a:endParaRPr lang="en-US" sz="1900"/>
          </a:p>
        </p:txBody>
      </p:sp>
      <p:pic>
        <p:nvPicPr>
          <p:cNvPr id="1026" name="Picture 2" descr="https://scec.usc.edu/scecwiki/images/b/b0/Study_17_3_3D_3se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23410"/>
            <a:ext cx="6096000" cy="684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cec.usc.edu/scecwiki/images/archive/8/81/20170414174444%21Study_17_3_1D_3se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05001"/>
            <a:ext cx="7428654" cy="670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22098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3D model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77600" y="2193656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Calibri" pitchFamily="34" charset="0"/>
              </a:rPr>
              <a:t>1D model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02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17.3 Results: CCA and 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1000" y="1905000"/>
            <a:ext cx="2727960" cy="5791200"/>
          </a:xfrm>
        </p:spPr>
        <p:txBody>
          <a:bodyPr/>
          <a:lstStyle/>
          <a:p>
            <a:pPr marL="225425" indent="-225425"/>
            <a:r>
              <a:rPr lang="en-US" sz="2800" dirty="0" smtClean="0"/>
              <a:t>Central CA results typically lower than LA results</a:t>
            </a:r>
          </a:p>
          <a:p>
            <a:pPr marL="225425" indent="-225425"/>
            <a:r>
              <a:rPr lang="en-US" sz="2800" dirty="0" smtClean="0"/>
              <a:t>Likely due to lack of GTL and higher </a:t>
            </a:r>
            <a:r>
              <a:rPr lang="en-US" sz="2800" dirty="0" err="1" smtClean="0"/>
              <a:t>Vs</a:t>
            </a:r>
            <a:r>
              <a:rPr lang="en-US" sz="2800" dirty="0" smtClean="0"/>
              <a:t> min (500 m/s for LA, 900 m/s for CCA)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9</a:t>
            </a:fld>
            <a:endParaRPr lang="en-US" sz="1900"/>
          </a:p>
        </p:txBody>
      </p:sp>
      <p:pic>
        <p:nvPicPr>
          <p:cNvPr id="2050" name="Picture 2" descr="https://scec.usc.edu/scecwiki/images/0/0a/Study_17_3_v_15_4_diff_3se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01612"/>
            <a:ext cx="5802273" cy="685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ec.usc.edu/scecwiki/images/0/0d/Study_17_3_combined_3sec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08" y="1524000"/>
            <a:ext cx="7303102" cy="708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 bwMode="auto">
          <a:xfrm flipH="1">
            <a:off x="3435697" y="4121796"/>
            <a:ext cx="676636" cy="1202909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H="1">
            <a:off x="3513908" y="4474189"/>
            <a:ext cx="991796" cy="977363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H="1" flipV="1">
            <a:off x="4349286" y="4254698"/>
            <a:ext cx="150365" cy="225545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Connector 21"/>
          <p:cNvCxnSpPr/>
          <p:nvPr/>
        </p:nvCxnSpPr>
        <p:spPr bwMode="auto">
          <a:xfrm>
            <a:off x="4112333" y="4121796"/>
            <a:ext cx="236953" cy="132902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4112333" y="1981200"/>
            <a:ext cx="5717467" cy="2140596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 flipV="1">
            <a:off x="4513762" y="3733800"/>
            <a:ext cx="7144838" cy="746444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Straight Connector 30"/>
          <p:cNvCxnSpPr/>
          <p:nvPr/>
        </p:nvCxnSpPr>
        <p:spPr bwMode="auto">
          <a:xfrm>
            <a:off x="3513908" y="5451552"/>
            <a:ext cx="4182292" cy="1177848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" name="Straight Connector 32"/>
          <p:cNvCxnSpPr/>
          <p:nvPr/>
        </p:nvCxnSpPr>
        <p:spPr bwMode="auto">
          <a:xfrm>
            <a:off x="3457499" y="5324705"/>
            <a:ext cx="4086301" cy="999895"/>
          </a:xfrm>
          <a:prstGeom prst="line">
            <a:avLst/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3392134" y="2076271"/>
            <a:ext cx="33134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Combined </a:t>
            </a:r>
            <a:r>
              <a:rPr lang="en-US" sz="2800" dirty="0" err="1" smtClean="0">
                <a:solidFill>
                  <a:schemeClr val="bg1"/>
                </a:solidFill>
                <a:latin typeface="Calibri" pitchFamily="34" charset="0"/>
              </a:rPr>
              <a:t>CyberShake</a:t>
            </a:r>
            <a:r>
              <a:rPr lang="en-US" sz="2800" dirty="0" smtClean="0">
                <a:solidFill>
                  <a:schemeClr val="bg1"/>
                </a:solidFill>
                <a:latin typeface="Calibri" pitchFamily="34" charset="0"/>
              </a:rPr>
              <a:t> map</a:t>
            </a:r>
            <a:endParaRPr lang="en-US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9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133600"/>
            <a:ext cx="632326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run </a:t>
            </a:r>
            <a:r>
              <a:rPr lang="en-US" dirty="0" err="1" smtClean="0"/>
              <a:t>CyberShake</a:t>
            </a:r>
            <a:r>
              <a:rPr lang="en-US" dirty="0" smtClean="0"/>
              <a:t> in new regions</a:t>
            </a:r>
            <a:endParaRPr lang="en-US" dirty="0"/>
          </a:p>
          <a:p>
            <a:pPr lvl="1"/>
            <a:r>
              <a:rPr lang="en-US" dirty="0" smtClean="0"/>
              <a:t>Bay Area?</a:t>
            </a:r>
          </a:p>
          <a:p>
            <a:r>
              <a:rPr lang="en-US" dirty="0" smtClean="0"/>
              <a:t>Integrate UCERF 3 ruptures</a:t>
            </a:r>
          </a:p>
          <a:p>
            <a:pPr lvl="1"/>
            <a:r>
              <a:rPr lang="en-US" dirty="0" smtClean="0"/>
              <a:t>Must reduce rupture set for 3D simulations</a:t>
            </a:r>
          </a:p>
          <a:p>
            <a:r>
              <a:rPr lang="en-US" dirty="0" smtClean="0"/>
              <a:t>Increase maximum frequency</a:t>
            </a:r>
          </a:p>
          <a:p>
            <a:pPr lvl="1"/>
            <a:r>
              <a:rPr lang="en-US" dirty="0" smtClean="0"/>
              <a:t>Must include additional physics</a:t>
            </a:r>
          </a:p>
          <a:p>
            <a:pPr lvl="2"/>
            <a:r>
              <a:rPr lang="en-US" dirty="0" smtClean="0"/>
              <a:t>Frequency-dependent Q</a:t>
            </a:r>
          </a:p>
          <a:p>
            <a:pPr lvl="2"/>
            <a:r>
              <a:rPr lang="en-US" dirty="0" smtClean="0"/>
              <a:t>Velocity model heterogeneities</a:t>
            </a:r>
          </a:p>
          <a:p>
            <a:pPr lvl="2"/>
            <a:r>
              <a:rPr lang="en-US" dirty="0" smtClean="0"/>
              <a:t>Non-linear effects?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10</a:t>
            </a:fld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408564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11</a:t>
            </a:fld>
            <a:endParaRPr lang="en-US" sz="1900" dirty="0"/>
          </a:p>
        </p:txBody>
      </p:sp>
      <p:pic>
        <p:nvPicPr>
          <p:cNvPr id="5" name="Picture 4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666" y="3902055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8727" y="528880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5638800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55754" y="400208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5111" y="7332133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03450" y="1883833"/>
            <a:ext cx="1800320" cy="139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3723083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" name="Picture 9" descr="isi_logo_red_large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48399" y="2034028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Content Placeholder 17" descr="image_gallery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0363200" y="1895122"/>
            <a:ext cx="3421185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9448800" y="5729736"/>
            <a:ext cx="4445773" cy="629913"/>
            <a:chOff x="3009900" y="4800600"/>
            <a:chExt cx="3619500" cy="51284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6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190207" y="7010400"/>
            <a:ext cx="3389164" cy="1085128"/>
            <a:chOff x="-914400" y="852134"/>
            <a:chExt cx="6515100" cy="2085976"/>
          </a:xfrm>
        </p:grpSpPr>
        <p:sp>
          <p:nvSpPr>
            <p:cNvPr id="17" name="Rectangle 16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3074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192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EC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6245</TotalTime>
  <Words>571</Words>
  <Application>Microsoft Office PowerPoint</Application>
  <PresentationFormat>Custom</PresentationFormat>
  <Paragraphs>118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SCEC</vt:lpstr>
      <vt:lpstr>Using CyberShake 3D Ground Motion Simulation Workflows to Advance Central California PSHA</vt:lpstr>
      <vt:lpstr>CyberShake Overview</vt:lpstr>
      <vt:lpstr>CyberShake Data Flow</vt:lpstr>
      <vt:lpstr>CyberShake Workflows</vt:lpstr>
      <vt:lpstr>CyberShake Central California</vt:lpstr>
      <vt:lpstr>Central California Velocity Models</vt:lpstr>
      <vt:lpstr>CyberShake Study 17.3</vt:lpstr>
      <vt:lpstr>CyberShake Study 17.3 Results: Velocity Model Comparison</vt:lpstr>
      <vt:lpstr>CyberShake Study 17.3 Results: CCA and LA</vt:lpstr>
      <vt:lpstr>CyberShake Future Directions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Time-to-Solution Using Distributed   High-Throughput Mega-Workflows:  Experiences from SCEC CyberShake</dc:title>
  <dc:creator>Kevin Milner</dc:creator>
  <cp:lastModifiedBy>Scott Callaghan</cp:lastModifiedBy>
  <cp:revision>325</cp:revision>
  <cp:lastPrinted>2002-10-10T18:38:31Z</cp:lastPrinted>
  <dcterms:created xsi:type="dcterms:W3CDTF">2011-09-08T19:29:23Z</dcterms:created>
  <dcterms:modified xsi:type="dcterms:W3CDTF">2017-04-18T12:56:46Z</dcterms:modified>
</cp:coreProperties>
</file>