
<file path=[Content_Types].xml><?xml version="1.0" encoding="utf-8"?>
<Types xmlns="http://schemas.openxmlformats.org/package/2006/content-types">
  <Default Extension="png" ContentType="image/png"/>
  <Default Extension="emf" ContentType="image/x-emf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0" removePersonalInfoOnSave="1" saveSubsetFonts="1">
  <p:sldMasterIdLst>
    <p:sldMasterId id="2147483648" r:id="rId4"/>
  </p:sldMasterIdLst>
  <p:notesMasterIdLst>
    <p:notesMasterId r:id="rId18"/>
  </p:notesMasterIdLst>
  <p:handoutMasterIdLst>
    <p:handoutMasterId r:id="rId19"/>
  </p:handoutMasterIdLst>
  <p:sldIdLst>
    <p:sldId id="308" r:id="rId5"/>
    <p:sldId id="347" r:id="rId6"/>
    <p:sldId id="336" r:id="rId7"/>
    <p:sldId id="339" r:id="rId8"/>
    <p:sldId id="338" r:id="rId9"/>
    <p:sldId id="349" r:id="rId10"/>
    <p:sldId id="348" r:id="rId11"/>
    <p:sldId id="337" r:id="rId12"/>
    <p:sldId id="340" r:id="rId13"/>
    <p:sldId id="342" r:id="rId14"/>
    <p:sldId id="343" r:id="rId15"/>
    <p:sldId id="350" r:id="rId16"/>
    <p:sldId id="318" r:id="rId17"/>
  </p:sldIdLst>
  <p:sldSz cx="14630400" cy="8229600"/>
  <p:notesSz cx="7315200" cy="9601200"/>
  <p:defaultTextStyle>
    <a:defPPr>
      <a:defRPr lang="en-US"/>
    </a:defPPr>
    <a:lvl1pPr marL="0" algn="l" defTabSz="1097463" rtl="0" eaLnBrk="1" latinLnBrk="0" hangingPunct="1">
      <a:defRPr sz="2200" kern="1200">
        <a:solidFill>
          <a:schemeClr val="tx1"/>
        </a:solidFill>
        <a:latin typeface="+mn-lt"/>
        <a:ea typeface="+mn-ea"/>
        <a:cs typeface="+mn-cs"/>
      </a:defRPr>
    </a:lvl1pPr>
    <a:lvl2pPr marL="548731" algn="l" defTabSz="1097463" rtl="0" eaLnBrk="1" latinLnBrk="0" hangingPunct="1">
      <a:defRPr sz="2200" kern="1200">
        <a:solidFill>
          <a:schemeClr val="tx1"/>
        </a:solidFill>
        <a:latin typeface="+mn-lt"/>
        <a:ea typeface="+mn-ea"/>
        <a:cs typeface="+mn-cs"/>
      </a:defRPr>
    </a:lvl2pPr>
    <a:lvl3pPr marL="1097463" algn="l" defTabSz="1097463" rtl="0" eaLnBrk="1" latinLnBrk="0" hangingPunct="1">
      <a:defRPr sz="2200" kern="1200">
        <a:solidFill>
          <a:schemeClr val="tx1"/>
        </a:solidFill>
        <a:latin typeface="+mn-lt"/>
        <a:ea typeface="+mn-ea"/>
        <a:cs typeface="+mn-cs"/>
      </a:defRPr>
    </a:lvl3pPr>
    <a:lvl4pPr marL="1646194" algn="l" defTabSz="1097463" rtl="0" eaLnBrk="1" latinLnBrk="0" hangingPunct="1">
      <a:defRPr sz="2200" kern="1200">
        <a:solidFill>
          <a:schemeClr val="tx1"/>
        </a:solidFill>
        <a:latin typeface="+mn-lt"/>
        <a:ea typeface="+mn-ea"/>
        <a:cs typeface="+mn-cs"/>
      </a:defRPr>
    </a:lvl4pPr>
    <a:lvl5pPr marL="2194926" algn="l" defTabSz="1097463" rtl="0" eaLnBrk="1" latinLnBrk="0" hangingPunct="1">
      <a:defRPr sz="2200" kern="1200">
        <a:solidFill>
          <a:schemeClr val="tx1"/>
        </a:solidFill>
        <a:latin typeface="+mn-lt"/>
        <a:ea typeface="+mn-ea"/>
        <a:cs typeface="+mn-cs"/>
      </a:defRPr>
    </a:lvl5pPr>
    <a:lvl6pPr marL="2743657" algn="l" defTabSz="1097463" rtl="0" eaLnBrk="1" latinLnBrk="0" hangingPunct="1">
      <a:defRPr sz="2200" kern="1200">
        <a:solidFill>
          <a:schemeClr val="tx1"/>
        </a:solidFill>
        <a:latin typeface="+mn-lt"/>
        <a:ea typeface="+mn-ea"/>
        <a:cs typeface="+mn-cs"/>
      </a:defRPr>
    </a:lvl6pPr>
    <a:lvl7pPr marL="3292389" algn="l" defTabSz="1097463" rtl="0" eaLnBrk="1" latinLnBrk="0" hangingPunct="1">
      <a:defRPr sz="2200" kern="1200">
        <a:solidFill>
          <a:schemeClr val="tx1"/>
        </a:solidFill>
        <a:latin typeface="+mn-lt"/>
        <a:ea typeface="+mn-ea"/>
        <a:cs typeface="+mn-cs"/>
      </a:defRPr>
    </a:lvl7pPr>
    <a:lvl8pPr marL="3841120" algn="l" defTabSz="1097463" rtl="0" eaLnBrk="1" latinLnBrk="0" hangingPunct="1">
      <a:defRPr sz="2200" kern="1200">
        <a:solidFill>
          <a:schemeClr val="tx1"/>
        </a:solidFill>
        <a:latin typeface="+mn-lt"/>
        <a:ea typeface="+mn-ea"/>
        <a:cs typeface="+mn-cs"/>
      </a:defRPr>
    </a:lvl8pPr>
    <a:lvl9pPr marL="4389852" algn="l" defTabSz="1097463" rtl="0" eaLnBrk="1" latinLnBrk="0" hangingPunct="1">
      <a:defRPr sz="22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pos="3839" userDrawn="1">
          <p15:clr>
            <a:srgbClr val="A4A3A4"/>
          </p15:clr>
        </p15:guide>
        <p15:guide id="2" orient="horz" pos="216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9900"/>
    <a:srgbClr val="0000FF"/>
    <a:srgbClr val="FFFFFF"/>
    <a:srgbClr val="800000"/>
    <a:srgbClr val="9D171E"/>
    <a:srgbClr val="9E1C1F"/>
    <a:srgbClr val="B5B79A"/>
    <a:srgbClr val="F4FF52"/>
    <a:srgbClr val="F9D691"/>
    <a:srgbClr val="FDFED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073A0DAA-6AF3-43AB-8588-CEC1D06C72B9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1233"/>
    <p:restoredTop sz="86383"/>
  </p:normalViewPr>
  <p:slideViewPr>
    <p:cSldViewPr>
      <p:cViewPr varScale="1">
        <p:scale>
          <a:sx n="93" d="100"/>
          <a:sy n="93" d="100"/>
        </p:scale>
        <p:origin x="-108" y="-138"/>
      </p:cViewPr>
      <p:guideLst>
        <p:guide orient="horz" pos="2592"/>
        <p:guide pos="4608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67" d="100"/>
          <a:sy n="67" d="100"/>
        </p:scale>
        <p:origin x="2748" y="102"/>
      </p:cViewPr>
      <p:guideLst>
        <p:guide orient="horz" pos="3024"/>
        <p:guide pos="2304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notesMaster" Target="notesMasters/notesMaster1.xml"/><Relationship Id="rId3" Type="http://schemas.openxmlformats.org/officeDocument/2006/relationships/customXml" Target="../customXml/item3.xml"/><Relationship Id="rId21" Type="http://schemas.openxmlformats.org/officeDocument/2006/relationships/viewProps" Target="view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tableStyles" Target="tableStyles.xml"/><Relationship Id="rId10" Type="http://schemas.openxmlformats.org/officeDocument/2006/relationships/slide" Target="slides/slide6.xml"/><Relationship Id="rId19" Type="http://schemas.openxmlformats.org/officeDocument/2006/relationships/handoutMaster" Target="handoutMasters/handout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3169919" cy="480060"/>
          </a:xfrm>
          <a:prstGeom prst="rect">
            <a:avLst/>
          </a:prstGeom>
        </p:spPr>
        <p:txBody>
          <a:bodyPr vert="horz" lIns="96649" tIns="48326" rIns="96649" bIns="48326" rtlCol="0"/>
          <a:lstStyle>
            <a:lvl1pPr algn="l">
              <a:defRPr sz="14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4143590" y="0"/>
            <a:ext cx="3169919" cy="480060"/>
          </a:xfrm>
          <a:prstGeom prst="rect">
            <a:avLst/>
          </a:prstGeom>
        </p:spPr>
        <p:txBody>
          <a:bodyPr vert="horz" lIns="96649" tIns="48326" rIns="96649" bIns="48326" rtlCol="0"/>
          <a:lstStyle>
            <a:lvl1pPr algn="r">
              <a:defRPr sz="1400"/>
            </a:lvl1pPr>
          </a:lstStyle>
          <a:p>
            <a:fld id="{128FCA9C-FF92-4024-BDEC-A6D3B663DC09}" type="datetimeFigureOut">
              <a:rPr lang="en-US"/>
              <a:t>6/2/2018</a:t>
            </a:fld>
            <a:endParaRPr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1" y="9119474"/>
            <a:ext cx="3169919" cy="480060"/>
          </a:xfrm>
          <a:prstGeom prst="rect">
            <a:avLst/>
          </a:prstGeom>
        </p:spPr>
        <p:txBody>
          <a:bodyPr vert="horz" lIns="96649" tIns="48326" rIns="96649" bIns="48326" rtlCol="0" anchor="b"/>
          <a:lstStyle>
            <a:lvl1pPr algn="l">
              <a:defRPr sz="1400"/>
            </a:lvl1pPr>
          </a:lstStyle>
          <a:p>
            <a:endParaRPr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4143590" y="9119474"/>
            <a:ext cx="3169919" cy="480060"/>
          </a:xfrm>
          <a:prstGeom prst="rect">
            <a:avLst/>
          </a:prstGeom>
        </p:spPr>
        <p:txBody>
          <a:bodyPr vert="horz" lIns="96649" tIns="48326" rIns="96649" bIns="48326" rtlCol="0" anchor="b"/>
          <a:lstStyle>
            <a:lvl1pPr algn="r">
              <a:defRPr sz="1400"/>
            </a:lvl1pPr>
          </a:lstStyle>
          <a:p>
            <a:fld id="{A446DCAE-1661-43FF-8A44-43DAFDC1FD90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91980556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3169919" cy="480060"/>
          </a:xfrm>
          <a:prstGeom prst="rect">
            <a:avLst/>
          </a:prstGeom>
        </p:spPr>
        <p:txBody>
          <a:bodyPr vert="horz" lIns="96649" tIns="48326" rIns="96649" bIns="48326" rtlCol="0"/>
          <a:lstStyle>
            <a:lvl1pPr algn="l">
              <a:defRPr sz="14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143590" y="0"/>
            <a:ext cx="3169919" cy="480060"/>
          </a:xfrm>
          <a:prstGeom prst="rect">
            <a:avLst/>
          </a:prstGeom>
        </p:spPr>
        <p:txBody>
          <a:bodyPr vert="horz" lIns="96649" tIns="48326" rIns="96649" bIns="48326" rtlCol="0"/>
          <a:lstStyle>
            <a:lvl1pPr algn="r">
              <a:defRPr sz="1400"/>
            </a:lvl1pPr>
          </a:lstStyle>
          <a:p>
            <a:fld id="{772AB877-E7B1-4681-847E-D0918612832B}" type="datetimeFigureOut">
              <a:rPr lang="en-US"/>
              <a:t>6/2/2018</a:t>
            </a:fld>
            <a:endParaRPr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57200" y="722313"/>
            <a:ext cx="6400800" cy="36004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6649" tIns="48326" rIns="96649" bIns="48326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31520" y="4560570"/>
            <a:ext cx="5852160" cy="4320540"/>
          </a:xfrm>
          <a:prstGeom prst="rect">
            <a:avLst/>
          </a:prstGeom>
        </p:spPr>
        <p:txBody>
          <a:bodyPr vert="horz" lIns="96649" tIns="48326" rIns="96649" bIns="48326" rtlCol="0"/>
          <a:lstStyle/>
          <a:p>
            <a:pPr lvl="0"/>
            <a:r>
              <a:rPr/>
              <a:t>Click to edit Master text styles</a:t>
            </a:r>
          </a:p>
          <a:p>
            <a:pPr lvl="1"/>
            <a:r>
              <a:rPr/>
              <a:t>Second level</a:t>
            </a:r>
          </a:p>
          <a:p>
            <a:pPr lvl="2"/>
            <a:r>
              <a:rPr/>
              <a:t>Third level</a:t>
            </a:r>
          </a:p>
          <a:p>
            <a:pPr lvl="3"/>
            <a:r>
              <a:rPr/>
              <a:t>Fourth level</a:t>
            </a:r>
          </a:p>
          <a:p>
            <a:pPr lvl="4"/>
            <a:r>
              <a:rPr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1" y="9119474"/>
            <a:ext cx="3169919" cy="480060"/>
          </a:xfrm>
          <a:prstGeom prst="rect">
            <a:avLst/>
          </a:prstGeom>
        </p:spPr>
        <p:txBody>
          <a:bodyPr vert="horz" lIns="96649" tIns="48326" rIns="96649" bIns="48326" rtlCol="0" anchor="b"/>
          <a:lstStyle>
            <a:lvl1pPr algn="l">
              <a:defRPr sz="14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143590" y="9119474"/>
            <a:ext cx="3169919" cy="480060"/>
          </a:xfrm>
          <a:prstGeom prst="rect">
            <a:avLst/>
          </a:prstGeom>
        </p:spPr>
        <p:txBody>
          <a:bodyPr vert="horz" lIns="96649" tIns="48326" rIns="96649" bIns="48326" rtlCol="0" anchor="b"/>
          <a:lstStyle>
            <a:lvl1pPr algn="r">
              <a:defRPr sz="1400"/>
            </a:lvl1pPr>
          </a:lstStyle>
          <a:p>
            <a:fld id="{69C971FF-EF28-4195-A575-329446EFAA55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39899509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097463" rtl="0" eaLnBrk="1" latinLnBrk="0" hangingPunct="1">
      <a:defRPr sz="1400" kern="1200">
        <a:solidFill>
          <a:schemeClr val="tx1">
            <a:lumMod val="50000"/>
          </a:schemeClr>
        </a:solidFill>
        <a:latin typeface="+mn-lt"/>
        <a:ea typeface="+mn-ea"/>
        <a:cs typeface="+mn-cs"/>
      </a:defRPr>
    </a:lvl1pPr>
    <a:lvl2pPr marL="548731" algn="l" defTabSz="1097463" rtl="0" eaLnBrk="1" latinLnBrk="0" hangingPunct="1">
      <a:defRPr sz="1400" kern="1200">
        <a:solidFill>
          <a:schemeClr val="tx1">
            <a:lumMod val="50000"/>
          </a:schemeClr>
        </a:solidFill>
        <a:latin typeface="+mn-lt"/>
        <a:ea typeface="+mn-ea"/>
        <a:cs typeface="+mn-cs"/>
      </a:defRPr>
    </a:lvl2pPr>
    <a:lvl3pPr marL="1097463" algn="l" defTabSz="1097463" rtl="0" eaLnBrk="1" latinLnBrk="0" hangingPunct="1">
      <a:defRPr sz="1400" kern="1200">
        <a:solidFill>
          <a:schemeClr val="tx1">
            <a:lumMod val="50000"/>
          </a:schemeClr>
        </a:solidFill>
        <a:latin typeface="+mn-lt"/>
        <a:ea typeface="+mn-ea"/>
        <a:cs typeface="+mn-cs"/>
      </a:defRPr>
    </a:lvl3pPr>
    <a:lvl4pPr marL="1646194" algn="l" defTabSz="1097463" rtl="0" eaLnBrk="1" latinLnBrk="0" hangingPunct="1">
      <a:defRPr sz="1400" kern="1200">
        <a:solidFill>
          <a:schemeClr val="tx1">
            <a:lumMod val="50000"/>
          </a:schemeClr>
        </a:solidFill>
        <a:latin typeface="+mn-lt"/>
        <a:ea typeface="+mn-ea"/>
        <a:cs typeface="+mn-cs"/>
      </a:defRPr>
    </a:lvl4pPr>
    <a:lvl5pPr marL="2194926" algn="l" defTabSz="1097463" rtl="0" eaLnBrk="1" latinLnBrk="0" hangingPunct="1">
      <a:defRPr sz="1400" kern="1200">
        <a:solidFill>
          <a:schemeClr val="tx1">
            <a:lumMod val="50000"/>
          </a:schemeClr>
        </a:solidFill>
        <a:latin typeface="+mn-lt"/>
        <a:ea typeface="+mn-ea"/>
        <a:cs typeface="+mn-cs"/>
      </a:defRPr>
    </a:lvl5pPr>
    <a:lvl6pPr marL="2743657" algn="l" defTabSz="1097463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6pPr>
    <a:lvl7pPr marL="3292389" algn="l" defTabSz="1097463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7pPr>
    <a:lvl8pPr marL="3841120" algn="l" defTabSz="1097463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8pPr>
    <a:lvl9pPr marL="4389852" algn="l" defTabSz="1097463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bg>
      <p:bgPr>
        <a:blipFill dpi="0" rotWithShape="1">
          <a:blip r:embed="rId2">
            <a:lum/>
          </a:blip>
          <a:srcRect/>
          <a:stretch>
            <a:fillRect l="-8000" r="-11000" b="-1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17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1998" y="246751"/>
            <a:ext cx="1576836" cy="804672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 userDrawn="1">
            <p:ph type="ctrTitle" hasCustomPrompt="1"/>
          </p:nvPr>
        </p:nvSpPr>
        <p:spPr>
          <a:xfrm>
            <a:off x="1461516" y="2560321"/>
            <a:ext cx="11707369" cy="1920241"/>
          </a:xfrm>
        </p:spPr>
        <p:txBody>
          <a:bodyPr>
            <a:normAutofit/>
          </a:bodyPr>
          <a:lstStyle>
            <a:lvl1pPr algn="ctr">
              <a:lnSpc>
                <a:spcPts val="6601"/>
              </a:lnSpc>
              <a:defRPr sz="5300" b="1" i="0" cap="none" baseline="0">
                <a:solidFill>
                  <a:srgbClr val="9D171E"/>
                </a:solidFill>
                <a:latin typeface="Times" charset="0"/>
                <a:ea typeface="Times" charset="0"/>
                <a:cs typeface="Times" charset="0"/>
              </a:defRPr>
            </a:lvl1pPr>
          </a:lstStyle>
          <a:p>
            <a:r>
              <a:rPr lang="en-US" dirty="0" smtClean="0"/>
              <a:t>Click to Edit Text</a:t>
            </a:r>
            <a:endParaRPr lang="en-US" dirty="0"/>
          </a:p>
        </p:txBody>
      </p:sp>
      <p:sp>
        <p:nvSpPr>
          <p:cNvPr id="23" name="Subtitle 2"/>
          <p:cNvSpPr>
            <a:spLocks noGrp="1"/>
          </p:cNvSpPr>
          <p:nvPr userDrawn="1">
            <p:ph type="subTitle" idx="1" hasCustomPrompt="1"/>
          </p:nvPr>
        </p:nvSpPr>
        <p:spPr>
          <a:xfrm>
            <a:off x="1461517" y="4846320"/>
            <a:ext cx="11707368" cy="1371600"/>
          </a:xfrm>
        </p:spPr>
        <p:txBody>
          <a:bodyPr>
            <a:normAutofit/>
          </a:bodyPr>
          <a:lstStyle>
            <a:lvl1pPr marL="0" indent="0" algn="ctr">
              <a:spcBef>
                <a:spcPts val="0"/>
              </a:spcBef>
              <a:buNone/>
              <a:defRPr sz="2900" baseline="0">
                <a:solidFill>
                  <a:srgbClr val="9D171E"/>
                </a:solidFill>
                <a:latin typeface="Arial" charset="0"/>
                <a:ea typeface="Arial" charset="0"/>
                <a:cs typeface="Arial" charset="0"/>
              </a:defRPr>
            </a:lvl1pPr>
            <a:lvl2pPr marL="54873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09746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64619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19492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74365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29238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8411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38985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Subtitle</a:t>
            </a:r>
            <a:endParaRPr lang="en-US" dirty="0"/>
          </a:p>
        </p:txBody>
      </p:sp>
      <p:sp>
        <p:nvSpPr>
          <p:cNvPr id="20" name="Footer Placeholder 19"/>
          <p:cNvSpPr>
            <a:spLocks noGrp="1"/>
          </p:cNvSpPr>
          <p:nvPr userDrawn="1">
            <p:ph type="ftr" sz="quarter" idx="11"/>
          </p:nvPr>
        </p:nvSpPr>
        <p:spPr>
          <a:xfrm>
            <a:off x="9053012" y="7774490"/>
            <a:ext cx="4939046" cy="438150"/>
          </a:xfrm>
        </p:spPr>
        <p:txBody>
          <a:bodyPr/>
          <a:lstStyle>
            <a:lvl1pPr>
              <a:defRPr b="1"/>
            </a:lvl1pPr>
          </a:lstStyle>
          <a:p>
            <a:r>
              <a:rPr lang="en-US" dirty="0" smtClean="0"/>
              <a:t>Southern California Earthquake Center</a:t>
            </a:r>
            <a:endParaRPr lang="en-US" dirty="0"/>
          </a:p>
        </p:txBody>
      </p:sp>
      <p:sp>
        <p:nvSpPr>
          <p:cNvPr id="5" name="TextBox 4"/>
          <p:cNvSpPr txBox="1"/>
          <p:nvPr userDrawn="1"/>
        </p:nvSpPr>
        <p:spPr>
          <a:xfrm>
            <a:off x="13940725" y="9236805"/>
            <a:ext cx="221735" cy="509678"/>
          </a:xfrm>
          <a:prstGeom prst="rect">
            <a:avLst/>
          </a:prstGeom>
          <a:noFill/>
        </p:spPr>
        <p:txBody>
          <a:bodyPr wrap="none" lIns="109746" tIns="54873" rIns="109746" bIns="54873" rtlCol="0">
            <a:spAutoFit/>
          </a:bodyPr>
          <a:lstStyle/>
          <a:p>
            <a:pPr>
              <a:lnSpc>
                <a:spcPct val="90000"/>
              </a:lnSpc>
            </a:pPr>
            <a:endParaRPr lang="en-US" sz="2900" dirty="0"/>
          </a:p>
        </p:txBody>
      </p:sp>
    </p:spTree>
    <p:extLst/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 userDrawn="1"/>
        </p:nvSpPr>
        <p:spPr>
          <a:xfrm>
            <a:off x="1" y="7875662"/>
            <a:ext cx="14630400" cy="353938"/>
          </a:xfrm>
          <a:prstGeom prst="rect">
            <a:avLst/>
          </a:prstGeom>
          <a:solidFill>
            <a:srgbClr val="9D171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63949" y="1188720"/>
            <a:ext cx="13902505" cy="6492240"/>
          </a:xfrm>
        </p:spPr>
        <p:txBody>
          <a:bodyPr/>
          <a:lstStyle>
            <a:lvl5pPr>
              <a:defRPr/>
            </a:lvl5pPr>
            <a:lvl6pPr>
              <a:defRPr/>
            </a:lvl6pPr>
            <a:lvl7pPr>
              <a:defRPr baseline="0"/>
            </a:lvl7pPr>
            <a:lvl8pPr>
              <a:defRPr baseline="0"/>
            </a:lvl8pPr>
            <a:lvl9pPr>
              <a:defRPr baseline="0"/>
            </a:lvl9pPr>
          </a:lstStyle>
          <a:p>
            <a:pPr lvl="0"/>
            <a:r>
              <a:rPr lang="en-US" dirty="0" smtClean="0"/>
              <a:t>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F7A9BA-5035-D449-8FE0-B8C91CFFF0DB}" type="datetime1">
              <a:rPr lang="en-US" smtClean="0"/>
              <a:t>6/2/2018</a:t>
            </a:fld>
            <a:endParaRPr lang="bg-BG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Southern California Earthquake Center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C87F6-986D-49E6-AF40-1B3A1EE8064D}" type="slidenum">
              <a:rPr lang="uk-UA" smtClean="0"/>
              <a:pPr/>
              <a:t>‹#›</a:t>
            </a:fld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7946422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63950" y="1188720"/>
            <a:ext cx="6768324" cy="6492240"/>
          </a:xfrm>
        </p:spPr>
        <p:txBody>
          <a:bodyPr>
            <a:normAutofit/>
          </a:bodyPr>
          <a:lstStyle>
            <a:lvl1pPr>
              <a:defRPr sz="3400"/>
            </a:lvl1pPr>
            <a:lvl2pPr>
              <a:defRPr sz="2900"/>
            </a:lvl2pPr>
            <a:lvl3pPr>
              <a:defRPr sz="2400"/>
            </a:lvl3pPr>
            <a:lvl4pPr>
              <a:defRPr sz="2200"/>
            </a:lvl4pPr>
            <a:lvl5pPr>
              <a:defRPr sz="2200"/>
            </a:lvl5pPr>
            <a:lvl6pPr>
              <a:defRPr sz="1900"/>
            </a:lvl6pPr>
            <a:lvl7pPr>
              <a:defRPr sz="1900" baseline="0"/>
            </a:lvl7pPr>
            <a:lvl8pPr>
              <a:defRPr sz="1900" baseline="0"/>
            </a:lvl8pPr>
            <a:lvl9pPr>
              <a:defRPr sz="1900" baseline="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516932" y="1188720"/>
            <a:ext cx="6749522" cy="6492240"/>
          </a:xfrm>
        </p:spPr>
        <p:txBody>
          <a:bodyPr>
            <a:normAutofit/>
          </a:bodyPr>
          <a:lstStyle>
            <a:lvl1pPr>
              <a:defRPr sz="3400"/>
            </a:lvl1pPr>
            <a:lvl2pPr>
              <a:defRPr sz="2900"/>
            </a:lvl2pPr>
            <a:lvl3pPr>
              <a:defRPr sz="2400"/>
            </a:lvl3pPr>
            <a:lvl4pPr>
              <a:defRPr sz="2200"/>
            </a:lvl4pPr>
            <a:lvl5pPr>
              <a:defRPr sz="2200"/>
            </a:lvl5pPr>
            <a:lvl6pPr>
              <a:defRPr sz="1900"/>
            </a:lvl6pPr>
            <a:lvl7pPr>
              <a:defRPr sz="1900"/>
            </a:lvl7pPr>
            <a:lvl8pPr>
              <a:defRPr sz="1900"/>
            </a:lvl8pPr>
            <a:lvl9pPr>
              <a:defRPr sz="19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12" name="Rectangle 11"/>
          <p:cNvSpPr/>
          <p:nvPr userDrawn="1"/>
        </p:nvSpPr>
        <p:spPr>
          <a:xfrm>
            <a:off x="1" y="7875662"/>
            <a:ext cx="14630400" cy="353938"/>
          </a:xfrm>
          <a:prstGeom prst="rect">
            <a:avLst/>
          </a:prstGeom>
          <a:solidFill>
            <a:srgbClr val="9D171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992669-E835-224C-A4FB-E230BDF9E72D}" type="datetime1">
              <a:rPr lang="en-US" smtClean="0"/>
              <a:t>6/2/2018</a:t>
            </a:fld>
            <a:endParaRPr lang="bg-BG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Southern California Earthquake Center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C87F6-986D-49E6-AF40-1B3A1EE8064D}" type="slidenum">
              <a:rPr lang="uk-UA" smtClean="0"/>
              <a:pPr/>
              <a:t>‹#›</a:t>
            </a:fld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7977842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/>
          <p:cNvSpPr/>
          <p:nvPr userDrawn="1"/>
        </p:nvSpPr>
        <p:spPr>
          <a:xfrm>
            <a:off x="1" y="7875662"/>
            <a:ext cx="14630400" cy="353938"/>
          </a:xfrm>
          <a:prstGeom prst="rect">
            <a:avLst/>
          </a:prstGeom>
          <a:solidFill>
            <a:srgbClr val="9D171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363949" y="1097281"/>
            <a:ext cx="6750032" cy="1097281"/>
          </a:xfrm>
        </p:spPr>
        <p:txBody>
          <a:bodyPr anchor="ctr"/>
          <a:lstStyle>
            <a:lvl1pPr marL="0" indent="0">
              <a:spcBef>
                <a:spcPts val="0"/>
              </a:spcBef>
              <a:buNone/>
              <a:defRPr sz="2900" b="0" cap="none" baseline="0">
                <a:solidFill>
                  <a:schemeClr val="tx1">
                    <a:lumMod val="50000"/>
                  </a:schemeClr>
                </a:solidFill>
              </a:defRPr>
            </a:lvl1pPr>
            <a:lvl2pPr marL="548731" indent="0">
              <a:buNone/>
              <a:defRPr sz="2400" b="1"/>
            </a:lvl2pPr>
            <a:lvl3pPr marL="1097463" indent="0">
              <a:buNone/>
              <a:defRPr sz="2200" b="1"/>
            </a:lvl3pPr>
            <a:lvl4pPr marL="1646194" indent="0">
              <a:buNone/>
              <a:defRPr sz="1900" b="1"/>
            </a:lvl4pPr>
            <a:lvl5pPr marL="2194926" indent="0">
              <a:buNone/>
              <a:defRPr sz="1900" b="1"/>
            </a:lvl5pPr>
            <a:lvl6pPr marL="2743657" indent="0">
              <a:buNone/>
              <a:defRPr sz="1900" b="1"/>
            </a:lvl6pPr>
            <a:lvl7pPr marL="3292389" indent="0">
              <a:buNone/>
              <a:defRPr sz="1900" b="1"/>
            </a:lvl7pPr>
            <a:lvl8pPr marL="3841120" indent="0">
              <a:buNone/>
              <a:defRPr sz="1900" b="1"/>
            </a:lvl8pPr>
            <a:lvl9pPr marL="4389852" indent="0">
              <a:buNone/>
              <a:defRPr sz="1900" b="1"/>
            </a:lvl9pPr>
          </a:lstStyle>
          <a:p>
            <a:pPr lvl="0"/>
            <a:r>
              <a:rPr lang="en-US" dirty="0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63949" y="2194560"/>
            <a:ext cx="6750032" cy="5486400"/>
          </a:xfrm>
        </p:spPr>
        <p:txBody>
          <a:bodyPr>
            <a:normAutofit/>
          </a:bodyPr>
          <a:lstStyle>
            <a:lvl1pPr>
              <a:defRPr sz="3400"/>
            </a:lvl1pPr>
            <a:lvl2pPr>
              <a:defRPr sz="2900"/>
            </a:lvl2pPr>
            <a:lvl3pPr>
              <a:defRPr sz="2400"/>
            </a:lvl3pPr>
            <a:lvl4pPr>
              <a:defRPr sz="2200"/>
            </a:lvl4pPr>
            <a:lvl5pPr>
              <a:defRPr sz="2200"/>
            </a:lvl5pPr>
            <a:lvl6pPr>
              <a:defRPr sz="1700"/>
            </a:lvl6pPr>
            <a:lvl7pPr>
              <a:defRPr sz="1700"/>
            </a:lvl7pPr>
            <a:lvl8pPr>
              <a:defRPr sz="1700"/>
            </a:lvl8pPr>
            <a:lvl9pPr>
              <a:defRPr sz="17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 hasCustomPrompt="1"/>
          </p:nvPr>
        </p:nvSpPr>
        <p:spPr>
          <a:xfrm>
            <a:off x="7516422" y="1097281"/>
            <a:ext cx="6750032" cy="1097281"/>
          </a:xfrm>
        </p:spPr>
        <p:txBody>
          <a:bodyPr anchor="ctr"/>
          <a:lstStyle>
            <a:lvl1pPr marL="0" indent="0">
              <a:spcBef>
                <a:spcPts val="0"/>
              </a:spcBef>
              <a:buNone/>
              <a:defRPr sz="2900" b="0" cap="none" baseline="0">
                <a:solidFill>
                  <a:schemeClr val="tx1">
                    <a:lumMod val="50000"/>
                  </a:schemeClr>
                </a:solidFill>
              </a:defRPr>
            </a:lvl1pPr>
            <a:lvl2pPr marL="548731" indent="0">
              <a:buNone/>
              <a:defRPr sz="2400" b="1"/>
            </a:lvl2pPr>
            <a:lvl3pPr marL="1097463" indent="0">
              <a:buNone/>
              <a:defRPr sz="2200" b="1"/>
            </a:lvl3pPr>
            <a:lvl4pPr marL="1646194" indent="0">
              <a:buNone/>
              <a:defRPr sz="1900" b="1"/>
            </a:lvl4pPr>
            <a:lvl5pPr marL="2194926" indent="0">
              <a:buNone/>
              <a:defRPr sz="1900" b="1"/>
            </a:lvl5pPr>
            <a:lvl6pPr marL="2743657" indent="0">
              <a:buNone/>
              <a:defRPr sz="1900" b="1"/>
            </a:lvl6pPr>
            <a:lvl7pPr marL="3292389" indent="0">
              <a:buNone/>
              <a:defRPr sz="1900" b="1"/>
            </a:lvl7pPr>
            <a:lvl8pPr marL="3841120" indent="0">
              <a:buNone/>
              <a:defRPr sz="1900" b="1"/>
            </a:lvl8pPr>
            <a:lvl9pPr marL="4389852" indent="0">
              <a:buNone/>
              <a:defRPr sz="1900" b="1"/>
            </a:lvl9pPr>
          </a:lstStyle>
          <a:p>
            <a:pPr lvl="0"/>
            <a:r>
              <a:rPr lang="en-US" dirty="0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516422" y="2194560"/>
            <a:ext cx="6750032" cy="5486400"/>
          </a:xfrm>
        </p:spPr>
        <p:txBody>
          <a:bodyPr>
            <a:normAutofit/>
          </a:bodyPr>
          <a:lstStyle>
            <a:lvl1pPr>
              <a:defRPr sz="3400"/>
            </a:lvl1pPr>
            <a:lvl2pPr>
              <a:defRPr sz="2900"/>
            </a:lvl2pPr>
            <a:lvl3pPr>
              <a:defRPr sz="2400"/>
            </a:lvl3pPr>
            <a:lvl4pPr>
              <a:defRPr sz="2200"/>
            </a:lvl4pPr>
            <a:lvl5pPr>
              <a:defRPr sz="2200"/>
            </a:lvl5pPr>
            <a:lvl6pPr>
              <a:defRPr sz="1700"/>
            </a:lvl6pPr>
            <a:lvl7pPr>
              <a:defRPr sz="1700"/>
            </a:lvl7pPr>
            <a:lvl8pPr>
              <a:defRPr sz="1700" baseline="0"/>
            </a:lvl8pPr>
            <a:lvl9pPr>
              <a:defRPr sz="1700" baseline="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DEFF26-A8E4-414A-8E66-6412DFAC93C0}" type="datetime1">
              <a:rPr lang="en-US" smtClean="0"/>
              <a:t>6/2/2018</a:t>
            </a:fld>
            <a:endParaRPr lang="bg-BG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Southern California Earthquake Center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C87F6-986D-49E6-AF40-1B3A1EE8064D}" type="slidenum">
              <a:rPr lang="uk-UA" smtClean="0"/>
              <a:pPr/>
              <a:t>‹#›</a:t>
            </a:fld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8624473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 userDrawn="1"/>
        </p:nvSpPr>
        <p:spPr>
          <a:xfrm>
            <a:off x="1" y="7875662"/>
            <a:ext cx="14630400" cy="353938"/>
          </a:xfrm>
          <a:prstGeom prst="rect">
            <a:avLst/>
          </a:prstGeom>
          <a:solidFill>
            <a:srgbClr val="9D171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4DF229-4F64-DF42-8714-B47E434B5860}" type="datetime1">
              <a:rPr lang="en-US" smtClean="0"/>
              <a:t>6/2/2018</a:t>
            </a:fld>
            <a:endParaRPr lang="bg-BG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Southern California Earthquake Center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C87F6-986D-49E6-AF40-1B3A1EE8064D}" type="slidenum">
              <a:rPr lang="uk-UA" smtClean="0"/>
              <a:pPr/>
              <a:t>‹#›</a:t>
            </a:fld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13362238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 userDrawn="1"/>
        </p:nvSpPr>
        <p:spPr>
          <a:xfrm>
            <a:off x="1" y="7875662"/>
            <a:ext cx="14630400" cy="353938"/>
          </a:xfrm>
          <a:prstGeom prst="rect">
            <a:avLst/>
          </a:prstGeom>
          <a:solidFill>
            <a:srgbClr val="9D171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DC0F0A-C9FE-4240-9713-B9651F67AA84}" type="datetime1">
              <a:rPr lang="en-US" smtClean="0"/>
              <a:t>6/2/2018</a:t>
            </a:fld>
            <a:endParaRPr lang="bg-BG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Southern California Earthquake Center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C87F6-986D-49E6-AF40-1B3A1EE8064D}" type="slidenum">
              <a:rPr lang="uk-UA" smtClean="0"/>
              <a:pPr/>
              <a:t>‹#›</a:t>
            </a:fld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25534117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inal Slide">
    <p:bg>
      <p:bgPr>
        <a:blipFill dpi="0" rotWithShape="1">
          <a:blip r:embed="rId2">
            <a:lum/>
          </a:blip>
          <a:srcRect/>
          <a:stretch>
            <a:fillRect l="-8000" r="-11000" b="-1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35984" y="2500860"/>
            <a:ext cx="10734194" cy="1967789"/>
          </a:xfrm>
          <a:prstGeom prst="rect">
            <a:avLst/>
          </a:prstGeom>
        </p:spPr>
      </p:pic>
      <p:sp>
        <p:nvSpPr>
          <p:cNvPr id="29" name="Footer Placeholder 19"/>
          <p:cNvSpPr>
            <a:spLocks noGrp="1"/>
          </p:cNvSpPr>
          <p:nvPr>
            <p:ph type="ftr" sz="quarter" idx="11"/>
          </p:nvPr>
        </p:nvSpPr>
        <p:spPr>
          <a:xfrm>
            <a:off x="9235940" y="7735825"/>
            <a:ext cx="4939046" cy="438150"/>
          </a:xfrm>
        </p:spPr>
        <p:txBody>
          <a:bodyPr/>
          <a:lstStyle>
            <a:lvl1pPr>
              <a:defRPr sz="2200" b="1" i="1"/>
            </a:lvl1pPr>
          </a:lstStyle>
          <a:p>
            <a:r>
              <a:rPr lang="en-US" dirty="0" err="1" smtClean="0"/>
              <a:t>www.SCEC.org</a:t>
            </a:r>
            <a:endParaRPr lang="en-US" dirty="0"/>
          </a:p>
        </p:txBody>
      </p:sp>
    </p:spTree>
    <p:extLst/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63949" y="329566"/>
            <a:ext cx="13902505" cy="767714"/>
          </a:xfrm>
          <a:prstGeom prst="rect">
            <a:avLst/>
          </a:prstGeom>
        </p:spPr>
        <p:txBody>
          <a:bodyPr vert="horz" lIns="109746" tIns="54873" rIns="109746" bIns="54873" rtlCol="0" anchor="t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63949" y="1188720"/>
            <a:ext cx="13902505" cy="6492240"/>
          </a:xfrm>
          <a:prstGeom prst="rect">
            <a:avLst/>
          </a:prstGeom>
        </p:spPr>
        <p:txBody>
          <a:bodyPr vert="horz" lIns="109746" tIns="54873" rIns="109746" bIns="54873" rtlCol="0">
            <a:normAutofit/>
          </a:bodyPr>
          <a:lstStyle/>
          <a:p>
            <a:pPr lvl="0"/>
            <a:r>
              <a:rPr lang="en-US" dirty="0" smtClean="0"/>
              <a:t>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72486" y="7945169"/>
            <a:ext cx="1675947" cy="217169"/>
          </a:xfrm>
          <a:prstGeom prst="rect">
            <a:avLst/>
          </a:prstGeom>
        </p:spPr>
        <p:txBody>
          <a:bodyPr vert="horz" lIns="109746" tIns="54873" rIns="109746" bIns="54873" rtlCol="0" anchor="ctr"/>
          <a:lstStyle>
            <a:lvl1pPr algn="l">
              <a:defRPr sz="1700" i="0">
                <a:solidFill>
                  <a:srgbClr val="FFFFFF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fld id="{88D8011A-9C5E-E94F-9F56-DB8DA800CF19}" type="datetime1">
              <a:rPr lang="en-US" smtClean="0"/>
              <a:pPr/>
              <a:t>6/2/2018</a:t>
            </a:fld>
            <a:endParaRPr lang="bg-BG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3077421" y="7945169"/>
            <a:ext cx="1371957" cy="217169"/>
          </a:xfrm>
          <a:prstGeom prst="rect">
            <a:avLst/>
          </a:prstGeom>
        </p:spPr>
        <p:txBody>
          <a:bodyPr vert="horz" lIns="109746" tIns="54873" rIns="109746" bIns="54873" rtlCol="0" anchor="ctr"/>
          <a:lstStyle>
            <a:lvl1pPr algn="r">
              <a:defRPr sz="1700">
                <a:solidFill>
                  <a:srgbClr val="FFFFFF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fld id="{F36C87F6-986D-49E6-AF40-1B3A1EE8064D}" type="slidenum">
              <a:rPr lang="uk-UA" smtClean="0"/>
              <a:pPr/>
              <a:t>‹#›</a:t>
            </a:fld>
            <a:endParaRPr lang="uk-UA" dirty="0"/>
          </a:p>
        </p:txBody>
      </p:sp>
      <p:sp>
        <p:nvSpPr>
          <p:cNvPr id="20" name="Footer Placeholder 19"/>
          <p:cNvSpPr>
            <a:spLocks noGrp="1"/>
          </p:cNvSpPr>
          <p:nvPr>
            <p:ph type="ftr" sz="quarter" idx="3"/>
          </p:nvPr>
        </p:nvSpPr>
        <p:spPr>
          <a:xfrm>
            <a:off x="4845678" y="7834678"/>
            <a:ext cx="4939046" cy="438150"/>
          </a:xfrm>
          <a:prstGeom prst="rect">
            <a:avLst/>
          </a:prstGeom>
        </p:spPr>
        <p:txBody>
          <a:bodyPr vert="horz" lIns="109746" tIns="54873" rIns="109746" bIns="54873" rtlCol="0" anchor="ctr"/>
          <a:lstStyle>
            <a:lvl1pPr algn="ctr">
              <a:defRPr sz="1700" b="1" i="1">
                <a:solidFill>
                  <a:srgbClr val="FFFFFF"/>
                </a:solidFill>
                <a:latin typeface="Times" charset="0"/>
                <a:ea typeface="Times" charset="0"/>
                <a:cs typeface="Times" charset="0"/>
              </a:defRPr>
            </a:lvl1pPr>
          </a:lstStyle>
          <a:p>
            <a:r>
              <a:rPr lang="en-US" dirty="0" smtClean="0"/>
              <a:t>Southern California Earthquake Center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96335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3" r:id="rId1"/>
    <p:sldLayoutId id="2147483650" r:id="rId2"/>
    <p:sldLayoutId id="2147483652" r:id="rId3"/>
    <p:sldLayoutId id="2147483653" r:id="rId4"/>
    <p:sldLayoutId id="2147483654" r:id="rId5"/>
    <p:sldLayoutId id="2147483655" r:id="rId6"/>
    <p:sldLayoutId id="2147483660" r:id="rId7"/>
  </p:sldLayoutIdLst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  <p:hf hdr="0"/>
  <p:txStyles>
    <p:titleStyle>
      <a:lvl1pPr algn="ctr" defTabSz="1097463" rtl="0" eaLnBrk="1" latinLnBrk="0" hangingPunct="1">
        <a:lnSpc>
          <a:spcPct val="90000"/>
        </a:lnSpc>
        <a:spcBef>
          <a:spcPct val="0"/>
        </a:spcBef>
        <a:buNone/>
        <a:defRPr sz="5300" b="1" i="1" kern="1200" cap="none" baseline="0">
          <a:solidFill>
            <a:srgbClr val="9D171E"/>
          </a:solidFill>
          <a:latin typeface="Times" charset="0"/>
          <a:ea typeface="Times" charset="0"/>
          <a:cs typeface="Times" charset="0"/>
        </a:defRPr>
      </a:lvl1pPr>
    </p:titleStyle>
    <p:bodyStyle>
      <a:lvl1pPr marL="280082" indent="-270555" algn="l" defTabSz="1097463" rtl="0" eaLnBrk="1" latinLnBrk="0" hangingPunct="1">
        <a:lnSpc>
          <a:spcPct val="100000"/>
        </a:lnSpc>
        <a:spcBef>
          <a:spcPts val="2160"/>
        </a:spcBef>
        <a:buClr>
          <a:schemeClr val="tx1"/>
        </a:buClr>
        <a:buSzPct val="90000"/>
        <a:buFont typeface="Arial" pitchFamily="34" charset="0"/>
        <a:buChar char="•"/>
        <a:tabLst/>
        <a:defRPr sz="3400" kern="1200">
          <a:solidFill>
            <a:sysClr val="windowText" lastClr="000000"/>
          </a:solidFill>
          <a:latin typeface="Arial" charset="0"/>
          <a:ea typeface="Arial" charset="0"/>
          <a:cs typeface="Arial" charset="0"/>
        </a:defRPr>
      </a:lvl1pPr>
      <a:lvl2pPr marL="483951" indent="-203870" algn="l" defTabSz="1097463" rtl="0" eaLnBrk="1" latinLnBrk="0" hangingPunct="1">
        <a:lnSpc>
          <a:spcPct val="100000"/>
        </a:lnSpc>
        <a:spcBef>
          <a:spcPts val="720"/>
        </a:spcBef>
        <a:buClr>
          <a:schemeClr val="tx1"/>
        </a:buClr>
        <a:buSzPct val="80000"/>
        <a:buFont typeface="Arial" charset="0"/>
        <a:buChar char="•"/>
        <a:tabLst/>
        <a:defRPr sz="2900" kern="1200">
          <a:solidFill>
            <a:sysClr val="windowText" lastClr="000000"/>
          </a:solidFill>
          <a:latin typeface="Arial" charset="0"/>
          <a:ea typeface="Arial" charset="0"/>
          <a:cs typeface="Arial" charset="0"/>
        </a:defRPr>
      </a:lvl2pPr>
      <a:lvl3pPr marL="825003" indent="-222923" algn="l" defTabSz="1097463" rtl="0" eaLnBrk="1" latinLnBrk="0" hangingPunct="1">
        <a:lnSpc>
          <a:spcPct val="100000"/>
        </a:lnSpc>
        <a:spcBef>
          <a:spcPts val="720"/>
        </a:spcBef>
        <a:buClr>
          <a:schemeClr val="tx1"/>
        </a:buClr>
        <a:buSzPct val="80000"/>
        <a:buFont typeface="Arial" pitchFamily="34" charset="0"/>
        <a:buChar char="•"/>
        <a:tabLst/>
        <a:defRPr sz="2400" kern="1200">
          <a:solidFill>
            <a:sysClr val="windowText" lastClr="000000"/>
          </a:solidFill>
          <a:latin typeface="Arial" charset="0"/>
          <a:ea typeface="Arial" charset="0"/>
          <a:cs typeface="Arial" charset="0"/>
        </a:defRPr>
      </a:lvl3pPr>
      <a:lvl4pPr marL="1105084" indent="-228638" algn="l" defTabSz="1097463" rtl="0" eaLnBrk="1" latinLnBrk="0" hangingPunct="1">
        <a:lnSpc>
          <a:spcPct val="100000"/>
        </a:lnSpc>
        <a:spcBef>
          <a:spcPts val="720"/>
        </a:spcBef>
        <a:buClr>
          <a:schemeClr val="tx1"/>
        </a:buClr>
        <a:buSzPct val="80000"/>
        <a:buFont typeface="Arial" pitchFamily="34" charset="0"/>
        <a:buChar char="•"/>
        <a:tabLst/>
        <a:defRPr sz="2200" kern="1200">
          <a:solidFill>
            <a:sysClr val="windowText" lastClr="000000"/>
          </a:solidFill>
          <a:latin typeface="Arial" charset="0"/>
          <a:ea typeface="Arial" charset="0"/>
          <a:cs typeface="Arial" charset="0"/>
        </a:defRPr>
      </a:lvl4pPr>
      <a:lvl5pPr marL="1377545" indent="-226733" algn="l" defTabSz="1097463" rtl="0" eaLnBrk="1" latinLnBrk="0" hangingPunct="1">
        <a:lnSpc>
          <a:spcPct val="100000"/>
        </a:lnSpc>
        <a:spcBef>
          <a:spcPts val="720"/>
        </a:spcBef>
        <a:buClr>
          <a:schemeClr val="tx1"/>
        </a:buClr>
        <a:buSzPct val="80000"/>
        <a:buFont typeface="Arial" pitchFamily="34" charset="0"/>
        <a:buChar char="•"/>
        <a:tabLst/>
        <a:defRPr sz="2200" kern="1200">
          <a:solidFill>
            <a:sysClr val="windowText" lastClr="000000"/>
          </a:solidFill>
          <a:latin typeface="Arial" charset="0"/>
          <a:ea typeface="Arial" charset="0"/>
          <a:cs typeface="Arial" charset="0"/>
        </a:defRPr>
      </a:lvl5pPr>
      <a:lvl6pPr marL="1701067" indent="-274366" algn="l" defTabSz="1097463" rtl="0" eaLnBrk="1" latinLnBrk="0" hangingPunct="1">
        <a:spcBef>
          <a:spcPts val="720"/>
        </a:spcBef>
        <a:buSzPct val="80000"/>
        <a:buFont typeface="Arial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6pPr>
      <a:lvl7pPr marL="1975433" indent="-274366" algn="l" defTabSz="1097463" rtl="0" eaLnBrk="1" latinLnBrk="0" hangingPunct="1">
        <a:spcBef>
          <a:spcPts val="720"/>
        </a:spcBef>
        <a:buSzPct val="80000"/>
        <a:buFont typeface="Arial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7pPr>
      <a:lvl8pPr marL="2249799" indent="-274366" algn="l" defTabSz="1097463" rtl="0" eaLnBrk="1" latinLnBrk="0" hangingPunct="1">
        <a:spcBef>
          <a:spcPts val="720"/>
        </a:spcBef>
        <a:buSzPct val="80000"/>
        <a:buFont typeface="Arial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8pPr>
      <a:lvl9pPr marL="2524165" indent="-274366" algn="l" defTabSz="1097463" rtl="0" eaLnBrk="1" latinLnBrk="0" hangingPunct="1">
        <a:spcBef>
          <a:spcPts val="720"/>
        </a:spcBef>
        <a:buSzPct val="80000"/>
        <a:buFont typeface="Arial" pitchFamily="34" charset="0"/>
        <a:buChar char="•"/>
        <a:defRPr sz="19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1097463" rtl="0" eaLnBrk="1" latinLnBrk="0" hangingPunct="1"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548731" algn="l" defTabSz="1097463" rtl="0" eaLnBrk="1" latinLnBrk="0" hangingPunct="1">
        <a:defRPr sz="2200" kern="1200">
          <a:solidFill>
            <a:schemeClr val="tx1"/>
          </a:solidFill>
          <a:latin typeface="+mn-lt"/>
          <a:ea typeface="+mn-ea"/>
          <a:cs typeface="+mn-cs"/>
        </a:defRPr>
      </a:lvl2pPr>
      <a:lvl3pPr marL="1097463" algn="l" defTabSz="1097463" rtl="0" eaLnBrk="1" latinLnBrk="0" hangingPunct="1">
        <a:defRPr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646194" algn="l" defTabSz="1097463" rtl="0" eaLnBrk="1" latinLnBrk="0" hangingPunct="1">
        <a:defRPr sz="2200" kern="1200">
          <a:solidFill>
            <a:schemeClr val="tx1"/>
          </a:solidFill>
          <a:latin typeface="+mn-lt"/>
          <a:ea typeface="+mn-ea"/>
          <a:cs typeface="+mn-cs"/>
        </a:defRPr>
      </a:lvl4pPr>
      <a:lvl5pPr marL="2194926" algn="l" defTabSz="1097463" rtl="0" eaLnBrk="1" latinLnBrk="0" hangingPunct="1">
        <a:defRPr sz="2200" kern="1200">
          <a:solidFill>
            <a:schemeClr val="tx1"/>
          </a:solidFill>
          <a:latin typeface="+mn-lt"/>
          <a:ea typeface="+mn-ea"/>
          <a:cs typeface="+mn-cs"/>
        </a:defRPr>
      </a:lvl5pPr>
      <a:lvl6pPr marL="2743657" algn="l" defTabSz="1097463" rtl="0" eaLnBrk="1" latinLnBrk="0" hangingPunct="1">
        <a:defRPr sz="2200" kern="1200">
          <a:solidFill>
            <a:schemeClr val="tx1"/>
          </a:solidFill>
          <a:latin typeface="+mn-lt"/>
          <a:ea typeface="+mn-ea"/>
          <a:cs typeface="+mn-cs"/>
        </a:defRPr>
      </a:lvl6pPr>
      <a:lvl7pPr marL="3292389" algn="l" defTabSz="1097463" rtl="0" eaLnBrk="1" latinLnBrk="0" hangingPunct="1">
        <a:defRPr sz="2200" kern="1200">
          <a:solidFill>
            <a:schemeClr val="tx1"/>
          </a:solidFill>
          <a:latin typeface="+mn-lt"/>
          <a:ea typeface="+mn-ea"/>
          <a:cs typeface="+mn-cs"/>
        </a:defRPr>
      </a:lvl7pPr>
      <a:lvl8pPr marL="3841120" algn="l" defTabSz="1097463" rtl="0" eaLnBrk="1" latinLnBrk="0" hangingPunct="1">
        <a:defRPr sz="2200" kern="1200">
          <a:solidFill>
            <a:schemeClr val="tx1"/>
          </a:solidFill>
          <a:latin typeface="+mn-lt"/>
          <a:ea typeface="+mn-ea"/>
          <a:cs typeface="+mn-cs"/>
        </a:defRPr>
      </a:lvl8pPr>
      <a:lvl9pPr marL="4389852" algn="l" defTabSz="1097463" rtl="0" eaLnBrk="1" latinLnBrk="0" hangingPunct="1">
        <a:defRPr sz="22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 xmlns="">
        <p15:guide id="1" orient="horz" pos="2160" userDrawn="1">
          <p15:clr>
            <a:srgbClr val="F26B43"/>
          </p15:clr>
        </p15:guide>
        <p15:guide id="2" pos="3839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gi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em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8.png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8000" r="-11000" b="-1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461516" y="1600200"/>
            <a:ext cx="11707369" cy="2987041"/>
          </a:xfrm>
        </p:spPr>
        <p:txBody>
          <a:bodyPr>
            <a:noAutofit/>
          </a:bodyPr>
          <a:lstStyle/>
          <a:p>
            <a:pPr>
              <a:lnSpc>
                <a:spcPts val="6000"/>
              </a:lnSpc>
            </a:pPr>
            <a:r>
              <a:rPr lang="en-US" sz="4400" dirty="0" smtClean="0"/>
              <a:t>Integrating Physics-based Earthquake Cycle Simulator Models and High-Resolution Ground Motion Simulations into a Physics-based Probabilistic Seismic Hazard Model</a:t>
            </a:r>
            <a:endParaRPr lang="en-US" sz="44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61517" y="5029200"/>
            <a:ext cx="11707368" cy="1630680"/>
          </a:xfrm>
        </p:spPr>
        <p:txBody>
          <a:bodyPr>
            <a:normAutofit fontScale="77500" lnSpcReduction="20000"/>
          </a:bodyPr>
          <a:lstStyle/>
          <a:p>
            <a:pPr>
              <a:lnSpc>
                <a:spcPct val="120000"/>
              </a:lnSpc>
            </a:pPr>
            <a:r>
              <a:rPr lang="en-US" dirty="0" smtClean="0"/>
              <a:t>PI: J. </a:t>
            </a:r>
            <a:r>
              <a:rPr lang="en-US" dirty="0" err="1" smtClean="0"/>
              <a:t>Vidale</a:t>
            </a:r>
            <a:r>
              <a:rPr lang="en-US" dirty="0" smtClean="0"/>
              <a:t>; Former PI: T. H. Jordan</a:t>
            </a:r>
          </a:p>
          <a:p>
            <a:pPr>
              <a:lnSpc>
                <a:spcPct val="120000"/>
              </a:lnSpc>
            </a:pPr>
            <a:r>
              <a:rPr lang="en-US" dirty="0" smtClean="0"/>
              <a:t>Co-authors: J</a:t>
            </a:r>
            <a:r>
              <a:rPr lang="en-US" dirty="0"/>
              <a:t>. </a:t>
            </a:r>
            <a:r>
              <a:rPr lang="en-US" dirty="0" err="1"/>
              <a:t>Bielak</a:t>
            </a:r>
            <a:r>
              <a:rPr lang="en-US" dirty="0"/>
              <a:t>, </a:t>
            </a:r>
            <a:r>
              <a:rPr lang="en-US" b="1" dirty="0"/>
              <a:t>S. Callaghan</a:t>
            </a:r>
            <a:r>
              <a:rPr lang="en-US" dirty="0"/>
              <a:t>, Y. Cui, A. R. </a:t>
            </a:r>
            <a:r>
              <a:rPr lang="en-US" dirty="0" err="1"/>
              <a:t>Escandon</a:t>
            </a:r>
            <a:r>
              <a:rPr lang="en-US" dirty="0"/>
              <a:t>, J. Gilchrist, C. A. </a:t>
            </a:r>
            <a:r>
              <a:rPr lang="en-US" dirty="0" err="1"/>
              <a:t>Goulet</a:t>
            </a:r>
            <a:r>
              <a:rPr lang="en-US" dirty="0"/>
              <a:t>, R. W. Graves, Z. Hu, A. Juarez, N. </a:t>
            </a:r>
            <a:r>
              <a:rPr lang="en-US" dirty="0" err="1"/>
              <a:t>Khoshnevis</a:t>
            </a:r>
            <a:r>
              <a:rPr lang="en-US" dirty="0"/>
              <a:t>, P. J. </a:t>
            </a:r>
            <a:r>
              <a:rPr lang="en-US" dirty="0" err="1"/>
              <a:t>Maechling</a:t>
            </a:r>
            <a:r>
              <a:rPr lang="en-US" dirty="0"/>
              <a:t>, D. Mu, K. R. Milner, K. B. Olsen, D. </a:t>
            </a:r>
            <a:r>
              <a:rPr lang="en-US" dirty="0" err="1"/>
              <a:t>Pekurovsky</a:t>
            </a:r>
            <a:r>
              <a:rPr lang="en-US" dirty="0"/>
              <a:t>, D. </a:t>
            </a:r>
            <a:r>
              <a:rPr lang="en-US" dirty="0" err="1"/>
              <a:t>Restrepo</a:t>
            </a:r>
            <a:r>
              <a:rPr lang="en-US" dirty="0"/>
              <a:t>, D. </a:t>
            </a:r>
            <a:r>
              <a:rPr lang="en-US" dirty="0" err="1"/>
              <a:t>Roten</a:t>
            </a:r>
            <a:r>
              <a:rPr lang="en-US" dirty="0"/>
              <a:t>, W. H. </a:t>
            </a:r>
            <a:r>
              <a:rPr lang="en-US" dirty="0" err="1"/>
              <a:t>Savran</a:t>
            </a:r>
            <a:r>
              <a:rPr lang="en-US" dirty="0"/>
              <a:t>, B. Shaw, R. </a:t>
            </a:r>
            <a:r>
              <a:rPr lang="en-US" dirty="0" err="1"/>
              <a:t>Taborda</a:t>
            </a:r>
            <a:r>
              <a:rPr lang="en-US" dirty="0" smtClean="0"/>
              <a:t>, </a:t>
            </a:r>
            <a:r>
              <a:rPr lang="en-US" dirty="0"/>
              <a:t>Q. </a:t>
            </a:r>
            <a:r>
              <a:rPr lang="en-US" dirty="0" smtClean="0"/>
              <a:t>Yao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Southern California Earthquake Center</a:t>
            </a:r>
            <a:endParaRPr lang="en-US" dirty="0"/>
          </a:p>
        </p:txBody>
      </p:sp>
      <p:sp>
        <p:nvSpPr>
          <p:cNvPr id="5" name="Subtitle 2"/>
          <p:cNvSpPr txBox="1">
            <a:spLocks/>
          </p:cNvSpPr>
          <p:nvPr/>
        </p:nvSpPr>
        <p:spPr>
          <a:xfrm>
            <a:off x="76200" y="6858000"/>
            <a:ext cx="11707368" cy="838200"/>
          </a:xfrm>
          <a:prstGeom prst="rect">
            <a:avLst/>
          </a:prstGeom>
        </p:spPr>
        <p:txBody>
          <a:bodyPr vert="horz" lIns="109746" tIns="54873" rIns="109746" bIns="54873" rtlCol="0">
            <a:normAutofit/>
          </a:bodyPr>
          <a:lstStyle>
            <a:lvl1pPr marL="0" indent="0" algn="ctr" defTabSz="1097463" rtl="0" eaLnBrk="1" latinLnBrk="0" hangingPunct="1">
              <a:lnSpc>
                <a:spcPct val="100000"/>
              </a:lnSpc>
              <a:spcBef>
                <a:spcPts val="0"/>
              </a:spcBef>
              <a:buClr>
                <a:schemeClr val="tx1"/>
              </a:buClr>
              <a:buSzPct val="90000"/>
              <a:buFont typeface="Arial" pitchFamily="34" charset="0"/>
              <a:buNone/>
              <a:tabLst/>
              <a:defRPr sz="2900" kern="1200" baseline="0">
                <a:solidFill>
                  <a:srgbClr val="9D171E"/>
                </a:solidFill>
                <a:latin typeface="Arial" charset="0"/>
                <a:ea typeface="Arial" charset="0"/>
                <a:cs typeface="Arial" charset="0"/>
              </a:defRPr>
            </a:lvl1pPr>
            <a:lvl2pPr marL="548731" indent="0" algn="ctr" defTabSz="1097463" rtl="0" eaLnBrk="1" latinLnBrk="0" hangingPunct="1">
              <a:lnSpc>
                <a:spcPct val="100000"/>
              </a:lnSpc>
              <a:spcBef>
                <a:spcPts val="720"/>
              </a:spcBef>
              <a:buClr>
                <a:schemeClr val="tx1"/>
              </a:buClr>
              <a:buSzPct val="80000"/>
              <a:buFont typeface="Arial" charset="0"/>
              <a:buNone/>
              <a:tabLst/>
              <a:defRPr sz="2900" kern="1200">
                <a:solidFill>
                  <a:schemeClr val="tx1">
                    <a:tint val="75000"/>
                  </a:schemeClr>
                </a:solidFill>
                <a:latin typeface="Arial" charset="0"/>
                <a:ea typeface="Arial" charset="0"/>
                <a:cs typeface="Arial" charset="0"/>
              </a:defRPr>
            </a:lvl2pPr>
            <a:lvl3pPr marL="1097463" indent="0" algn="ctr" defTabSz="1097463" rtl="0" eaLnBrk="1" latinLnBrk="0" hangingPunct="1">
              <a:lnSpc>
                <a:spcPct val="100000"/>
              </a:lnSpc>
              <a:spcBef>
                <a:spcPts val="720"/>
              </a:spcBef>
              <a:buClr>
                <a:schemeClr val="tx1"/>
              </a:buClr>
              <a:buSzPct val="80000"/>
              <a:buFont typeface="Arial" pitchFamily="34" charset="0"/>
              <a:buNone/>
              <a:tabLst/>
              <a:defRPr sz="2400" kern="1200">
                <a:solidFill>
                  <a:schemeClr val="tx1">
                    <a:tint val="75000"/>
                  </a:schemeClr>
                </a:solidFill>
                <a:latin typeface="Arial" charset="0"/>
                <a:ea typeface="Arial" charset="0"/>
                <a:cs typeface="Arial" charset="0"/>
              </a:defRPr>
            </a:lvl3pPr>
            <a:lvl4pPr marL="1646194" indent="0" algn="ctr" defTabSz="1097463" rtl="0" eaLnBrk="1" latinLnBrk="0" hangingPunct="1">
              <a:lnSpc>
                <a:spcPct val="100000"/>
              </a:lnSpc>
              <a:spcBef>
                <a:spcPts val="720"/>
              </a:spcBef>
              <a:buClr>
                <a:schemeClr val="tx1"/>
              </a:buClr>
              <a:buSzPct val="80000"/>
              <a:buFont typeface="Arial" pitchFamily="34" charset="0"/>
              <a:buNone/>
              <a:tabLst/>
              <a:defRPr sz="2200" kern="1200">
                <a:solidFill>
                  <a:schemeClr val="tx1">
                    <a:tint val="75000"/>
                  </a:schemeClr>
                </a:solidFill>
                <a:latin typeface="Arial" charset="0"/>
                <a:ea typeface="Arial" charset="0"/>
                <a:cs typeface="Arial" charset="0"/>
              </a:defRPr>
            </a:lvl4pPr>
            <a:lvl5pPr marL="2194926" indent="0" algn="ctr" defTabSz="1097463" rtl="0" eaLnBrk="1" latinLnBrk="0" hangingPunct="1">
              <a:lnSpc>
                <a:spcPct val="100000"/>
              </a:lnSpc>
              <a:spcBef>
                <a:spcPts val="720"/>
              </a:spcBef>
              <a:buClr>
                <a:schemeClr val="tx1"/>
              </a:buClr>
              <a:buSzPct val="80000"/>
              <a:buFont typeface="Arial" pitchFamily="34" charset="0"/>
              <a:buNone/>
              <a:tabLst/>
              <a:defRPr sz="2200" kern="1200">
                <a:solidFill>
                  <a:schemeClr val="tx1">
                    <a:tint val="75000"/>
                  </a:schemeClr>
                </a:solidFill>
                <a:latin typeface="Arial" charset="0"/>
                <a:ea typeface="Arial" charset="0"/>
                <a:cs typeface="Arial" charset="0"/>
              </a:defRPr>
            </a:lvl5pPr>
            <a:lvl6pPr marL="2743657" indent="0" algn="ctr" defTabSz="1097463" rtl="0" eaLnBrk="1" latinLnBrk="0" hangingPunct="1">
              <a:spcBef>
                <a:spcPts val="720"/>
              </a:spcBef>
              <a:buSzPct val="80000"/>
              <a:buFont typeface="Arial" pitchFamily="34" charset="0"/>
              <a:buNone/>
              <a:defRPr sz="19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3292389" indent="0" algn="ctr" defTabSz="1097463" rtl="0" eaLnBrk="1" latinLnBrk="0" hangingPunct="1">
              <a:spcBef>
                <a:spcPts val="720"/>
              </a:spcBef>
              <a:buSzPct val="80000"/>
              <a:buFont typeface="Arial" pitchFamily="34" charset="0"/>
              <a:buNone/>
              <a:defRPr sz="19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841120" indent="0" algn="ctr" defTabSz="1097463" rtl="0" eaLnBrk="1" latinLnBrk="0" hangingPunct="1">
              <a:spcBef>
                <a:spcPts val="720"/>
              </a:spcBef>
              <a:buSzPct val="80000"/>
              <a:buFont typeface="Arial" pitchFamily="34" charset="0"/>
              <a:buNone/>
              <a:defRPr sz="19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4389852" indent="0" algn="ctr" defTabSz="1097463" rtl="0" eaLnBrk="1" latinLnBrk="0" hangingPunct="1">
              <a:spcBef>
                <a:spcPts val="720"/>
              </a:spcBef>
              <a:buSzPct val="80000"/>
              <a:buFont typeface="Arial" pitchFamily="34" charset="0"/>
              <a:buNone/>
              <a:defRPr sz="1900" kern="1200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2000" dirty="0" smtClean="0"/>
              <a:t>2018 Blue Waters Symposium</a:t>
            </a:r>
          </a:p>
          <a:p>
            <a:pPr algn="l"/>
            <a:r>
              <a:rPr lang="en-US" sz="2000" dirty="0" smtClean="0"/>
              <a:t>June 5, 2018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19168304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Probabilistic Seismic Hazard Analysis (PSHA)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What will peak earthquake shaking be over the next 50 years?</a:t>
            </a:r>
          </a:p>
          <a:p>
            <a:r>
              <a:rPr lang="en-US" dirty="0" smtClean="0"/>
              <a:t>Useful information for:</a:t>
            </a:r>
          </a:p>
          <a:p>
            <a:pPr lvl="1"/>
            <a:r>
              <a:rPr lang="en-US" dirty="0" smtClean="0"/>
              <a:t>Building engineers</a:t>
            </a:r>
          </a:p>
          <a:p>
            <a:pPr lvl="1"/>
            <a:r>
              <a:rPr lang="en-US" dirty="0" smtClean="0"/>
              <a:t>Disaster planners</a:t>
            </a:r>
          </a:p>
          <a:p>
            <a:pPr lvl="1"/>
            <a:r>
              <a:rPr lang="en-US" dirty="0" smtClean="0"/>
              <a:t>Insurance agencies</a:t>
            </a:r>
          </a:p>
          <a:p>
            <a:r>
              <a:rPr lang="en-US" dirty="0" smtClean="0"/>
              <a:t>PSHA performed by</a:t>
            </a:r>
          </a:p>
          <a:p>
            <a:pPr marL="630238" lvl="1" indent="-350838">
              <a:buFont typeface="+mj-lt"/>
              <a:buAutoNum type="arabicPeriod"/>
            </a:pPr>
            <a:r>
              <a:rPr lang="en-US" dirty="0" smtClean="0"/>
              <a:t>Assembling a list of earthquakes</a:t>
            </a:r>
          </a:p>
          <a:p>
            <a:pPr marL="630238" lvl="1" indent="-350838">
              <a:buFont typeface="+mj-lt"/>
              <a:buAutoNum type="arabicPeriod"/>
            </a:pPr>
            <a:r>
              <a:rPr lang="en-US" dirty="0" smtClean="0"/>
              <a:t>Determining how much shaking each event causes</a:t>
            </a:r>
          </a:p>
          <a:p>
            <a:pPr marL="630238" lvl="1" indent="-350838">
              <a:buFont typeface="+mj-lt"/>
              <a:buAutoNum type="arabicPeriod"/>
            </a:pPr>
            <a:r>
              <a:rPr lang="en-US" dirty="0" smtClean="0"/>
              <a:t>Combining the shaking levels with probabilities</a:t>
            </a:r>
          </a:p>
          <a:p>
            <a:pPr marL="284163" indent="-284163"/>
            <a:r>
              <a:rPr lang="en-US" dirty="0" smtClean="0"/>
              <a:t>SCEC </a:t>
            </a:r>
            <a:r>
              <a:rPr lang="en-US" dirty="0" err="1" smtClean="0"/>
              <a:t>CyberShake</a:t>
            </a:r>
            <a:r>
              <a:rPr lang="en-US" dirty="0" smtClean="0"/>
              <a:t> simulates ~500k events</a:t>
            </a:r>
          </a:p>
          <a:p>
            <a:pPr marL="284163" indent="-284163"/>
            <a:r>
              <a:rPr lang="en-US" dirty="0" smtClean="0"/>
              <a:t>Improving </a:t>
            </a:r>
            <a:r>
              <a:rPr lang="en-US" dirty="0" smtClean="0"/>
              <a:t>the estimates relies on improving the </a:t>
            </a:r>
            <a:r>
              <a:rPr lang="en-US" dirty="0" smtClean="0"/>
              <a:t>individual steps</a:t>
            </a:r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F7A9BA-5035-D449-8FE0-B8C91CFFF0DB}" type="datetime1">
              <a:rPr lang="en-US" smtClean="0"/>
              <a:t>6/2/2018</a:t>
            </a:fld>
            <a:endParaRPr lang="bg-BG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Southern California Earthquake Center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C87F6-986D-49E6-AF40-1B3A1EE8064D}" type="slidenum">
              <a:rPr lang="uk-UA" smtClean="0"/>
              <a:pPr/>
              <a:t>1</a:t>
            </a:fld>
            <a:endParaRPr lang="uk-UA" dirty="0"/>
          </a:p>
        </p:txBody>
      </p:sp>
      <p:pic>
        <p:nvPicPr>
          <p:cNvPr id="8" name="Picture 4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00" b="4767"/>
          <a:stretch/>
        </p:blipFill>
        <p:spPr bwMode="auto">
          <a:xfrm>
            <a:off x="5862450" y="2004950"/>
            <a:ext cx="3330304" cy="269554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9" name="Straight Connector 8"/>
          <p:cNvCxnSpPr/>
          <p:nvPr/>
        </p:nvCxnSpPr>
        <p:spPr bwMode="auto">
          <a:xfrm>
            <a:off x="6075254" y="3424426"/>
            <a:ext cx="599465" cy="0"/>
          </a:xfrm>
          <a:prstGeom prst="line">
            <a:avLst/>
          </a:prstGeom>
          <a:solidFill>
            <a:srgbClr val="BABEB6"/>
          </a:solidFill>
          <a:ln w="9525" cap="flat" cmpd="sng" algn="ctr">
            <a:solidFill>
              <a:schemeClr val="tx1"/>
            </a:solidFill>
            <a:prstDash val="sysDash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0" name="Straight Connector 9"/>
          <p:cNvCxnSpPr/>
          <p:nvPr/>
        </p:nvCxnSpPr>
        <p:spPr bwMode="auto">
          <a:xfrm flipV="1">
            <a:off x="6674719" y="3436610"/>
            <a:ext cx="0" cy="1017332"/>
          </a:xfrm>
          <a:prstGeom prst="line">
            <a:avLst/>
          </a:prstGeom>
          <a:solidFill>
            <a:srgbClr val="BABEB6"/>
          </a:solidFill>
          <a:ln w="9525" cap="flat" cmpd="sng" algn="ctr">
            <a:solidFill>
              <a:schemeClr val="tx1"/>
            </a:solidFill>
            <a:prstDash val="sysDash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1" name="TextBox 10"/>
          <p:cNvSpPr txBox="1"/>
          <p:nvPr/>
        </p:nvSpPr>
        <p:spPr>
          <a:xfrm>
            <a:off x="4619500" y="3230190"/>
            <a:ext cx="14630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dirty="0" smtClean="0"/>
              <a:t>2% in 50 </a:t>
            </a:r>
            <a:r>
              <a:rPr lang="en-US" sz="1800" dirty="0" err="1" smtClean="0"/>
              <a:t>yrs</a:t>
            </a:r>
            <a:endParaRPr lang="en-US" sz="1800" dirty="0"/>
          </a:p>
        </p:txBody>
      </p:sp>
      <p:sp>
        <p:nvSpPr>
          <p:cNvPr id="12" name="TextBox 11"/>
          <p:cNvSpPr txBox="1"/>
          <p:nvPr/>
        </p:nvSpPr>
        <p:spPr>
          <a:xfrm>
            <a:off x="6307642" y="4559919"/>
            <a:ext cx="73838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dirty="0" smtClean="0"/>
              <a:t>0.4 g</a:t>
            </a:r>
            <a:endParaRPr lang="en-US" sz="1800" dirty="0"/>
          </a:p>
        </p:txBody>
      </p:sp>
      <p:pic>
        <p:nvPicPr>
          <p:cNvPr id="14" name="Picture 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400" t="7089" r="6400" b="3545"/>
          <a:stretch>
            <a:fillRect/>
          </a:stretch>
        </p:blipFill>
        <p:spPr bwMode="auto">
          <a:xfrm>
            <a:off x="9601200" y="1600199"/>
            <a:ext cx="5608443" cy="5181601"/>
          </a:xfrm>
          <a:prstGeom prst="rect">
            <a:avLst/>
          </a:prstGeom>
          <a:noFill/>
          <a:ln>
            <a:noFill/>
          </a:ln>
          <a:extLst/>
        </p:spPr>
      </p:pic>
      <p:cxnSp>
        <p:nvCxnSpPr>
          <p:cNvPr id="13" name="Straight Arrow Connector 12"/>
          <p:cNvCxnSpPr/>
          <p:nvPr/>
        </p:nvCxnSpPr>
        <p:spPr bwMode="auto">
          <a:xfrm flipV="1">
            <a:off x="6969760" y="4453942"/>
            <a:ext cx="4917440" cy="290644"/>
          </a:xfrm>
          <a:prstGeom prst="straightConnector1">
            <a:avLst/>
          </a:prstGeom>
          <a:solidFill>
            <a:srgbClr val="BABEB6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stealth" w="lg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</p:spTree>
    <p:extLst>
      <p:ext uri="{BB962C8B-B14F-4D97-AF65-F5344CB8AC3E}">
        <p14:creationId xmlns:p14="http://schemas.microsoft.com/office/powerpoint/2010/main" val="42748892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Earthquake Rupture Forecasts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Lists of future potential earthquakes come from earthquake rupture forecasts (ERFs)</a:t>
            </a:r>
          </a:p>
          <a:p>
            <a:pPr lvl="1"/>
            <a:r>
              <a:rPr lang="en-US" dirty="0" smtClean="0"/>
              <a:t>How big are potential earthquakes</a:t>
            </a:r>
            <a:r>
              <a:rPr lang="en-US" dirty="0" smtClean="0"/>
              <a:t>?</a:t>
            </a:r>
          </a:p>
          <a:p>
            <a:pPr lvl="1"/>
            <a:r>
              <a:rPr lang="en-US" dirty="0" smtClean="0"/>
              <a:t>What faults do they occur on?</a:t>
            </a:r>
            <a:endParaRPr lang="en-US" dirty="0" smtClean="0"/>
          </a:p>
          <a:p>
            <a:pPr lvl="1"/>
            <a:r>
              <a:rPr lang="en-US" dirty="0" smtClean="0"/>
              <a:t>How </a:t>
            </a:r>
            <a:r>
              <a:rPr lang="en-US" dirty="0" smtClean="0"/>
              <a:t>often should we expect them?</a:t>
            </a:r>
            <a:endParaRPr lang="en-US" dirty="0" smtClean="0"/>
          </a:p>
          <a:p>
            <a:r>
              <a:rPr lang="en-US" dirty="0" smtClean="0"/>
              <a:t>Typically produced by</a:t>
            </a:r>
            <a:r>
              <a:rPr lang="en-US" dirty="0"/>
              <a:t/>
            </a:r>
            <a:br>
              <a:rPr lang="en-US" dirty="0"/>
            </a:br>
            <a:r>
              <a:rPr lang="en-US" dirty="0" smtClean="0"/>
              <a:t>aggregating data</a:t>
            </a:r>
          </a:p>
          <a:p>
            <a:pPr lvl="1"/>
            <a:r>
              <a:rPr lang="en-US" dirty="0" smtClean="0"/>
              <a:t>Recurrence intervals</a:t>
            </a:r>
          </a:p>
          <a:p>
            <a:pPr lvl="1"/>
            <a:r>
              <a:rPr lang="en-US" dirty="0" smtClean="0"/>
              <a:t>Slip and stress rates</a:t>
            </a:r>
          </a:p>
          <a:p>
            <a:r>
              <a:rPr lang="en-US" dirty="0" smtClean="0"/>
              <a:t>Generates </a:t>
            </a:r>
            <a:r>
              <a:rPr lang="en-US" dirty="0" smtClean="0"/>
              <a:t>logic tree</a:t>
            </a:r>
            <a:endParaRPr lang="en-US" dirty="0" smtClean="0"/>
          </a:p>
          <a:p>
            <a:r>
              <a:rPr lang="en-US" dirty="0" smtClean="0"/>
              <a:t>Can be difficult to capture sufficient variability for simulation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F7A9BA-5035-D449-8FE0-B8C91CFFF0DB}" type="datetime1">
              <a:rPr lang="en-US" smtClean="0"/>
              <a:t>6/2/2018</a:t>
            </a:fld>
            <a:endParaRPr lang="bg-BG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Southern California Earthquake Center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C87F6-986D-49E6-AF40-1B3A1EE8064D}" type="slidenum">
              <a:rPr lang="uk-UA" smtClean="0"/>
              <a:pPr/>
              <a:t>2</a:t>
            </a:fld>
            <a:endParaRPr lang="uk-UA" dirty="0"/>
          </a:p>
        </p:txBody>
      </p:sp>
      <p:pic>
        <p:nvPicPr>
          <p:cNvPr id="7" name="Shape 62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7543800" y="1881357"/>
            <a:ext cx="6858000" cy="490044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2339116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err="1" smtClean="0"/>
              <a:t>RSQSim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Alternative is to use physics-based approach to simulate ERF</a:t>
            </a:r>
          </a:p>
          <a:p>
            <a:r>
              <a:rPr lang="en-US" b="1" dirty="0" smtClean="0"/>
              <a:t>R</a:t>
            </a:r>
            <a:r>
              <a:rPr lang="en-US" dirty="0" smtClean="0"/>
              <a:t>ate </a:t>
            </a:r>
            <a:r>
              <a:rPr lang="en-US" b="1" dirty="0" smtClean="0"/>
              <a:t>S</a:t>
            </a:r>
            <a:r>
              <a:rPr lang="en-US" dirty="0" smtClean="0"/>
              <a:t>tate </a:t>
            </a:r>
            <a:r>
              <a:rPr lang="en-US" dirty="0" err="1" smtClean="0"/>
              <a:t>earth</a:t>
            </a:r>
            <a:r>
              <a:rPr lang="en-US" b="1" dirty="0" err="1" smtClean="0"/>
              <a:t>Q</a:t>
            </a:r>
            <a:r>
              <a:rPr lang="en-US" dirty="0" err="1" smtClean="0"/>
              <a:t>uake</a:t>
            </a:r>
            <a:r>
              <a:rPr lang="en-US" dirty="0" smtClean="0"/>
              <a:t> </a:t>
            </a:r>
            <a:r>
              <a:rPr lang="en-US" b="1" dirty="0" smtClean="0"/>
              <a:t>Sim</a:t>
            </a:r>
            <a:r>
              <a:rPr lang="en-US" dirty="0" smtClean="0"/>
              <a:t>ulator (Richards-Dinger &amp; </a:t>
            </a:r>
            <a:r>
              <a:rPr lang="en-US" dirty="0" err="1" smtClean="0"/>
              <a:t>Dieterich</a:t>
            </a:r>
            <a:r>
              <a:rPr lang="en-US" dirty="0" smtClean="0"/>
              <a:t>, 2012)</a:t>
            </a:r>
          </a:p>
          <a:p>
            <a:r>
              <a:rPr lang="en-US" dirty="0" smtClean="0"/>
              <a:t>Physics-based multi-cycle simulator</a:t>
            </a:r>
          </a:p>
          <a:p>
            <a:pPr lvl="1"/>
            <a:r>
              <a:rPr lang="en-US" dirty="0" smtClean="0"/>
              <a:t>Evolves fault system over time by loading</a:t>
            </a:r>
            <a:br>
              <a:rPr lang="en-US" dirty="0" smtClean="0"/>
            </a:br>
            <a:r>
              <a:rPr lang="en-US" dirty="0" smtClean="0"/>
              <a:t>slip and releasing through earthquakes</a:t>
            </a:r>
          </a:p>
          <a:p>
            <a:pPr lvl="1"/>
            <a:r>
              <a:rPr lang="en-US" dirty="0" smtClean="0"/>
              <a:t>No prescribed ruptures</a:t>
            </a:r>
          </a:p>
          <a:p>
            <a:pPr lvl="1"/>
            <a:r>
              <a:rPr lang="en-US" dirty="0" smtClean="0"/>
              <a:t>Generates </a:t>
            </a:r>
            <a:r>
              <a:rPr lang="en-US" dirty="0"/>
              <a:t>catalogs of &gt;1 million </a:t>
            </a:r>
            <a:r>
              <a:rPr lang="en-US" dirty="0" smtClean="0"/>
              <a:t>years</a:t>
            </a:r>
          </a:p>
          <a:p>
            <a:r>
              <a:rPr lang="en-US" dirty="0" smtClean="0"/>
              <a:t>CPU code with global communication</a:t>
            </a:r>
          </a:p>
          <a:p>
            <a:pPr lvl="1"/>
            <a:r>
              <a:rPr lang="en-US" dirty="0" smtClean="0"/>
              <a:t>~7000 node-hours on Blue Waters for 1Myrs</a:t>
            </a:r>
          </a:p>
          <a:p>
            <a:pPr lvl="1"/>
            <a:endParaRPr lang="en-US" dirty="0" smtClean="0"/>
          </a:p>
          <a:p>
            <a:endParaRPr lang="en-US" dirty="0" smtClean="0"/>
          </a:p>
          <a:p>
            <a:pPr marL="9527" indent="0">
              <a:buNone/>
            </a:pPr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F7A9BA-5035-D449-8FE0-B8C91CFFF0DB}" type="datetime1">
              <a:rPr lang="en-US" smtClean="0"/>
              <a:t>6/2/2018</a:t>
            </a:fld>
            <a:endParaRPr lang="bg-BG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Southern California Earthquake Center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C87F6-986D-49E6-AF40-1B3A1EE8064D}" type="slidenum">
              <a:rPr lang="uk-UA" smtClean="0"/>
              <a:pPr/>
              <a:t>3</a:t>
            </a:fld>
            <a:endParaRPr lang="uk-UA" dirty="0"/>
          </a:p>
        </p:txBody>
      </p:sp>
      <p:pic>
        <p:nvPicPr>
          <p:cNvPr id="7" name="Shape 71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991600" y="2743200"/>
            <a:ext cx="5271489" cy="4343400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TextBox 7"/>
          <p:cNvSpPr txBox="1"/>
          <p:nvPr/>
        </p:nvSpPr>
        <p:spPr>
          <a:xfrm>
            <a:off x="8991600" y="7086600"/>
            <a:ext cx="5410200" cy="7571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 sz="2400" dirty="0" smtClean="0"/>
              <a:t>3000 years of simulated earthquakes (100 years per second)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6958723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err="1" smtClean="0"/>
              <a:t>RSQSim</a:t>
            </a:r>
            <a:r>
              <a:rPr lang="en-US" dirty="0" smtClean="0"/>
              <a:t> Results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63949" y="1188720"/>
            <a:ext cx="13902505" cy="3992880"/>
          </a:xfrm>
        </p:spPr>
        <p:txBody>
          <a:bodyPr/>
          <a:lstStyle/>
          <a:p>
            <a:r>
              <a:rPr lang="en-US" dirty="0" smtClean="0"/>
              <a:t>~275,000 node-</a:t>
            </a:r>
            <a:r>
              <a:rPr lang="en-US" dirty="0" err="1" smtClean="0"/>
              <a:t>hrs</a:t>
            </a:r>
            <a:r>
              <a:rPr lang="en-US" dirty="0" smtClean="0"/>
              <a:t> used in 2017</a:t>
            </a:r>
          </a:p>
          <a:p>
            <a:pPr lvl="1"/>
            <a:r>
              <a:rPr lang="en-US" dirty="0" smtClean="0"/>
              <a:t>Parameter sweeps</a:t>
            </a:r>
          </a:p>
          <a:p>
            <a:pPr lvl="1"/>
            <a:r>
              <a:rPr lang="en-US" dirty="0" smtClean="0"/>
              <a:t>Long catalogs needed to identify cycles and low-probability events</a:t>
            </a:r>
          </a:p>
          <a:p>
            <a:r>
              <a:rPr lang="en-US" dirty="0" err="1" smtClean="0"/>
              <a:t>RSQSim</a:t>
            </a:r>
            <a:r>
              <a:rPr lang="en-US" dirty="0" smtClean="0"/>
              <a:t> results agree closely with empirical approach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F7A9BA-5035-D449-8FE0-B8C91CFFF0DB}" type="datetime1">
              <a:rPr lang="en-US" smtClean="0"/>
              <a:t>6/2/2018</a:t>
            </a:fld>
            <a:endParaRPr lang="bg-BG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Southern California Earthquake Center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C87F6-986D-49E6-AF40-1B3A1EE8064D}" type="slidenum">
              <a:rPr lang="uk-UA" smtClean="0"/>
              <a:pPr/>
              <a:t>4</a:t>
            </a:fld>
            <a:endParaRPr lang="uk-UA" dirty="0"/>
          </a:p>
        </p:txBody>
      </p:sp>
      <p:pic>
        <p:nvPicPr>
          <p:cNvPr id="7" name="Shape 85"/>
          <p:cNvPicPr preferRelativeResize="0"/>
          <p:nvPr/>
        </p:nvPicPr>
        <p:blipFill rotWithShape="1">
          <a:blip r:embed="rId2">
            <a:alphaModFix/>
          </a:blip>
          <a:srcRect b="11979"/>
          <a:stretch/>
        </p:blipFill>
        <p:spPr>
          <a:xfrm>
            <a:off x="2594256" y="4106422"/>
            <a:ext cx="2926113" cy="3428247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Shape 101"/>
          <p:cNvPicPr preferRelativeResize="0"/>
          <p:nvPr/>
        </p:nvPicPr>
        <p:blipFill rotWithShape="1">
          <a:blip r:embed="rId3">
            <a:alphaModFix/>
          </a:blip>
          <a:srcRect b="11979"/>
          <a:stretch/>
        </p:blipFill>
        <p:spPr>
          <a:xfrm>
            <a:off x="2590800" y="4106422"/>
            <a:ext cx="2926106" cy="3428246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Shape 84"/>
          <p:cNvPicPr preferRelativeResize="0"/>
          <p:nvPr/>
        </p:nvPicPr>
        <p:blipFill rotWithShape="1">
          <a:blip r:embed="rId4">
            <a:alphaModFix/>
          </a:blip>
          <a:srcRect b="11979"/>
          <a:stretch/>
        </p:blipFill>
        <p:spPr>
          <a:xfrm>
            <a:off x="5844434" y="4106422"/>
            <a:ext cx="2941600" cy="3446392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Shape 81"/>
          <p:cNvPicPr preferRelativeResize="0"/>
          <p:nvPr/>
        </p:nvPicPr>
        <p:blipFill rotWithShape="1">
          <a:blip r:embed="rId5">
            <a:alphaModFix/>
          </a:blip>
          <a:srcRect b="11979"/>
          <a:stretch/>
        </p:blipFill>
        <p:spPr>
          <a:xfrm>
            <a:off x="9098007" y="4106422"/>
            <a:ext cx="2941592" cy="3446391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Shape 96"/>
          <p:cNvPicPr preferRelativeResize="0"/>
          <p:nvPr/>
        </p:nvPicPr>
        <p:blipFill rotWithShape="1">
          <a:blip r:embed="rId6">
            <a:alphaModFix/>
          </a:blip>
          <a:srcRect b="9033"/>
          <a:stretch/>
        </p:blipFill>
        <p:spPr>
          <a:xfrm>
            <a:off x="9093568" y="4106422"/>
            <a:ext cx="2946032" cy="3567196"/>
          </a:xfrm>
          <a:prstGeom prst="rect">
            <a:avLst/>
          </a:prstGeom>
          <a:noFill/>
          <a:ln>
            <a:noFill/>
          </a:ln>
        </p:spPr>
      </p:pic>
      <p:sp>
        <p:nvSpPr>
          <p:cNvPr id="12" name="TextBox 11"/>
          <p:cNvSpPr txBox="1"/>
          <p:nvPr/>
        </p:nvSpPr>
        <p:spPr>
          <a:xfrm>
            <a:off x="3169530" y="3733800"/>
            <a:ext cx="1905000" cy="4247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 sz="2400" dirty="0" smtClean="0"/>
              <a:t>UCERF2</a:t>
            </a:r>
            <a:endParaRPr lang="en-US" sz="2400" dirty="0"/>
          </a:p>
        </p:txBody>
      </p:sp>
      <p:sp>
        <p:nvSpPr>
          <p:cNvPr id="13" name="TextBox 12"/>
          <p:cNvSpPr txBox="1"/>
          <p:nvPr/>
        </p:nvSpPr>
        <p:spPr>
          <a:xfrm>
            <a:off x="6290274" y="3733800"/>
            <a:ext cx="1905000" cy="4247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 sz="2400" dirty="0" smtClean="0"/>
              <a:t>UCERF3</a:t>
            </a:r>
            <a:endParaRPr lang="en-US" sz="2400" dirty="0"/>
          </a:p>
        </p:txBody>
      </p:sp>
      <p:sp>
        <p:nvSpPr>
          <p:cNvPr id="14" name="TextBox 13"/>
          <p:cNvSpPr txBox="1"/>
          <p:nvPr/>
        </p:nvSpPr>
        <p:spPr>
          <a:xfrm>
            <a:off x="9631407" y="3733800"/>
            <a:ext cx="1905000" cy="4247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 sz="2400" dirty="0" err="1" smtClean="0"/>
              <a:t>RSQSim</a:t>
            </a:r>
            <a:endParaRPr lang="en-US" sz="2400" dirty="0"/>
          </a:p>
        </p:txBody>
      </p:sp>
      <p:sp>
        <p:nvSpPr>
          <p:cNvPr id="15" name="TextBox 14"/>
          <p:cNvSpPr txBox="1"/>
          <p:nvPr/>
        </p:nvSpPr>
        <p:spPr>
          <a:xfrm>
            <a:off x="5515693" y="7534668"/>
            <a:ext cx="3529142" cy="3139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 sz="1600" dirty="0" smtClean="0"/>
              <a:t>Peak acceleration (g), 2% in 50 </a:t>
            </a:r>
            <a:r>
              <a:rPr lang="en-US" sz="1600" dirty="0" err="1" smtClean="0"/>
              <a:t>yrs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39788985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err="1" smtClean="0"/>
              <a:t>RSQSim</a:t>
            </a:r>
            <a:r>
              <a:rPr lang="en-US" dirty="0" smtClean="0"/>
              <a:t> Multi-Fault Events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F7A9BA-5035-D449-8FE0-B8C91CFFF0DB}" type="datetime1">
              <a:rPr lang="en-US" smtClean="0"/>
              <a:t>6/2/2018</a:t>
            </a:fld>
            <a:endParaRPr lang="bg-BG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Southern California Earthquake Center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C87F6-986D-49E6-AF40-1B3A1EE8064D}" type="slidenum">
              <a:rPr lang="uk-UA" smtClean="0"/>
              <a:pPr/>
              <a:t>5</a:t>
            </a:fld>
            <a:endParaRPr lang="uk-UA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7186" y="990600"/>
            <a:ext cx="12173214" cy="685800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318655" y="4126928"/>
            <a:ext cx="2464641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en-US" sz="2400" dirty="0" smtClean="0"/>
              <a:t>Certain combinations of faults are much more likely to rupture together</a:t>
            </a:r>
            <a:endParaRPr lang="en-US" sz="2400" dirty="0"/>
          </a:p>
        </p:txBody>
      </p:sp>
      <p:sp>
        <p:nvSpPr>
          <p:cNvPr id="11" name="TextBox 10"/>
          <p:cNvSpPr txBox="1"/>
          <p:nvPr/>
        </p:nvSpPr>
        <p:spPr>
          <a:xfrm>
            <a:off x="304800" y="1723275"/>
            <a:ext cx="2478496" cy="20867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en-US" sz="2400" dirty="0" smtClean="0"/>
              <a:t>Multi-fault ruptures are difficult to investigate historically: not much data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6438180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err="1" smtClean="0"/>
              <a:t>RSQSim</a:t>
            </a:r>
            <a:r>
              <a:rPr lang="en-US" dirty="0" smtClean="0"/>
              <a:t> and </a:t>
            </a:r>
            <a:r>
              <a:rPr lang="en-US" dirty="0" err="1" smtClean="0"/>
              <a:t>CyberShake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63949" y="1188720"/>
            <a:ext cx="13902505" cy="6469380"/>
          </a:xfrm>
        </p:spPr>
        <p:txBody>
          <a:bodyPr>
            <a:normAutofit/>
          </a:bodyPr>
          <a:lstStyle/>
          <a:p>
            <a:r>
              <a:rPr lang="en-US" dirty="0" smtClean="0"/>
              <a:t>Coupled </a:t>
            </a:r>
            <a:r>
              <a:rPr lang="en-US" dirty="0" err="1" smtClean="0"/>
              <a:t>RSQSim</a:t>
            </a:r>
            <a:r>
              <a:rPr lang="en-US" dirty="0" smtClean="0"/>
              <a:t> ERF with </a:t>
            </a:r>
            <a:r>
              <a:rPr lang="en-US" dirty="0" err="1" smtClean="0"/>
              <a:t>CyberShake</a:t>
            </a:r>
            <a:endParaRPr lang="en-US" dirty="0" smtClean="0"/>
          </a:p>
          <a:p>
            <a:r>
              <a:rPr lang="en-US" dirty="0" smtClean="0"/>
              <a:t>Used </a:t>
            </a:r>
            <a:r>
              <a:rPr lang="en-US" dirty="0" smtClean="0"/>
              <a:t>Blue Waters to produce world’s first end-to-end </a:t>
            </a:r>
            <a:r>
              <a:rPr lang="en-US" dirty="0" smtClean="0"/>
              <a:t>fully physics-based </a:t>
            </a:r>
            <a:r>
              <a:rPr lang="en-US" dirty="0" smtClean="0"/>
              <a:t>PSHA </a:t>
            </a:r>
            <a:r>
              <a:rPr lang="en-US" dirty="0" smtClean="0"/>
              <a:t>results for 6 locations</a:t>
            </a:r>
            <a:endParaRPr lang="en-US" dirty="0" smtClean="0"/>
          </a:p>
          <a:p>
            <a:r>
              <a:rPr lang="en-US" dirty="0" smtClean="0"/>
              <a:t>Performing </a:t>
            </a:r>
            <a:r>
              <a:rPr lang="en-US" dirty="0" smtClean="0"/>
              <a:t>verification</a:t>
            </a:r>
            <a:br>
              <a:rPr lang="en-US" dirty="0" smtClean="0"/>
            </a:br>
            <a:r>
              <a:rPr lang="en-US" dirty="0" smtClean="0"/>
              <a:t>and validation</a:t>
            </a:r>
            <a:r>
              <a:rPr lang="en-US" dirty="0" smtClean="0"/>
              <a:t> </a:t>
            </a:r>
            <a:r>
              <a:rPr lang="en-US" dirty="0" smtClean="0"/>
              <a:t>on</a:t>
            </a:r>
            <a:br>
              <a:rPr lang="en-US" dirty="0" smtClean="0"/>
            </a:br>
            <a:r>
              <a:rPr lang="en-US" dirty="0" smtClean="0"/>
              <a:t>ruptures</a:t>
            </a:r>
          </a:p>
          <a:p>
            <a:r>
              <a:rPr lang="en-US" dirty="0" smtClean="0"/>
              <a:t>Planning a regional</a:t>
            </a:r>
            <a:br>
              <a:rPr lang="en-US" dirty="0" smtClean="0"/>
            </a:br>
            <a:r>
              <a:rPr lang="en-US" dirty="0" smtClean="0"/>
              <a:t>study later in 2018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F7A9BA-5035-D449-8FE0-B8C91CFFF0DB}" type="datetime1">
              <a:rPr lang="en-US" smtClean="0"/>
              <a:t>6/2/2018</a:t>
            </a:fld>
            <a:endParaRPr lang="bg-BG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Southern California Earthquake Center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C87F6-986D-49E6-AF40-1B3A1EE8064D}" type="slidenum">
              <a:rPr lang="uk-UA" smtClean="0"/>
              <a:pPr/>
              <a:t>6</a:t>
            </a:fld>
            <a:endParaRPr lang="uk-UA" dirty="0"/>
          </a:p>
        </p:txBody>
      </p:sp>
      <p:pic>
        <p:nvPicPr>
          <p:cNvPr id="7" name="Shape 242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5029200" y="3429000"/>
            <a:ext cx="4419600" cy="3314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Shape 23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9804400" y="3431362"/>
            <a:ext cx="4568850" cy="3426638"/>
          </a:xfrm>
          <a:prstGeom prst="rect">
            <a:avLst/>
          </a:prstGeom>
          <a:noFill/>
          <a:ln>
            <a:noFill/>
          </a:ln>
        </p:spPr>
      </p:pic>
      <p:sp>
        <p:nvSpPr>
          <p:cNvPr id="9" name="TextBox 8"/>
          <p:cNvSpPr txBox="1"/>
          <p:nvPr/>
        </p:nvSpPr>
        <p:spPr>
          <a:xfrm>
            <a:off x="7772400" y="6858000"/>
            <a:ext cx="50292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en-US" sz="2000" dirty="0" err="1" smtClean="0"/>
              <a:t>RSQSim</a:t>
            </a:r>
            <a:r>
              <a:rPr lang="en-US" sz="2000" dirty="0" smtClean="0"/>
              <a:t> + 3D </a:t>
            </a:r>
            <a:r>
              <a:rPr lang="en-US" sz="2000" dirty="0" err="1" smtClean="0"/>
              <a:t>CyberShake</a:t>
            </a:r>
            <a:endParaRPr lang="en-US" sz="2000" dirty="0" smtClean="0"/>
          </a:p>
          <a:p>
            <a:pPr>
              <a:lnSpc>
                <a:spcPct val="90000"/>
              </a:lnSpc>
            </a:pPr>
            <a:r>
              <a:rPr lang="en-US" sz="2000" dirty="0" err="1" smtClean="0">
                <a:solidFill>
                  <a:srgbClr val="0000FF"/>
                </a:solidFill>
              </a:rPr>
              <a:t>RSQSim</a:t>
            </a:r>
            <a:r>
              <a:rPr lang="en-US" sz="2000" dirty="0" smtClean="0">
                <a:solidFill>
                  <a:srgbClr val="0000FF"/>
                </a:solidFill>
              </a:rPr>
              <a:t> + empirical relationship</a:t>
            </a:r>
            <a:endParaRPr lang="en-US" sz="2000" dirty="0"/>
          </a:p>
          <a:p>
            <a:pPr>
              <a:lnSpc>
                <a:spcPct val="90000"/>
              </a:lnSpc>
            </a:pPr>
            <a:r>
              <a:rPr lang="en-US" sz="2000" dirty="0" err="1" smtClean="0">
                <a:solidFill>
                  <a:srgbClr val="FF9900"/>
                </a:solidFill>
              </a:rPr>
              <a:t>RSQSim</a:t>
            </a:r>
            <a:r>
              <a:rPr lang="en-US" sz="2000" dirty="0" smtClean="0">
                <a:solidFill>
                  <a:srgbClr val="FF9900"/>
                </a:solidFill>
              </a:rPr>
              <a:t> + 1D model</a:t>
            </a:r>
            <a:endParaRPr lang="en-US" sz="2000" dirty="0">
              <a:solidFill>
                <a:srgbClr val="FF99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077052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High-F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Additional improvements to PSHA come from added physics</a:t>
            </a:r>
          </a:p>
          <a:p>
            <a:r>
              <a:rPr lang="en-US" dirty="0" smtClean="0"/>
              <a:t>Developed as part of SCEC High-F project</a:t>
            </a:r>
          </a:p>
          <a:p>
            <a:r>
              <a:rPr lang="en-US" dirty="0" smtClean="0"/>
              <a:t>V</a:t>
            </a:r>
            <a:r>
              <a:rPr lang="en-US" dirty="0" smtClean="0"/>
              <a:t>erification and validation</a:t>
            </a:r>
            <a:r>
              <a:rPr lang="en-US" dirty="0" smtClean="0"/>
              <a:t> </a:t>
            </a:r>
            <a:r>
              <a:rPr lang="en-US" dirty="0" smtClean="0"/>
              <a:t>with 3 wave propagation </a:t>
            </a:r>
            <a:r>
              <a:rPr lang="en-US" dirty="0" smtClean="0"/>
              <a:t>codes</a:t>
            </a:r>
          </a:p>
          <a:p>
            <a:pPr lvl="1"/>
            <a:r>
              <a:rPr lang="en-US" dirty="0" smtClean="0"/>
              <a:t>2 finite difference, 1 finite element</a:t>
            </a:r>
            <a:endParaRPr lang="en-US" dirty="0" smtClean="0"/>
          </a:p>
          <a:p>
            <a:r>
              <a:rPr lang="en-US" dirty="0" smtClean="0"/>
              <a:t>M5.1 La Habra event</a:t>
            </a:r>
            <a:br>
              <a:rPr lang="en-US" dirty="0" smtClean="0"/>
            </a:br>
            <a:r>
              <a:rPr lang="en-US" dirty="0" smtClean="0"/>
              <a:t>selected for comparison</a:t>
            </a:r>
          </a:p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F7A9BA-5035-D449-8FE0-B8C91CFFF0DB}" type="datetime1">
              <a:rPr lang="en-US" smtClean="0"/>
              <a:t>6/2/2018</a:t>
            </a:fld>
            <a:endParaRPr lang="bg-BG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Southern California Earthquake Center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C87F6-986D-49E6-AF40-1B3A1EE8064D}" type="slidenum">
              <a:rPr lang="uk-UA" smtClean="0"/>
              <a:pPr/>
              <a:t>7</a:t>
            </a:fld>
            <a:endParaRPr lang="uk-UA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48400" y="3927296"/>
            <a:ext cx="8168475" cy="39143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64554" y="4419600"/>
            <a:ext cx="895585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7800" y="5236240"/>
            <a:ext cx="3194258" cy="25918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10" name="Straight Arrow Connector 9"/>
          <p:cNvCxnSpPr/>
          <p:nvPr/>
        </p:nvCxnSpPr>
        <p:spPr>
          <a:xfrm flipV="1">
            <a:off x="2860968" y="5939130"/>
            <a:ext cx="3311232" cy="652820"/>
          </a:xfrm>
          <a:prstGeom prst="straightConnector1">
            <a:avLst/>
          </a:prstGeom>
          <a:ln w="25400"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Oval 11"/>
          <p:cNvSpPr/>
          <p:nvPr/>
        </p:nvSpPr>
        <p:spPr>
          <a:xfrm>
            <a:off x="2840648" y="6515750"/>
            <a:ext cx="152400" cy="15240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</p:spTree>
    <p:extLst>
      <p:ext uri="{BB962C8B-B14F-4D97-AF65-F5344CB8AC3E}">
        <p14:creationId xmlns:p14="http://schemas.microsoft.com/office/powerpoint/2010/main" val="18858399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High-F validation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F7A9BA-5035-D449-8FE0-B8C91CFFF0DB}" type="datetime1">
              <a:rPr lang="en-US" smtClean="0"/>
              <a:t>6/2/2018</a:t>
            </a:fld>
            <a:endParaRPr lang="bg-BG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Southern California Earthquake Center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C87F6-986D-49E6-AF40-1B3A1EE8064D}" type="slidenum">
              <a:rPr lang="uk-UA" smtClean="0"/>
              <a:pPr/>
              <a:t>8</a:t>
            </a:fld>
            <a:endParaRPr lang="uk-UA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209" b="69407"/>
          <a:stretch/>
        </p:blipFill>
        <p:spPr bwMode="auto">
          <a:xfrm>
            <a:off x="6324600" y="1377328"/>
            <a:ext cx="7983850" cy="59378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6324600" y="7015270"/>
            <a:ext cx="8212450" cy="7571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 sz="2400" dirty="0" smtClean="0"/>
              <a:t>Goodness-of-fit maps.</a:t>
            </a:r>
          </a:p>
          <a:p>
            <a:pPr algn="ctr">
              <a:lnSpc>
                <a:spcPct val="90000"/>
              </a:lnSpc>
            </a:pPr>
            <a:r>
              <a:rPr lang="en-US" sz="2400" dirty="0" smtClean="0"/>
              <a:t>Higher numbers (yellows and whites) represent better fit. </a:t>
            </a:r>
            <a:endParaRPr lang="en-US" sz="2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Simulation results compared</a:t>
            </a:r>
            <a:br>
              <a:rPr lang="en-US" dirty="0" smtClean="0"/>
            </a:br>
            <a:r>
              <a:rPr lang="en-US" dirty="0" smtClean="0"/>
              <a:t>against observed seismograms</a:t>
            </a:r>
          </a:p>
          <a:p>
            <a:r>
              <a:rPr lang="en-US" dirty="0" smtClean="0"/>
              <a:t>Identified areas of improvement</a:t>
            </a:r>
            <a:br>
              <a:rPr lang="en-US" dirty="0" smtClean="0"/>
            </a:br>
            <a:r>
              <a:rPr lang="en-US" dirty="0" smtClean="0"/>
              <a:t>at higher frequencies</a:t>
            </a:r>
          </a:p>
          <a:p>
            <a:r>
              <a:rPr lang="en-US" dirty="0" smtClean="0"/>
              <a:t>Advances integrated </a:t>
            </a:r>
            <a:r>
              <a:rPr lang="en-US" dirty="0" smtClean="0"/>
              <a:t>back</a:t>
            </a:r>
            <a:br>
              <a:rPr lang="en-US" dirty="0" smtClean="0"/>
            </a:br>
            <a:r>
              <a:rPr lang="en-US" dirty="0" smtClean="0"/>
              <a:t>into </a:t>
            </a:r>
            <a:r>
              <a:rPr lang="en-US" dirty="0" err="1" smtClean="0"/>
              <a:t>CyberShake</a:t>
            </a:r>
            <a:r>
              <a:rPr lang="en-US" dirty="0" smtClean="0"/>
              <a:t> </a:t>
            </a:r>
            <a:r>
              <a:rPr lang="en-US" dirty="0" smtClean="0"/>
              <a:t>for</a:t>
            </a:r>
            <a:br>
              <a:rPr lang="en-US" dirty="0" smtClean="0"/>
            </a:br>
            <a:r>
              <a:rPr lang="en-US" dirty="0" smtClean="0"/>
              <a:t>improved </a:t>
            </a:r>
            <a:r>
              <a:rPr lang="en-US" dirty="0" smtClean="0"/>
              <a:t>PSHA</a:t>
            </a:r>
          </a:p>
        </p:txBody>
      </p:sp>
    </p:spTree>
    <p:extLst>
      <p:ext uri="{BB962C8B-B14F-4D97-AF65-F5344CB8AC3E}">
        <p14:creationId xmlns:p14="http://schemas.microsoft.com/office/powerpoint/2010/main" val="18643825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SCEC </a:t>
            </a:r>
            <a:r>
              <a:rPr lang="en-US" dirty="0" err="1" smtClean="0"/>
              <a:t>UseIT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SCEC conducts an NSF-funded REU, Undergraduate Studies in Earthquake Information Technology (</a:t>
            </a:r>
            <a:r>
              <a:rPr lang="en-US" dirty="0" err="1" smtClean="0"/>
              <a:t>UseIT</a:t>
            </a:r>
            <a:r>
              <a:rPr lang="en-US" dirty="0" smtClean="0"/>
              <a:t>) since 2002</a:t>
            </a:r>
            <a:endParaRPr lang="en-US" dirty="0" smtClean="0"/>
          </a:p>
          <a:p>
            <a:r>
              <a:rPr lang="en-US" dirty="0" smtClean="0"/>
              <a:t>20-25 </a:t>
            </a:r>
            <a:r>
              <a:rPr lang="en-US" dirty="0" smtClean="0"/>
              <a:t>students from across the country for </a:t>
            </a:r>
            <a:r>
              <a:rPr lang="en-US" dirty="0" smtClean="0"/>
              <a:t>8-week summer program</a:t>
            </a:r>
          </a:p>
          <a:p>
            <a:pPr lvl="1"/>
            <a:r>
              <a:rPr lang="en-US" dirty="0" smtClean="0"/>
              <a:t>44% female</a:t>
            </a:r>
          </a:p>
          <a:p>
            <a:pPr lvl="1"/>
            <a:r>
              <a:rPr lang="en-US" dirty="0" smtClean="0"/>
              <a:t>42% underrepresented minorities</a:t>
            </a:r>
          </a:p>
          <a:p>
            <a:pPr lvl="1"/>
            <a:r>
              <a:rPr lang="en-US" dirty="0" smtClean="0"/>
              <a:t>53% first-generation college students</a:t>
            </a:r>
          </a:p>
          <a:p>
            <a:r>
              <a:rPr lang="en-US" dirty="0" smtClean="0"/>
              <a:t>Students accomplish a ‘grand challenge’ which includes earth science and computer science elements</a:t>
            </a:r>
          </a:p>
          <a:p>
            <a:r>
              <a:rPr lang="en-US" dirty="0" smtClean="0"/>
              <a:t>Since 2016, has included an HPC component on Blue Waters</a:t>
            </a:r>
          </a:p>
          <a:p>
            <a:pPr lvl="1"/>
            <a:r>
              <a:rPr lang="en-US" dirty="0" smtClean="0"/>
              <a:t>Goal is to make students aware of HPC as a field</a:t>
            </a:r>
          </a:p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F7A9BA-5035-D449-8FE0-B8C91CFFF0DB}" type="datetime1">
              <a:rPr lang="en-US" smtClean="0"/>
              <a:t>6/2/2018</a:t>
            </a:fld>
            <a:endParaRPr lang="bg-BG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Southern California Earthquake Center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C87F6-986D-49E6-AF40-1B3A1EE8064D}" type="slidenum">
              <a:rPr lang="uk-UA" smtClean="0"/>
              <a:pPr/>
              <a:t>9</a:t>
            </a:fld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21252541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Shape 98"/>
          <p:cNvPicPr preferRelativeResize="0"/>
          <p:nvPr/>
        </p:nvPicPr>
        <p:blipFill rotWithShape="1">
          <a:blip r:embed="rId2">
            <a:alphaModFix/>
          </a:blip>
          <a:srcRect t="3683"/>
          <a:stretch/>
        </p:blipFill>
        <p:spPr>
          <a:xfrm>
            <a:off x="2971800" y="4020156"/>
            <a:ext cx="4162598" cy="3788975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err="1" smtClean="0"/>
              <a:t>UseIT</a:t>
            </a:r>
            <a:r>
              <a:rPr lang="en-US" dirty="0" smtClean="0"/>
              <a:t> on Blue Waters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In 2017, interns used Blue Waters to generate </a:t>
            </a:r>
            <a:r>
              <a:rPr lang="en-US" dirty="0" err="1" smtClean="0"/>
              <a:t>RSQSim</a:t>
            </a:r>
            <a:r>
              <a:rPr lang="en-US" dirty="0" smtClean="0"/>
              <a:t> catalogs</a:t>
            </a:r>
          </a:p>
          <a:p>
            <a:pPr lvl="1"/>
            <a:r>
              <a:rPr lang="en-US" dirty="0" smtClean="0"/>
              <a:t>30,000 node-hours</a:t>
            </a:r>
          </a:p>
          <a:p>
            <a:pPr lvl="1"/>
            <a:r>
              <a:rPr lang="en-US" dirty="0" smtClean="0"/>
              <a:t>Performed parameter sweeps</a:t>
            </a:r>
          </a:p>
          <a:p>
            <a:pPr lvl="1"/>
            <a:r>
              <a:rPr lang="en-US" dirty="0" smtClean="0"/>
              <a:t>Catalogs used to predict likelihood of large aftershock sequences and losses</a:t>
            </a:r>
          </a:p>
          <a:p>
            <a:r>
              <a:rPr lang="en-US" dirty="0" smtClean="0"/>
              <a:t>Many students now have an interest in HPC careers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F7A9BA-5035-D449-8FE0-B8C91CFFF0DB}" type="datetime1">
              <a:rPr lang="en-US" smtClean="0"/>
              <a:t>6/2/2018</a:t>
            </a:fld>
            <a:endParaRPr lang="bg-BG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Southern California Earthquake Center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C87F6-986D-49E6-AF40-1B3A1EE8064D}" type="slidenum">
              <a:rPr lang="uk-UA" smtClean="0"/>
              <a:pPr/>
              <a:t>10</a:t>
            </a:fld>
            <a:endParaRPr lang="uk-UA" dirty="0"/>
          </a:p>
        </p:txBody>
      </p:sp>
      <p:sp>
        <p:nvSpPr>
          <p:cNvPr id="8" name="TextBox 7"/>
          <p:cNvSpPr txBox="1"/>
          <p:nvPr/>
        </p:nvSpPr>
        <p:spPr>
          <a:xfrm rot="10800000" flipH="1" flipV="1">
            <a:off x="457200" y="5159886"/>
            <a:ext cx="2514600" cy="13388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en-US" sz="1800" dirty="0" smtClean="0"/>
              <a:t>Magnitude frequency distribution of 4 </a:t>
            </a:r>
            <a:r>
              <a:rPr lang="en-US" sz="1800" dirty="0" err="1" smtClean="0"/>
              <a:t>RSQSim</a:t>
            </a:r>
            <a:r>
              <a:rPr lang="en-US" sz="1800" dirty="0" smtClean="0"/>
              <a:t> catalogs with varying frictional parameters</a:t>
            </a:r>
            <a:endParaRPr lang="en-US" sz="1800" dirty="0"/>
          </a:p>
        </p:txBody>
      </p:sp>
      <p:pic>
        <p:nvPicPr>
          <p:cNvPr id="9" name="Shape 10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9525000" y="4200142"/>
            <a:ext cx="4427746" cy="3429000"/>
          </a:xfrm>
          <a:prstGeom prst="rect">
            <a:avLst/>
          </a:prstGeom>
          <a:noFill/>
          <a:ln>
            <a:noFill/>
          </a:ln>
        </p:spPr>
      </p:pic>
      <p:sp>
        <p:nvSpPr>
          <p:cNvPr id="10" name="TextBox 9"/>
          <p:cNvSpPr txBox="1"/>
          <p:nvPr/>
        </p:nvSpPr>
        <p:spPr>
          <a:xfrm>
            <a:off x="7543800" y="5235071"/>
            <a:ext cx="1981200" cy="10895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en-US" sz="1800" dirty="0" smtClean="0"/>
              <a:t>Projected economic loss due to a M7.7 on the Mojave fault</a:t>
            </a:r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39069195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Blue Waters Plans </a:t>
            </a:r>
            <a:r>
              <a:rPr lang="en-US" dirty="0" smtClean="0"/>
              <a:t>for 2018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Building on 2017 Blue Waters accomplishments </a:t>
            </a:r>
          </a:p>
          <a:p>
            <a:r>
              <a:rPr lang="en-US" dirty="0" smtClean="0"/>
              <a:t>Full regional PSHA study using </a:t>
            </a:r>
            <a:r>
              <a:rPr lang="en-US" dirty="0" err="1" smtClean="0"/>
              <a:t>RSQSim</a:t>
            </a:r>
            <a:endParaRPr lang="en-US" dirty="0" smtClean="0"/>
          </a:p>
          <a:p>
            <a:pPr lvl="1"/>
            <a:r>
              <a:rPr lang="en-US" dirty="0" smtClean="0"/>
              <a:t>500,000 node hours</a:t>
            </a:r>
            <a:endParaRPr lang="en-US" dirty="0" smtClean="0"/>
          </a:p>
          <a:p>
            <a:r>
              <a:rPr lang="en-US" dirty="0" smtClean="0"/>
              <a:t>Physics-based PSHA study in Bay Area</a:t>
            </a:r>
          </a:p>
          <a:p>
            <a:pPr lvl="1"/>
            <a:r>
              <a:rPr lang="en-US" dirty="0" smtClean="0"/>
              <a:t>1.5 million node-hours</a:t>
            </a:r>
          </a:p>
          <a:p>
            <a:r>
              <a:rPr lang="en-US" dirty="0" smtClean="0"/>
              <a:t>Integration of additional physics into High-F</a:t>
            </a:r>
          </a:p>
          <a:p>
            <a:pPr lvl="1"/>
            <a:r>
              <a:rPr lang="en-US" dirty="0" smtClean="0"/>
              <a:t>Nonlinearity</a:t>
            </a:r>
          </a:p>
          <a:p>
            <a:pPr lvl="1"/>
            <a:r>
              <a:rPr lang="en-US" dirty="0" smtClean="0"/>
              <a:t>Topography</a:t>
            </a:r>
          </a:p>
          <a:p>
            <a:pPr lvl="1"/>
            <a:r>
              <a:rPr lang="en-US" dirty="0" smtClean="0"/>
              <a:t>Attenuation</a:t>
            </a:r>
          </a:p>
          <a:p>
            <a:r>
              <a:rPr lang="en-US" dirty="0" err="1" smtClean="0"/>
              <a:t>UseIT</a:t>
            </a:r>
            <a:r>
              <a:rPr lang="en-US" dirty="0" smtClean="0"/>
              <a:t> intern class starts next week</a:t>
            </a:r>
            <a:endParaRPr lang="en-US" dirty="0"/>
          </a:p>
          <a:p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F7A9BA-5035-D449-8FE0-B8C91CFFF0DB}" type="datetime1">
              <a:rPr lang="en-US" smtClean="0"/>
              <a:t>6/2/2018</a:t>
            </a:fld>
            <a:endParaRPr lang="bg-BG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Southern California Earthquake Center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C87F6-986D-49E6-AF40-1B3A1EE8064D}" type="slidenum">
              <a:rPr lang="uk-UA" smtClean="0"/>
              <a:pPr/>
              <a:t>11</a:t>
            </a:fld>
            <a:endParaRPr lang="uk-UA" dirty="0"/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118" t="7662" r="59079" b="12748"/>
          <a:stretch/>
        </p:blipFill>
        <p:spPr bwMode="auto">
          <a:xfrm>
            <a:off x="9372600" y="2021134"/>
            <a:ext cx="4953000" cy="55988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3668227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Questions?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F7A9BA-5035-D449-8FE0-B8C91CFFF0DB}" type="datetime1">
              <a:rPr lang="en-US" smtClean="0"/>
              <a:t>6/2/2018</a:t>
            </a:fld>
            <a:endParaRPr lang="bg-BG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Southern California Earthquake Center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C87F6-986D-49E6-AF40-1B3A1EE8064D}" type="slidenum">
              <a:rPr lang="uk-UA" smtClean="0"/>
              <a:pPr/>
              <a:t>12</a:t>
            </a:fld>
            <a:endParaRPr lang="uk-UA" dirty="0"/>
          </a:p>
        </p:txBody>
      </p:sp>
      <p:sp>
        <p:nvSpPr>
          <p:cNvPr id="7" name="Slide Number Placeholder 3"/>
          <p:cNvSpPr txBox="1">
            <a:spLocks/>
          </p:cNvSpPr>
          <p:nvPr/>
        </p:nvSpPr>
        <p:spPr>
          <a:xfrm>
            <a:off x="228600" y="7874896"/>
            <a:ext cx="1584960" cy="274320"/>
          </a:xfrm>
          <a:prstGeom prst="rect">
            <a:avLst/>
          </a:prstGeom>
        </p:spPr>
        <p:txBody>
          <a:bodyPr vert="horz" lIns="109746" tIns="54873" rIns="109746" bIns="54873" rtlCol="0" anchor="ctr"/>
          <a:lstStyle>
            <a:defPPr>
              <a:defRPr lang="en-US"/>
            </a:defPPr>
            <a:lvl1pPr marL="0" algn="r" defTabSz="1097463" rtl="0" eaLnBrk="1" latinLnBrk="0" hangingPunct="1">
              <a:defRPr sz="1700" kern="1200">
                <a:solidFill>
                  <a:srgbClr val="FFFFFF"/>
                </a:solidFill>
                <a:latin typeface="Arial" charset="0"/>
                <a:ea typeface="Arial" charset="0"/>
                <a:cs typeface="Arial" charset="0"/>
              </a:defRPr>
            </a:lvl1pPr>
            <a:lvl2pPr marL="548731" algn="l" defTabSz="1097463" rtl="0" eaLnBrk="1" latinLnBrk="0" hangingPunct="1"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97463" algn="l" defTabSz="1097463" rtl="0" eaLnBrk="1" latinLnBrk="0" hangingPunct="1"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46194" algn="l" defTabSz="1097463" rtl="0" eaLnBrk="1" latinLnBrk="0" hangingPunct="1"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194926" algn="l" defTabSz="1097463" rtl="0" eaLnBrk="1" latinLnBrk="0" hangingPunct="1"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743657" algn="l" defTabSz="1097463" rtl="0" eaLnBrk="1" latinLnBrk="0" hangingPunct="1"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292389" algn="l" defTabSz="1097463" rtl="0" eaLnBrk="1" latinLnBrk="0" hangingPunct="1"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841120" algn="l" defTabSz="1097463" rtl="0" eaLnBrk="1" latinLnBrk="0" hangingPunct="1"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389852" algn="l" defTabSz="1097463" rtl="0" eaLnBrk="1" latinLnBrk="0" hangingPunct="1"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1900" dirty="0"/>
          </a:p>
        </p:txBody>
      </p:sp>
      <p:pic>
        <p:nvPicPr>
          <p:cNvPr id="8" name="Picture 7" descr="bigusgs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820400" y="1835321"/>
            <a:ext cx="2292123" cy="8461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813560" y="6450277"/>
            <a:ext cx="3158885" cy="881856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</p:pic>
      <p:pic>
        <p:nvPicPr>
          <p:cNvPr id="14" name="Picture 9" descr="isi_logo_red_large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172200" y="3886200"/>
            <a:ext cx="1953997" cy="12425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18" name="Group 17"/>
          <p:cNvGrpSpPr/>
          <p:nvPr/>
        </p:nvGrpSpPr>
        <p:grpSpPr>
          <a:xfrm>
            <a:off x="10392141" y="6348641"/>
            <a:ext cx="3389164" cy="1085128"/>
            <a:chOff x="-914400" y="852134"/>
            <a:chExt cx="6515100" cy="2085976"/>
          </a:xfrm>
        </p:grpSpPr>
        <p:sp>
          <p:nvSpPr>
            <p:cNvPr id="19" name="Rectangle 18"/>
            <p:cNvSpPr/>
            <p:nvPr/>
          </p:nvSpPr>
          <p:spPr bwMode="auto">
            <a:xfrm>
              <a:off x="-914400" y="852134"/>
              <a:ext cx="6172200" cy="1774030"/>
            </a:xfrm>
            <a:prstGeom prst="rect">
              <a:avLst/>
            </a:prstGeom>
            <a:solidFill>
              <a:srgbClr val="3366CC"/>
            </a:solidFill>
            <a:ln>
              <a:noFill/>
            </a:ln>
            <a:effectLst/>
            <a:ex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3200" b="0" i="0" u="none" strike="noStrike" cap="none" normalizeH="0" baseline="0" smtClean="0">
                <a:ln>
                  <a:noFill/>
                </a:ln>
                <a:solidFill>
                  <a:schemeClr val="tx2"/>
                </a:solidFill>
                <a:effectLst/>
                <a:latin typeface="Arial" pitchFamily="34" charset="0"/>
              </a:endParaRPr>
            </a:p>
          </p:txBody>
        </p:sp>
        <p:pic>
          <p:nvPicPr>
            <p:cNvPr id="20" name="Picture 2" descr="https://pegasus.isi.edu/wordpress/wp-content/uploads/2015/10/logo.png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762000" y="852134"/>
              <a:ext cx="6362700" cy="208597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21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0" y="1418754"/>
            <a:ext cx="2386193" cy="128001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8632031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Continental North America 16x9">
  <a:themeElements>
    <a:clrScheme name="Custom 8">
      <a:dk1>
        <a:srgbClr val="000000"/>
      </a:dk1>
      <a:lt1>
        <a:srgbClr val="990000"/>
      </a:lt1>
      <a:dk2>
        <a:srgbClr val="DDDDBE"/>
      </a:dk2>
      <a:lt2>
        <a:srgbClr val="AAB9C3"/>
      </a:lt2>
      <a:accent1>
        <a:srgbClr val="561643"/>
      </a:accent1>
      <a:accent2>
        <a:srgbClr val="2076FF"/>
      </a:accent2>
      <a:accent3>
        <a:srgbClr val="8EA604"/>
      </a:accent3>
      <a:accent4>
        <a:srgbClr val="F4B841"/>
      </a:accent4>
      <a:accent5>
        <a:srgbClr val="D17422"/>
      </a:accent5>
      <a:accent6>
        <a:srgbClr val="F75C03"/>
      </a:accent6>
      <a:hlink>
        <a:srgbClr val="2075FF"/>
      </a:hlink>
      <a:folHlink>
        <a:srgbClr val="AAB9C3"/>
      </a:folHlink>
    </a:clrScheme>
    <a:fontScheme name="Arial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/>
      <a:bodyPr rtlCol="0" anchor="ctr"/>
      <a:lstStyle>
        <a:defPPr algn="ctr">
          <a:defRPr sz="2400"/>
        </a:defPPr>
      </a:lstStyle>
      <a:style>
        <a:lnRef idx="2">
          <a:schemeClr val="dk1">
            <a:shade val="50000"/>
          </a:schemeClr>
        </a:lnRef>
        <a:fillRef idx="1">
          <a:schemeClr val="dk1"/>
        </a:fillRef>
        <a:effectRef idx="0">
          <a:schemeClr val="dk1"/>
        </a:effectRef>
        <a:fontRef idx="minor">
          <a:schemeClr val="lt1"/>
        </a:fontRef>
      </a:style>
    </a:spDef>
    <a:lnDef>
      <a:spPr>
        <a:ln w="12700">
          <a:solidFill>
            <a:schemeClr val="tx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none" rtlCol="0">
        <a:spAutoFit/>
      </a:bodyPr>
      <a:lstStyle>
        <a:defPPr>
          <a:lnSpc>
            <a:spcPct val="90000"/>
          </a:lnSpc>
          <a:defRPr sz="2400"/>
        </a:defPPr>
      </a:lstStyle>
    </a:txDef>
  </a:objectDefaults>
  <a:extraClrSchemeLst/>
  <a:extLst>
    <a:ext uri="{05A4C25C-085E-4340-85A3-A5531E510DB2}">
      <thm15:themeFamily xmlns:thm15="http://schemas.microsoft.com/office/thememl/2012/main" xmlns="" name="WorldMapSeries-NorthAmerica_Tan" id="{8CFAC0C2-7596-8141-AC09-7B1BE1AF27ED}" vid="{D2FAE4A1-1E70-C04D-8AB3-03C38252D52D}"/>
    </a:ext>
  </a:extLst>
</a:theme>
</file>

<file path=ppt/theme/theme2.xml><?xml version="1.0" encoding="utf-8"?>
<a:theme xmlns:a="http://schemas.openxmlformats.org/drawingml/2006/main" name="Office Theme">
  <a:themeElements>
    <a:clrScheme name="Continental_16x9">
      <a:dk1>
        <a:srgbClr val="545454"/>
      </a:dk1>
      <a:lt1>
        <a:sysClr val="window" lastClr="FFFFFF"/>
      </a:lt1>
      <a:dk2>
        <a:srgbClr val="000000"/>
      </a:dk2>
      <a:lt2>
        <a:srgbClr val="BFBFBF"/>
      </a:lt2>
      <a:accent1>
        <a:srgbClr val="40BAD2"/>
      </a:accent1>
      <a:accent2>
        <a:srgbClr val="FAB900"/>
      </a:accent2>
      <a:accent3>
        <a:srgbClr val="90BB23"/>
      </a:accent3>
      <a:accent4>
        <a:srgbClr val="EE7008"/>
      </a:accent4>
      <a:accent5>
        <a:srgbClr val="1AB39F"/>
      </a:accent5>
      <a:accent6>
        <a:srgbClr val="D5393D"/>
      </a:accent6>
      <a:hlink>
        <a:srgbClr val="90BB23"/>
      </a:hlink>
      <a:folHlink>
        <a:srgbClr val="EE7008"/>
      </a:folHlink>
    </a:clrScheme>
    <a:fontScheme name="Century Gothic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Continental_16x9">
      <a:dk1>
        <a:srgbClr val="545454"/>
      </a:dk1>
      <a:lt1>
        <a:sysClr val="window" lastClr="FFFFFF"/>
      </a:lt1>
      <a:dk2>
        <a:srgbClr val="000000"/>
      </a:dk2>
      <a:lt2>
        <a:srgbClr val="BFBFBF"/>
      </a:lt2>
      <a:accent1>
        <a:srgbClr val="40BAD2"/>
      </a:accent1>
      <a:accent2>
        <a:srgbClr val="FAB900"/>
      </a:accent2>
      <a:accent3>
        <a:srgbClr val="90BB23"/>
      </a:accent3>
      <a:accent4>
        <a:srgbClr val="EE7008"/>
      </a:accent4>
      <a:accent5>
        <a:srgbClr val="1AB39F"/>
      </a:accent5>
      <a:accent6>
        <a:srgbClr val="D5393D"/>
      </a:accent6>
      <a:hlink>
        <a:srgbClr val="90BB23"/>
      </a:hlink>
      <a:folHlink>
        <a:srgbClr val="EE7008"/>
      </a:folHlink>
    </a:clrScheme>
    <a:fontScheme name="Century Gothic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DirectSourceMarket xmlns="4873beb7-5857-4685-be1f-d57550cc96cc" xsi:nil="true"/>
    <ApprovalStatus xmlns="4873beb7-5857-4685-be1f-d57550cc96cc">InProgress</ApprovalStatus>
    <MarketSpecific xmlns="4873beb7-5857-4685-be1f-d57550cc96cc">false</MarketSpecific>
    <LocComments xmlns="4873beb7-5857-4685-be1f-d57550cc96cc" xsi:nil="true"/>
    <ThumbnailAssetId xmlns="4873beb7-5857-4685-be1f-d57550cc96cc" xsi:nil="true"/>
    <PrimaryImageGen xmlns="4873beb7-5857-4685-be1f-d57550cc96cc">false</PrimaryImageGen>
    <LegacyData xmlns="4873beb7-5857-4685-be1f-d57550cc96cc" xsi:nil="true"/>
    <LocRecommendedHandoff xmlns="4873beb7-5857-4685-be1f-d57550cc96cc" xsi:nil="true"/>
    <BusinessGroup xmlns="4873beb7-5857-4685-be1f-d57550cc96cc" xsi:nil="true"/>
    <BlockPublish xmlns="4873beb7-5857-4685-be1f-d57550cc96cc">false</BlockPublish>
    <TPFriendlyName xmlns="4873beb7-5857-4685-be1f-d57550cc96cc" xsi:nil="true"/>
    <NumericId xmlns="4873beb7-5857-4685-be1f-d57550cc96cc" xsi:nil="true"/>
    <APEditor xmlns="4873beb7-5857-4685-be1f-d57550cc96cc">
      <UserInfo>
        <DisplayName/>
        <AccountId xsi:nil="true"/>
        <AccountType/>
      </UserInfo>
    </APEditor>
    <SourceTitle xmlns="4873beb7-5857-4685-be1f-d57550cc96cc" xsi:nil="true"/>
    <OpenTemplate xmlns="4873beb7-5857-4685-be1f-d57550cc96cc">true</OpenTemplate>
    <UALocComments xmlns="4873beb7-5857-4685-be1f-d57550cc96cc" xsi:nil="true"/>
    <ParentAssetId xmlns="4873beb7-5857-4685-be1f-d57550cc96cc" xsi:nil="true"/>
    <IntlLangReviewDate xmlns="4873beb7-5857-4685-be1f-d57550cc96cc" xsi:nil="true"/>
    <FeatureTagsTaxHTField0 xmlns="4873beb7-5857-4685-be1f-d57550cc96cc">
      <Terms xmlns="http://schemas.microsoft.com/office/infopath/2007/PartnerControls"/>
    </FeatureTagsTaxHTField0>
    <PublishStatusLookup xmlns="4873beb7-5857-4685-be1f-d57550cc96cc">
      <Value>1380830</Value>
    </PublishStatusLookup>
    <Providers xmlns="4873beb7-5857-4685-be1f-d57550cc96cc" xsi:nil="true"/>
    <MachineTranslated xmlns="4873beb7-5857-4685-be1f-d57550cc96cc">false</MachineTranslated>
    <OriginalSourceMarket xmlns="4873beb7-5857-4685-be1f-d57550cc96cc" xsi:nil="true"/>
    <APDescription xmlns="4873beb7-5857-4685-be1f-d57550cc96cc">This template - appropriate for students, teachers, or businesses -  features a title slide with a map of the North American continent in a gray-on-gray color scheme. It's one of a related series of templates, each featuring a different continent.  This template is compatible with PowerPoint 2013 and later, and offers a variety of slide layouts including title slides, bulleted lists, photo with captions, a sample chart, and blank slide, all in a widescreen (16X9) format.
</APDescription>
    <ClipArtFilename xmlns="4873beb7-5857-4685-be1f-d57550cc96cc" xsi:nil="true"/>
    <ContentItem xmlns="4873beb7-5857-4685-be1f-d57550cc96cc" xsi:nil="true"/>
    <TPInstallLocation xmlns="4873beb7-5857-4685-be1f-d57550cc96cc" xsi:nil="true"/>
    <PublishTargets xmlns="4873beb7-5857-4685-be1f-d57550cc96cc">OfficeOnlineVNext</PublishTargets>
    <TimesCloned xmlns="4873beb7-5857-4685-be1f-d57550cc96cc" xsi:nil="true"/>
    <AssetStart xmlns="4873beb7-5857-4685-be1f-d57550cc96cc">2011-12-19T18:35:00+00:00</AssetStart>
    <Provider xmlns="4873beb7-5857-4685-be1f-d57550cc96cc" xsi:nil="true"/>
    <AcquiredFrom xmlns="4873beb7-5857-4685-be1f-d57550cc96cc">Internal MS</AcquiredFrom>
    <FriendlyTitle xmlns="4873beb7-5857-4685-be1f-d57550cc96cc" xsi:nil="true"/>
    <LastHandOff xmlns="4873beb7-5857-4685-be1f-d57550cc96cc" xsi:nil="true"/>
    <TPClientViewer xmlns="4873beb7-5857-4685-be1f-d57550cc96cc" xsi:nil="true"/>
    <UACurrentWords xmlns="4873beb7-5857-4685-be1f-d57550cc96cc" xsi:nil="true"/>
    <ArtSampleDocs xmlns="4873beb7-5857-4685-be1f-d57550cc96cc" xsi:nil="true"/>
    <UALocRecommendation xmlns="4873beb7-5857-4685-be1f-d57550cc96cc">Localize</UALocRecommendation>
    <Manager xmlns="4873beb7-5857-4685-be1f-d57550cc96cc" xsi:nil="true"/>
    <ShowIn xmlns="4873beb7-5857-4685-be1f-d57550cc96cc">Show everywhere</ShowIn>
    <UANotes xmlns="4873beb7-5857-4685-be1f-d57550cc96cc" xsi:nil="true"/>
    <TemplateStatus xmlns="4873beb7-5857-4685-be1f-d57550cc96cc">Complete</TemplateStatus>
    <InternalTagsTaxHTField0 xmlns="4873beb7-5857-4685-be1f-d57550cc96cc">
      <Terms xmlns="http://schemas.microsoft.com/office/infopath/2007/PartnerControls"/>
    </InternalTagsTaxHTField0>
    <CSXHash xmlns="4873beb7-5857-4685-be1f-d57550cc96cc" xsi:nil="true"/>
    <Downloads xmlns="4873beb7-5857-4685-be1f-d57550cc96cc">0</Downloads>
    <VoteCount xmlns="4873beb7-5857-4685-be1f-d57550cc96cc" xsi:nil="true"/>
    <OOCacheId xmlns="4873beb7-5857-4685-be1f-d57550cc96cc" xsi:nil="true"/>
    <IsDeleted xmlns="4873beb7-5857-4685-be1f-d57550cc96cc">false</IsDeleted>
    <AssetExpire xmlns="4873beb7-5857-4685-be1f-d57550cc96cc">2035-01-01T08:00:00+00:00</AssetExpire>
    <DSATActionTaken xmlns="4873beb7-5857-4685-be1f-d57550cc96cc" xsi:nil="true"/>
    <CSXSubmissionMarket xmlns="4873beb7-5857-4685-be1f-d57550cc96cc" xsi:nil="true"/>
    <TPExecutable xmlns="4873beb7-5857-4685-be1f-d57550cc96cc" xsi:nil="true"/>
    <SubmitterId xmlns="4873beb7-5857-4685-be1f-d57550cc96cc" xsi:nil="true"/>
    <EditorialTags xmlns="4873beb7-5857-4685-be1f-d57550cc96cc" xsi:nil="true"/>
    <ApprovalLog xmlns="4873beb7-5857-4685-be1f-d57550cc96cc" xsi:nil="true"/>
    <AssetType xmlns="4873beb7-5857-4685-be1f-d57550cc96cc">TP</AssetType>
    <BugNumber xmlns="4873beb7-5857-4685-be1f-d57550cc96cc" xsi:nil="true"/>
    <CSXSubmissionDate xmlns="4873beb7-5857-4685-be1f-d57550cc96cc" xsi:nil="true"/>
    <CSXUpdate xmlns="4873beb7-5857-4685-be1f-d57550cc96cc">false</CSXUpdate>
    <Milestone xmlns="4873beb7-5857-4685-be1f-d57550cc96cc" xsi:nil="true"/>
    <RecommendationsModifier xmlns="4873beb7-5857-4685-be1f-d57550cc96cc" xsi:nil="true"/>
    <OriginAsset xmlns="4873beb7-5857-4685-be1f-d57550cc96cc" xsi:nil="true"/>
    <TPComponent xmlns="4873beb7-5857-4685-be1f-d57550cc96cc" xsi:nil="true"/>
    <AssetId xmlns="4873beb7-5857-4685-be1f-d57550cc96cc">TP102804878</AssetId>
    <IntlLocPriority xmlns="4873beb7-5857-4685-be1f-d57550cc96cc" xsi:nil="true"/>
    <PolicheckWords xmlns="4873beb7-5857-4685-be1f-d57550cc96cc" xsi:nil="true"/>
    <TPLaunchHelpLink xmlns="4873beb7-5857-4685-be1f-d57550cc96cc" xsi:nil="true"/>
    <TPApplication xmlns="4873beb7-5857-4685-be1f-d57550cc96cc" xsi:nil="true"/>
    <CrawlForDependencies xmlns="4873beb7-5857-4685-be1f-d57550cc96cc">false</CrawlForDependencies>
    <HandoffToMSDN xmlns="4873beb7-5857-4685-be1f-d57550cc96cc" xsi:nil="true"/>
    <PlannedPubDate xmlns="4873beb7-5857-4685-be1f-d57550cc96cc" xsi:nil="true"/>
    <IntlLangReviewer xmlns="4873beb7-5857-4685-be1f-d57550cc96cc" xsi:nil="true"/>
    <TrustLevel xmlns="4873beb7-5857-4685-be1f-d57550cc96cc">1 Microsoft Managed Content</TrustLevel>
    <LocLastLocAttemptVersionLookup xmlns="4873beb7-5857-4685-be1f-d57550cc96cc">725058</LocLastLocAttemptVersionLookup>
    <IsSearchable xmlns="4873beb7-5857-4685-be1f-d57550cc96cc">true</IsSearchable>
    <TemplateTemplateType xmlns="4873beb7-5857-4685-be1f-d57550cc96cc">PowerPoint Presentation Template</TemplateTemplateType>
    <CampaignTagsTaxHTField0 xmlns="4873beb7-5857-4685-be1f-d57550cc96cc">
      <Terms xmlns="http://schemas.microsoft.com/office/infopath/2007/PartnerControls"/>
    </CampaignTagsTaxHTField0>
    <TPNamespace xmlns="4873beb7-5857-4685-be1f-d57550cc96cc" xsi:nil="true"/>
    <TaxCatchAll xmlns="4873beb7-5857-4685-be1f-d57550cc96cc"/>
    <Markets xmlns="4873beb7-5857-4685-be1f-d57550cc96cc"/>
    <UAProjectedTotalWords xmlns="4873beb7-5857-4685-be1f-d57550cc96cc" xsi:nil="true"/>
    <IntlLangReview xmlns="4873beb7-5857-4685-be1f-d57550cc96cc">false</IntlLangReview>
    <OutputCachingOn xmlns="4873beb7-5857-4685-be1f-d57550cc96cc">false</OutputCachingOn>
    <AverageRating xmlns="4873beb7-5857-4685-be1f-d57550cc96cc" xsi:nil="true"/>
    <APAuthor xmlns="4873beb7-5857-4685-be1f-d57550cc96cc">
      <UserInfo>
        <DisplayName>REDMOND\v-vaddu</DisplayName>
        <AccountId>2567</AccountId>
        <AccountType/>
      </UserInfo>
    </APAuthor>
    <LocManualTestRequired xmlns="4873beb7-5857-4685-be1f-d57550cc96cc">false</LocManualTestRequired>
    <TPCommandLine xmlns="4873beb7-5857-4685-be1f-d57550cc96cc" xsi:nil="true"/>
    <TPAppVersion xmlns="4873beb7-5857-4685-be1f-d57550cc96cc" xsi:nil="true"/>
    <EditorialStatus xmlns="4873beb7-5857-4685-be1f-d57550cc96cc">Complete</EditorialStatus>
    <LastModifiedDateTime xmlns="4873beb7-5857-4685-be1f-d57550cc96cc" xsi:nil="true"/>
    <ScenarioTagsTaxHTField0 xmlns="4873beb7-5857-4685-be1f-d57550cc96cc">
      <Terms xmlns="http://schemas.microsoft.com/office/infopath/2007/PartnerControls"/>
    </ScenarioTagsTaxHTField0>
    <OriginalRelease xmlns="4873beb7-5857-4685-be1f-d57550cc96cc">14</OriginalRelease>
    <TPLaunchHelpLinkType xmlns="4873beb7-5857-4685-be1f-d57550cc96cc">Template</TPLaunchHelpLinkType>
    <LocalizationTagsTaxHTField0 xmlns="4873beb7-5857-4685-be1f-d57550cc96cc">
      <Terms xmlns="http://schemas.microsoft.com/office/infopath/2007/PartnerControls"/>
    </LocalizationTagsTaxHTField0>
    <LocMarketGroupTiers2 xmlns="4873beb7-5857-4685-be1f-d57550cc96cc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AssetEditForm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TemplateFile" ma:contentTypeID="0x0101006EDDDB5EE6D98C44930B742096920B300400F5B6D36B3EF94B4E9A635CDF2A18F5B8" ma:contentTypeVersion="72" ma:contentTypeDescription="Create a new document." ma:contentTypeScope="" ma:versionID="a23e56308344d904b51738559c3d67c9">
  <xsd:schema xmlns:xsd="http://www.w3.org/2001/XMLSchema" xmlns:xs="http://www.w3.org/2001/XMLSchema" xmlns:p="http://schemas.microsoft.com/office/2006/metadata/properties" xmlns:ns2="4873beb7-5857-4685-be1f-d57550cc96cc" targetNamespace="http://schemas.microsoft.com/office/2006/metadata/properties" ma:root="true" ma:fieldsID="cd0908cc4600e77bf5da051303e00c8d" ns2:_="">
    <xsd:import namespace="4873beb7-5857-4685-be1f-d57550cc96cc"/>
    <xsd:element name="properties">
      <xsd:complexType>
        <xsd:sequence>
          <xsd:element name="documentManagement">
            <xsd:complexType>
              <xsd:all>
                <xsd:element ref="ns2:AcquiredFrom" minOccurs="0"/>
                <xsd:element ref="ns2:UACurrentWords" minOccurs="0"/>
                <xsd:element ref="ns2:TPApplication" minOccurs="0"/>
                <xsd:element ref="ns2:ApprovalLog" minOccurs="0"/>
                <xsd:element ref="ns2:ApprovalStatus" minOccurs="0"/>
                <xsd:element ref="ns2:AssetStart" minOccurs="0"/>
                <xsd:element ref="ns2:AssetExpire" minOccurs="0"/>
                <xsd:element ref="ns2:AssetId" minOccurs="0"/>
                <xsd:element ref="ns2:IsSearchable" minOccurs="0"/>
                <xsd:element ref="ns2:AssetType" minOccurs="0"/>
                <xsd:element ref="ns2:APAuthor" minOccurs="0"/>
                <xsd:element ref="ns2:AverageRating" minOccurs="0"/>
                <xsd:element ref="ns2:BlockPublish" minOccurs="0"/>
                <xsd:element ref="ns2:BugNumber" minOccurs="0"/>
                <xsd:element ref="ns2:CampaignTagsTaxHTField0" minOccurs="0"/>
                <xsd:element ref="ns2:TPClientViewer" minOccurs="0"/>
                <xsd:element ref="ns2:ClipArtFilename" minOccurs="0"/>
                <xsd:element ref="ns2:TPCommandLine" minOccurs="0"/>
                <xsd:element ref="ns2:TPComponent" minOccurs="0"/>
                <xsd:element ref="ns2:ContentItem" minOccurs="0"/>
                <xsd:element ref="ns2:CrawlForDependencies" minOccurs="0"/>
                <xsd:element ref="ns2:CSXHash" minOccurs="0"/>
                <xsd:element ref="ns2:CSXSubmissionMarket" minOccurs="0"/>
                <xsd:element ref="ns2:CSXUpdate" minOccurs="0"/>
                <xsd:element ref="ns2:IntlLangReviewDate" minOccurs="0"/>
                <xsd:element ref="ns2:IsDeleted" minOccurs="0"/>
                <xsd:element ref="ns2:APDescription" minOccurs="0"/>
                <xsd:element ref="ns2:DirectSourceMarket" minOccurs="0"/>
                <xsd:element ref="ns2:Downloads" minOccurs="0"/>
                <xsd:element ref="ns2:DSATActionTaken" minOccurs="0"/>
                <xsd:element ref="ns2:APEditor" minOccurs="0"/>
                <xsd:element ref="ns2:EditorialStatus" minOccurs="0"/>
                <xsd:element ref="ns2:EditorialTags" minOccurs="0"/>
                <xsd:element ref="ns2:TPExecutable" minOccurs="0"/>
                <xsd:element ref="ns2:FeatureTagsTaxHTField0" minOccurs="0"/>
                <xsd:element ref="ns2:TPFriendlyName" minOccurs="0"/>
                <xsd:element ref="ns2:FriendlyTitle" minOccurs="0"/>
                <xsd:element ref="ns2:PrimaryImageGen" minOccurs="0"/>
                <xsd:element ref="ns2:HandoffToMSDN" minOccurs="0"/>
                <xsd:element ref="ns2:InProjectListLookup" minOccurs="0"/>
                <xsd:element ref="ns2:TPInstallLocation" minOccurs="0"/>
                <xsd:element ref="ns2:InternalTagsTaxHTField0" minOccurs="0"/>
                <xsd:element ref="ns2:IntlLangReview" minOccurs="0"/>
                <xsd:element ref="ns2:IntlLangReviewer" minOccurs="0"/>
                <xsd:element ref="ns2:MarketSpecific" minOccurs="0"/>
                <xsd:element ref="ns2:LastCompleteVersionLookup" minOccurs="0"/>
                <xsd:element ref="ns2:LastHandOff" minOccurs="0"/>
                <xsd:element ref="ns2:LastModifiedDateTime" minOccurs="0"/>
                <xsd:element ref="ns2:LastPreviewErrorLookup" minOccurs="0"/>
                <xsd:element ref="ns2:LastPreviewResultLookup" minOccurs="0"/>
                <xsd:element ref="ns2:LastPreviewAttemptDateLookup" minOccurs="0"/>
                <xsd:element ref="ns2:LastPreviewedByLookup" minOccurs="0"/>
                <xsd:element ref="ns2:LastPreviewTimeLookup" minOccurs="0"/>
                <xsd:element ref="ns2:LastPreviewVersionLookup" minOccurs="0"/>
                <xsd:element ref="ns2:LastPublishErrorLookup" minOccurs="0"/>
                <xsd:element ref="ns2:LastPublishResultLookup" minOccurs="0"/>
                <xsd:element ref="ns2:LastPublishAttemptDateLookup" minOccurs="0"/>
                <xsd:element ref="ns2:LastPublishedByLookup" minOccurs="0"/>
                <xsd:element ref="ns2:LastPublishTimeLookup" minOccurs="0"/>
                <xsd:element ref="ns2:LastPublishVersionLookup" minOccurs="0"/>
                <xsd:element ref="ns2:TPLaunchHelpLinkType" minOccurs="0"/>
                <xsd:element ref="ns2:LegacyData" minOccurs="0"/>
                <xsd:element ref="ns2:TPLaunchHelpLink" minOccurs="0"/>
                <xsd:element ref="ns2:LocComments" minOccurs="0"/>
                <xsd:element ref="ns2:LocLastLocAttemptVersionLookup" minOccurs="0"/>
                <xsd:element ref="ns2:LocLastLocAttemptVersionTypeLookup" minOccurs="0"/>
                <xsd:element ref="ns2:LocManualTestRequired" minOccurs="0"/>
                <xsd:element ref="ns2:LocMarketGroupTiers2" minOccurs="0"/>
                <xsd:element ref="ns2:LocNewPublishedVersionLookup" minOccurs="0"/>
                <xsd:element ref="ns2:LocOverallHandbackStatusLookup" minOccurs="0"/>
                <xsd:element ref="ns2:LocOverallLocStatusLookup" minOccurs="0"/>
                <xsd:element ref="ns2:LocOverallPreviewStatusLookup" minOccurs="0"/>
                <xsd:element ref="ns2:LocOverallPublishStatusLookup" minOccurs="0"/>
                <xsd:element ref="ns2:IntlLocPriority" minOccurs="0"/>
                <xsd:element ref="ns2:LocProcessedForHandoffsLookup" minOccurs="0"/>
                <xsd:element ref="ns2:LocProcessedForMarketsLookup" minOccurs="0"/>
                <xsd:element ref="ns2:LocPublishedDependentAssetsLookup" minOccurs="0"/>
                <xsd:element ref="ns2:LocPublishedLinkedAssetsLookup" minOccurs="0"/>
                <xsd:element ref="ns2:LocRecommendedHandoff" minOccurs="0"/>
                <xsd:element ref="ns2:LocalizationTagsTaxHTField0" minOccurs="0"/>
                <xsd:element ref="ns2:MachineTranslated" minOccurs="0"/>
                <xsd:element ref="ns2:Manager" minOccurs="0"/>
                <xsd:element ref="ns2:Markets" minOccurs="0"/>
                <xsd:element ref="ns2:Milestone" minOccurs="0"/>
                <xsd:element ref="ns2:TPNamespace" minOccurs="0"/>
                <xsd:element ref="ns2:NumericId" minOccurs="0"/>
                <xsd:element ref="ns2:NumOfRatingsLookup" minOccurs="0"/>
                <xsd:element ref="ns2:OOCacheId" minOccurs="0"/>
                <xsd:element ref="ns2:OpenTemplate" minOccurs="0"/>
                <xsd:element ref="ns2:OriginAsset" minOccurs="0"/>
                <xsd:element ref="ns2:OriginalRelease" minOccurs="0"/>
                <xsd:element ref="ns2:OriginalSourceMarket" minOccurs="0"/>
                <xsd:element ref="ns2:OutputCachingOn" minOccurs="0"/>
                <xsd:element ref="ns2:ParentAssetId" minOccurs="0"/>
                <xsd:element ref="ns2:PlannedPubDate" minOccurs="0"/>
                <xsd:element ref="ns2:PolicheckWords" minOccurs="0"/>
                <xsd:element ref="ns2:BusinessGroup" minOccurs="0"/>
                <xsd:element ref="ns2:UAProjectedTotalWords" minOccurs="0"/>
                <xsd:element ref="ns2:Provider" minOccurs="0"/>
                <xsd:element ref="ns2:Providers" minOccurs="0"/>
                <xsd:element ref="ns2:PublishStatusLookup" minOccurs="0"/>
                <xsd:element ref="ns2:PublishTargets" minOccurs="0"/>
                <xsd:element ref="ns2:RecommendationsModifier" minOccurs="0"/>
                <xsd:element ref="ns2:ArtSampleDocs" minOccurs="0"/>
                <xsd:element ref="ns2:ScenarioTagsTaxHTField0" minOccurs="0"/>
                <xsd:element ref="ns2:ShowIn" minOccurs="0"/>
                <xsd:element ref="ns2:SourceTitle" minOccurs="0"/>
                <xsd:element ref="ns2:CSXSubmissionDate" minOccurs="0"/>
                <xsd:element ref="ns2:SubmitterId" minOccurs="0"/>
                <xsd:element ref="ns2:TaxCatchAll" minOccurs="0"/>
                <xsd:element ref="ns2:TaxCatchAllLabel" minOccurs="0"/>
                <xsd:element ref="ns2:TemplateStatus" minOccurs="0"/>
                <xsd:element ref="ns2:TemplateTemplateType" minOccurs="0"/>
                <xsd:element ref="ns2:ThumbnailAssetId" minOccurs="0"/>
                <xsd:element ref="ns2:TimesCloned" minOccurs="0"/>
                <xsd:element ref="ns2:TrustLevel" minOccurs="0"/>
                <xsd:element ref="ns2:UALocComments" minOccurs="0"/>
                <xsd:element ref="ns2:UALocRecommendation" minOccurs="0"/>
                <xsd:element ref="ns2:UANotes" minOccurs="0"/>
                <xsd:element ref="ns2:TPAppVersion" minOccurs="0"/>
                <xsd:element ref="ns2:VoteCount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873beb7-5857-4685-be1f-d57550cc96cc" elementFormDefault="qualified">
    <xsd:import namespace="http://schemas.microsoft.com/office/2006/documentManagement/types"/>
    <xsd:import namespace="http://schemas.microsoft.com/office/infopath/2007/PartnerControls"/>
    <xsd:element name="AcquiredFrom" ma:index="1" nillable="true" ma:displayName="Acquired From" ma:default="Internal MS" ma:internalName="AcquiredFrom" ma:readOnly="false">
      <xsd:simpleType>
        <xsd:restriction base="dms:Choice">
          <xsd:enumeration value="Internal MS"/>
          <xsd:enumeration value="Community"/>
          <xsd:enumeration value="MVP"/>
          <xsd:enumeration value="Publisher"/>
          <xsd:enumeration value="Partner"/>
          <xsd:enumeration value="None"/>
        </xsd:restriction>
      </xsd:simpleType>
    </xsd:element>
    <xsd:element name="UACurrentWords" ma:index="2" nillable="true" ma:displayName="Actual Word Count" ma:default="" ma:internalName="UACurrentWords" ma:readOnly="false">
      <xsd:simpleType>
        <xsd:restriction base="dms:Unknown"/>
      </xsd:simpleType>
    </xsd:element>
    <xsd:element name="TPApplication" ma:index="3" nillable="true" ma:displayName="Application to Open Template With" ma:default="" ma:internalName="TPApplication">
      <xsd:simpleType>
        <xsd:restriction base="dms:Text"/>
      </xsd:simpleType>
    </xsd:element>
    <xsd:element name="ApprovalLog" ma:index="4" nillable="true" ma:displayName="Approval Log" ma:default="" ma:hidden="true" ma:internalName="ApprovalLog" ma:readOnly="false">
      <xsd:simpleType>
        <xsd:restriction base="dms:Note"/>
      </xsd:simpleType>
    </xsd:element>
    <xsd:element name="ApprovalStatus" ma:index="5" nillable="true" ma:displayName="Approval Status" ma:default="InProgress" ma:internalName="ApprovalStatus" ma:readOnly="false">
      <xsd:simpleType>
        <xsd:restriction base="dms:Choice">
          <xsd:enumeration value="InProgress"/>
          <xsd:enumeration value="Rejected"/>
          <xsd:enumeration value="Questionable"/>
          <xsd:enumeration value="ApprovedAutomatic"/>
          <xsd:enumeration value="ApprovedManual"/>
          <xsd:enumeration value="On Hold"/>
          <xsd:enumeration value="Needs Review"/>
          <xsd:enumeration value="A Violation"/>
          <xsd:enumeration value="Unpublished Violation"/>
        </xsd:restriction>
      </xsd:simpleType>
    </xsd:element>
    <xsd:element name="AssetStart" ma:index="6" nillable="true" ma:displayName="Asset Begin Date" ma:default="[Today]" ma:internalName="AssetStart" ma:readOnly="false">
      <xsd:simpleType>
        <xsd:restriction base="dms:DateTime"/>
      </xsd:simpleType>
    </xsd:element>
    <xsd:element name="AssetExpire" ma:index="7" nillable="true" ma:displayName="Asset End Date" ma:default="2029-01-01T08:00:00Z" ma:format="DateTime" ma:internalName="AssetExpire" ma:readOnly="false">
      <xsd:simpleType>
        <xsd:restriction base="dms:DateTime"/>
      </xsd:simpleType>
    </xsd:element>
    <xsd:element name="AssetId" ma:index="8" nillable="true" ma:displayName="Asset ID" ma:default="" ma:indexed="true" ma:internalName="AssetId" ma:readOnly="false">
      <xsd:simpleType>
        <xsd:restriction base="dms:Text">
          <xsd:maxLength value="255"/>
        </xsd:restriction>
      </xsd:simpleType>
    </xsd:element>
    <xsd:element name="IsSearchable" ma:index="9" nillable="true" ma:displayName="Asset Searchable?" ma:default="true" ma:internalName="IsSearchable" ma:readOnly="false">
      <xsd:simpleType>
        <xsd:restriction base="dms:Boolean"/>
      </xsd:simpleType>
    </xsd:element>
    <xsd:element name="AssetType" ma:index="10" nillable="true" ma:displayName="Asset Type" ma:default="" ma:internalName="AssetType" ma:readOnly="false">
      <xsd:simpleType>
        <xsd:restriction base="dms:Unknown"/>
      </xsd:simpleType>
    </xsd:element>
    <xsd:element name="APAuthor" ma:index="11" nillable="true" ma:displayName="Author" ma:default="" ma:list="UserInfo" ma:internalName="APAuthor" ma:readOnly="false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AverageRating" ma:index="12" nillable="true" ma:displayName="Average Rating" ma:internalName="AverageRating" ma:readOnly="false">
      <xsd:simpleType>
        <xsd:restriction base="dms:Text"/>
      </xsd:simpleType>
    </xsd:element>
    <xsd:element name="BlockPublish" ma:index="13" nillable="true" ma:displayName="Block from Publishing?" ma:default="" ma:internalName="BlockPublish" ma:readOnly="false">
      <xsd:simpleType>
        <xsd:restriction base="dms:Boolean"/>
      </xsd:simpleType>
    </xsd:element>
    <xsd:element name="BugNumber" ma:index="14" nillable="true" ma:displayName="Bug Number" ma:default="" ma:internalName="BugNumber" ma:readOnly="false">
      <xsd:simpleType>
        <xsd:restriction base="dms:Text"/>
      </xsd:simpleType>
    </xsd:element>
    <xsd:element name="CampaignTagsTaxHTField0" ma:index="16" nillable="true" ma:taxonomy="true" ma:internalName="CampaignTagsTaxHTField0" ma:taxonomyFieldName="CampaignTags" ma:displayName="Campaigns" ma:readOnly="false" ma:default="" ma:fieldId="{1df42cc3-2301-4f11-a52a-6ead923c29ed}" ma:taxonomyMulti="true" ma:sspId="8f79753a-75d3-41f5-8ca3-40b843941b4f" ma:termSetId="ca0e50d4-faa1-44ce-961e-bb1441c60e66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TPClientViewer" ma:index="17" nillable="true" ma:displayName="Client Viewer" ma:default="" ma:internalName="TPClientViewer">
      <xsd:simpleType>
        <xsd:restriction base="dms:Text"/>
      </xsd:simpleType>
    </xsd:element>
    <xsd:element name="ClipArtFilename" ma:index="18" nillable="true" ma:displayName="Clip Art Name" ma:default="" ma:internalName="ClipArtFilename" ma:readOnly="false">
      <xsd:simpleType>
        <xsd:restriction base="dms:Text"/>
      </xsd:simpleType>
    </xsd:element>
    <xsd:element name="TPCommandLine" ma:index="19" nillable="true" ma:displayName="Command Line" ma:default="" ma:internalName="TPCommandLine">
      <xsd:simpleType>
        <xsd:restriction base="dms:Text"/>
      </xsd:simpleType>
    </xsd:element>
    <xsd:element name="TPComponent" ma:index="20" nillable="true" ma:displayName="Component" ma:default="" ma:internalName="TPComponent">
      <xsd:simpleType>
        <xsd:restriction base="dms:Text"/>
      </xsd:simpleType>
    </xsd:element>
    <xsd:element name="ContentItem" ma:index="21" nillable="true" ma:displayName="Content Item" ma:default="" ma:hidden="true" ma:internalName="ContentItem" ma:readOnly="false">
      <xsd:simpleType>
        <xsd:restriction base="dms:Unknown"/>
      </xsd:simpleType>
    </xsd:element>
    <xsd:element name="CrawlForDependencies" ma:index="23" nillable="true" ma:displayName="Crawl for Dependencies?" ma:default="true" ma:internalName="CrawlForDependencies" ma:readOnly="false">
      <xsd:simpleType>
        <xsd:restriction base="dms:Boolean"/>
      </xsd:simpleType>
    </xsd:element>
    <xsd:element name="CSXHash" ma:index="26" nillable="true" ma:displayName="CSX Hash" ma:default="" ma:indexed="true" ma:internalName="CSXHash" ma:readOnly="false">
      <xsd:simpleType>
        <xsd:restriction base="dms:Text"/>
      </xsd:simpleType>
    </xsd:element>
    <xsd:element name="CSXSubmissionMarket" ma:index="27" nillable="true" ma:displayName="CSX Submission Market" ma:default="" ma:list="{2FBD1B11-2ACE-4FDC-B5A3-635D4ADF6F1B}" ma:internalName="CSXSubmissionMarket" ma:readOnly="false" ma:showField="MarketName" ma:web="4873beb7-5857-4685-be1f-d57550cc96cc">
      <xsd:simpleType>
        <xsd:restriction base="dms:Lookup"/>
      </xsd:simpleType>
    </xsd:element>
    <xsd:element name="CSXUpdate" ma:index="28" nillable="true" ma:displayName="CSX Updated?" ma:default="false" ma:internalName="CSXUpdate" ma:readOnly="false">
      <xsd:simpleType>
        <xsd:restriction base="dms:Boolean"/>
      </xsd:simpleType>
    </xsd:element>
    <xsd:element name="IntlLangReviewDate" ma:index="29" nillable="true" ma:displayName="Date to Complete Intl QA" ma:default="" ma:internalName="IntlLangReviewDate" ma:readOnly="false">
      <xsd:simpleType>
        <xsd:restriction base="dms:DateTime"/>
      </xsd:simpleType>
    </xsd:element>
    <xsd:element name="IsDeleted" ma:index="30" nillable="true" ma:displayName="Deleted?" ma:default="" ma:internalName="IsDeleted" ma:readOnly="false">
      <xsd:simpleType>
        <xsd:restriction base="dms:Boolean"/>
      </xsd:simpleType>
    </xsd:element>
    <xsd:element name="APDescription" ma:index="31" nillable="true" ma:displayName="Description" ma:default="" ma:internalName="APDescription" ma:readOnly="false">
      <xsd:simpleType>
        <xsd:restriction base="dms:Note"/>
      </xsd:simpleType>
    </xsd:element>
    <xsd:element name="DirectSourceMarket" ma:index="32" nillable="true" ma:displayName="Direct Source Market Group" ma:default="" ma:internalName="DirectSourceMarket" ma:readOnly="false">
      <xsd:simpleType>
        <xsd:restriction base="dms:Text"/>
      </xsd:simpleType>
    </xsd:element>
    <xsd:element name="Downloads" ma:index="33" nillable="true" ma:displayName="Downloads" ma:default="0" ma:hidden="true" ma:internalName="Downloads" ma:readOnly="false">
      <xsd:simpleType>
        <xsd:restriction base="dms:Unknown"/>
      </xsd:simpleType>
    </xsd:element>
    <xsd:element name="DSATActionTaken" ma:index="34" nillable="true" ma:displayName="DSAT Action Taken" ma:default="" ma:internalName="DSATActionTaken" ma:readOnly="false">
      <xsd:simpleType>
        <xsd:restriction base="dms:Choice">
          <xsd:enumeration value="Best Bets"/>
          <xsd:enumeration value="Expire"/>
          <xsd:enumeration value="Hide"/>
          <xsd:enumeration value="None"/>
        </xsd:restriction>
      </xsd:simpleType>
    </xsd:element>
    <xsd:element name="APEditor" ma:index="35" nillable="true" ma:displayName="Editor" ma:default="" ma:list="UserInfo" ma:internalName="APEditor" ma:readOnly="false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EditorialStatus" ma:index="36" nillable="true" ma:displayName="Editorial Status" ma:default="" ma:internalName="EditorialStatus" ma:readOnly="false">
      <xsd:simpleType>
        <xsd:restriction base="dms:Unknown"/>
      </xsd:simpleType>
    </xsd:element>
    <xsd:element name="EditorialTags" ma:index="37" nillable="true" ma:displayName="Editorial Tags" ma:default="" ma:internalName="EditorialTags">
      <xsd:simpleType>
        <xsd:restriction base="dms:Unknown"/>
      </xsd:simpleType>
    </xsd:element>
    <xsd:element name="TPExecutable" ma:index="38" nillable="true" ma:displayName="Executable" ma:default="" ma:internalName="TPExecutable">
      <xsd:simpleType>
        <xsd:restriction base="dms:Text"/>
      </xsd:simpleType>
    </xsd:element>
    <xsd:element name="FeatureTagsTaxHTField0" ma:index="40" nillable="true" ma:taxonomy="true" ma:internalName="FeatureTagsTaxHTField0" ma:taxonomyFieldName="FeatureTags" ma:displayName="Features" ma:readOnly="false" ma:default="" ma:fieldId="{7fc0d542-15c6-4882-a8e3-13bca44403fb}" ma:taxonomyMulti="true" ma:sspId="8f79753a-75d3-41f5-8ca3-40b843941b4f" ma:termSetId="f1ab6845-967d-4854-a0ba-4ec07f0f8113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TPFriendlyName" ma:index="41" nillable="true" ma:displayName="Friendly Name" ma:default="" ma:internalName="TPFriendlyName">
      <xsd:simpleType>
        <xsd:restriction base="dms:Text"/>
      </xsd:simpleType>
    </xsd:element>
    <xsd:element name="FriendlyTitle" ma:index="42" nillable="true" ma:displayName="Friendly Title" ma:default="" ma:description="Shorter title to be used when displaying search results" ma:internalName="FriendlyTitle" ma:readOnly="false">
      <xsd:simpleType>
        <xsd:restriction base="dms:Text"/>
      </xsd:simpleType>
    </xsd:element>
    <xsd:element name="PrimaryImageGen" ma:index="43" nillable="true" ma:displayName="Generate Images?" ma:default="true" ma:internalName="PrimaryImageGen">
      <xsd:simpleType>
        <xsd:restriction base="dms:Boolean"/>
      </xsd:simpleType>
    </xsd:element>
    <xsd:element name="HandoffToMSDN" ma:index="44" nillable="true" ma:displayName="Handoff To MSDN Date" ma:default="" ma:internalName="HandoffToMSDN" ma:readOnly="false">
      <xsd:simpleType>
        <xsd:restriction base="dms:DateTime"/>
      </xsd:simpleType>
    </xsd:element>
    <xsd:element name="InProjectListLookup" ma:index="45" nillable="true" ma:displayName="InProjectListLookup" ma:list="{9E343742-310B-4684-A24C-1D137CB4B230}" ma:internalName="InProjectListLookup" ma:readOnly="true" ma:showField="InProjectList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PInstallLocation" ma:index="46" nillable="true" ma:displayName="Install Location" ma:default="" ma:internalName="TPInstallLocation">
      <xsd:simpleType>
        <xsd:restriction base="dms:Text"/>
      </xsd:simpleType>
    </xsd:element>
    <xsd:element name="InternalTagsTaxHTField0" ma:index="48" nillable="true" ma:taxonomy="true" ma:internalName="InternalTagsTaxHTField0" ma:taxonomyFieldName="InternalTags" ma:displayName="Internal Tags" ma:readOnly="false" ma:default="" ma:fieldId="{1490b8a4-2706-41ec-b5e3-73176dccf34e}" ma:taxonomyMulti="true" ma:sspId="8f79753a-75d3-41f5-8ca3-40b843941b4f" ma:termSetId="82b6639e-f7fc-4c18-ad2d-003a6e707765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IntlLangReview" ma:index="49" nillable="true" ma:displayName="Intl Lang QA Review Required?" ma:default="" ma:internalName="IntlLangReview" ma:readOnly="false">
      <xsd:simpleType>
        <xsd:restriction base="dms:Boolean"/>
      </xsd:simpleType>
    </xsd:element>
    <xsd:element name="IntlLangReviewer" ma:index="50" nillable="true" ma:displayName="Intl Lang QA Reviewer" ma:default="" ma:internalName="IntlLangReviewer" ma:readOnly="false">
      <xsd:simpleType>
        <xsd:restriction base="dms:Text"/>
      </xsd:simpleType>
    </xsd:element>
    <xsd:element name="MarketSpecific" ma:index="51" nillable="true" ma:displayName="Is Market Specific?" ma:default="" ma:internalName="MarketSpecific" ma:readOnly="false">
      <xsd:simpleType>
        <xsd:restriction base="dms:Boolean"/>
      </xsd:simpleType>
    </xsd:element>
    <xsd:element name="LastCompleteVersionLookup" ma:index="52" nillable="true" ma:displayName="Last Complete Version Lookup" ma:default="" ma:list="{9E343742-310B-4684-A24C-1D137CB4B230}" ma:internalName="LastCompleteVersionLookup" ma:readOnly="true" ma:showField="LastCompleteVersion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HandOff" ma:index="53" nillable="true" ma:displayName="Last Hand-off" ma:default="" ma:internalName="LastHandOff" ma:readOnly="false">
      <xsd:simpleType>
        <xsd:restriction base="dms:DateTime"/>
      </xsd:simpleType>
    </xsd:element>
    <xsd:element name="LastModifiedDateTime" ma:index="54" nillable="true" ma:displayName="Last Modified Date" ma:default="" ma:internalName="LastModifiedDateTime" ma:readOnly="false">
      <xsd:simpleType>
        <xsd:restriction base="dms:DateTime"/>
      </xsd:simpleType>
    </xsd:element>
    <xsd:element name="LastPreviewErrorLookup" ma:index="55" nillable="true" ma:displayName="Last Preview Attempt Error" ma:default="" ma:list="{9E343742-310B-4684-A24C-1D137CB4B230}" ma:internalName="LastPreviewErrorLookup" ma:readOnly="true" ma:showField="LastPreviewError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reviewResultLookup" ma:index="56" nillable="true" ma:displayName="Last Preview Attempt Result" ma:default="" ma:list="{9E343742-310B-4684-A24C-1D137CB4B230}" ma:internalName="LastPreviewResultLookup" ma:readOnly="true" ma:showField="LastPreviewResult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reviewAttemptDateLookup" ma:index="57" nillable="true" ma:displayName="Last Preview Attempted On" ma:default="" ma:list="{9E343742-310B-4684-A24C-1D137CB4B230}" ma:internalName="LastPreviewAttemptDateLookup" ma:readOnly="true" ma:showField="LastPreviewAttemptDate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reviewedByLookup" ma:index="58" nillable="true" ma:displayName="Last Previewed By" ma:default="" ma:list="{9E343742-310B-4684-A24C-1D137CB4B230}" ma:internalName="LastPreviewedByLookup" ma:readOnly="true" ma:showField="LastPreviewedBy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reviewTimeLookup" ma:index="59" nillable="true" ma:displayName="Last Previewed Date" ma:default="" ma:list="{9E343742-310B-4684-A24C-1D137CB4B230}" ma:internalName="LastPreviewTimeLookup" ma:readOnly="true" ma:showField="LastPreviewTime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reviewVersionLookup" ma:index="60" nillable="true" ma:displayName="Last Previewed Version" ma:default="" ma:list="{9E343742-310B-4684-A24C-1D137CB4B230}" ma:internalName="LastPreviewVersionLookup" ma:readOnly="true" ma:showField="LastPreviewVersion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ErrorLookup" ma:index="61" nillable="true" ma:displayName="Last Publish Attempt Error" ma:default="" ma:list="{9E343742-310B-4684-A24C-1D137CB4B230}" ma:internalName="LastPublishErrorLookup" ma:readOnly="true" ma:showField="LastPublishError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ResultLookup" ma:index="62" nillable="true" ma:displayName="Last Publish Attempt Result" ma:default="" ma:list="{9E343742-310B-4684-A24C-1D137CB4B230}" ma:internalName="LastPublishResultLookup" ma:readOnly="true" ma:showField="LastPublishResult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AttemptDateLookup" ma:index="63" nillable="true" ma:displayName="Last Publish Attempted On" ma:default="" ma:list="{9E343742-310B-4684-A24C-1D137CB4B230}" ma:internalName="LastPublishAttemptDateLookup" ma:readOnly="true" ma:showField="LastPublishAttemptDate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edByLookup" ma:index="64" nillable="true" ma:displayName="Last Published By" ma:default="" ma:list="{9E343742-310B-4684-A24C-1D137CB4B230}" ma:internalName="LastPublishedByLookup" ma:readOnly="true" ma:showField="LastPublishedBy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TimeLookup" ma:index="65" nillable="true" ma:displayName="Last Published Date" ma:default="" ma:list="{9E343742-310B-4684-A24C-1D137CB4B230}" ma:internalName="LastPublishTimeLookup" ma:readOnly="true" ma:showField="LastPublishTime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VersionLookup" ma:index="66" nillable="true" ma:displayName="Last Published Version" ma:default="" ma:list="{9E343742-310B-4684-A24C-1D137CB4B230}" ma:internalName="LastPublishVersionLookup" ma:readOnly="true" ma:showField="LastPublishVersion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PLaunchHelpLinkType" ma:index="67" nillable="true" ma:displayName="Launch Help Link Type" ma:default="Template" ma:internalName="TPLaunchHelpLinkType">
      <xsd:simpleType>
        <xsd:restriction base="dms:Choice">
          <xsd:enumeration value="Template"/>
          <xsd:enumeration value="Training"/>
          <xsd:enumeration value="URL"/>
          <xsd:enumeration value="None"/>
        </xsd:restriction>
      </xsd:simpleType>
    </xsd:element>
    <xsd:element name="LegacyData" ma:index="68" nillable="true" ma:displayName="Legacy Data" ma:default="" ma:internalName="LegacyData" ma:readOnly="false">
      <xsd:simpleType>
        <xsd:restriction base="dms:Note"/>
      </xsd:simpleType>
    </xsd:element>
    <xsd:element name="TPLaunchHelpLink" ma:index="69" nillable="true" ma:displayName="Link to Launch Help Topic" ma:default="" ma:internalName="TPLaunchHelpLink">
      <xsd:simpleType>
        <xsd:restriction base="dms:Text"/>
      </xsd:simpleType>
    </xsd:element>
    <xsd:element name="LocComments" ma:index="70" nillable="true" ma:displayName="Loc Approval Comments" ma:default="" ma:internalName="LocComments" ma:readOnly="false">
      <xsd:simpleType>
        <xsd:restriction base="dms:Note"/>
      </xsd:simpleType>
    </xsd:element>
    <xsd:element name="LocLastLocAttemptVersionLookup" ma:index="71" nillable="true" ma:displayName="Loc Last Loc Attempt Version" ma:default="" ma:list="{7DD1DCEC-E449-43D3-891F-7DC62F62AD21}" ma:internalName="LocLastLocAttemptVersionLookup" ma:readOnly="false" ma:showField="LastLocAttemptVersion" ma:web="4873beb7-5857-4685-be1f-d57550cc96cc">
      <xsd:simpleType>
        <xsd:restriction base="dms:Lookup"/>
      </xsd:simpleType>
    </xsd:element>
    <xsd:element name="LocLastLocAttemptVersionTypeLookup" ma:index="72" nillable="true" ma:displayName="Loc Last Loc Attempt Version Type" ma:default="" ma:list="{7DD1DCEC-E449-43D3-891F-7DC62F62AD21}" ma:internalName="LocLastLocAttemptVersionTypeLookup" ma:readOnly="true" ma:showField="LastLocAttemptVersionType" ma:web="4873beb7-5857-4685-be1f-d57550cc96cc">
      <xsd:simpleType>
        <xsd:restriction base="dms:Lookup"/>
      </xsd:simpleType>
    </xsd:element>
    <xsd:element name="LocManualTestRequired" ma:index="73" nillable="true" ma:displayName="Loc Manual Test Required" ma:default="" ma:internalName="LocManualTestRequired" ma:readOnly="false">
      <xsd:simpleType>
        <xsd:restriction base="dms:Boolean"/>
      </xsd:simpleType>
    </xsd:element>
    <xsd:element name="LocMarketGroupTiers2" ma:index="74" nillable="true" ma:displayName="Loc Market Group Tiers" ma:internalName="LocMarketGroupTiers2" ma:readOnly="false">
      <xsd:simpleType>
        <xsd:restriction base="dms:Unknown"/>
      </xsd:simpleType>
    </xsd:element>
    <xsd:element name="LocNewPublishedVersionLookup" ma:index="75" nillable="true" ma:displayName="Loc New Published Version Lookup" ma:default="" ma:list="{7DD1DCEC-E449-43D3-891F-7DC62F62AD21}" ma:internalName="LocNewPublishedVersionLookup" ma:readOnly="true" ma:showField="NewPublishedVersion" ma:web="4873beb7-5857-4685-be1f-d57550cc96cc">
      <xsd:simpleType>
        <xsd:restriction base="dms:Lookup"/>
      </xsd:simpleType>
    </xsd:element>
    <xsd:element name="LocOverallHandbackStatusLookup" ma:index="76" nillable="true" ma:displayName="Loc Overall Handback Status" ma:default="" ma:list="{7DD1DCEC-E449-43D3-891F-7DC62F62AD21}" ma:internalName="LocOverallHandbackStatusLookup" ma:readOnly="true" ma:showField="OverallHandbackStatus" ma:web="4873beb7-5857-4685-be1f-d57550cc96cc">
      <xsd:simpleType>
        <xsd:restriction base="dms:Lookup"/>
      </xsd:simpleType>
    </xsd:element>
    <xsd:element name="LocOverallLocStatusLookup" ma:index="77" nillable="true" ma:displayName="Loc Overall Localize Status" ma:default="" ma:list="{7DD1DCEC-E449-43D3-891F-7DC62F62AD21}" ma:internalName="LocOverallLocStatusLookup" ma:readOnly="true" ma:showField="OverallLocStatus" ma:web="4873beb7-5857-4685-be1f-d57550cc96cc">
      <xsd:simpleType>
        <xsd:restriction base="dms:Lookup"/>
      </xsd:simpleType>
    </xsd:element>
    <xsd:element name="LocOverallPreviewStatusLookup" ma:index="78" nillable="true" ma:displayName="Loc Overall Preview Status" ma:default="" ma:list="{7DD1DCEC-E449-43D3-891F-7DC62F62AD21}" ma:internalName="LocOverallPreviewStatusLookup" ma:readOnly="true" ma:showField="OverallPreviewStatus" ma:web="4873beb7-5857-4685-be1f-d57550cc96cc">
      <xsd:simpleType>
        <xsd:restriction base="dms:Lookup"/>
      </xsd:simpleType>
    </xsd:element>
    <xsd:element name="LocOverallPublishStatusLookup" ma:index="79" nillable="true" ma:displayName="Loc Overall Publish Status" ma:default="" ma:list="{7DD1DCEC-E449-43D3-891F-7DC62F62AD21}" ma:internalName="LocOverallPublishStatusLookup" ma:readOnly="true" ma:showField="OverallPublishStatus" ma:web="4873beb7-5857-4685-be1f-d57550cc96cc">
      <xsd:simpleType>
        <xsd:restriction base="dms:Lookup"/>
      </xsd:simpleType>
    </xsd:element>
    <xsd:element name="IntlLocPriority" ma:index="80" nillable="true" ma:displayName="Loc Priority" ma:default="" ma:internalName="IntlLocPriority" ma:readOnly="false">
      <xsd:simpleType>
        <xsd:restriction base="dms:Unknown"/>
      </xsd:simpleType>
    </xsd:element>
    <xsd:element name="LocProcessedForHandoffsLookup" ma:index="81" nillable="true" ma:displayName="Loc Processed For Handoffs" ma:default="" ma:list="{7DD1DCEC-E449-43D3-891F-7DC62F62AD21}" ma:internalName="LocProcessedForHandoffsLookup" ma:readOnly="true" ma:showField="ProcessedForHandoffs" ma:web="4873beb7-5857-4685-be1f-d57550cc96cc">
      <xsd:simpleType>
        <xsd:restriction base="dms:Lookup"/>
      </xsd:simpleType>
    </xsd:element>
    <xsd:element name="LocProcessedForMarketsLookup" ma:index="82" nillable="true" ma:displayName="Loc Processed For Markets" ma:default="" ma:list="{7DD1DCEC-E449-43D3-891F-7DC62F62AD21}" ma:internalName="LocProcessedForMarketsLookup" ma:readOnly="true" ma:showField="ProcessedForMarkets" ma:web="4873beb7-5857-4685-be1f-d57550cc96cc">
      <xsd:simpleType>
        <xsd:restriction base="dms:Lookup"/>
      </xsd:simpleType>
    </xsd:element>
    <xsd:element name="LocPublishedDependentAssetsLookup" ma:index="83" nillable="true" ma:displayName="Loc Published Dependent Assets" ma:default="" ma:list="{7DD1DCEC-E449-43D3-891F-7DC62F62AD21}" ma:internalName="LocPublishedDependentAssetsLookup" ma:readOnly="true" ma:showField="PublishedDependentAssets" ma:web="4873beb7-5857-4685-be1f-d57550cc96cc">
      <xsd:simpleType>
        <xsd:restriction base="dms:Lookup"/>
      </xsd:simpleType>
    </xsd:element>
    <xsd:element name="LocPublishedLinkedAssetsLookup" ma:index="84" nillable="true" ma:displayName="Loc Published Linked Assets" ma:default="" ma:list="{7DD1DCEC-E449-43D3-891F-7DC62F62AD21}" ma:internalName="LocPublishedLinkedAssetsLookup" ma:readOnly="true" ma:showField="PublishedLinkedAssets" ma:web="4873beb7-5857-4685-be1f-d57550cc96cc">
      <xsd:simpleType>
        <xsd:restriction base="dms:Lookup"/>
      </xsd:simpleType>
    </xsd:element>
    <xsd:element name="LocRecommendedHandoff" ma:index="85" nillable="true" ma:displayName="Loc Recommended Handoff" ma:default="" ma:indexed="true" ma:internalName="LocRecommendedHandoff" ma:readOnly="false">
      <xsd:simpleType>
        <xsd:restriction base="dms:Text"/>
      </xsd:simpleType>
    </xsd:element>
    <xsd:element name="LocalizationTagsTaxHTField0" ma:index="87" nillable="true" ma:taxonomy="true" ma:internalName="LocalizationTagsTaxHTField0" ma:taxonomyFieldName="LocalizationTags" ma:displayName="Localization Tags" ma:readOnly="false" ma:default="" ma:fieldId="{00f02cb3-2c7c-424a-9c61-10e9b6878429}" ma:taxonomyMulti="true" ma:sspId="8f79753a-75d3-41f5-8ca3-40b843941b4f" ma:termSetId="5b7703a5-8e8b-4b58-8b31-1cea35331da3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MachineTranslated" ma:index="88" nillable="true" ma:displayName="Machine Translated" ma:default="" ma:internalName="MachineTranslated" ma:readOnly="false">
      <xsd:simpleType>
        <xsd:restriction base="dms:Boolean"/>
      </xsd:simpleType>
    </xsd:element>
    <xsd:element name="Manager" ma:index="89" nillable="true" ma:displayName="Manager" ma:hidden="true" ma:internalName="Manager" ma:readOnly="false">
      <xsd:simpleType>
        <xsd:restriction base="dms:Text"/>
      </xsd:simpleType>
    </xsd:element>
    <xsd:element name="Markets" ma:index="90" nillable="true" ma:displayName="Markets" ma:default="" ma:description="Leave blank to show in all markets" ma:list="{2FBD1B11-2ACE-4FDC-B5A3-635D4ADF6F1B}" ma:internalName="Markets" ma:readOnly="false" ma:showField="MarketName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Milestone" ma:index="91" nillable="true" ma:displayName="Milestone" ma:default="" ma:internalName="Milestone" ma:readOnly="false">
      <xsd:simpleType>
        <xsd:restriction base="dms:Unknown"/>
      </xsd:simpleType>
    </xsd:element>
    <xsd:element name="TPNamespace" ma:index="94" nillable="true" ma:displayName="Namespace" ma:default="" ma:internalName="TPNamespace">
      <xsd:simpleType>
        <xsd:restriction base="dms:Text"/>
      </xsd:simpleType>
    </xsd:element>
    <xsd:element name="NumericId" ma:index="95" nillable="true" ma:displayName="Numeric ID" ma:default="" ma:indexed="true" ma:internalName="NumericId" ma:readOnly="false">
      <xsd:simpleType>
        <xsd:restriction base="dms:Number"/>
      </xsd:simpleType>
    </xsd:element>
    <xsd:element name="NumOfRatingsLookup" ma:index="96" nillable="true" ma:displayName="NumOfRatings" ma:default="" ma:list="{9E343742-310B-4684-A24C-1D137CB4B230}" ma:internalName="NumOfRatingsLookup" ma:readOnly="true" ma:showField="NumOfRatings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OOCacheId" ma:index="97" nillable="true" ma:displayName="OOCacheId" ma:internalName="OOCacheId" ma:readOnly="false">
      <xsd:simpleType>
        <xsd:restriction base="dms:Text"/>
      </xsd:simpleType>
    </xsd:element>
    <xsd:element name="OpenTemplate" ma:index="98" nillable="true" ma:displayName="Open Template" ma:default="true" ma:internalName="OpenTemplate">
      <xsd:simpleType>
        <xsd:restriction base="dms:Boolean"/>
      </xsd:simpleType>
    </xsd:element>
    <xsd:element name="OriginAsset" ma:index="99" nillable="true" ma:displayName="Origin Asset" ma:default="" ma:internalName="OriginAsset" ma:readOnly="false">
      <xsd:simpleType>
        <xsd:restriction base="dms:Text"/>
      </xsd:simpleType>
    </xsd:element>
    <xsd:element name="OriginalRelease" ma:index="100" nillable="true" ma:displayName="Original Release" ma:default="15" ma:internalName="OriginalRelease" ma:readOnly="false">
      <xsd:simpleType>
        <xsd:restriction base="dms:Choice">
          <xsd:enumeration value="14"/>
          <xsd:enumeration value="15"/>
          <xsd:enumeration value="16"/>
        </xsd:restriction>
      </xsd:simpleType>
    </xsd:element>
    <xsd:element name="OriginalSourceMarket" ma:index="101" nillable="true" ma:displayName="Original Source Market Group" ma:default="" ma:internalName="OriginalSourceMarket" ma:readOnly="false">
      <xsd:simpleType>
        <xsd:restriction base="dms:Text"/>
      </xsd:simpleType>
    </xsd:element>
    <xsd:element name="OutputCachingOn" ma:index="102" nillable="true" ma:displayName="Output Caching" ma:default="true" ma:hidden="true" ma:internalName="OutputCachingOn" ma:readOnly="false">
      <xsd:simpleType>
        <xsd:restriction base="dms:Boolean"/>
      </xsd:simpleType>
    </xsd:element>
    <xsd:element name="ParentAssetId" ma:index="103" nillable="true" ma:displayName="Parent Asset Id" ma:default="" ma:internalName="ParentAssetId" ma:readOnly="false">
      <xsd:simpleType>
        <xsd:restriction base="dms:Text"/>
      </xsd:simpleType>
    </xsd:element>
    <xsd:element name="PlannedPubDate" ma:index="104" nillable="true" ma:displayName="Planned Publish Date" ma:default="" ma:indexed="true" ma:internalName="PlannedPubDate" ma:readOnly="false">
      <xsd:simpleType>
        <xsd:restriction base="dms:DateTime"/>
      </xsd:simpleType>
    </xsd:element>
    <xsd:element name="PolicheckWords" ma:index="105" nillable="true" ma:displayName="Policheck Words" ma:default="" ma:internalName="PolicheckWords" ma:readOnly="false">
      <xsd:simpleType>
        <xsd:restriction base="dms:Text"/>
      </xsd:simpleType>
    </xsd:element>
    <xsd:element name="BusinessGroup" ma:index="106" nillable="true" ma:displayName="Product Division Owner" ma:default="" ma:internalName="BusinessGroup" ma:readOnly="false">
      <xsd:simpleType>
        <xsd:restriction base="dms:Unknown"/>
      </xsd:simpleType>
    </xsd:element>
    <xsd:element name="UAProjectedTotalWords" ma:index="107" nillable="true" ma:displayName="Projected Word Count" ma:default="" ma:internalName="UAProjectedTotalWords" ma:readOnly="false">
      <xsd:simpleType>
        <xsd:restriction base="dms:Unknown"/>
      </xsd:simpleType>
    </xsd:element>
    <xsd:element name="Provider" ma:index="108" nillable="true" ma:displayName="Provider" ma:default="" ma:internalName="Provider" ma:readOnly="false">
      <xsd:simpleType>
        <xsd:restriction base="dms:Unknown"/>
      </xsd:simpleType>
    </xsd:element>
    <xsd:element name="Providers" ma:index="109" nillable="true" ma:displayName="Providers" ma:default="" ma:internalName="Providers">
      <xsd:simpleType>
        <xsd:restriction base="dms:Unknown"/>
      </xsd:simpleType>
    </xsd:element>
    <xsd:element name="PublishStatusLookup" ma:index="110" nillable="true" ma:displayName="Publish Status" ma:default="" ma:list="{9E343742-310B-4684-A24C-1D137CB4B230}" ma:internalName="PublishStatusLookup" ma:readOnly="false" ma:showField="PublishStatus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PublishTargets" ma:index="111" nillable="true" ma:displayName="Publish Target" ma:default="OfficeOnlineVNext" ma:internalName="PublishTargets" ma:readOnly="false">
      <xsd:simpleType>
        <xsd:restriction base="dms:Unknown"/>
      </xsd:simpleType>
    </xsd:element>
    <xsd:element name="RecommendationsModifier" ma:index="112" nillable="true" ma:displayName="Recommendations Modifier" ma:default="" ma:internalName="RecommendationsModifier" ma:readOnly="false">
      <xsd:simpleType>
        <xsd:restriction base="dms:Number"/>
      </xsd:simpleType>
    </xsd:element>
    <xsd:element name="ArtSampleDocs" ma:index="113" nillable="true" ma:displayName="Sample Docs" ma:default="" ma:hidden="true" ma:internalName="ArtSampleDocs" ma:readOnly="false">
      <xsd:simpleType>
        <xsd:restriction base="dms:Text"/>
      </xsd:simpleType>
    </xsd:element>
    <xsd:element name="ScenarioTagsTaxHTField0" ma:index="115" nillable="true" ma:taxonomy="true" ma:internalName="ScenarioTagsTaxHTField0" ma:taxonomyFieldName="ScenarioTags" ma:displayName="Scenarios" ma:readOnly="false" ma:default="" ma:fieldId="{93aef74d-6c78-4815-8310-51477dceeccc}" ma:taxonomyMulti="true" ma:sspId="8f79753a-75d3-41f5-8ca3-40b843941b4f" ma:termSetId="4b7d5f16-e2f2-4fc0-bab3-6e8b931e57d6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ShowIn" ma:index="117" nillable="true" ma:displayName="Show In" ma:default="Show everywhere" ma:internalName="ShowIn" ma:readOnly="false">
      <xsd:simpleType>
        <xsd:restriction base="dms:Choice">
          <xsd:enumeration value="Hide on web"/>
          <xsd:enumeration value="On Web no search"/>
          <xsd:enumeration value="Show everywhere"/>
          <xsd:enumeration value="Special use only"/>
        </xsd:restriction>
      </xsd:simpleType>
    </xsd:element>
    <xsd:element name="SourceTitle" ma:index="118" nillable="true" ma:displayName="Source Title" ma:default="" ma:indexed="true" ma:internalName="SourceTitle" ma:readOnly="false">
      <xsd:simpleType>
        <xsd:restriction base="dms:Text"/>
      </xsd:simpleType>
    </xsd:element>
    <xsd:element name="CSXSubmissionDate" ma:index="119" nillable="true" ma:displayName="Submission Date" ma:default="" ma:internalName="CSXSubmissionDate" ma:readOnly="false">
      <xsd:simpleType>
        <xsd:restriction base="dms:DateTime"/>
      </xsd:simpleType>
    </xsd:element>
    <xsd:element name="SubmitterId" ma:index="120" nillable="true" ma:displayName="Submitter ID" ma:default="" ma:internalName="SubmitterId" ma:readOnly="false">
      <xsd:simpleType>
        <xsd:restriction base="dms:Text"/>
      </xsd:simpleType>
    </xsd:element>
    <xsd:element name="TaxCatchAll" ma:index="121" nillable="true" ma:displayName="Taxonomy Catch All Column" ma:hidden="true" ma:list="{530f955b-6704-4601-bd83-f81d87f1e440}" ma:internalName="TaxCatchAll" ma:showField="CatchAllData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axCatchAllLabel" ma:index="122" nillable="true" ma:displayName="Taxonomy Catch All Column1" ma:hidden="true" ma:list="{530f955b-6704-4601-bd83-f81d87f1e440}" ma:internalName="TaxCatchAllLabel" ma:readOnly="true" ma:showField="CatchAllDataLabel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emplateStatus" ma:index="123" nillable="true" ma:displayName="Template Status" ma:default="" ma:internalName="TemplateStatus">
      <xsd:simpleType>
        <xsd:restriction base="dms:Unknown"/>
      </xsd:simpleType>
    </xsd:element>
    <xsd:element name="TemplateTemplateType" ma:index="124" nillable="true" ma:displayName="Template Type" ma:default="" ma:internalName="TemplateTemplateType">
      <xsd:simpleType>
        <xsd:restriction base="dms:Unknown"/>
      </xsd:simpleType>
    </xsd:element>
    <xsd:element name="ThumbnailAssetId" ma:index="125" nillable="true" ma:displayName="Thumbnail Image Asset" ma:default="" ma:internalName="ThumbnailAssetId" ma:readOnly="false">
      <xsd:simpleType>
        <xsd:restriction base="dms:Text"/>
      </xsd:simpleType>
    </xsd:element>
    <xsd:element name="TimesCloned" ma:index="126" nillable="true" ma:displayName="Times Cloned" ma:default="" ma:internalName="TimesCloned" ma:readOnly="false">
      <xsd:simpleType>
        <xsd:restriction base="dms:Number"/>
      </xsd:simpleType>
    </xsd:element>
    <xsd:element name="TrustLevel" ma:index="128" nillable="true" ma:displayName="Trust Level" ma:default="1 Microsoft Managed Content" ma:internalName="TrustLevel" ma:readOnly="false">
      <xsd:simpleType>
        <xsd:restriction base="dms:Unknown"/>
      </xsd:simpleType>
    </xsd:element>
    <xsd:element name="UALocComments" ma:index="129" nillable="true" ma:displayName="UA Loc Comments" ma:default="" ma:internalName="UALocComments" ma:readOnly="false">
      <xsd:simpleType>
        <xsd:restriction base="dms:Note"/>
      </xsd:simpleType>
    </xsd:element>
    <xsd:element name="UALocRecommendation" ma:index="130" nillable="true" ma:displayName="UA Loc Recommendation" ma:default="Localize" ma:internalName="UALocRecommendation" ma:readOnly="false">
      <xsd:simpleType>
        <xsd:restriction base="dms:Choice">
          <xsd:enumeration value="Localize"/>
          <xsd:enumeration value="Never Localize"/>
          <xsd:enumeration value="Priority Localize"/>
        </xsd:restriction>
      </xsd:simpleType>
    </xsd:element>
    <xsd:element name="UANotes" ma:index="131" nillable="true" ma:displayName="UA Notes" ma:default="" ma:internalName="UANotes" ma:readOnly="false">
      <xsd:simpleType>
        <xsd:restriction base="dms:Note"/>
      </xsd:simpleType>
    </xsd:element>
    <xsd:element name="TPAppVersion" ma:index="132" nillable="true" ma:displayName="Version" ma:default="" ma:internalName="TPAppVersion">
      <xsd:simpleType>
        <xsd:restriction base="dms:Text"/>
      </xsd:simpleType>
    </xsd:element>
    <xsd:element name="VoteCount" ma:index="133" nillable="true" ma:displayName="Vote Count" ma:default="" ma:internalName="VoteCount" ma:readOnly="false">
      <xsd:simpleType>
        <xsd:restriction base="dms:Unknow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22" ma:displayName="Content Type"/>
        <xsd:element ref="dc:title" minOccurs="0" maxOccurs="1" ma:index="127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50DA6411-895A-4DF5-A580-370C32B8C9B0}">
  <ds:schemaRefs>
    <ds:schemaRef ds:uri="4873beb7-5857-4685-be1f-d57550cc96cc"/>
    <ds:schemaRef ds:uri="http://purl.org/dc/dcmitype/"/>
    <ds:schemaRef ds:uri="http://purl.org/dc/elements/1.1/"/>
    <ds:schemaRef ds:uri="http://www.w3.org/XML/1998/namespace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</ds:schemaRefs>
</ds:datastoreItem>
</file>

<file path=customXml/itemProps2.xml><?xml version="1.0" encoding="utf-8"?>
<ds:datastoreItem xmlns:ds="http://schemas.openxmlformats.org/officeDocument/2006/customXml" ds:itemID="{5E6EE188-8C78-4767-B50A-130BE287381A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EDA4BDDA-73A5-4604-9F26-B2277CE31DB3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4873beb7-5857-4685-be1f-d57550cc96cc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709</Words>
  <Application>Microsoft Office PowerPoint</Application>
  <PresentationFormat>Custom</PresentationFormat>
  <Paragraphs>138</Paragraphs>
  <Slides>13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4" baseType="lpstr">
      <vt:lpstr>Continental North America 16x9</vt:lpstr>
      <vt:lpstr>Integrating Physics-based Earthquake Cycle Simulator Models and High-Resolution Ground Motion Simulations into a Physics-based Probabilistic Seismic Hazard Model</vt:lpstr>
      <vt:lpstr>Probabilistic Seismic Hazard Analysis (PSHA)</vt:lpstr>
      <vt:lpstr>Earthquake Rupture Forecasts</vt:lpstr>
      <vt:lpstr>RSQSim</vt:lpstr>
      <vt:lpstr>RSQSim Results</vt:lpstr>
      <vt:lpstr>RSQSim Multi-Fault Events</vt:lpstr>
      <vt:lpstr>RSQSim and CyberShake</vt:lpstr>
      <vt:lpstr>High-F</vt:lpstr>
      <vt:lpstr>High-F validation</vt:lpstr>
      <vt:lpstr>SCEC UseIT</vt:lpstr>
      <vt:lpstr>UseIT on Blue Waters</vt:lpstr>
      <vt:lpstr>Blue Waters Plans for 2018</vt:lpstr>
      <vt:lpstr>Questions?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/>
  <cp:lastModifiedBy/>
  <cp:revision>1</cp:revision>
  <cp:lastPrinted>2017-06-20T22:47:00Z</cp:lastPrinted>
  <dcterms:created xsi:type="dcterms:W3CDTF">2017-06-20T22:12:15Z</dcterms:created>
  <dcterms:modified xsi:type="dcterms:W3CDTF">2018-06-02T22:05:31Z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nternalTags">
    <vt:lpwstr/>
  </property>
  <property fmtid="{D5CDD505-2E9C-101B-9397-08002B2CF9AE}" pid="3" name="ContentTypeId">
    <vt:lpwstr>0x0101006EDDDB5EE6D98C44930B742096920B300400F5B6D36B3EF94B4E9A635CDF2A18F5B8</vt:lpwstr>
  </property>
  <property fmtid="{D5CDD505-2E9C-101B-9397-08002B2CF9AE}" pid="4" name="FeatureTags">
    <vt:lpwstr/>
  </property>
  <property fmtid="{D5CDD505-2E9C-101B-9397-08002B2CF9AE}" pid="5" name="LocalizationTags">
    <vt:lpwstr/>
  </property>
  <property fmtid="{D5CDD505-2E9C-101B-9397-08002B2CF9AE}" pid="6" name="ScenarioTags">
    <vt:lpwstr/>
  </property>
  <property fmtid="{D5CDD505-2E9C-101B-9397-08002B2CF9AE}" pid="7" name="CampaignTags">
    <vt:lpwstr/>
  </property>
</Properties>
</file>