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08" r:id="rId5"/>
    <p:sldId id="332" r:id="rId6"/>
    <p:sldId id="333" r:id="rId7"/>
    <p:sldId id="314" r:id="rId8"/>
    <p:sldId id="323" r:id="rId9"/>
    <p:sldId id="335" r:id="rId10"/>
    <p:sldId id="322" r:id="rId11"/>
    <p:sldId id="329" r:id="rId12"/>
    <p:sldId id="327" r:id="rId13"/>
    <p:sldId id="328" r:id="rId14"/>
    <p:sldId id="325" r:id="rId15"/>
    <p:sldId id="331" r:id="rId16"/>
    <p:sldId id="334" r:id="rId17"/>
    <p:sldId id="318" r:id="rId1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9D171E"/>
    <a:srgbClr val="9E1C1F"/>
    <a:srgbClr val="B5B79A"/>
    <a:srgbClr val="F4FF52"/>
    <a:srgbClr val="F9D691"/>
    <a:srgbClr val="FDFEDD"/>
    <a:srgbClr val="DDDDBE"/>
    <a:srgbClr val="AAB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4" autoAdjust="0"/>
    <p:restoredTop sz="88889" autoAdjust="0"/>
  </p:normalViewPr>
  <p:slideViewPr>
    <p:cSldViewPr>
      <p:cViewPr varScale="1">
        <p:scale>
          <a:sx n="80" d="100"/>
          <a:sy n="80" d="100"/>
        </p:scale>
        <p:origin x="114" y="138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11/14/2019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11/14/2019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02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9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76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systems</a:t>
            </a:r>
          </a:p>
          <a:p>
            <a:r>
              <a:rPr lang="en-US" dirty="0"/>
              <a:t>DM code</a:t>
            </a:r>
          </a:p>
          <a:p>
            <a:r>
              <a:rPr lang="en-US" dirty="0"/>
              <a:t>Containerized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11/14/2019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 err="1"/>
              <a:t>CyberShake</a:t>
            </a:r>
            <a:r>
              <a:rPr lang="en-US" dirty="0"/>
              <a:t> Physics-Based Seismic Hazard Models for Northern California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648200"/>
            <a:ext cx="11707368" cy="1630680"/>
          </a:xfrm>
        </p:spPr>
        <p:txBody>
          <a:bodyPr>
            <a:normAutofit/>
          </a:bodyPr>
          <a:lstStyle/>
          <a:p>
            <a:r>
              <a:rPr lang="en-US" dirty="0"/>
              <a:t>Scott Callaghan and the </a:t>
            </a:r>
            <a:r>
              <a:rPr lang="en-US" dirty="0" err="1"/>
              <a:t>CyberShake</a:t>
            </a:r>
            <a:r>
              <a:rPr lang="en-US" dirty="0"/>
              <a:t> Collaboration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644639"/>
            <a:ext cx="11707368" cy="1051561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SC19</a:t>
            </a:r>
          </a:p>
          <a:p>
            <a:pPr algn="l"/>
            <a:r>
              <a:rPr lang="en-US" sz="2000" dirty="0"/>
              <a:t>Denver, CO</a:t>
            </a:r>
          </a:p>
          <a:p>
            <a:pPr algn="l"/>
            <a:r>
              <a:rPr lang="en-US" sz="2000" dirty="0"/>
              <a:t>November 17-22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5EA59231-5299-43A6-A901-C041C262F19A}"/>
              </a:ext>
            </a:extLst>
          </p:cNvPr>
          <p:cNvSpPr/>
          <p:nvPr/>
        </p:nvSpPr>
        <p:spPr>
          <a:xfrm>
            <a:off x="8781325" y="6553200"/>
            <a:ext cx="2819400" cy="83080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74779EB-BE3F-4736-B86D-860ADCC6B226}"/>
              </a:ext>
            </a:extLst>
          </p:cNvPr>
          <p:cNvSpPr/>
          <p:nvPr/>
        </p:nvSpPr>
        <p:spPr>
          <a:xfrm>
            <a:off x="8751425" y="5129133"/>
            <a:ext cx="2895600" cy="101101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A0352-96C0-46A5-A29C-552F29A6B2C3}"/>
              </a:ext>
            </a:extLst>
          </p:cNvPr>
          <p:cNvSpPr/>
          <p:nvPr/>
        </p:nvSpPr>
        <p:spPr>
          <a:xfrm>
            <a:off x="8763000" y="3723526"/>
            <a:ext cx="2895600" cy="101101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A3E0DC-6084-4DB9-93A5-AA6457457CB1}"/>
              </a:ext>
            </a:extLst>
          </p:cNvPr>
          <p:cNvSpPr/>
          <p:nvPr/>
        </p:nvSpPr>
        <p:spPr>
          <a:xfrm>
            <a:off x="12192000" y="6477000"/>
            <a:ext cx="2219369" cy="990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D5F3A9-A3D7-4E5F-9C69-3B18CB8B6D34}"/>
              </a:ext>
            </a:extLst>
          </p:cNvPr>
          <p:cNvSpPr/>
          <p:nvPr/>
        </p:nvSpPr>
        <p:spPr>
          <a:xfrm>
            <a:off x="10610892" y="2436737"/>
            <a:ext cx="2362199" cy="990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43CBE-11F3-48E9-B0F5-EA04B884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 Workflow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722C0-0725-4131-B9BE-902EFA70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7" y="1097280"/>
            <a:ext cx="9347038" cy="6492240"/>
          </a:xfrm>
        </p:spPr>
        <p:txBody>
          <a:bodyPr/>
          <a:lstStyle/>
          <a:p>
            <a:r>
              <a:rPr lang="en-US" dirty="0"/>
              <a:t>To accomplish </a:t>
            </a:r>
            <a:r>
              <a:rPr lang="en-US" dirty="0" err="1"/>
              <a:t>CyberShake</a:t>
            </a:r>
            <a:r>
              <a:rPr lang="en-US" dirty="0"/>
              <a:t> study efficiently, must be able to use resources when available</a:t>
            </a:r>
          </a:p>
          <a:p>
            <a:r>
              <a:rPr lang="en-US" dirty="0"/>
              <a:t>Job throughput on large clusters varies widely</a:t>
            </a:r>
          </a:p>
          <a:p>
            <a:r>
              <a:rPr lang="en-US" dirty="0"/>
              <a:t>Designed workflow </a:t>
            </a:r>
            <a:r>
              <a:rPr lang="en-US" dirty="0" err="1"/>
              <a:t>metascheduler</a:t>
            </a: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submit workflows </a:t>
            </a:r>
          </a:p>
          <a:p>
            <a:pPr lvl="1"/>
            <a:r>
              <a:rPr lang="en-US" dirty="0"/>
              <a:t>Split workflows into SGT and post-processing</a:t>
            </a:r>
          </a:p>
          <a:p>
            <a:pPr lvl="1"/>
            <a:r>
              <a:rPr lang="en-US" dirty="0"/>
              <a:t>Ability to run each part on separate systems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1351-4BE8-4E00-9E9D-7B1F5E8B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7C474-0E4A-4DB4-9701-95BD8CF4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24923-62C9-4DFF-8322-64505CB25BFC}"/>
              </a:ext>
            </a:extLst>
          </p:cNvPr>
          <p:cNvSpPr txBox="1"/>
          <p:nvPr/>
        </p:nvSpPr>
        <p:spPr>
          <a:xfrm>
            <a:off x="10591800" y="2511922"/>
            <a:ext cx="242987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Are MAX_WORKFLOWS running?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7CD7-88C6-4FAA-B8E2-4E2EDDFF8D7B}"/>
              </a:ext>
            </a:extLst>
          </p:cNvPr>
          <p:cNvSpPr txBox="1"/>
          <p:nvPr/>
        </p:nvSpPr>
        <p:spPr>
          <a:xfrm>
            <a:off x="8991600" y="3884170"/>
            <a:ext cx="24110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Select new workflows from workflow queue to submit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96050-7C28-4303-99EF-4ADC5305114B}"/>
              </a:ext>
            </a:extLst>
          </p:cNvPr>
          <p:cNvSpPr txBox="1"/>
          <p:nvPr/>
        </p:nvSpPr>
        <p:spPr>
          <a:xfrm>
            <a:off x="8968480" y="5265431"/>
            <a:ext cx="24110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Determine number of available workflow slots on clusters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06A0A-8B6A-4EA7-A70C-D48C113CBE00}"/>
              </a:ext>
            </a:extLst>
          </p:cNvPr>
          <p:cNvSpPr txBox="1"/>
          <p:nvPr/>
        </p:nvSpPr>
        <p:spPr>
          <a:xfrm>
            <a:off x="12433871" y="6827028"/>
            <a:ext cx="1828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Wait 10 minutes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59298-69D0-470C-B8E0-F19F36D79BEB}"/>
              </a:ext>
            </a:extLst>
          </p:cNvPr>
          <p:cNvSpPr txBox="1"/>
          <p:nvPr/>
        </p:nvSpPr>
        <p:spPr>
          <a:xfrm>
            <a:off x="9147496" y="6702378"/>
            <a:ext cx="21225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Create, plan, and run the workflows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B2D1C7-00DD-424B-854F-815015D31F3D}"/>
              </a:ext>
            </a:extLst>
          </p:cNvPr>
          <p:cNvSpPr/>
          <p:nvPr/>
        </p:nvSpPr>
        <p:spPr>
          <a:xfrm>
            <a:off x="11995714" y="1182308"/>
            <a:ext cx="2362199" cy="990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36C4C-AE7F-4C52-90DF-22E22C4B210B}"/>
              </a:ext>
            </a:extLst>
          </p:cNvPr>
          <p:cNvSpPr txBox="1"/>
          <p:nvPr/>
        </p:nvSpPr>
        <p:spPr>
          <a:xfrm>
            <a:off x="11979411" y="1256751"/>
            <a:ext cx="242987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Are the clusters available for workflows?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D64D5C-5BF9-4248-90C0-0B23D8DFA389}"/>
              </a:ext>
            </a:extLst>
          </p:cNvPr>
          <p:cNvCxnSpPr>
            <a:stCxn id="14" idx="4"/>
            <a:endCxn id="20" idx="0"/>
          </p:cNvCxnSpPr>
          <p:nvPr/>
        </p:nvCxnSpPr>
        <p:spPr>
          <a:xfrm>
            <a:off x="13176814" y="2172908"/>
            <a:ext cx="124871" cy="4304092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98543547-8943-4FB0-9D90-42F69C32F42E}"/>
              </a:ext>
            </a:extLst>
          </p:cNvPr>
          <p:cNvSpPr/>
          <p:nvPr/>
        </p:nvSpPr>
        <p:spPr>
          <a:xfrm>
            <a:off x="13639799" y="2096981"/>
            <a:ext cx="514391" cy="4485385"/>
          </a:xfrm>
          <a:prstGeom prst="arc">
            <a:avLst>
              <a:gd name="adj1" fmla="val 16200000"/>
              <a:gd name="adj2" fmla="val 5326583"/>
            </a:avLst>
          </a:prstGeom>
          <a:ln w="127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338B8-8EC7-40D9-83F5-DB1B52B251D9}"/>
              </a:ext>
            </a:extLst>
          </p:cNvPr>
          <p:cNvSpPr txBox="1"/>
          <p:nvPr/>
        </p:nvSpPr>
        <p:spPr>
          <a:xfrm>
            <a:off x="13166375" y="2165738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No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B41823-1027-4FBF-886F-714DF4FCFB46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1791992" y="2006095"/>
            <a:ext cx="460919" cy="43064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AF63392-359E-4813-8985-961E7E30AB0E}"/>
              </a:ext>
            </a:extLst>
          </p:cNvPr>
          <p:cNvSpPr txBox="1"/>
          <p:nvPr/>
        </p:nvSpPr>
        <p:spPr>
          <a:xfrm>
            <a:off x="11506200" y="1946510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Yes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6931C0-CE1A-4E35-8311-1FDC42BBFBCC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0210800" y="3220475"/>
            <a:ext cx="626722" cy="50305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25C3B9E-35A5-4A51-906F-28028E7B7AA1}"/>
              </a:ext>
            </a:extLst>
          </p:cNvPr>
          <p:cNvSpPr txBox="1"/>
          <p:nvPr/>
        </p:nvSpPr>
        <p:spPr>
          <a:xfrm>
            <a:off x="10090809" y="3160890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No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8061E7-0E3B-414F-9B91-BD2E69E5E6E3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>
            <a:off x="10197128" y="4724400"/>
            <a:ext cx="2097" cy="40473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986C890-1543-4658-8A5D-B39CC297A209}"/>
              </a:ext>
            </a:extLst>
          </p:cNvPr>
          <p:cNvCxnSpPr>
            <a:cxnSpLocks/>
          </p:cNvCxnSpPr>
          <p:nvPr/>
        </p:nvCxnSpPr>
        <p:spPr>
          <a:xfrm>
            <a:off x="10195030" y="6154838"/>
            <a:ext cx="2097" cy="40473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CF10A52-61C4-44C9-8F52-C8BFF6B7735C}"/>
              </a:ext>
            </a:extLst>
          </p:cNvPr>
          <p:cNvCxnSpPr>
            <a:stCxn id="23" idx="6"/>
            <a:endCxn id="20" idx="2"/>
          </p:cNvCxnSpPr>
          <p:nvPr/>
        </p:nvCxnSpPr>
        <p:spPr>
          <a:xfrm>
            <a:off x="11600725" y="6968603"/>
            <a:ext cx="591275" cy="369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ABA17FB-A74A-4919-9616-AFA3A36B35EC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11791992" y="3427337"/>
            <a:ext cx="1222437" cy="3087255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22B9EAE-8802-47FB-8C7C-EFB83F1241F9}"/>
              </a:ext>
            </a:extLst>
          </p:cNvPr>
          <p:cNvSpPr txBox="1"/>
          <p:nvPr/>
        </p:nvSpPr>
        <p:spPr>
          <a:xfrm>
            <a:off x="11850650" y="3416734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Yes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B4F70C35-5DEC-4B91-A2D3-D19A132CB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43598"/>
              </p:ext>
            </p:extLst>
          </p:nvPr>
        </p:nvGraphicFramePr>
        <p:xfrm>
          <a:off x="929904" y="5529884"/>
          <a:ext cx="5501913" cy="188806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44912">
                  <a:extLst>
                    <a:ext uri="{9D8B030D-6E8A-4147-A177-3AD203B41FA5}">
                      <a16:colId xmlns:a16="http://schemas.microsoft.com/office/drawing/2014/main" val="4228128925"/>
                    </a:ext>
                  </a:extLst>
                </a:gridCol>
                <a:gridCol w="1548686">
                  <a:extLst>
                    <a:ext uri="{9D8B030D-6E8A-4147-A177-3AD203B41FA5}">
                      <a16:colId xmlns:a16="http://schemas.microsoft.com/office/drawing/2014/main" val="4067079679"/>
                    </a:ext>
                  </a:extLst>
                </a:gridCol>
                <a:gridCol w="1711706">
                  <a:extLst>
                    <a:ext uri="{9D8B030D-6E8A-4147-A177-3AD203B41FA5}">
                      <a16:colId xmlns:a16="http://schemas.microsoft.com/office/drawing/2014/main" val="402635417"/>
                    </a:ext>
                  </a:extLst>
                </a:gridCol>
                <a:gridCol w="896609">
                  <a:extLst>
                    <a:ext uri="{9D8B030D-6E8A-4147-A177-3AD203B41FA5}">
                      <a16:colId xmlns:a16="http://schemas.microsoft.com/office/drawing/2014/main" val="2783044584"/>
                    </a:ext>
                  </a:extLst>
                </a:gridCol>
              </a:tblGrid>
              <a:tr h="480349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BW SGTs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Titan SGTs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Total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2099557525"/>
                  </a:ext>
                </a:extLst>
              </a:tr>
              <a:tr h="469240">
                <a:tc>
                  <a:txBody>
                    <a:bodyPr/>
                    <a:lstStyle/>
                    <a:p>
                      <a:r>
                        <a:rPr lang="en-US" sz="2300" dirty="0"/>
                        <a:t>BW PP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444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290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734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3107541989"/>
                  </a:ext>
                </a:extLst>
              </a:tr>
              <a:tr h="469240">
                <a:tc>
                  <a:txBody>
                    <a:bodyPr/>
                    <a:lstStyle/>
                    <a:p>
                      <a:r>
                        <a:rPr lang="en-US" sz="2300" dirty="0"/>
                        <a:t>Titan PP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135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135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1931307470"/>
                  </a:ext>
                </a:extLst>
              </a:tr>
              <a:tr h="469240">
                <a:tc>
                  <a:txBody>
                    <a:bodyPr/>
                    <a:lstStyle/>
                    <a:p>
                      <a:r>
                        <a:rPr lang="en-US" sz="2300" b="0" dirty="0"/>
                        <a:t>Total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444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425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869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1359824366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033B9D2A-206D-44D3-83A1-BB47CA7C51AD}"/>
              </a:ext>
            </a:extLst>
          </p:cNvPr>
          <p:cNvSpPr txBox="1"/>
          <p:nvPr/>
        </p:nvSpPr>
        <p:spPr>
          <a:xfrm>
            <a:off x="838200" y="7467600"/>
            <a:ext cx="57355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Systems used for SGT and post-processing workflows</a:t>
            </a:r>
          </a:p>
        </p:txBody>
      </p:sp>
    </p:spTree>
    <p:extLst>
      <p:ext uri="{BB962C8B-B14F-4D97-AF65-F5344CB8AC3E}">
        <p14:creationId xmlns:p14="http://schemas.microsoft.com/office/powerpoint/2010/main" val="2387158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212D-44AF-4F4D-B687-2184CD06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Study 18.8 Metrics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ECC6A-0317-43EF-ABE4-6DB0219C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69A5-43FB-4D8C-BA40-C2BE6107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E4070F-FD52-4445-9264-6071C631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9" y="1189038"/>
            <a:ext cx="8399461" cy="64912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Study conducted over 128 days</a:t>
            </a:r>
          </a:p>
          <a:p>
            <a:r>
              <a:rPr lang="en-US" dirty="0"/>
              <a:t>Consumed 6.2 million node-hours</a:t>
            </a:r>
            <a:br>
              <a:rPr lang="en-US" dirty="0"/>
            </a:br>
            <a:r>
              <a:rPr lang="en-US" dirty="0"/>
              <a:t>(120M core-hours/13,650 core-years)</a:t>
            </a:r>
          </a:p>
          <a:p>
            <a:pPr lvl="1"/>
            <a:r>
              <a:rPr lang="en-US" dirty="0"/>
              <a:t>Averaged 2,018 nodes / 38,850 cores</a:t>
            </a:r>
          </a:p>
          <a:p>
            <a:pPr lvl="1"/>
            <a:r>
              <a:rPr lang="en-US" dirty="0"/>
              <a:t>Max of 16,219 nodes / 279,984 cores</a:t>
            </a:r>
          </a:p>
          <a:p>
            <a:r>
              <a:rPr lang="en-US" dirty="0"/>
              <a:t>Ran 21,220 jobs at USC, 10,308 at Blue Waters, and 7,757 jobs at Titan</a:t>
            </a:r>
          </a:p>
          <a:p>
            <a:r>
              <a:rPr lang="en-US" dirty="0"/>
              <a:t>1.2 PB of data generated</a:t>
            </a:r>
          </a:p>
          <a:p>
            <a:pPr lvl="1"/>
            <a:r>
              <a:rPr lang="en-US" dirty="0"/>
              <a:t>157 TB of data automatically transferred</a:t>
            </a:r>
          </a:p>
          <a:p>
            <a:pPr lvl="1"/>
            <a:r>
              <a:rPr lang="en-US" dirty="0"/>
              <a:t>14.4 TB of final data products staged to USC HPC</a:t>
            </a:r>
          </a:p>
          <a:p>
            <a:r>
              <a:rPr lang="en-US" dirty="0"/>
              <a:t>Simulated 203 million seismograms</a:t>
            </a:r>
          </a:p>
          <a:p>
            <a:pPr lvl="1"/>
            <a:r>
              <a:rPr lang="en-US" dirty="0"/>
              <a:t>30.4 billion shaking values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8A0B4-C126-4FED-BE9D-6865DFF00198}"/>
              </a:ext>
            </a:extLst>
          </p:cNvPr>
          <p:cNvGrpSpPr/>
          <p:nvPr/>
        </p:nvGrpSpPr>
        <p:grpSpPr>
          <a:xfrm>
            <a:off x="8643618" y="914400"/>
            <a:ext cx="6062982" cy="7315200"/>
            <a:chOff x="8839200" y="1074177"/>
            <a:chExt cx="5867400" cy="7079223"/>
          </a:xfrm>
        </p:grpSpPr>
        <p:pic>
          <p:nvPicPr>
            <p:cNvPr id="15" name="Content Placeholder 7">
              <a:extLst>
                <a:ext uri="{FF2B5EF4-FFF2-40B4-BE49-F238E27FC236}">
                  <a16:creationId xmlns:a16="http://schemas.microsoft.com/office/drawing/2014/main" id="{AE9A9B37-4B77-47DD-B5D8-6668E49F4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074177"/>
              <a:ext cx="5867400" cy="70792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C101DB-F9C5-4324-8774-FC6AA9B59E68}"/>
                </a:ext>
              </a:extLst>
            </p:cNvPr>
            <p:cNvSpPr/>
            <p:nvPr/>
          </p:nvSpPr>
          <p:spPr>
            <a:xfrm rot="1798016">
              <a:off x="12470386" y="5499767"/>
              <a:ext cx="1572289" cy="902411"/>
            </a:xfrm>
            <a:prstGeom prst="rect">
              <a:avLst/>
            </a:prstGeom>
            <a:noFill/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EE4855-9145-4AA5-A01F-800A19BFCE94}"/>
                </a:ext>
              </a:extLst>
            </p:cNvPr>
            <p:cNvSpPr/>
            <p:nvPr/>
          </p:nvSpPr>
          <p:spPr>
            <a:xfrm rot="3227686">
              <a:off x="11080825" y="4444943"/>
              <a:ext cx="1859861" cy="1363141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3FF870-CD9D-4136-8EFD-3F0DAA13D0A8}"/>
                </a:ext>
              </a:extLst>
            </p:cNvPr>
            <p:cNvSpPr/>
            <p:nvPr/>
          </p:nvSpPr>
          <p:spPr>
            <a:xfrm rot="3881584">
              <a:off x="9364529" y="2423425"/>
              <a:ext cx="3054679" cy="1418827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23C6AE-9463-4709-B5E6-18607351AB61}"/>
                </a:ext>
              </a:extLst>
            </p:cNvPr>
            <p:cNvSpPr txBox="1"/>
            <p:nvPr/>
          </p:nvSpPr>
          <p:spPr>
            <a:xfrm>
              <a:off x="13091644" y="4852090"/>
              <a:ext cx="11542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/>
                <a:t>Study 15.4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7F4122-D733-45DA-8CEB-85F7CE894916}"/>
                </a:ext>
              </a:extLst>
            </p:cNvPr>
            <p:cNvSpPr txBox="1"/>
            <p:nvPr/>
          </p:nvSpPr>
          <p:spPr>
            <a:xfrm>
              <a:off x="12350105" y="4179592"/>
              <a:ext cx="167640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Study 17.3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DA8840-FA37-42FF-8AC2-24D26DD0E783}"/>
                </a:ext>
              </a:extLst>
            </p:cNvPr>
            <p:cNvSpPr txBox="1"/>
            <p:nvPr/>
          </p:nvSpPr>
          <p:spPr>
            <a:xfrm>
              <a:off x="11399189" y="2296804"/>
              <a:ext cx="167640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Study 18.8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12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6A83-2DB2-4B96-B481-190E2678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Results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75DD3-A9CF-4A6F-84A4-012B2A44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36" y="914400"/>
            <a:ext cx="5199863" cy="685627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447F3-1E84-42FA-B91C-B4447226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B38D2-87A0-4E9E-A2DD-6FB859E1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01B36-ACBA-440A-948C-D407C22F3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927100"/>
            <a:ext cx="5181599" cy="6832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26C86-9414-4D3E-AEBB-770908D8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11" y="938482"/>
            <a:ext cx="5181599" cy="6832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BC71B-689D-405E-976A-A7D3E40AAB48}"/>
              </a:ext>
            </a:extLst>
          </p:cNvPr>
          <p:cNvSpPr txBox="1"/>
          <p:nvPr/>
        </p:nvSpPr>
        <p:spPr>
          <a:xfrm>
            <a:off x="1447800" y="746760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CyberShake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A0308-1021-4CB8-8589-E3D58E536C3B}"/>
              </a:ext>
            </a:extLst>
          </p:cNvPr>
          <p:cNvSpPr txBox="1"/>
          <p:nvPr/>
        </p:nvSpPr>
        <p:spPr>
          <a:xfrm>
            <a:off x="10058400" y="7433189"/>
            <a:ext cx="45011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Average of 4 GMPEs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4E8EF-EC35-43E1-83F0-37E213E46FE3}"/>
              </a:ext>
            </a:extLst>
          </p:cNvPr>
          <p:cNvSpPr txBox="1"/>
          <p:nvPr/>
        </p:nvSpPr>
        <p:spPr>
          <a:xfrm>
            <a:off x="5148921" y="7433189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Ratio of </a:t>
            </a:r>
            <a:r>
              <a:rPr lang="en-US" sz="2400" b="1" dirty="0" err="1"/>
              <a:t>CyberShake</a:t>
            </a:r>
            <a:r>
              <a:rPr lang="en-US" sz="2400" b="1" dirty="0"/>
              <a:t>/GMPEs</a:t>
            </a:r>
          </a:p>
        </p:txBody>
      </p:sp>
    </p:spTree>
    <p:extLst>
      <p:ext uri="{BB962C8B-B14F-4D97-AF65-F5344CB8AC3E}">
        <p14:creationId xmlns:p14="http://schemas.microsoft.com/office/powerpoint/2010/main" val="2697483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6AE38B-2AA5-451E-8799-BB4F91C8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343400"/>
            <a:ext cx="6629400" cy="3394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10B24-2878-4B17-826F-DA6E77E4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99FD6-1430-48AF-9758-7E8D21FD9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Moving to next-generation systems</a:t>
            </a:r>
          </a:p>
          <a:p>
            <a:pPr lvl="1"/>
            <a:r>
              <a:rPr lang="en-US" dirty="0"/>
              <a:t>OLCF </a:t>
            </a:r>
            <a:r>
              <a:rPr lang="en-US" i="1" dirty="0"/>
              <a:t>Summit: </a:t>
            </a:r>
            <a:r>
              <a:rPr lang="en-US" dirty="0" err="1"/>
              <a:t>CyberShake</a:t>
            </a:r>
            <a:r>
              <a:rPr lang="en-US" dirty="0"/>
              <a:t> fully verified</a:t>
            </a:r>
          </a:p>
          <a:p>
            <a:pPr lvl="1"/>
            <a:r>
              <a:rPr lang="en-US" dirty="0"/>
              <a:t>TACC </a:t>
            </a:r>
            <a:r>
              <a:rPr lang="en-US" i="1" dirty="0"/>
              <a:t>Frontera</a:t>
            </a:r>
            <a:r>
              <a:rPr lang="en-US" dirty="0"/>
              <a:t>: Verification underway</a:t>
            </a:r>
          </a:p>
          <a:p>
            <a:r>
              <a:rPr lang="en-US" dirty="0"/>
              <a:t>Enhancing and improving physics in </a:t>
            </a:r>
            <a:r>
              <a:rPr lang="en-US" dirty="0" err="1"/>
              <a:t>CyberShake</a:t>
            </a:r>
            <a:r>
              <a:rPr lang="en-US" dirty="0"/>
              <a:t> simulations</a:t>
            </a:r>
          </a:p>
          <a:p>
            <a:pPr lvl="1"/>
            <a:r>
              <a:rPr lang="en-US" dirty="0"/>
              <a:t>Updated rupture generation code with better observational agreement</a:t>
            </a:r>
          </a:p>
          <a:p>
            <a:pPr lvl="1"/>
            <a:r>
              <a:rPr lang="en-US" dirty="0"/>
              <a:t>Discontinuous mesh version of wave propagation code</a:t>
            </a:r>
          </a:p>
          <a:p>
            <a:pPr lvl="1"/>
            <a:r>
              <a:rPr lang="en-US" dirty="0"/>
              <a:t>Topography</a:t>
            </a:r>
          </a:p>
          <a:p>
            <a:pPr lvl="1"/>
            <a:r>
              <a:rPr lang="en-US" dirty="0"/>
              <a:t>Higher frequencies</a:t>
            </a:r>
          </a:p>
          <a:p>
            <a:r>
              <a:rPr lang="en-US" dirty="0"/>
              <a:t>Performance optimizations</a:t>
            </a:r>
          </a:p>
          <a:p>
            <a:pPr lvl="1"/>
            <a:r>
              <a:rPr lang="en-US" dirty="0"/>
              <a:t>Machine learning to eliminate some events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C6880-F7EF-4157-AE0B-7B478D756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FAEB0-D4F3-480C-9848-3A29FE78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59808-B9CD-4718-B97D-8BECCE64B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404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69" y="3512363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05" y="5902241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983938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85567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1304" y="1428754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0511" y="4655857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8610600" y="5329300"/>
            <a:ext cx="4445773" cy="629913"/>
            <a:chOff x="3009900" y="4800600"/>
            <a:chExt cx="3619500" cy="51284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7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195316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" y="5898429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560803"/>
            <a:ext cx="3637743" cy="914524"/>
          </a:xfrm>
          <a:prstGeom prst="rect">
            <a:avLst/>
          </a:prstGeom>
        </p:spPr>
      </p:pic>
      <p:pic>
        <p:nvPicPr>
          <p:cNvPr id="24" name="Picture 23" descr="Blue Waters logo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4" y="3200400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Seismic Hazard Analysis (PSHA)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will peak earthquake shaking be over the next 50 years?</a:t>
            </a:r>
          </a:p>
          <a:p>
            <a:r>
              <a:rPr lang="en-US" dirty="0"/>
              <a:t>Useful information for:</a:t>
            </a:r>
          </a:p>
          <a:p>
            <a:pPr lvl="1"/>
            <a:r>
              <a:rPr lang="en-US" dirty="0"/>
              <a:t>Building engineers</a:t>
            </a:r>
          </a:p>
          <a:p>
            <a:pPr lvl="1"/>
            <a:r>
              <a:rPr lang="en-US" dirty="0"/>
              <a:t>Disaster planners</a:t>
            </a:r>
          </a:p>
          <a:p>
            <a:pPr lvl="1"/>
            <a:r>
              <a:rPr lang="en-US" dirty="0"/>
              <a:t>Insurance agencies</a:t>
            </a:r>
          </a:p>
          <a:p>
            <a:r>
              <a:rPr lang="en-US" dirty="0"/>
              <a:t>PSHA performed by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/>
              <a:t>Assembling a list of earthquakes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/>
              <a:t>Determining how much shaking each event causes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/>
              <a:t>Combining the shaking levels with probabilities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14259" r="19584" b="7963"/>
          <a:stretch/>
        </p:blipFill>
        <p:spPr bwMode="auto">
          <a:xfrm>
            <a:off x="9350104" y="1853302"/>
            <a:ext cx="5204096" cy="38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b="4767"/>
          <a:stretch/>
        </p:blipFill>
        <p:spPr bwMode="auto">
          <a:xfrm>
            <a:off x="5862450" y="2004950"/>
            <a:ext cx="3330304" cy="26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6075254" y="3424426"/>
            <a:ext cx="599465" cy="0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674719" y="3436610"/>
            <a:ext cx="0" cy="1017332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619500" y="323019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2% in 50 </a:t>
            </a:r>
            <a:r>
              <a:rPr lang="en-US" sz="1800" dirty="0" err="1"/>
              <a:t>yrs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7642" y="4559919"/>
            <a:ext cx="73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0.4 g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969760" y="3945276"/>
            <a:ext cx="2783775" cy="799309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263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5683072-7BD9-4DCB-8D4D-38BDA5B82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14259" r="20937" b="10862"/>
          <a:stretch/>
        </p:blipFill>
        <p:spPr bwMode="auto">
          <a:xfrm>
            <a:off x="9445374" y="1219200"/>
            <a:ext cx="503262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41FA4-A12C-4C0A-859B-F78B6FF87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PSHA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DCBE7-1435-4AE1-872D-27BB5515A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 Motion Prediction Equations (GMPEs)</a:t>
            </a:r>
          </a:p>
          <a:p>
            <a:pPr lvl="1"/>
            <a:r>
              <a:rPr lang="en-US" dirty="0"/>
              <a:t>Equations derived from observed data</a:t>
            </a:r>
          </a:p>
          <a:p>
            <a:pPr lvl="1"/>
            <a:r>
              <a:rPr lang="en-US" dirty="0"/>
              <a:t>Mean and standard deviation of ground</a:t>
            </a:r>
            <a:br>
              <a:rPr lang="en-US" dirty="0"/>
            </a:br>
            <a:r>
              <a:rPr lang="en-US" dirty="0"/>
              <a:t>motion produced from each earthquake</a:t>
            </a:r>
          </a:p>
          <a:p>
            <a:pPr lvl="1"/>
            <a:r>
              <a:rPr lang="en-US" dirty="0"/>
              <a:t>Computationally cheap </a:t>
            </a:r>
          </a:p>
          <a:p>
            <a:pPr lvl="1"/>
            <a:r>
              <a:rPr lang="en-US" dirty="0"/>
              <a:t>Statistical approach can yield unphysical results</a:t>
            </a:r>
          </a:p>
          <a:p>
            <a:r>
              <a:rPr lang="en-US" dirty="0"/>
              <a:t>Simulation-based approach</a:t>
            </a:r>
          </a:p>
          <a:p>
            <a:pPr lvl="1"/>
            <a:r>
              <a:rPr lang="en-US" dirty="0"/>
              <a:t>Each earthquake is simulated</a:t>
            </a:r>
            <a:br>
              <a:rPr lang="en-US" dirty="0"/>
            </a:br>
            <a:r>
              <a:rPr lang="en-US" dirty="0"/>
              <a:t>using wave propagation</a:t>
            </a:r>
          </a:p>
          <a:p>
            <a:pPr lvl="1"/>
            <a:r>
              <a:rPr lang="en-US" dirty="0"/>
              <a:t>Can reduce uncertainty by capturing</a:t>
            </a:r>
            <a:br>
              <a:rPr lang="en-US" dirty="0"/>
            </a:br>
            <a:r>
              <a:rPr lang="en-US" dirty="0"/>
              <a:t>complex physics</a:t>
            </a:r>
          </a:p>
          <a:p>
            <a:pPr lvl="1"/>
            <a:r>
              <a:rPr lang="en-US" dirty="0"/>
              <a:t>Computationally expensive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8C7B7-C89B-438E-9B87-55D4D0DA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5629-3EA7-4962-AFF5-AAEDD731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B8EEE-675C-4E45-ADFA-0E88957B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AFF095-832C-4894-B15D-943277AED037}"/>
              </a:ext>
            </a:extLst>
          </p:cNvPr>
          <p:cNvSpPr/>
          <p:nvPr/>
        </p:nvSpPr>
        <p:spPr bwMode="auto">
          <a:xfrm>
            <a:off x="12649200" y="3962399"/>
            <a:ext cx="1493436" cy="1143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13714-19C0-4FA3-AA04-C7984B0DD3BB}"/>
              </a:ext>
            </a:extLst>
          </p:cNvPr>
          <p:cNvSpPr txBox="1"/>
          <p:nvPr/>
        </p:nvSpPr>
        <p:spPr>
          <a:xfrm>
            <a:off x="12979454" y="3301425"/>
            <a:ext cx="119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6-7g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94F3CC-E95C-4031-A2C1-A0B9A7CFEE65}"/>
              </a:ext>
            </a:extLst>
          </p:cNvPr>
          <p:cNvCxnSpPr/>
          <p:nvPr/>
        </p:nvCxnSpPr>
        <p:spPr bwMode="auto">
          <a:xfrm>
            <a:off x="8839200" y="4114800"/>
            <a:ext cx="3598454" cy="320040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4" descr="C:\Users\Philip James\Desktop\M8\M8_PSHA\gmrotD50_02.00Hz.bin.png">
            <a:extLst>
              <a:ext uri="{FF2B5EF4-FFF2-40B4-BE49-F238E27FC236}">
                <a16:creationId xmlns:a16="http://schemas.microsoft.com/office/drawing/2014/main" id="{20BEDADF-3D40-4121-AC80-45A783F6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4102" y="5181598"/>
            <a:ext cx="6917432" cy="259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0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SCEC </a:t>
            </a:r>
            <a:r>
              <a:rPr lang="en-US" dirty="0" err="1"/>
              <a:t>CyberShake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94251" cy="6492240"/>
          </a:xfrm>
        </p:spPr>
        <p:txBody>
          <a:bodyPr/>
          <a:lstStyle/>
          <a:p>
            <a:r>
              <a:rPr lang="en-US" dirty="0"/>
              <a:t>3D physics-based platform for PSHA</a:t>
            </a:r>
          </a:p>
          <a:p>
            <a:r>
              <a:rPr lang="en-US" dirty="0"/>
              <a:t>For each site of interest:</a:t>
            </a:r>
          </a:p>
          <a:p>
            <a:pPr lvl="1"/>
            <a:r>
              <a:rPr lang="en-US" dirty="0"/>
              <a:t>Determine nearby (&lt;200 km) earthquakes</a:t>
            </a:r>
          </a:p>
          <a:p>
            <a:pPr lvl="1"/>
            <a:r>
              <a:rPr lang="en-US" dirty="0"/>
              <a:t>Add variability to earthquakes</a:t>
            </a:r>
          </a:p>
          <a:p>
            <a:pPr lvl="1"/>
            <a:r>
              <a:rPr lang="en-US" dirty="0"/>
              <a:t>Simulate each of 500,000 earthquakes</a:t>
            </a:r>
          </a:p>
          <a:p>
            <a:pPr lvl="1"/>
            <a:r>
              <a:rPr lang="en-US" dirty="0"/>
              <a:t>Determine maximum shaking from each</a:t>
            </a:r>
          </a:p>
          <a:p>
            <a:pPr lvl="1"/>
            <a:r>
              <a:rPr lang="en-US" dirty="0"/>
              <a:t>Combine with probabilities to produce curve</a:t>
            </a:r>
          </a:p>
          <a:p>
            <a:r>
              <a:rPr lang="en-US" dirty="0"/>
              <a:t>Repeat process for multiple locations</a:t>
            </a:r>
          </a:p>
          <a:p>
            <a:r>
              <a:rPr lang="en-US" dirty="0"/>
              <a:t>Continual improvement since 2007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11/14/2019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6400" b="3545"/>
          <a:stretch>
            <a:fillRect/>
          </a:stretch>
        </p:blipFill>
        <p:spPr bwMode="auto">
          <a:xfrm>
            <a:off x="8066246" y="1066800"/>
            <a:ext cx="7175506" cy="66294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53616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387-1730-468E-9525-A3150BC7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Northern California </a:t>
            </a:r>
            <a:r>
              <a:rPr lang="en-US" dirty="0" err="1"/>
              <a:t>CyberShake</a:t>
            </a:r>
            <a:r>
              <a:rPr lang="en-US" dirty="0"/>
              <a:t>: Study 18.8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A89501-6379-4C8D-918A-A6713B63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/>
          <a:stretch/>
        </p:blipFill>
        <p:spPr>
          <a:xfrm>
            <a:off x="7584380" y="1371600"/>
            <a:ext cx="7056487" cy="607131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9749F-B4A5-4D20-8816-E7084FB4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30E4-3981-4693-8A46-141AAE83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ECBD1-F7A7-41D5-BEEF-EF5CF785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70932-BAC3-4D11-8B3C-04C89FA34296}"/>
              </a:ext>
            </a:extLst>
          </p:cNvPr>
          <p:cNvSpPr txBox="1">
            <a:spLocks/>
          </p:cNvSpPr>
          <p:nvPr/>
        </p:nvSpPr>
        <p:spPr>
          <a:xfrm>
            <a:off x="304799" y="1356360"/>
            <a:ext cx="7125329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Build upon previous </a:t>
            </a:r>
            <a:r>
              <a:rPr lang="en-US" dirty="0" err="1"/>
              <a:t>CyberShake</a:t>
            </a:r>
            <a:r>
              <a:rPr lang="en-US" dirty="0"/>
              <a:t> results</a:t>
            </a:r>
          </a:p>
          <a:p>
            <a:r>
              <a:rPr lang="en-US" dirty="0"/>
              <a:t>800+ new locations</a:t>
            </a:r>
          </a:p>
          <a:p>
            <a:r>
              <a:rPr lang="en-US" dirty="0"/>
              <a:t>New velocity model of earth’s crust</a:t>
            </a:r>
          </a:p>
          <a:p>
            <a:r>
              <a:rPr lang="en-US" dirty="0"/>
              <a:t>Statewide simulation volumes </a:t>
            </a:r>
          </a:p>
          <a:p>
            <a:r>
              <a:rPr lang="en-US" dirty="0"/>
              <a:t>Largest suite of </a:t>
            </a:r>
            <a:r>
              <a:rPr lang="en-US" dirty="0" err="1"/>
              <a:t>CyberShake</a:t>
            </a:r>
            <a:r>
              <a:rPr lang="en-US" dirty="0"/>
              <a:t> simulations to date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2EDE748-725A-40CE-AFDF-52C9254CF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7662" r="59079" b="12748"/>
          <a:stretch/>
        </p:blipFill>
        <p:spPr bwMode="auto">
          <a:xfrm>
            <a:off x="8841360" y="1371600"/>
            <a:ext cx="4798440" cy="542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67C83D-15A7-4812-8B6F-17723B7CDA10}"/>
              </a:ext>
            </a:extLst>
          </p:cNvPr>
          <p:cNvSpPr txBox="1"/>
          <p:nvPr/>
        </p:nvSpPr>
        <p:spPr>
          <a:xfrm>
            <a:off x="8695757" y="6791532"/>
            <a:ext cx="5029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Southern CA region in black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CA region in magenta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6"/>
                </a:solidFill>
              </a:rPr>
              <a:t>Bay Area region in orange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34542-99DA-45C8-A718-7C62B5571444}"/>
              </a:ext>
            </a:extLst>
          </p:cNvPr>
          <p:cNvSpPr txBox="1"/>
          <p:nvPr/>
        </p:nvSpPr>
        <p:spPr>
          <a:xfrm>
            <a:off x="8153400" y="7467984"/>
            <a:ext cx="60960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869 sites, densest near San Francisco Bay</a:t>
            </a:r>
          </a:p>
        </p:txBody>
      </p:sp>
    </p:spTree>
    <p:extLst>
      <p:ext uri="{BB962C8B-B14F-4D97-AF65-F5344CB8AC3E}">
        <p14:creationId xmlns:p14="http://schemas.microsoft.com/office/powerpoint/2010/main" val="11697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Velocity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single 3D model large enough</a:t>
            </a:r>
            <a:br>
              <a:rPr lang="en-US" dirty="0"/>
            </a:br>
            <a:r>
              <a:rPr lang="en-US" dirty="0"/>
              <a:t>for large volumes</a:t>
            </a:r>
          </a:p>
          <a:p>
            <a:r>
              <a:rPr lang="en-US" dirty="0"/>
              <a:t>Stitch together multiple models</a:t>
            </a:r>
          </a:p>
          <a:p>
            <a:pPr lvl="1"/>
            <a:r>
              <a:rPr lang="en-US" dirty="0"/>
              <a:t>Central California 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blue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USGS Bay Area (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Southern California (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1D background model (white)</a:t>
            </a:r>
          </a:p>
          <a:p>
            <a:r>
              <a:rPr lang="en-US" dirty="0"/>
              <a:t>Apply smoothing along</a:t>
            </a:r>
            <a:br>
              <a:rPr lang="en-US" dirty="0"/>
            </a:br>
            <a:r>
              <a:rPr lang="en-US" dirty="0"/>
              <a:t>model interfaces</a:t>
            </a:r>
          </a:p>
          <a:p>
            <a:pPr lvl="1"/>
            <a:r>
              <a:rPr lang="en-US" dirty="0"/>
              <a:t>Average of neighbor values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10" name="Right Triangle 9"/>
          <p:cNvSpPr/>
          <p:nvPr/>
        </p:nvSpPr>
        <p:spPr>
          <a:xfrm rot="2166556">
            <a:off x="8120632" y="3221096"/>
            <a:ext cx="3222510" cy="126328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6666" r="59479" b="12037"/>
          <a:stretch/>
        </p:blipFill>
        <p:spPr bwMode="auto">
          <a:xfrm>
            <a:off x="7848600" y="1260795"/>
            <a:ext cx="6589882" cy="643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 rot="18546030">
            <a:off x="10804481" y="5545764"/>
            <a:ext cx="2009302" cy="132007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ight Triangle 31"/>
          <p:cNvSpPr/>
          <p:nvPr/>
        </p:nvSpPr>
        <p:spPr>
          <a:xfrm rot="19887622" flipH="1" flipV="1">
            <a:off x="12472073" y="5232842"/>
            <a:ext cx="334692" cy="726101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/>
          <p:cNvSpPr/>
          <p:nvPr/>
        </p:nvSpPr>
        <p:spPr>
          <a:xfrm rot="19862480">
            <a:off x="9940921" y="1477291"/>
            <a:ext cx="1140970" cy="21182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 rot="3680599">
            <a:off x="8141185" y="2956662"/>
            <a:ext cx="3223415" cy="12471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ight Triangle 25"/>
          <p:cNvSpPr/>
          <p:nvPr/>
        </p:nvSpPr>
        <p:spPr>
          <a:xfrm rot="9179973" flipH="1">
            <a:off x="9917666" y="4914804"/>
            <a:ext cx="1408771" cy="172668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ight Triangle 26"/>
          <p:cNvSpPr/>
          <p:nvPr/>
        </p:nvSpPr>
        <p:spPr>
          <a:xfrm rot="3407919" flipH="1" flipV="1">
            <a:off x="8764733" y="3219144"/>
            <a:ext cx="3068924" cy="294419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ight Triangle 28"/>
          <p:cNvSpPr/>
          <p:nvPr/>
        </p:nvSpPr>
        <p:spPr>
          <a:xfrm rot="3261372">
            <a:off x="10872627" y="3992341"/>
            <a:ext cx="2341511" cy="311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ight Triangle 33"/>
          <p:cNvSpPr/>
          <p:nvPr/>
        </p:nvSpPr>
        <p:spPr>
          <a:xfrm rot="3658278" flipH="1" flipV="1">
            <a:off x="11938239" y="5682408"/>
            <a:ext cx="762212" cy="1892808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ight Triangle 32"/>
          <p:cNvSpPr/>
          <p:nvPr/>
        </p:nvSpPr>
        <p:spPr>
          <a:xfrm rot="19921613">
            <a:off x="10934017" y="6416710"/>
            <a:ext cx="493776" cy="118872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19498297">
            <a:off x="10017796" y="3656763"/>
            <a:ext cx="2122309" cy="2387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ight Triangle 30"/>
          <p:cNvSpPr/>
          <p:nvPr/>
        </p:nvSpPr>
        <p:spPr>
          <a:xfrm rot="14127317">
            <a:off x="8945164" y="5417726"/>
            <a:ext cx="2341517" cy="25457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572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5" grpId="0" animBg="1"/>
      <p:bldP spid="25" grpId="0" animBg="1"/>
      <p:bldP spid="26" grpId="0" animBg="1"/>
      <p:bldP spid="27" grpId="0" animBg="1"/>
      <p:bldP spid="29" grpId="0" animBg="1"/>
      <p:bldP spid="34" grpId="0" animBg="1"/>
      <p:bldP spid="33" grpId="0" animBg="1"/>
      <p:bldP spid="28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340B-9262-47A8-B587-B61E9C90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Computational Requirements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96C970E-5C40-415A-BB7A-AC877CA31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695487"/>
              </p:ext>
            </p:extLst>
          </p:nvPr>
        </p:nvGraphicFramePr>
        <p:xfrm>
          <a:off x="455410" y="1264920"/>
          <a:ext cx="13412991" cy="3535680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6478790">
                  <a:extLst>
                    <a:ext uri="{9D8B030D-6E8A-4147-A177-3AD203B41FA5}">
                      <a16:colId xmlns:a16="http://schemas.microsoft.com/office/drawing/2014/main" val="1007606895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6975200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803828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CyberShake</a:t>
                      </a:r>
                      <a:r>
                        <a:rPr lang="en-US" sz="2800" dirty="0"/>
                        <a:t>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Compute-hours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Output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11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Velocity mesh 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3,700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177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48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Wave propagation (“SGT”) simulations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2,500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345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9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Seismogram 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61,000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17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443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97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Total, 1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097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64,700 CPU; 2,500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097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539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11649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en-US" sz="2800" dirty="0"/>
                        <a:t>Total, Northern California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56 million CPU,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2.1 million GPU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457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7950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C6E17-5EE5-45BE-A409-17F4E947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7FE87-4C4B-48BF-85D2-4461933C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0FBE79-FAC8-4755-BC57-0A52104AE0A2}"/>
              </a:ext>
            </a:extLst>
          </p:cNvPr>
          <p:cNvSpPr txBox="1">
            <a:spLocks/>
          </p:cNvSpPr>
          <p:nvPr/>
        </p:nvSpPr>
        <p:spPr>
          <a:xfrm>
            <a:off x="455410" y="4897169"/>
            <a:ext cx="13420952" cy="2875231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large computational requirements</a:t>
            </a:r>
          </a:p>
          <a:p>
            <a:r>
              <a:rPr lang="en-US" dirty="0"/>
              <a:t>Targeted NCSA </a:t>
            </a:r>
            <a:r>
              <a:rPr lang="en-US" i="1" dirty="0"/>
              <a:t>Blue Waters </a:t>
            </a:r>
            <a:r>
              <a:rPr lang="en-US" dirty="0"/>
              <a:t>and OLCF </a:t>
            </a:r>
            <a:r>
              <a:rPr lang="en-US" i="1" dirty="0"/>
              <a:t>Titan</a:t>
            </a:r>
            <a:r>
              <a:rPr lang="en-US" dirty="0"/>
              <a:t> supercomputers</a:t>
            </a:r>
          </a:p>
          <a:p>
            <a:r>
              <a:rPr lang="en-US" dirty="0"/>
              <a:t>High degree of automation required for around-the-clock execution</a:t>
            </a:r>
          </a:p>
          <a:p>
            <a:pPr lvl="1"/>
            <a:r>
              <a:rPr lang="en-US" dirty="0"/>
              <a:t>Rely heavily on scientific workflow tools</a:t>
            </a:r>
          </a:p>
          <a:p>
            <a:pPr lvl="1"/>
            <a:r>
              <a:rPr lang="en-US" dirty="0"/>
              <a:t>Workflows orchestrated from USC</a:t>
            </a:r>
          </a:p>
        </p:txBody>
      </p:sp>
    </p:spTree>
    <p:extLst>
      <p:ext uri="{BB962C8B-B14F-4D97-AF65-F5344CB8AC3E}">
        <p14:creationId xmlns:p14="http://schemas.microsoft.com/office/powerpoint/2010/main" val="376179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602B-C585-4B65-AC18-E8722A77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Scientific Workflow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95913-4D61-4972-89A0-BAAAAA7BB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618251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Pegasus-WMS</a:t>
            </a:r>
          </a:p>
          <a:p>
            <a:pPr lvl="1"/>
            <a:r>
              <a:rPr lang="en-US" dirty="0"/>
              <a:t>Use API to create description of workflow</a:t>
            </a:r>
          </a:p>
          <a:p>
            <a:pPr lvl="2"/>
            <a:r>
              <a:rPr lang="en-US" dirty="0"/>
              <a:t>Tasks with dependencies</a:t>
            </a:r>
          </a:p>
          <a:p>
            <a:pPr lvl="2"/>
            <a:r>
              <a:rPr lang="en-US" dirty="0"/>
              <a:t>Input/output files</a:t>
            </a:r>
          </a:p>
          <a:p>
            <a:pPr lvl="1"/>
            <a:r>
              <a:rPr lang="en-US" dirty="0"/>
              <a:t>Plans workflow for execution on specified systems</a:t>
            </a:r>
          </a:p>
          <a:p>
            <a:pPr lvl="1"/>
            <a:r>
              <a:rPr lang="en-US" dirty="0"/>
              <a:t>Adds jobs to manage data</a:t>
            </a:r>
          </a:p>
          <a:p>
            <a:pPr lvl="1"/>
            <a:r>
              <a:rPr lang="en-US" dirty="0"/>
              <a:t>Wraps executables to track metadata</a:t>
            </a:r>
          </a:p>
          <a:p>
            <a:r>
              <a:rPr lang="en-US" dirty="0" err="1"/>
              <a:t>HTCondor</a:t>
            </a:r>
            <a:endParaRPr lang="en-US" dirty="0"/>
          </a:p>
          <a:p>
            <a:pPr lvl="1"/>
            <a:r>
              <a:rPr lang="en-US" dirty="0"/>
              <a:t>Manages real-time execution of jobs</a:t>
            </a:r>
          </a:p>
          <a:p>
            <a:pPr lvl="1"/>
            <a:r>
              <a:rPr lang="en-US" dirty="0"/>
              <a:t>Submits jobs to remote systems, checks on success</a:t>
            </a:r>
          </a:p>
          <a:p>
            <a:pPr lvl="1"/>
            <a:r>
              <a:rPr lang="en-US" dirty="0"/>
              <a:t>Monitors dependencies</a:t>
            </a:r>
          </a:p>
          <a:p>
            <a:pPr lvl="1"/>
            <a:r>
              <a:rPr lang="en-US" dirty="0"/>
              <a:t>Checkpoints workflow</a:t>
            </a:r>
          </a:p>
          <a:p>
            <a:r>
              <a:rPr lang="en-US" dirty="0" err="1"/>
              <a:t>GridFTP</a:t>
            </a:r>
            <a:r>
              <a:rPr lang="en-US" dirty="0"/>
              <a:t> used to transfer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3268-78B0-4044-BAD8-DACFB9FF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F4154-CAED-47C8-A604-9A5923D1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0B66E43-089C-458A-88C0-60E34138A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19102"/>
          <a:stretch/>
        </p:blipFill>
        <p:spPr bwMode="auto">
          <a:xfrm>
            <a:off x="10134600" y="990600"/>
            <a:ext cx="4495799" cy="65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CE912F-46E2-4315-BD16-330535AB5E26}"/>
              </a:ext>
            </a:extLst>
          </p:cNvPr>
          <p:cNvSpPr txBox="1"/>
          <p:nvPr/>
        </p:nvSpPr>
        <p:spPr>
          <a:xfrm>
            <a:off x="10334221" y="7496294"/>
            <a:ext cx="421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Schematic of </a:t>
            </a:r>
            <a:r>
              <a:rPr lang="en-US" sz="2000" dirty="0" err="1"/>
              <a:t>CyberShake</a:t>
            </a:r>
            <a:r>
              <a:rPr lang="en-US" sz="2000" dirty="0"/>
              <a:t> workflow</a:t>
            </a:r>
          </a:p>
        </p:txBody>
      </p:sp>
    </p:spTree>
    <p:extLst>
      <p:ext uri="{BB962C8B-B14F-4D97-AF65-F5344CB8AC3E}">
        <p14:creationId xmlns:p14="http://schemas.microsoft.com/office/powerpoint/2010/main" val="893235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9BB0-26FC-4FD4-903F-D862998B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16119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Automated Remote Job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3BAD8-669A-457E-B8BE-1E4CB781F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Push-based</a:t>
            </a:r>
          </a:p>
          <a:p>
            <a:pPr lvl="1"/>
            <a:r>
              <a:rPr lang="en-US" dirty="0"/>
              <a:t>When jobs are ready to run, send them over the network to wait in queue</a:t>
            </a:r>
          </a:p>
          <a:p>
            <a:pPr lvl="1"/>
            <a:r>
              <a:rPr lang="en-US" dirty="0"/>
              <a:t>SSH: keys must be accepted on remote system</a:t>
            </a:r>
          </a:p>
          <a:p>
            <a:pPr lvl="1"/>
            <a:r>
              <a:rPr lang="en-US" dirty="0"/>
              <a:t>Globus GRAM: protocol for job submission, requires support on remote system</a:t>
            </a:r>
          </a:p>
          <a:p>
            <a:pPr lvl="1"/>
            <a:r>
              <a:rPr lang="en-US" dirty="0" err="1"/>
              <a:t>rvGAHP</a:t>
            </a:r>
            <a:r>
              <a:rPr lang="en-US" dirty="0"/>
              <a:t>: daemon on remote system connects to workflow submit host</a:t>
            </a:r>
          </a:p>
          <a:p>
            <a:pPr lvl="2"/>
            <a:r>
              <a:rPr lang="en-US" dirty="0"/>
              <a:t>Can be used on systems with two-factor authentication</a:t>
            </a:r>
          </a:p>
          <a:p>
            <a:r>
              <a:rPr lang="en-US" dirty="0"/>
              <a:t>Pull-based (“pilot jobs”)</a:t>
            </a:r>
          </a:p>
          <a:p>
            <a:pPr lvl="1"/>
            <a:r>
              <a:rPr lang="en-US" dirty="0"/>
              <a:t>Submit job on remote system first</a:t>
            </a:r>
          </a:p>
          <a:p>
            <a:pPr lvl="1"/>
            <a:r>
              <a:rPr lang="en-US" dirty="0"/>
              <a:t>After job starts up, advertises to workflow submit host</a:t>
            </a:r>
          </a:p>
          <a:p>
            <a:pPr lvl="1"/>
            <a:r>
              <a:rPr lang="en-US" dirty="0"/>
              <a:t>Results in additional overhead</a:t>
            </a:r>
          </a:p>
          <a:p>
            <a:pPr lvl="1"/>
            <a:r>
              <a:rPr lang="en-US" dirty="0"/>
              <a:t>Can take advantage of scheduling policies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14F-D04E-4638-A2D4-CFD4CB74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551F0-9902-4E7F-A9BB-3D0F76A4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2FAB6A-C909-4EB6-ADD2-585F358F2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195903"/>
              </p:ext>
            </p:extLst>
          </p:nvPr>
        </p:nvGraphicFramePr>
        <p:xfrm>
          <a:off x="9906000" y="4876800"/>
          <a:ext cx="4343400" cy="2363124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646895">
                  <a:extLst>
                    <a:ext uri="{9D8B030D-6E8A-4147-A177-3AD203B41FA5}">
                      <a16:colId xmlns:a16="http://schemas.microsoft.com/office/drawing/2014/main" val="3992539154"/>
                    </a:ext>
                  </a:extLst>
                </a:gridCol>
                <a:gridCol w="1820714">
                  <a:extLst>
                    <a:ext uri="{9D8B030D-6E8A-4147-A177-3AD203B41FA5}">
                      <a16:colId xmlns:a16="http://schemas.microsoft.com/office/drawing/2014/main" val="1536057140"/>
                    </a:ext>
                  </a:extLst>
                </a:gridCol>
                <a:gridCol w="1875791">
                  <a:extLst>
                    <a:ext uri="{9D8B030D-6E8A-4147-A177-3AD203B41FA5}">
                      <a16:colId xmlns:a16="http://schemas.microsoft.com/office/drawing/2014/main" val="955205377"/>
                    </a:ext>
                  </a:extLst>
                </a:gridCol>
              </a:tblGrid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Bin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Node Range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Aging Boost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136748536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11250+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 days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682109851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3750 – 11249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days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2439939163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313 – 3749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2562581694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126 – 312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3226207758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    1 – 125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36378049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2B49B8-EB18-4953-9BE7-3F647118CBBB}"/>
              </a:ext>
            </a:extLst>
          </p:cNvPr>
          <p:cNvSpPr txBox="1"/>
          <p:nvPr/>
        </p:nvSpPr>
        <p:spPr>
          <a:xfrm>
            <a:off x="9977748" y="7315200"/>
            <a:ext cx="4343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OLCF </a:t>
            </a:r>
            <a:r>
              <a:rPr lang="en-US" sz="2400" i="1" dirty="0"/>
              <a:t>Titan</a:t>
            </a:r>
            <a:r>
              <a:rPr lang="en-US" sz="2400" dirty="0"/>
              <a:t> Scheduling Policy</a:t>
            </a:r>
          </a:p>
        </p:txBody>
      </p:sp>
    </p:spTree>
    <p:extLst>
      <p:ext uri="{BB962C8B-B14F-4D97-AF65-F5344CB8AC3E}">
        <p14:creationId xmlns:p14="http://schemas.microsoft.com/office/powerpoint/2010/main" val="740883343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873beb7-5857-4685-be1f-d57550cc96c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756</Words>
  <Application>Microsoft Office PowerPoint</Application>
  <PresentationFormat>Custom</PresentationFormat>
  <Paragraphs>228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Times</vt:lpstr>
      <vt:lpstr>Continental North America 16x9</vt:lpstr>
      <vt:lpstr>CyberShake Physics-Based Seismic Hazard Models for Northern California</vt:lpstr>
      <vt:lpstr>Probabilistic Seismic Hazard Analysis (PSHA)</vt:lpstr>
      <vt:lpstr>PSHA Approaches</vt:lpstr>
      <vt:lpstr>SCEC CyberShake Project</vt:lpstr>
      <vt:lpstr>Northern California CyberShake: Study 18.8</vt:lpstr>
      <vt:lpstr>Combined Velocity Model</vt:lpstr>
      <vt:lpstr>Study 18.8 Computational Requirements</vt:lpstr>
      <vt:lpstr>Scientific Workflow Tools</vt:lpstr>
      <vt:lpstr>Automated Remote Job Submission</vt:lpstr>
      <vt:lpstr>Dynamic Workflow Assignment</vt:lpstr>
      <vt:lpstr>CyberShake Study 18.8 Metrics</vt:lpstr>
      <vt:lpstr>Study 18.8 Results</vt:lpstr>
      <vt:lpstr>Future Directions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2019-11-14T17:53:06Z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