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08" r:id="rId5"/>
    <p:sldId id="312" r:id="rId6"/>
    <p:sldId id="363" r:id="rId7"/>
    <p:sldId id="354" r:id="rId8"/>
    <p:sldId id="356" r:id="rId9"/>
    <p:sldId id="358" r:id="rId10"/>
    <p:sldId id="357" r:id="rId11"/>
    <p:sldId id="359" r:id="rId12"/>
    <p:sldId id="360" r:id="rId13"/>
    <p:sldId id="364" r:id="rId14"/>
    <p:sldId id="365" r:id="rId15"/>
    <p:sldId id="361" r:id="rId16"/>
    <p:sldId id="362" r:id="rId17"/>
    <p:sldId id="318" r:id="rId18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  <a:srgbClr val="FDFEDD"/>
    <a:srgbClr val="800000"/>
    <a:srgbClr val="9D171E"/>
    <a:srgbClr val="9E1C1F"/>
    <a:srgbClr val="B5B79A"/>
    <a:srgbClr val="F4FF52"/>
    <a:srgbClr val="F9D691"/>
    <a:srgbClr val="DDD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4" autoAdjust="0"/>
    <p:restoredTop sz="86383"/>
  </p:normalViewPr>
  <p:slideViewPr>
    <p:cSldViewPr>
      <p:cViewPr varScale="1">
        <p:scale>
          <a:sx n="92" d="100"/>
          <a:sy n="92" d="100"/>
        </p:scale>
        <p:origin x="408" y="72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12/6/2021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12/6/2021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12/6/2021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358" y="2362200"/>
            <a:ext cx="12483085" cy="1920241"/>
          </a:xfrm>
        </p:spPr>
        <p:txBody>
          <a:bodyPr>
            <a:normAutofit/>
          </a:bodyPr>
          <a:lstStyle/>
          <a:p>
            <a:r>
              <a:rPr lang="en-US" dirty="0"/>
              <a:t>S11A-05: Verification and Validation of the Broadband </a:t>
            </a:r>
            <a:r>
              <a:rPr lang="en-US" dirty="0" err="1"/>
              <a:t>CyberShake</a:t>
            </a:r>
            <a:r>
              <a:rPr lang="en-US" dirty="0"/>
              <a:t> Platform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458" y="4876800"/>
            <a:ext cx="11575542" cy="13258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Scott Callaghan, Christine A. Goulet, Fabio Silva, Philip J. </a:t>
            </a:r>
            <a:r>
              <a:rPr lang="en-US" dirty="0" err="1"/>
              <a:t>Maechling</a:t>
            </a:r>
            <a:r>
              <a:rPr lang="en-US" dirty="0"/>
              <a:t>, Robert W. Graves, Ossian O’Reilly, </a:t>
            </a:r>
            <a:r>
              <a:rPr lang="en-US" dirty="0" err="1"/>
              <a:t>Te</a:t>
            </a:r>
            <a:r>
              <a:rPr lang="en-US" dirty="0"/>
              <a:t>-Yang Yeh, Kim B. Olsen, Albert </a:t>
            </a:r>
            <a:r>
              <a:rPr lang="en-US" dirty="0" err="1"/>
              <a:t>Kottke</a:t>
            </a:r>
            <a:r>
              <a:rPr lang="en-US" dirty="0"/>
              <a:t>, and Yehuda Ben-Zion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7086600"/>
            <a:ext cx="11707368" cy="60960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2021 AGU Fall Meeting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0F97-2902-4120-8179-409D15C0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50664EF-F57E-4736-AEA5-EE39DD4A1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46"/>
          <a:stretch/>
        </p:blipFill>
        <p:spPr>
          <a:xfrm>
            <a:off x="0" y="1524000"/>
            <a:ext cx="14479225" cy="59436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CACB2-1374-4789-8328-975EECDAE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6667B-EA21-4120-ADAB-9DFF5D4A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12B7C-1771-4AB7-8CB8-1877E653F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8936-5BD6-4E7C-B0E4-42F18D5C34E5}"/>
              </a:ext>
            </a:extLst>
          </p:cNvPr>
          <p:cNvSpPr txBox="1"/>
          <p:nvPr/>
        </p:nvSpPr>
        <p:spPr>
          <a:xfrm>
            <a:off x="6172200" y="1217069"/>
            <a:ext cx="24384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/>
              <a:t>PEL (20 km)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30E0B-60BD-4A01-81A6-385138CB2236}"/>
              </a:ext>
            </a:extLst>
          </p:cNvPr>
          <p:cNvSpPr txBox="1"/>
          <p:nvPr/>
        </p:nvSpPr>
        <p:spPr>
          <a:xfrm>
            <a:off x="4800600" y="7475302"/>
            <a:ext cx="5334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Red=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CyberShake</a:t>
            </a:r>
            <a:r>
              <a:rPr lang="en-US" sz="2400" dirty="0"/>
              <a:t>, Black=BBP</a:t>
            </a:r>
          </a:p>
        </p:txBody>
      </p:sp>
    </p:spTree>
    <p:extLst>
      <p:ext uri="{BB962C8B-B14F-4D97-AF65-F5344CB8AC3E}">
        <p14:creationId xmlns:p14="http://schemas.microsoft.com/office/powerpoint/2010/main" val="2390106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5706-6C09-4210-83D4-26A61861B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D1B7D8FF-C6BA-44C3-B7C2-3B66FB001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76"/>
          <a:stretch/>
        </p:blipFill>
        <p:spPr>
          <a:xfrm>
            <a:off x="0" y="1524000"/>
            <a:ext cx="14637838" cy="600587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11846-825A-44B7-8A0C-D5A076990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3F29A-339D-4D4B-A5E8-95A52AE2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90530-B49A-4031-9A3E-6C269C60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5255A-A4EC-49D9-94D1-87A55E54D547}"/>
              </a:ext>
            </a:extLst>
          </p:cNvPr>
          <p:cNvSpPr txBox="1"/>
          <p:nvPr/>
        </p:nvSpPr>
        <p:spPr>
          <a:xfrm>
            <a:off x="6019800" y="1219200"/>
            <a:ext cx="28194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/>
              <a:t>SBG (105 km)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53CEE-CF76-4EF6-9B91-1A5AB2B2F56F}"/>
              </a:ext>
            </a:extLst>
          </p:cNvPr>
          <p:cNvSpPr txBox="1"/>
          <p:nvPr/>
        </p:nvSpPr>
        <p:spPr>
          <a:xfrm>
            <a:off x="4800600" y="7475302"/>
            <a:ext cx="5334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Red=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CyberShake</a:t>
            </a:r>
            <a:r>
              <a:rPr lang="en-US" sz="2400" dirty="0"/>
              <a:t>, Black=BBP</a:t>
            </a:r>
          </a:p>
        </p:txBody>
      </p:sp>
    </p:spTree>
    <p:extLst>
      <p:ext uri="{BB962C8B-B14F-4D97-AF65-F5344CB8AC3E}">
        <p14:creationId xmlns:p14="http://schemas.microsoft.com/office/powerpoint/2010/main" val="1228187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1DA8-24B1-48C0-A89E-A020DE93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Goodness-of-fit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69D91-41FC-482D-97C4-6BDDEA38D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Aggregates results for all 38 stations, for each realization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F6515-1115-4DCF-AFEE-EE35A47D5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5640D-22DC-4E3E-951F-AD18FA38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B1CC0-5F15-4C64-9179-5B6F476E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D9E7E5F-BAFC-4974-AF5D-6DC9AD56B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" r="3333"/>
          <a:stretch/>
        </p:blipFill>
        <p:spPr>
          <a:xfrm>
            <a:off x="4495800" y="1762991"/>
            <a:ext cx="4648200" cy="602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B7094F-844E-44E4-ACF1-C089A8047155}"/>
              </a:ext>
            </a:extLst>
          </p:cNvPr>
          <p:cNvSpPr txBox="1"/>
          <p:nvPr/>
        </p:nvSpPr>
        <p:spPr>
          <a:xfrm>
            <a:off x="990600" y="7407757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Realization 3 of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381BFE-46B1-4658-8B3F-84C13D2FECCA}"/>
              </a:ext>
            </a:extLst>
          </p:cNvPr>
          <p:cNvSpPr txBox="1"/>
          <p:nvPr/>
        </p:nvSpPr>
        <p:spPr>
          <a:xfrm>
            <a:off x="5638800" y="73914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Realization 4 of 10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B122F8D-2FB0-48A7-9F10-CE122A05F0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t="8985" r="3646" b="5000"/>
          <a:stretch/>
        </p:blipFill>
        <p:spPr>
          <a:xfrm>
            <a:off x="9448799" y="5125106"/>
            <a:ext cx="5046255" cy="27234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B71D8D-72A2-4FD1-9AA2-5D2C510731C7}"/>
              </a:ext>
            </a:extLst>
          </p:cNvPr>
          <p:cNvSpPr txBox="1"/>
          <p:nvPr/>
        </p:nvSpPr>
        <p:spPr>
          <a:xfrm>
            <a:off x="10668000" y="4756868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Realization 4 of 10</a:t>
            </a: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1741936E-5D82-4B12-A135-E45664EDA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7292" r="2778" b="4985"/>
          <a:stretch/>
        </p:blipFill>
        <p:spPr>
          <a:xfrm>
            <a:off x="30522" y="1839399"/>
            <a:ext cx="4541478" cy="5628202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603AA00A-65AE-4594-97CB-7C077546F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t="8985" r="3646" b="5000"/>
          <a:stretch/>
        </p:blipFill>
        <p:spPr>
          <a:xfrm>
            <a:off x="9403122" y="2077106"/>
            <a:ext cx="5046256" cy="27234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425341-560F-4182-AEAE-881CE921A807}"/>
              </a:ext>
            </a:extLst>
          </p:cNvPr>
          <p:cNvSpPr txBox="1"/>
          <p:nvPr/>
        </p:nvSpPr>
        <p:spPr>
          <a:xfrm>
            <a:off x="10668000" y="1708868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Realization 3 of 10</a:t>
            </a:r>
          </a:p>
        </p:txBody>
      </p:sp>
    </p:spTree>
    <p:extLst>
      <p:ext uri="{BB962C8B-B14F-4D97-AF65-F5344CB8AC3E}">
        <p14:creationId xmlns:p14="http://schemas.microsoft.com/office/powerpoint/2010/main" val="2530806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17AA-6432-4CF5-A05F-0589C0E9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0993C-3EDB-4AB5-B4C5-626763F3A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Broadband </a:t>
            </a:r>
            <a:r>
              <a:rPr lang="en-US" dirty="0" err="1"/>
              <a:t>CyberShake</a:t>
            </a:r>
            <a:r>
              <a:rPr lang="en-US" dirty="0"/>
              <a:t> using 3D velocity model to compare to historical Northridge observations</a:t>
            </a:r>
          </a:p>
          <a:p>
            <a:r>
              <a:rPr lang="en-US" dirty="0"/>
              <a:t>Look at additional historic events (Landers, North Palm Springs, Whittier, Chino Hills)</a:t>
            </a:r>
          </a:p>
          <a:p>
            <a:r>
              <a:rPr lang="en-US" dirty="0"/>
              <a:t>Produce Broadband </a:t>
            </a:r>
            <a:r>
              <a:rPr lang="en-US" dirty="0" err="1"/>
              <a:t>CyberShake</a:t>
            </a:r>
            <a:r>
              <a:rPr lang="en-US" dirty="0"/>
              <a:t> hazard map for Southern California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7A6CA-4141-462C-91A3-71293035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3DD17-F339-4BD9-83C5-07187BEA5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C4CD5-16E4-48D2-8759-4A69904A2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3748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C048E5-7251-4C0F-BC4B-B6B113B64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0" y="5450002"/>
            <a:ext cx="5715000" cy="9620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9" y="1508817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5115" y="1425258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6445" y="5410200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0877290" y="5469589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554" y="3120436"/>
            <a:ext cx="2770846" cy="148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incite-1-220x9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780" y="3489186"/>
            <a:ext cx="1651001" cy="705427"/>
          </a:xfrm>
          <a:prstGeom prst="rect">
            <a:avLst/>
          </a:prstGeom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4" y="3489186"/>
            <a:ext cx="3637743" cy="914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DEACE-CEBD-4B8D-9FEC-7F1E65E9E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7021357"/>
            <a:ext cx="6856863" cy="84119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0228842-C24A-48CB-87B2-45BB25CFC5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33824" y="1279442"/>
            <a:ext cx="123825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280160"/>
            <a:ext cx="8865297" cy="64922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Southern California Earthquake Center’s 3D physics-based probabilistic seismic hazard analysis (PSHA) platform</a:t>
            </a:r>
          </a:p>
          <a:p>
            <a:r>
              <a:rPr lang="en-US" dirty="0"/>
              <a:t>UCERF2 or </a:t>
            </a:r>
            <a:r>
              <a:rPr lang="en-US" dirty="0" err="1"/>
              <a:t>RSQSim</a:t>
            </a:r>
            <a:r>
              <a:rPr lang="en-US" dirty="0"/>
              <a:t> earthquake simulator ERF</a:t>
            </a:r>
          </a:p>
          <a:p>
            <a:pPr lvl="1"/>
            <a:r>
              <a:rPr lang="en-US" dirty="0"/>
              <a:t>75,000-500,000 events per site</a:t>
            </a:r>
          </a:p>
          <a:p>
            <a:r>
              <a:rPr lang="en-US" dirty="0"/>
              <a:t>Reciprocity-based approach to simulate seismograms</a:t>
            </a:r>
          </a:p>
          <a:p>
            <a:r>
              <a:rPr lang="en-US" dirty="0"/>
              <a:t>Intensity measures derived from seismograms</a:t>
            </a:r>
          </a:p>
          <a:p>
            <a:r>
              <a:rPr lang="en-US" dirty="0"/>
              <a:t>Hazard results from individual sites interpolated with GMPE </a:t>
            </a:r>
            <a:r>
              <a:rPr lang="en-US" dirty="0" err="1"/>
              <a:t>basemap</a:t>
            </a:r>
            <a:endParaRPr lang="en-US" dirty="0"/>
          </a:p>
          <a:p>
            <a:r>
              <a:rPr lang="en-US" dirty="0"/>
              <a:t>Deterministic simulations to 1 Hz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0C86C275-0AB5-4D58-892E-95B49F16C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068198"/>
            <a:ext cx="5858354" cy="70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1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DE3F-4F4C-4D0B-BD7B-EAF70D0A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</a:t>
            </a:r>
            <a:r>
              <a:rPr lang="en-US" dirty="0" err="1"/>
              <a:t>CyberShake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EEEEC-29CE-44A5-AA2E-03524AF31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Higher frequencies are desirable for engineering applications</a:t>
            </a:r>
          </a:p>
          <a:p>
            <a:r>
              <a:rPr lang="en-US" dirty="0"/>
              <a:t>Computational cost scales as (</a:t>
            </a:r>
            <a:r>
              <a:rPr lang="en-US" i="1" dirty="0"/>
              <a:t>frequency</a:t>
            </a:r>
            <a:r>
              <a:rPr lang="en-US" dirty="0"/>
              <a:t>)</a:t>
            </a:r>
            <a:r>
              <a:rPr lang="en-US" baseline="30000" dirty="0"/>
              <a:t>4</a:t>
            </a:r>
            <a:endParaRPr lang="en-US" i="1" dirty="0"/>
          </a:p>
          <a:p>
            <a:r>
              <a:rPr lang="en-US" dirty="0"/>
              <a:t>Alternatively, perform deterministic low-frequency simulations and combine with stochastic high-frequency</a:t>
            </a:r>
          </a:p>
          <a:p>
            <a:r>
              <a:rPr lang="en-US" dirty="0"/>
              <a:t>Use modules from the SCEC Broadband Platform for high-frequency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13526-A24B-4492-BA9D-AAB4F5C2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C6378-D052-48E7-9630-B09B6995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98226-4AE2-4F72-B60D-2F4652BE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7297AA-B9E1-4655-ADE8-60591C407C47}"/>
              </a:ext>
            </a:extLst>
          </p:cNvPr>
          <p:cNvGrpSpPr/>
          <p:nvPr/>
        </p:nvGrpSpPr>
        <p:grpSpPr>
          <a:xfrm>
            <a:off x="114298" y="4953001"/>
            <a:ext cx="5829302" cy="2590800"/>
            <a:chOff x="533399" y="5105400"/>
            <a:chExt cx="2743201" cy="1219200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43D7841-59E7-4D40-9B62-B78B495DA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7" t="12031" r="47558" b="48943"/>
            <a:stretch/>
          </p:blipFill>
          <p:spPr>
            <a:xfrm>
              <a:off x="533399" y="5105400"/>
              <a:ext cx="2743201" cy="121920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42CD19-42DA-4DB8-B1C2-224C8704AE52}"/>
                </a:ext>
              </a:extLst>
            </p:cNvPr>
            <p:cNvCxnSpPr>
              <a:cxnSpLocks/>
            </p:cNvCxnSpPr>
            <p:nvPr/>
          </p:nvCxnSpPr>
          <p:spPr>
            <a:xfrm>
              <a:off x="3271577" y="5105400"/>
              <a:ext cx="4186" cy="10944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99A0D7-287F-41C7-81D5-12B19B58BE04}"/>
              </a:ext>
            </a:extLst>
          </p:cNvPr>
          <p:cNvGrpSpPr/>
          <p:nvPr/>
        </p:nvGrpSpPr>
        <p:grpSpPr>
          <a:xfrm>
            <a:off x="8410575" y="4876800"/>
            <a:ext cx="6067425" cy="2667000"/>
            <a:chOff x="10363200" y="4945431"/>
            <a:chExt cx="2426970" cy="1066800"/>
          </a:xfrm>
        </p:grpSpPr>
        <p:pic>
          <p:nvPicPr>
            <p:cNvPr id="11" name="Picture 10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41170CC-17E9-449E-9A71-07C290FAC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1" t="11502" r="47339" b="49538"/>
            <a:stretch/>
          </p:blipFill>
          <p:spPr>
            <a:xfrm>
              <a:off x="10363200" y="4945431"/>
              <a:ext cx="2425390" cy="106680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17A04E-9A54-48BE-B086-BE2B8BCFFD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86145" y="4959386"/>
              <a:ext cx="4025" cy="95716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6136BCA4-DAF5-41E2-AF16-706440A22262}"/>
              </a:ext>
            </a:extLst>
          </p:cNvPr>
          <p:cNvSpPr/>
          <p:nvPr/>
        </p:nvSpPr>
        <p:spPr>
          <a:xfrm>
            <a:off x="6324600" y="5791200"/>
            <a:ext cx="2133600" cy="7162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7976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3E4F-89A6-4F33-A885-534ACD31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SCEC Broadband Platform (BBP)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2F4B5-865D-4947-BA3A-38B0D858E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9999251" cy="64922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Simulates broadband (0-100 Hz) seismograms</a:t>
            </a:r>
          </a:p>
          <a:p>
            <a:r>
              <a:rPr lang="en-US" dirty="0"/>
              <a:t>Combines two simulation approaches</a:t>
            </a:r>
          </a:p>
          <a:p>
            <a:pPr lvl="1"/>
            <a:r>
              <a:rPr lang="en-US" dirty="0"/>
              <a:t>Pre-computed 1D Green’s Functions for low frequencies</a:t>
            </a:r>
          </a:p>
          <a:p>
            <a:pPr lvl="1"/>
            <a:r>
              <a:rPr lang="en-US" dirty="0"/>
              <a:t>Stochastic representation for high frequencies</a:t>
            </a:r>
          </a:p>
          <a:p>
            <a:pPr lvl="1"/>
            <a:r>
              <a:rPr lang="en-US" dirty="0"/>
              <a:t>Applies site response</a:t>
            </a:r>
          </a:p>
          <a:p>
            <a:pPr lvl="1"/>
            <a:r>
              <a:rPr lang="en-US" dirty="0"/>
              <a:t>Filters and combines</a:t>
            </a:r>
          </a:p>
          <a:p>
            <a:r>
              <a:rPr lang="en-US" dirty="0"/>
              <a:t>Multiple implementations of each stage</a:t>
            </a:r>
          </a:p>
          <a:p>
            <a:r>
              <a:rPr lang="en-US" dirty="0"/>
              <a:t>User-described and historic events</a:t>
            </a:r>
          </a:p>
          <a:p>
            <a:r>
              <a:rPr lang="en-US" dirty="0"/>
              <a:t>User-specified list of stations</a:t>
            </a:r>
          </a:p>
          <a:p>
            <a:r>
              <a:rPr lang="en-US" dirty="0"/>
              <a:t>Suite of V&amp;V tools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F7312-2B5D-420F-A41F-CF5F7B5C1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2628C-95E6-4C9B-B663-8FFEF607F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84ADE-C658-4F44-A238-63015002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E5E1F11C-ECF1-436D-81DD-956E070D5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77" y="1361488"/>
            <a:ext cx="4872623" cy="634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57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9F1D7-B6C2-4F0A-AE7D-602907863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Verification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D6F54-3A5A-4836-B778-C9C497BC1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verify Broadband </a:t>
            </a:r>
            <a:r>
              <a:rPr lang="en-US" dirty="0" err="1"/>
              <a:t>CyberShake</a:t>
            </a:r>
            <a:r>
              <a:rPr lang="en-US" dirty="0"/>
              <a:t> results, compare to BBP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 methods for calculating low-frequency</a:t>
            </a:r>
          </a:p>
          <a:p>
            <a:pPr lvl="1"/>
            <a:r>
              <a:rPr lang="en-US" dirty="0"/>
              <a:t>Results should be similar but not identical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D867E-6138-4B18-A19C-64A393AC2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503DF-3C0B-43BE-B318-FDCF6446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ADFAA-30D6-4318-ADB8-970756C5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CA1172-CE62-45E6-85BD-079AE91D7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133600"/>
            <a:ext cx="14173200" cy="36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80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5D018-3755-4B9D-9507-2D85DF57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B84E2-115A-4970-BC94-EEC317FEF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Began with simple configurations (point source in a </a:t>
            </a:r>
            <a:r>
              <a:rPr lang="en-US" dirty="0" err="1"/>
              <a:t>halfspace</a:t>
            </a:r>
            <a:r>
              <a:rPr lang="en-US" dirty="0"/>
              <a:t>)</a:t>
            </a:r>
          </a:p>
          <a:p>
            <a:r>
              <a:rPr lang="en-US" dirty="0"/>
              <a:t>Challenge to define the problem identically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2CD88-7647-4638-A61C-8108287F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3AD16-A77C-465F-8387-0729FB3DC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1CE51-5EBB-41CF-B8CB-0330E629A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8A7E6E7-1686-40FB-A7E2-2639C2469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876" y="2718593"/>
            <a:ext cx="4145711" cy="473795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73F425E-39EF-4896-B714-7D47111C7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2685244"/>
            <a:ext cx="4145711" cy="46624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CDFEC-9C31-4F20-96D3-4824E2033264}"/>
              </a:ext>
            </a:extLst>
          </p:cNvPr>
          <p:cNvSpPr txBox="1"/>
          <p:nvPr/>
        </p:nvSpPr>
        <p:spPr>
          <a:xfrm>
            <a:off x="1110459" y="7347668"/>
            <a:ext cx="34004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14-layer BBP 1D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DBD0C-4FF5-47F5-994B-DF11272A37BC}"/>
              </a:ext>
            </a:extLst>
          </p:cNvPr>
          <p:cNvSpPr txBox="1"/>
          <p:nvPr/>
        </p:nvSpPr>
        <p:spPr>
          <a:xfrm>
            <a:off x="9284931" y="7353980"/>
            <a:ext cx="444181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24-layer </a:t>
            </a:r>
            <a:r>
              <a:rPr lang="en-US" sz="2400" dirty="0" err="1"/>
              <a:t>CyberShake</a:t>
            </a:r>
            <a:r>
              <a:rPr lang="en-US" sz="2400" dirty="0"/>
              <a:t> 1D model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AA4EA4-6420-4155-946B-F4BD39942B68}"/>
              </a:ext>
            </a:extLst>
          </p:cNvPr>
          <p:cNvCxnSpPr>
            <a:cxnSpLocks/>
          </p:cNvCxnSpPr>
          <p:nvPr/>
        </p:nvCxnSpPr>
        <p:spPr>
          <a:xfrm>
            <a:off x="5105400" y="5016455"/>
            <a:ext cx="365129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7932CF2-CE2A-4DF5-BF9D-1ED8A948121F}"/>
              </a:ext>
            </a:extLst>
          </p:cNvPr>
          <p:cNvSpPr txBox="1"/>
          <p:nvPr/>
        </p:nvSpPr>
        <p:spPr>
          <a:xfrm>
            <a:off x="5102245" y="4195870"/>
            <a:ext cx="365760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Transitional layers added for equivalent model</a:t>
            </a:r>
          </a:p>
        </p:txBody>
      </p:sp>
    </p:spTree>
    <p:extLst>
      <p:ext uri="{BB962C8B-B14F-4D97-AF65-F5344CB8AC3E}">
        <p14:creationId xmlns:p14="http://schemas.microsoft.com/office/powerpoint/2010/main" val="1325139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8D1C6-9513-42C1-A525-63CC7651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DB58F-59A7-4368-80EB-C61C4D57A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/>
              <a:t>Offset due to relative locations of stress and velocity in finite grids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11326-11C3-4CDD-9C0B-883E5EC9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0189A-F7AB-46F6-8BF3-81324D3A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0E7D7-6093-4E3F-8C20-D3B8DE63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900F342-0AB9-4D1D-88B5-6907E1AF0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35755" r="50509" b="35185"/>
          <a:stretch/>
        </p:blipFill>
        <p:spPr>
          <a:xfrm>
            <a:off x="67227" y="2209800"/>
            <a:ext cx="14563174" cy="567433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A4697C8-5132-4CD5-93E4-2DA7CD3350EC}"/>
              </a:ext>
            </a:extLst>
          </p:cNvPr>
          <p:cNvSpPr/>
          <p:nvPr/>
        </p:nvSpPr>
        <p:spPr>
          <a:xfrm>
            <a:off x="7543800" y="3733800"/>
            <a:ext cx="685800" cy="685800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7A7D73-2F1D-448E-A844-9825BC4500CA}"/>
              </a:ext>
            </a:extLst>
          </p:cNvPr>
          <p:cNvCxnSpPr>
            <a:cxnSpLocks/>
          </p:cNvCxnSpPr>
          <p:nvPr/>
        </p:nvCxnSpPr>
        <p:spPr>
          <a:xfrm>
            <a:off x="3429000" y="1905000"/>
            <a:ext cx="4038600" cy="2057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657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Word&#10;&#10;Description automatically generated">
            <a:extLst>
              <a:ext uri="{FF2B5EF4-FFF2-40B4-BE49-F238E27FC236}">
                <a16:creationId xmlns:a16="http://schemas.microsoft.com/office/drawing/2014/main" id="{75539310-A367-420C-BF07-693DC8EA3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7" r="27377" b="25372"/>
          <a:stretch/>
        </p:blipFill>
        <p:spPr>
          <a:xfrm>
            <a:off x="8305800" y="3013511"/>
            <a:ext cx="4495800" cy="4011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D39A91-C641-4EF7-A9C8-8FB9525C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Northridge </a:t>
            </a:r>
            <a:r>
              <a:rPr lang="en-US" dirty="0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971E-42F6-4EB3-BAA9-5C8DDC6E8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Comparisons for 10 realizations of 1994 Northridge</a:t>
            </a:r>
          </a:p>
          <a:p>
            <a:pPr lvl="1"/>
            <a:r>
              <a:rPr lang="en-US" dirty="0"/>
              <a:t>Observed magnitude and hypocenter, multiple slip distributions</a:t>
            </a:r>
          </a:p>
          <a:p>
            <a:pPr lvl="1"/>
            <a:r>
              <a:rPr lang="en-US" dirty="0"/>
              <a:t>Selected 38 stations around Southern California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DB0BA-9929-4FDD-9DAB-86FFFAE5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AC53-FD66-4A48-8899-F1CEB6A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75515-3949-428A-9D25-5A6F8A6D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7" name="Picture 6" descr="A picture containing nature, rock&#10;&#10;Description automatically generated">
            <a:extLst>
              <a:ext uri="{FF2B5EF4-FFF2-40B4-BE49-F238E27FC236}">
                <a16:creationId xmlns:a16="http://schemas.microsoft.com/office/drawing/2014/main" id="{65E82640-BB1B-4C63-8256-BBABE3167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71800"/>
            <a:ext cx="8382000" cy="46482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0C00746-8AB0-4A63-8B29-5D51AF029777}"/>
              </a:ext>
            </a:extLst>
          </p:cNvPr>
          <p:cNvSpPr/>
          <p:nvPr/>
        </p:nvSpPr>
        <p:spPr>
          <a:xfrm>
            <a:off x="5137715" y="5056582"/>
            <a:ext cx="590254" cy="36890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A4EAC0-0CC2-46FB-A126-B539DF848F07}"/>
              </a:ext>
            </a:extLst>
          </p:cNvPr>
          <p:cNvSpPr/>
          <p:nvPr/>
        </p:nvSpPr>
        <p:spPr>
          <a:xfrm>
            <a:off x="5975915" y="5818582"/>
            <a:ext cx="590254" cy="36890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573258-E678-420E-8A72-EFEE30D30A7F}"/>
              </a:ext>
            </a:extLst>
          </p:cNvPr>
          <p:cNvSpPr/>
          <p:nvPr/>
        </p:nvSpPr>
        <p:spPr>
          <a:xfrm>
            <a:off x="763142" y="4512791"/>
            <a:ext cx="590254" cy="36890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16D07E-9303-4E0A-A7E4-18ECEBA5B1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1" r="35846" b="25746"/>
          <a:stretch/>
        </p:blipFill>
        <p:spPr>
          <a:xfrm>
            <a:off x="11694697" y="3048000"/>
            <a:ext cx="3011903" cy="3946688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904AFFB-B05E-4B1B-9ACC-1637413612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76667" r="27349" b="8333"/>
          <a:stretch/>
        </p:blipFill>
        <p:spPr>
          <a:xfrm>
            <a:off x="10002982" y="7183844"/>
            <a:ext cx="382381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67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7382E-5269-4724-8554-00FE507E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for Individual Stations</a:t>
            </a:r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828392E0-6D9A-40ED-B692-49CAC5F87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76"/>
          <a:stretch/>
        </p:blipFill>
        <p:spPr>
          <a:xfrm>
            <a:off x="0" y="1524000"/>
            <a:ext cx="14650909" cy="604882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3B014-E0B9-471E-AB1F-8BA6E731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12/6/2021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D5E63-F0C4-4402-9CA2-EC2A8126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C5799-06B2-4A19-A6E5-1AEB38E7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F98BE-B3C0-4B75-86BE-BE5B5F680849}"/>
              </a:ext>
            </a:extLst>
          </p:cNvPr>
          <p:cNvSpPr txBox="1"/>
          <p:nvPr/>
        </p:nvSpPr>
        <p:spPr>
          <a:xfrm>
            <a:off x="5486400" y="1196269"/>
            <a:ext cx="39624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/>
              <a:t>SCE (above fault)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7830C-8867-444E-A011-B80A1C331493}"/>
              </a:ext>
            </a:extLst>
          </p:cNvPr>
          <p:cNvSpPr txBox="1"/>
          <p:nvPr/>
        </p:nvSpPr>
        <p:spPr>
          <a:xfrm>
            <a:off x="4800600" y="7475302"/>
            <a:ext cx="5334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Red=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CyberShake</a:t>
            </a:r>
            <a:r>
              <a:rPr lang="en-US" sz="2400" dirty="0"/>
              <a:t>, Black=BBP</a:t>
            </a:r>
          </a:p>
        </p:txBody>
      </p:sp>
    </p:spTree>
    <p:extLst>
      <p:ext uri="{BB962C8B-B14F-4D97-AF65-F5344CB8AC3E}">
        <p14:creationId xmlns:p14="http://schemas.microsoft.com/office/powerpoint/2010/main" val="4100074324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DA6411-895A-4DF5-A580-370C32B8C9B0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4873beb7-5857-4685-be1f-d57550cc96cc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476</Words>
  <Application>Microsoft Office PowerPoint</Application>
  <PresentationFormat>Custom</PresentationFormat>
  <Paragraphs>104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Times</vt:lpstr>
      <vt:lpstr>Continental North America 16x9</vt:lpstr>
      <vt:lpstr>S11A-05: Verification and Validation of the Broadband CyberShake Platform</vt:lpstr>
      <vt:lpstr>CyberShake Platform</vt:lpstr>
      <vt:lpstr>Broadband CyberShake</vt:lpstr>
      <vt:lpstr>SCEC Broadband Platform (BBP)</vt:lpstr>
      <vt:lpstr>Verification Process</vt:lpstr>
      <vt:lpstr>Initial Testing</vt:lpstr>
      <vt:lpstr>Initial Testing</vt:lpstr>
      <vt:lpstr>Northridge Testing</vt:lpstr>
      <vt:lpstr>Results for Individual Stations</vt:lpstr>
      <vt:lpstr>PowerPoint Presentation</vt:lpstr>
      <vt:lpstr>PowerPoint Presentation</vt:lpstr>
      <vt:lpstr>Goodness-of-fit Results</vt:lpstr>
      <vt:lpstr>Future Directions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2021-12-07T06:16:01Z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