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9E2"/>
    <a:srgbClr val="C7E9E4"/>
    <a:srgbClr val="C9E9E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5"/>
    <p:restoredTop sz="96348"/>
  </p:normalViewPr>
  <p:slideViewPr>
    <p:cSldViewPr snapToGrid="0" snapToObjects="1">
      <p:cViewPr varScale="1">
        <p:scale>
          <a:sx n="111" d="100"/>
          <a:sy n="111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200A-C61C-C442-90F5-8597248544A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ADF5-1F2F-4E4C-933D-9A740406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4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3/ppt/sc23_presenter_back.png" TargetMode="External"/><Relationship Id="rId7" Type="http://schemas.openxmlformats.org/officeDocument/2006/relationships/image" Target="file:////Users/toddszymanski/Documents/01%20Work/SC23/ppt/sc23_presenter_logo@4x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file:////Users/toddszymanski/Documents/01%20Work/SC23/logo/00%20logosheet/sc23_logos_transpng@4x/sc23_hor_blackcolor@4x.png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2/presenter%20assets/sc22_logo@4x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7127B3-326B-8EE3-1A65-C7626C1F9EA5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-18574"/>
            <a:ext cx="12192000" cy="434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7C2399-A039-5779-00C9-04FB33AC7A05}"/>
              </a:ext>
            </a:extLst>
          </p:cNvPr>
          <p:cNvSpPr/>
          <p:nvPr userDrawn="1"/>
        </p:nvSpPr>
        <p:spPr>
          <a:xfrm>
            <a:off x="0" y="4275786"/>
            <a:ext cx="12192000" cy="2582214"/>
          </a:xfrm>
          <a:prstGeom prst="rect">
            <a:avLst/>
          </a:prstGeom>
          <a:solidFill>
            <a:srgbClr val="4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97" y="1906998"/>
            <a:ext cx="10824402" cy="2250038"/>
          </a:xfrm>
        </p:spPr>
        <p:txBody>
          <a:bodyPr wrap="none" anchor="b">
            <a:normAutofit/>
          </a:bodyPr>
          <a:lstStyle>
            <a:lvl1pPr algn="l">
              <a:defRPr sz="3600" b="1" i="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796" y="4430332"/>
            <a:ext cx="10824401" cy="1884472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authors and/or presenters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6410-ABCD-9F80-F32E-9E3C2F71AE94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rcRect/>
          <a:stretch>
            <a:fillRect/>
          </a:stretch>
        </p:blipFill>
        <p:spPr>
          <a:xfrm>
            <a:off x="8153400" y="529898"/>
            <a:ext cx="3200400" cy="113048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5DA24FF-6611-6926-2C9A-E0E546194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796" y="6422137"/>
            <a:ext cx="1600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DEB177B6-8116-EB44-AD78-42A45D43F559}" type="datetime1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9637F2-8D3B-F392-76D4-518311CEF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6489A9-4A70-4708-2F78-88B47874A9D5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/>
          <a:srcRect/>
          <a:stretch>
            <a:fillRect/>
          </a:stretch>
        </p:blipFill>
        <p:spPr>
          <a:xfrm>
            <a:off x="412630" y="6485246"/>
            <a:ext cx="205740" cy="20574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E9A1C34C-64B9-3742-AC3A-DF7437F603FA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436B20EC-8654-A240-8289-E083C39C2D04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03B69DD4-E621-6142-8193-CAA658C361AD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rgbClr val="000000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rgbClr val="000000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D10FD46D-C6EA-6B4C-BF2F-A13F55B253BC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1390"/>
            <a:ext cx="10820398" cy="9990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43156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0FD9E0-E380-3B44-BCCB-530A1FF37C6C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1390"/>
            <a:ext cx="10820398" cy="9990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43156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0FD9E0-E380-3B44-BCCB-530A1FF37C6C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1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B64D55A2-3D9D-084F-AAD5-AF9BBA396BBE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799" y="6425866"/>
            <a:ext cx="1600200" cy="312326"/>
          </a:xfrm>
        </p:spPr>
        <p:txBody>
          <a:bodyPr/>
          <a:lstStyle/>
          <a:p>
            <a:fld id="{08D7D8DA-9465-DD4A-800F-272899D8D7BD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797" y="6425866"/>
            <a:ext cx="1600200" cy="312326"/>
          </a:xfrm>
        </p:spPr>
        <p:txBody>
          <a:bodyPr/>
          <a:lstStyle/>
          <a:p>
            <a:fld id="{889F9916-D29A-0B4E-ABD7-51608927E3A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392BF-22B0-0461-CF08-DA7B982A1D32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365125" y="6523402"/>
            <a:ext cx="316672" cy="316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>
            <a:lvl1pPr>
              <a:buClr>
                <a:srgbClr val="000000"/>
              </a:buClr>
              <a:defRPr/>
            </a:lvl1pPr>
            <a:lvl2pPr>
              <a:buClr>
                <a:srgbClr val="000000"/>
              </a:buClr>
              <a:defRPr/>
            </a:lvl2pPr>
            <a:lvl3pPr>
              <a:buClr>
                <a:srgbClr val="000000"/>
              </a:buClr>
              <a:defRPr/>
            </a:lvl3pPr>
            <a:lvl4pPr>
              <a:buClr>
                <a:srgbClr val="000000"/>
              </a:buClr>
              <a:defRPr/>
            </a:lvl4pPr>
            <a:lvl5pPr>
              <a:buClr>
                <a:srgbClr val="0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>
            <a:lvl1pPr>
              <a:buClr>
                <a:srgbClr val="000000"/>
              </a:buClr>
              <a:defRPr/>
            </a:lvl1pPr>
            <a:lvl2pPr>
              <a:buClr>
                <a:srgbClr val="000000"/>
              </a:buClr>
              <a:defRPr/>
            </a:lvl2pPr>
            <a:lvl3pPr>
              <a:buClr>
                <a:srgbClr val="000000"/>
              </a:buClr>
              <a:defRPr/>
            </a:lvl3pPr>
            <a:lvl4pPr>
              <a:buClr>
                <a:srgbClr val="000000"/>
              </a:buClr>
              <a:defRPr/>
            </a:lvl4pPr>
            <a:lvl5pPr>
              <a:buClr>
                <a:srgbClr val="0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CF810A9F-E58F-0A4F-BB86-00D0C675F7F6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A9022B69-CCDB-4C49-82FF-93A849C8A861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D0CC3993-0B90-1C4D-9555-54A97F187C36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/Users/toddszymanski/Documents/01%20Work/SC23/ppt/sc23_presenter_logo@4x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8BEB7">
                <a:alpha val="35000"/>
              </a:srgbClr>
            </a:gs>
            <a:gs pos="100000">
              <a:srgbClr val="80C46E">
                <a:alpha val="35000"/>
              </a:srgb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6422137"/>
            <a:ext cx="1600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C411B51A-ED12-F344-8388-02D0098F41E0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5073F6-E5C9-80CB-5149-AA71B271D79E}"/>
              </a:ext>
            </a:extLst>
          </p:cNvPr>
          <p:cNvPicPr>
            <a:picLocks noChangeAspect="1"/>
          </p:cNvPicPr>
          <p:nvPr userDrawn="1"/>
        </p:nvPicPr>
        <p:blipFill>
          <a:blip r:embed="rId15" r:link="rId16"/>
          <a:srcRect/>
          <a:stretch>
            <a:fillRect/>
          </a:stretch>
        </p:blipFill>
        <p:spPr>
          <a:xfrm>
            <a:off x="412630" y="6485246"/>
            <a:ext cx="205740" cy="20574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5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60" r:id="rId10"/>
    <p:sldLayoutId id="2147483657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none" baseline="0">
          <a:ln w="3175" cmpd="sng">
            <a:noFill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8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6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4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2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2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B403CA-F51D-8396-BBD9-15A09C385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ECP Career Paths:</a:t>
            </a:r>
            <a:br>
              <a:rPr lang="en-US" sz="4800" dirty="0"/>
            </a:br>
            <a:r>
              <a:rPr lang="en-US" sz="4800" dirty="0"/>
              <a:t>Life as a Pretend Seismologist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FF4ED36-A629-6E1B-E79C-48D6FAABC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Scott Callaghan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Statewide California Earthquake Center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scottcal@usc.edu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1E8A-7CAC-36CC-C072-CD34D7404A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766F14-9E05-E74A-8F69-C6C372A193D2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A3E1-8DA4-AA3B-63DE-49C269ACD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6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45489-9E2B-43DC-8FC7-177D77BBE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29461"/>
            <a:ext cx="10820398" cy="5785246"/>
          </a:xfrm>
        </p:spPr>
        <p:txBody>
          <a:bodyPr anchor="t">
            <a:normAutofit/>
          </a:bodyPr>
          <a:lstStyle/>
          <a:p>
            <a:r>
              <a:rPr lang="en-US" sz="3200" dirty="0"/>
              <a:t>Computer Scientist at the</a:t>
            </a:r>
            <a:br>
              <a:rPr lang="en-US" sz="3200" dirty="0"/>
            </a:br>
            <a:r>
              <a:rPr lang="en-US" sz="3200" dirty="0"/>
              <a:t>Statewide California Earthquake Center</a:t>
            </a:r>
          </a:p>
          <a:p>
            <a:r>
              <a:rPr lang="en-US" sz="3200" dirty="0"/>
              <a:t>I’m an application developer</a:t>
            </a:r>
          </a:p>
          <a:p>
            <a:r>
              <a:rPr lang="en-US" sz="3200" dirty="0"/>
              <a:t>My work includes:</a:t>
            </a:r>
          </a:p>
          <a:p>
            <a:pPr lvl="1"/>
            <a:r>
              <a:rPr lang="en-US" sz="3000" dirty="0"/>
              <a:t>Large-scale scientific workflows</a:t>
            </a:r>
          </a:p>
          <a:p>
            <a:pPr lvl="1"/>
            <a:r>
              <a:rPr lang="en-US" sz="3000" dirty="0"/>
              <a:t>Seismic hazard analysis through</a:t>
            </a:r>
            <a:br>
              <a:rPr lang="en-US" sz="3000" dirty="0"/>
            </a:br>
            <a:r>
              <a:rPr lang="en-US" sz="3000" dirty="0"/>
              <a:t>simulating hundreds of thousands</a:t>
            </a:r>
            <a:br>
              <a:rPr lang="en-US" sz="3000" dirty="0"/>
            </a:br>
            <a:r>
              <a:rPr lang="en-US" sz="3000" dirty="0"/>
              <a:t>of earthquakes</a:t>
            </a:r>
          </a:p>
          <a:p>
            <a:pPr lvl="1"/>
            <a:r>
              <a:rPr lang="en-US" sz="3000" dirty="0"/>
              <a:t>Optimization of codes</a:t>
            </a:r>
          </a:p>
          <a:p>
            <a:pPr lvl="1"/>
            <a:r>
              <a:rPr lang="en-US" sz="3000" dirty="0"/>
              <a:t>Mentoring, HPC outreach, interns</a:t>
            </a:r>
          </a:p>
          <a:p>
            <a:pPr lvl="1"/>
            <a:endParaRPr lang="en-US" sz="3000" dirty="0"/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46086-6F5E-4DEE-882B-E6B57162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727BA-DB17-4111-8E9F-82C324EE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E69DC616-F4BC-4A8F-8758-D26E62548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48" y="1036219"/>
            <a:ext cx="4679041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2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6831-6D99-5ECF-5558-5ABFF953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59816"/>
            <a:ext cx="10820398" cy="4315691"/>
          </a:xfrm>
        </p:spPr>
        <p:txBody>
          <a:bodyPr anchor="t">
            <a:normAutofit/>
          </a:bodyPr>
          <a:lstStyle/>
          <a:p>
            <a:r>
              <a:rPr lang="en-US" sz="3200" dirty="0"/>
              <a:t>Computer Science undergrad at USC (2000-2004)</a:t>
            </a:r>
          </a:p>
          <a:p>
            <a:r>
              <a:rPr lang="en-US" sz="3200" dirty="0"/>
              <a:t>Not sure what to do after graduation</a:t>
            </a:r>
          </a:p>
          <a:p>
            <a:r>
              <a:rPr lang="en-US" sz="3200" dirty="0"/>
              <a:t>Summer of 2004, got internship with the</a:t>
            </a:r>
            <a:br>
              <a:rPr lang="en-US" sz="3200" dirty="0"/>
            </a:br>
            <a:r>
              <a:rPr lang="en-US" sz="3200" dirty="0"/>
              <a:t>Southern California Earthquake Center (at USC)</a:t>
            </a:r>
          </a:p>
          <a:p>
            <a:r>
              <a:rPr lang="en-US" sz="3200" dirty="0"/>
              <a:t>Worked on 3D visualization tool for earthquakes</a:t>
            </a:r>
            <a:br>
              <a:rPr lang="en-US" sz="3200" dirty="0"/>
            </a:br>
            <a:r>
              <a:rPr lang="en-US" sz="3200" dirty="0"/>
              <a:t>and related datasets with team of 20 interns</a:t>
            </a:r>
          </a:p>
          <a:p>
            <a:r>
              <a:rPr lang="en-US" sz="3200" dirty="0"/>
              <a:t>Discovered the world of software for science!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89CE-BDD6-EEBE-C110-5F77757B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F9FEF-F2DF-4184-7150-1BC08916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CFDDFF95-C876-481D-98A8-AEF24129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749" y="459816"/>
            <a:ext cx="2292096" cy="2877312"/>
          </a:xfrm>
          <a:prstGeom prst="rect">
            <a:avLst/>
          </a:prstGeom>
        </p:spPr>
      </p:pic>
      <p:pic>
        <p:nvPicPr>
          <p:cNvPr id="9" name="Picture 8" descr="A red triangle with white text&#10;&#10;Description automatically generated">
            <a:extLst>
              <a:ext uri="{FF2B5EF4-FFF2-40B4-BE49-F238E27FC236}">
                <a16:creationId xmlns:a16="http://schemas.microsoft.com/office/drawing/2014/main" id="{523C0DC6-CE4B-48DA-BA18-F9C569BA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86" y="4485722"/>
            <a:ext cx="1948073" cy="2229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0921D-67A0-4123-B60F-62D416744BA2}"/>
              </a:ext>
            </a:extLst>
          </p:cNvPr>
          <p:cNvSpPr txBox="1"/>
          <p:nvPr/>
        </p:nvSpPr>
        <p:spPr>
          <a:xfrm>
            <a:off x="9283148" y="3359652"/>
            <a:ext cx="281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Original student ID picture.</a:t>
            </a:r>
          </a:p>
        </p:txBody>
      </p:sp>
      <p:pic>
        <p:nvPicPr>
          <p:cNvPr id="12" name="Picture 11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C80CD03C-2601-4034-B098-912B6C19E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129" y="4200263"/>
            <a:ext cx="3233675" cy="25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9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AC19C-C3F6-4B8C-B24F-68DBAE5A0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56591"/>
            <a:ext cx="11191460" cy="5963479"/>
          </a:xfrm>
        </p:spPr>
        <p:txBody>
          <a:bodyPr anchor="t">
            <a:normAutofit/>
          </a:bodyPr>
          <a:lstStyle/>
          <a:p>
            <a:r>
              <a:rPr lang="en-US" sz="3200" dirty="0"/>
              <a:t>After graduation, started working for SCEC</a:t>
            </a:r>
          </a:p>
          <a:p>
            <a:r>
              <a:rPr lang="en-US" sz="3400" dirty="0"/>
              <a:t>Got involved in HPC through large simulations</a:t>
            </a:r>
          </a:p>
          <a:p>
            <a:pPr lvl="1"/>
            <a:r>
              <a:rPr lang="en-US" sz="3000" dirty="0"/>
              <a:t>First SC was SC05</a:t>
            </a:r>
            <a:endParaRPr lang="en-US" sz="3200" dirty="0"/>
          </a:p>
          <a:p>
            <a:pPr lvl="1"/>
            <a:r>
              <a:rPr lang="en-US" sz="3000" dirty="0"/>
              <a:t>Temp employee, 2005</a:t>
            </a:r>
          </a:p>
          <a:p>
            <a:pPr lvl="1"/>
            <a:r>
              <a:rPr lang="en-US" sz="3000" dirty="0"/>
              <a:t>M.S. in Computer Science (High Performance Computing and Simulations), 2006-7</a:t>
            </a:r>
          </a:p>
          <a:p>
            <a:pPr lvl="2"/>
            <a:r>
              <a:rPr lang="en-US" sz="2800" dirty="0"/>
              <a:t>Thesis on automated testing for workflows</a:t>
            </a:r>
          </a:p>
          <a:p>
            <a:pPr lvl="1"/>
            <a:r>
              <a:rPr lang="en-US" sz="3000" dirty="0"/>
              <a:t>Full-time research programmer, 2008</a:t>
            </a:r>
          </a:p>
          <a:p>
            <a:pPr marL="457200" lvl="1" indent="0">
              <a:buNone/>
            </a:pPr>
            <a:endParaRPr lang="en-US" sz="3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0EB5C-28D6-4B2F-B2F6-EF0FDFA2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3380A-ADEC-472B-866E-748C849B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3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united states of america&#10;&#10;Description automatically generated">
            <a:extLst>
              <a:ext uri="{FF2B5EF4-FFF2-40B4-BE49-F238E27FC236}">
                <a16:creationId xmlns:a16="http://schemas.microsoft.com/office/drawing/2014/main" id="{76A102C7-EC15-4142-AB51-B068941730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197" y="1293198"/>
            <a:ext cx="7586686" cy="4779613"/>
          </a:xfrm>
          <a:scene3d>
            <a:camera prst="perspectiveRelaxedModerately" fov="6600000"/>
            <a:lightRig rig="threePt" dir="t"/>
          </a:scene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89CE-BDD6-EEBE-C110-5F77757B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F9FEF-F2DF-4184-7150-1BC08916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6B68E5-8B09-4498-8DB4-A389F2804CE3}"/>
              </a:ext>
            </a:extLst>
          </p:cNvPr>
          <p:cNvSpPr/>
          <p:nvPr/>
        </p:nvSpPr>
        <p:spPr>
          <a:xfrm>
            <a:off x="9369082" y="2804701"/>
            <a:ext cx="774015" cy="3227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C880AA-0882-41A5-9584-1B04CFDBF386}"/>
              </a:ext>
            </a:extLst>
          </p:cNvPr>
          <p:cNvSpPr/>
          <p:nvPr/>
        </p:nvSpPr>
        <p:spPr>
          <a:xfrm>
            <a:off x="9550590" y="2908909"/>
            <a:ext cx="410998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E0A47D-0207-4909-8EDF-95711372B8DC}"/>
              </a:ext>
            </a:extLst>
          </p:cNvPr>
          <p:cNvSpPr/>
          <p:nvPr/>
        </p:nvSpPr>
        <p:spPr>
          <a:xfrm>
            <a:off x="4044457" y="3958630"/>
            <a:ext cx="774015" cy="32271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3C313E-752A-46D5-A5A1-2D313616CCA7}"/>
              </a:ext>
            </a:extLst>
          </p:cNvPr>
          <p:cNvSpPr/>
          <p:nvPr/>
        </p:nvSpPr>
        <p:spPr>
          <a:xfrm>
            <a:off x="4223871" y="4072363"/>
            <a:ext cx="410998" cy="114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AEDCFC8C-40DA-455C-A9D1-DA5581752F8E}"/>
              </a:ext>
            </a:extLst>
          </p:cNvPr>
          <p:cNvSpPr/>
          <p:nvPr/>
        </p:nvSpPr>
        <p:spPr>
          <a:xfrm rot="20928098">
            <a:off x="3552355" y="552724"/>
            <a:ext cx="6982506" cy="5752553"/>
          </a:xfrm>
          <a:prstGeom prst="circularArrow">
            <a:avLst>
              <a:gd name="adj1" fmla="val 7574"/>
              <a:gd name="adj2" fmla="val 1142319"/>
              <a:gd name="adj3" fmla="val 20495925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5CE41E-6850-4B35-BB18-B55F6D4C545C}"/>
              </a:ext>
            </a:extLst>
          </p:cNvPr>
          <p:cNvSpPr txBox="1">
            <a:spLocks/>
          </p:cNvSpPr>
          <p:nvPr/>
        </p:nvSpPr>
        <p:spPr>
          <a:xfrm>
            <a:off x="603323" y="969572"/>
            <a:ext cx="4139589" cy="43156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8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6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4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2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2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 2008, my wife got</a:t>
            </a:r>
            <a:br>
              <a:rPr lang="en-US" sz="3200" dirty="0"/>
            </a:br>
            <a:r>
              <a:rPr lang="en-US" sz="3200" dirty="0"/>
              <a:t>a post-doc in London, Ontario, Canada</a:t>
            </a:r>
          </a:p>
          <a:p>
            <a:r>
              <a:rPr lang="en-US" sz="3200" dirty="0"/>
              <a:t>Started working</a:t>
            </a:r>
            <a:br>
              <a:rPr lang="en-US" sz="3200" dirty="0"/>
            </a:br>
            <a:r>
              <a:rPr lang="en-US" sz="3200" dirty="0"/>
              <a:t>remotely</a:t>
            </a:r>
          </a:p>
        </p:txBody>
      </p:sp>
    </p:spTree>
    <p:extLst>
      <p:ext uri="{BB962C8B-B14F-4D97-AF65-F5344CB8AC3E}">
        <p14:creationId xmlns:p14="http://schemas.microsoft.com/office/powerpoint/2010/main" val="11047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united states of america&#10;&#10;Description automatically generated">
            <a:extLst>
              <a:ext uri="{FF2B5EF4-FFF2-40B4-BE49-F238E27FC236}">
                <a16:creationId xmlns:a16="http://schemas.microsoft.com/office/drawing/2014/main" id="{76A102C7-EC15-4142-AB51-B068941730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404" y="1293198"/>
            <a:ext cx="7586686" cy="4779613"/>
          </a:xfrm>
          <a:scene3d>
            <a:camera prst="perspectiveRelaxedModerately" fov="6600000"/>
            <a:lightRig rig="threePt" dir="t"/>
          </a:scene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89CE-BDD6-EEBE-C110-5F77757B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F9FEF-F2DF-4184-7150-1BC08916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6B68E5-8B09-4498-8DB4-A389F2804CE3}"/>
              </a:ext>
            </a:extLst>
          </p:cNvPr>
          <p:cNvSpPr/>
          <p:nvPr/>
        </p:nvSpPr>
        <p:spPr>
          <a:xfrm>
            <a:off x="8632699" y="3582961"/>
            <a:ext cx="774015" cy="3227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C880AA-0882-41A5-9584-1B04CFDBF386}"/>
              </a:ext>
            </a:extLst>
          </p:cNvPr>
          <p:cNvSpPr/>
          <p:nvPr/>
        </p:nvSpPr>
        <p:spPr>
          <a:xfrm>
            <a:off x="8814207" y="3687169"/>
            <a:ext cx="410998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E0A47D-0207-4909-8EDF-95711372B8DC}"/>
              </a:ext>
            </a:extLst>
          </p:cNvPr>
          <p:cNvSpPr/>
          <p:nvPr/>
        </p:nvSpPr>
        <p:spPr>
          <a:xfrm>
            <a:off x="9530855" y="2825570"/>
            <a:ext cx="774015" cy="32271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3C313E-752A-46D5-A5A1-2D313616CCA7}"/>
              </a:ext>
            </a:extLst>
          </p:cNvPr>
          <p:cNvSpPr/>
          <p:nvPr/>
        </p:nvSpPr>
        <p:spPr>
          <a:xfrm>
            <a:off x="9710269" y="2939303"/>
            <a:ext cx="410998" cy="114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AEDCFC8C-40DA-455C-A9D1-DA5581752F8E}"/>
              </a:ext>
            </a:extLst>
          </p:cNvPr>
          <p:cNvSpPr/>
          <p:nvPr/>
        </p:nvSpPr>
        <p:spPr>
          <a:xfrm rot="20922986" flipH="1">
            <a:off x="8575613" y="1081611"/>
            <a:ext cx="1910485" cy="4701566"/>
          </a:xfrm>
          <a:prstGeom prst="circularArrow">
            <a:avLst>
              <a:gd name="adj1" fmla="val 14447"/>
              <a:gd name="adj2" fmla="val 1714969"/>
              <a:gd name="adj3" fmla="val 20447313"/>
              <a:gd name="adj4" fmla="val 13254501"/>
              <a:gd name="adj5" fmla="val 2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5CE41E-6850-4B35-BB18-B55F6D4C545C}"/>
              </a:ext>
            </a:extLst>
          </p:cNvPr>
          <p:cNvSpPr txBox="1">
            <a:spLocks/>
          </p:cNvSpPr>
          <p:nvPr/>
        </p:nvSpPr>
        <p:spPr>
          <a:xfrm>
            <a:off x="603323" y="85002"/>
            <a:ext cx="8341894" cy="1564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8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6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4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2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2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 2012, my wife got a faculty position at UMSL</a:t>
            </a:r>
            <a:br>
              <a:rPr lang="en-US" sz="3200" dirty="0"/>
            </a:br>
            <a:r>
              <a:rPr lang="en-US" sz="3200" dirty="0"/>
              <a:t>(University of Missouri – St. Louis)</a:t>
            </a:r>
          </a:p>
        </p:txBody>
      </p:sp>
      <p:pic>
        <p:nvPicPr>
          <p:cNvPr id="8" name="Picture 7" descr="A child wearing wings and glasses standing in front of a door&#10;&#10;Description automatically generated">
            <a:extLst>
              <a:ext uri="{FF2B5EF4-FFF2-40B4-BE49-F238E27FC236}">
                <a16:creationId xmlns:a16="http://schemas.microsoft.com/office/drawing/2014/main" id="{FC074A9D-1FE1-4B92-A83E-E4EE85CB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54703" y="1758590"/>
            <a:ext cx="3168333" cy="23762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9D30AB-5EEA-4313-99FC-315B4E9ADD8A}"/>
              </a:ext>
            </a:extLst>
          </p:cNvPr>
          <p:cNvSpPr txBox="1"/>
          <p:nvPr/>
        </p:nvSpPr>
        <p:spPr>
          <a:xfrm>
            <a:off x="197178" y="4580576"/>
            <a:ext cx="262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Max, born in 2015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081C13-1514-4E96-99C4-1572D49FAA1F}"/>
              </a:ext>
            </a:extLst>
          </p:cNvPr>
          <p:cNvSpPr/>
          <p:nvPr/>
        </p:nvSpPr>
        <p:spPr>
          <a:xfrm>
            <a:off x="3588026" y="4277072"/>
            <a:ext cx="684378" cy="461665"/>
          </a:xfrm>
          <a:prstGeom prst="ellipse">
            <a:avLst/>
          </a:prstGeom>
          <a:solidFill>
            <a:srgbClr val="C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hild in a garment&#10;&#10;Description automatically generated">
            <a:extLst>
              <a:ext uri="{FF2B5EF4-FFF2-40B4-BE49-F238E27FC236}">
                <a16:creationId xmlns:a16="http://schemas.microsoft.com/office/drawing/2014/main" id="{BE52E359-99C0-49BB-85A9-B923D7FE9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40716" y="1772518"/>
            <a:ext cx="3168334" cy="23762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71C9DF-4E7C-4BA0-AD3A-32452CD838ED}"/>
              </a:ext>
            </a:extLst>
          </p:cNvPr>
          <p:cNvSpPr txBox="1"/>
          <p:nvPr/>
        </p:nvSpPr>
        <p:spPr>
          <a:xfrm>
            <a:off x="2732062" y="4573841"/>
            <a:ext cx="262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Alex, born in 2018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B34F393F-CF11-4B54-91A8-0DC0DB0F01FC}"/>
              </a:ext>
            </a:extLst>
          </p:cNvPr>
          <p:cNvSpPr/>
          <p:nvPr/>
        </p:nvSpPr>
        <p:spPr>
          <a:xfrm>
            <a:off x="3220278" y="5042241"/>
            <a:ext cx="1992730" cy="1706342"/>
          </a:xfrm>
          <a:prstGeom prst="parallelogram">
            <a:avLst/>
          </a:prstGeom>
          <a:solidFill>
            <a:srgbClr val="CA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A81AAD-2193-4B5A-8035-D4F58A676191}"/>
              </a:ext>
            </a:extLst>
          </p:cNvPr>
          <p:cNvSpPr txBox="1">
            <a:spLocks/>
          </p:cNvSpPr>
          <p:nvPr/>
        </p:nvSpPr>
        <p:spPr>
          <a:xfrm>
            <a:off x="720773" y="5152786"/>
            <a:ext cx="4621272" cy="1564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8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6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4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2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2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 2018, I was promoted to Computer Scientist</a:t>
            </a:r>
          </a:p>
        </p:txBody>
      </p:sp>
    </p:spTree>
    <p:extLst>
      <p:ext uri="{BB962C8B-B14F-4D97-AF65-F5344CB8AC3E}">
        <p14:creationId xmlns:p14="http://schemas.microsoft.com/office/powerpoint/2010/main" val="30479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united states of america&#10;&#10;Description automatically generated">
            <a:extLst>
              <a:ext uri="{FF2B5EF4-FFF2-40B4-BE49-F238E27FC236}">
                <a16:creationId xmlns:a16="http://schemas.microsoft.com/office/drawing/2014/main" id="{76A102C7-EC15-4142-AB51-B068941730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197" y="1293198"/>
            <a:ext cx="7586686" cy="4779613"/>
          </a:xfrm>
          <a:scene3d>
            <a:camera prst="perspectiveRelaxedModerately" fov="6600000"/>
            <a:lightRig rig="threePt" dir="t"/>
          </a:scene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89CE-BDD6-EEBE-C110-5F77757B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F9FEF-F2DF-4184-7150-1BC08916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6B68E5-8B09-4498-8DB4-A389F2804CE3}"/>
              </a:ext>
            </a:extLst>
          </p:cNvPr>
          <p:cNvSpPr/>
          <p:nvPr/>
        </p:nvSpPr>
        <p:spPr>
          <a:xfrm>
            <a:off x="4595513" y="3106283"/>
            <a:ext cx="774015" cy="3227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C880AA-0882-41A5-9584-1B04CFDBF386}"/>
              </a:ext>
            </a:extLst>
          </p:cNvPr>
          <p:cNvSpPr/>
          <p:nvPr/>
        </p:nvSpPr>
        <p:spPr>
          <a:xfrm>
            <a:off x="4777021" y="3210491"/>
            <a:ext cx="410998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E0A47D-0207-4909-8EDF-95711372B8DC}"/>
              </a:ext>
            </a:extLst>
          </p:cNvPr>
          <p:cNvSpPr/>
          <p:nvPr/>
        </p:nvSpPr>
        <p:spPr>
          <a:xfrm>
            <a:off x="8477309" y="3541187"/>
            <a:ext cx="774015" cy="32271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3C313E-752A-46D5-A5A1-2D313616CCA7}"/>
              </a:ext>
            </a:extLst>
          </p:cNvPr>
          <p:cNvSpPr/>
          <p:nvPr/>
        </p:nvSpPr>
        <p:spPr>
          <a:xfrm>
            <a:off x="8656723" y="3654920"/>
            <a:ext cx="410998" cy="114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AEDCFC8C-40DA-455C-A9D1-DA5581752F8E}"/>
              </a:ext>
            </a:extLst>
          </p:cNvPr>
          <p:cNvSpPr/>
          <p:nvPr/>
        </p:nvSpPr>
        <p:spPr>
          <a:xfrm rot="314445" flipH="1">
            <a:off x="4251881" y="491128"/>
            <a:ext cx="5344595" cy="5752553"/>
          </a:xfrm>
          <a:prstGeom prst="circularArrow">
            <a:avLst>
              <a:gd name="adj1" fmla="val 7574"/>
              <a:gd name="adj2" fmla="val 1142319"/>
              <a:gd name="adj3" fmla="val 20495925"/>
              <a:gd name="adj4" fmla="val 1057529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8007263-FE65-433C-B211-6963B2E5BA5A}"/>
              </a:ext>
            </a:extLst>
          </p:cNvPr>
          <p:cNvSpPr/>
          <p:nvPr/>
        </p:nvSpPr>
        <p:spPr>
          <a:xfrm>
            <a:off x="3516581" y="4283765"/>
            <a:ext cx="483749" cy="496957"/>
          </a:xfrm>
          <a:prstGeom prst="ellipse">
            <a:avLst/>
          </a:prstGeom>
          <a:solidFill>
            <a:srgbClr val="CA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CF7F3B00-AB08-4E0C-AD17-8355A409713A}"/>
              </a:ext>
            </a:extLst>
          </p:cNvPr>
          <p:cNvSpPr/>
          <p:nvPr/>
        </p:nvSpPr>
        <p:spPr>
          <a:xfrm>
            <a:off x="3101010" y="5042241"/>
            <a:ext cx="1992730" cy="1706342"/>
          </a:xfrm>
          <a:prstGeom prst="parallelogram">
            <a:avLst/>
          </a:prstGeom>
          <a:solidFill>
            <a:srgbClr val="CA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5CE41E-6850-4B35-BB18-B55F6D4C545C}"/>
              </a:ext>
            </a:extLst>
          </p:cNvPr>
          <p:cNvSpPr txBox="1">
            <a:spLocks/>
          </p:cNvSpPr>
          <p:nvPr/>
        </p:nvSpPr>
        <p:spPr>
          <a:xfrm>
            <a:off x="603323" y="969572"/>
            <a:ext cx="4139589" cy="562936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8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6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4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2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 sz="12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 2020, my wife got</a:t>
            </a:r>
            <a:br>
              <a:rPr lang="en-US" sz="3200" dirty="0"/>
            </a:br>
            <a:r>
              <a:rPr lang="en-US" sz="3200" dirty="0"/>
              <a:t>a faculty position at University of Nevada Reno</a:t>
            </a:r>
          </a:p>
          <a:p>
            <a:r>
              <a:rPr lang="en-US" sz="3200" dirty="0"/>
              <a:t>No change to my</a:t>
            </a:r>
            <a:br>
              <a:rPr lang="en-US" sz="3200" dirty="0"/>
            </a:br>
            <a:r>
              <a:rPr lang="en-US" sz="3200" dirty="0"/>
              <a:t>employment</a:t>
            </a:r>
          </a:p>
          <a:p>
            <a:r>
              <a:rPr lang="en-US" sz="3200" dirty="0"/>
              <a:t>SCEC is going</a:t>
            </a:r>
            <a:br>
              <a:rPr lang="en-US" sz="3200" dirty="0"/>
            </a:br>
            <a:r>
              <a:rPr lang="en-US" sz="3200" dirty="0"/>
              <a:t>through a transition</a:t>
            </a:r>
          </a:p>
          <a:p>
            <a:r>
              <a:rPr lang="en-US" sz="3200" dirty="0"/>
              <a:t>In the middle of</a:t>
            </a:r>
            <a:br>
              <a:rPr lang="en-US" sz="3200" dirty="0"/>
            </a:br>
            <a:r>
              <a:rPr lang="en-US" sz="3200" dirty="0"/>
              <a:t>the promotion process</a:t>
            </a:r>
          </a:p>
        </p:txBody>
      </p:sp>
    </p:spTree>
    <p:extLst>
      <p:ext uri="{BB962C8B-B14F-4D97-AF65-F5344CB8AC3E}">
        <p14:creationId xmlns:p14="http://schemas.microsoft.com/office/powerpoint/2010/main" val="33282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6831-6D99-5ECF-5558-5ABFF953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59816"/>
            <a:ext cx="10820398" cy="5603054"/>
          </a:xfrm>
        </p:spPr>
        <p:txBody>
          <a:bodyPr anchor="t">
            <a:normAutofit/>
          </a:bodyPr>
          <a:lstStyle/>
          <a:p>
            <a:r>
              <a:rPr lang="en-US" sz="3200" dirty="0"/>
              <a:t>Look at the examples set by leadership when considering a position</a:t>
            </a:r>
          </a:p>
          <a:p>
            <a:pPr lvl="1"/>
            <a:r>
              <a:rPr lang="en-US" sz="3000" dirty="0"/>
              <a:t>Work/life balance?</a:t>
            </a:r>
          </a:p>
          <a:p>
            <a:pPr lvl="1"/>
            <a:r>
              <a:rPr lang="en-US" sz="3000" dirty="0"/>
              <a:t>Steady work or putting out fires?</a:t>
            </a:r>
          </a:p>
          <a:p>
            <a:r>
              <a:rPr lang="en-US" sz="3200" dirty="0"/>
              <a:t>Ask for what you want and need, from your workplace and your family</a:t>
            </a:r>
          </a:p>
          <a:p>
            <a:r>
              <a:rPr lang="en-US" sz="3200" dirty="0"/>
              <a:t>Don’t be afraid to stay put if it’s working for you</a:t>
            </a:r>
          </a:p>
          <a:p>
            <a:r>
              <a:rPr lang="en-US" sz="3200" dirty="0"/>
              <a:t>Plan, but remain open to opportunities</a:t>
            </a:r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89CE-BDD6-EEBE-C110-5F77757B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F9FEF-F2DF-4184-7150-1BC08916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74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ustom 23">
      <a:dk1>
        <a:srgbClr val="000000"/>
      </a:dk1>
      <a:lt1>
        <a:srgbClr val="FFFFFF"/>
      </a:lt1>
      <a:dk2>
        <a:srgbClr val="2B7974"/>
      </a:dk2>
      <a:lt2>
        <a:srgbClr val="D2E9D2"/>
      </a:lt2>
      <a:accent1>
        <a:srgbClr val="48BEB7"/>
      </a:accent1>
      <a:accent2>
        <a:srgbClr val="17BAD0"/>
      </a:accent2>
      <a:accent3>
        <a:srgbClr val="BE986C"/>
      </a:accent3>
      <a:accent4>
        <a:srgbClr val="80C36E"/>
      </a:accent4>
      <a:accent5>
        <a:srgbClr val="4D9ED9"/>
      </a:accent5>
      <a:accent6>
        <a:srgbClr val="2B7974"/>
      </a:accent6>
      <a:hlink>
        <a:srgbClr val="2B7974"/>
      </a:hlink>
      <a:folHlink>
        <a:srgbClr val="48BEB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1958</TotalTime>
  <Words>338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ECP Career Paths: Life as a Pretend Seismologist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Scott Callaghan</cp:lastModifiedBy>
  <cp:revision>109</cp:revision>
  <dcterms:created xsi:type="dcterms:W3CDTF">2021-05-28T21:00:04Z</dcterms:created>
  <dcterms:modified xsi:type="dcterms:W3CDTF">2023-11-09T22:22:48Z</dcterms:modified>
</cp:coreProperties>
</file>