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08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67" r:id="rId22"/>
    <p:sldId id="354" r:id="rId23"/>
    <p:sldId id="355" r:id="rId24"/>
    <p:sldId id="366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5" r:id="rId34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00FF"/>
    <a:srgbClr val="800000"/>
    <a:srgbClr val="9D171E"/>
    <a:srgbClr val="9E1C1F"/>
    <a:srgbClr val="B5B79A"/>
    <a:srgbClr val="F4FF52"/>
    <a:srgbClr val="F9D691"/>
    <a:srgbClr val="FDF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/>
    <p:restoredTop sz="86383"/>
  </p:normalViewPr>
  <p:slideViewPr>
    <p:cSldViewPr>
      <p:cViewPr varScale="1">
        <p:scale>
          <a:sx n="91" d="100"/>
          <a:sy n="91" d="100"/>
        </p:scale>
        <p:origin x="216" y="66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128FCA9C-FF92-4024-BDEC-A6D3B663DC09}" type="datetimeFigureOut">
              <a:rPr lang="en-US"/>
              <a:t>7/11/2019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772AB877-E7B1-4681-847E-D0918612832B}" type="datetimeFigureOut">
              <a:rPr lang="en-US"/>
              <a:t>7/11/2019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7/11/2019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7/11/2019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7/11/2019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7/11/2019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7/11/2019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7/11/2019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airflow.apache.org/" TargetMode="External"/><Relationship Id="rId13" Type="http://schemas.openxmlformats.org/officeDocument/2006/relationships/hyperlink" Target="https://scec.usc.edu/scecpedia/CyberShake" TargetMode="External"/><Relationship Id="rId3" Type="http://schemas.openxmlformats.org/officeDocument/2006/relationships/hyperlink" Target="http://www.scec.org/" TargetMode="External"/><Relationship Id="rId7" Type="http://schemas.openxmlformats.org/officeDocument/2006/relationships/hyperlink" Target="http://swift-lang.org/" TargetMode="External"/><Relationship Id="rId12" Type="http://schemas.openxmlformats.org/officeDocument/2006/relationships/hyperlink" Target="https://www.nextflow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wisc.edu/condor/" TargetMode="External"/><Relationship Id="rId11" Type="http://schemas.openxmlformats.org/officeDocument/2006/relationships/hyperlink" Target="http://ccl.cse.nd.edu/software/workqueue/" TargetMode="External"/><Relationship Id="rId5" Type="http://schemas.openxmlformats.org/officeDocument/2006/relationships/hyperlink" Target="http://pegasus.isi.edu/wms/docs/latest/cli-pegasus-mpi-cluster.php" TargetMode="External"/><Relationship Id="rId10" Type="http://schemas.openxmlformats.org/officeDocument/2006/relationships/hyperlink" Target="http://ccl.cse.nd.edu/software/makeflow/" TargetMode="External"/><Relationship Id="rId4" Type="http://schemas.openxmlformats.org/officeDocument/2006/relationships/hyperlink" Target="http://pegasus.isi.edu/" TargetMode="External"/><Relationship Id="rId9" Type="http://schemas.openxmlformats.org/officeDocument/2006/relationships/hyperlink" Target="https://www.fz-juelich.de/ias/jsc/EN/Expertise/Support/Software/JUBE/_nod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/>
              <a:t>Simplify Your Science</a:t>
            </a:r>
            <a:br>
              <a:rPr lang="en-US" dirty="0"/>
            </a:br>
            <a:r>
              <a:rPr lang="en-US" dirty="0"/>
              <a:t>with Workflow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  <a:p>
            <a:r>
              <a:rPr lang="en-US" dirty="0"/>
              <a:t>scottcal@usc.edu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6858000"/>
            <a:ext cx="11707368" cy="83820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2019 IHPCSS</a:t>
            </a:r>
          </a:p>
          <a:p>
            <a:pPr algn="l"/>
            <a:r>
              <a:rPr lang="en-US" sz="2000" dirty="0"/>
              <a:t>July 11, 2019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Pegasus-WMS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Developed at USC’s Information Sciences Institute</a:t>
            </a:r>
          </a:p>
          <a:p>
            <a:r>
              <a:rPr lang="en-US" dirty="0"/>
              <a:t>Used in many science domains, including LIGO project</a:t>
            </a:r>
          </a:p>
          <a:p>
            <a:r>
              <a:rPr lang="en-US" dirty="0"/>
              <a:t>Workflows are executed from local machine</a:t>
            </a:r>
          </a:p>
          <a:p>
            <a:pPr lvl="1"/>
            <a:r>
              <a:rPr lang="en-US" dirty="0"/>
              <a:t>Jobs can run on local machine or on distributed resources</a:t>
            </a:r>
          </a:p>
          <a:p>
            <a:r>
              <a:rPr lang="en-US" dirty="0"/>
              <a:t>You use API to write code describing workflow (“create”)</a:t>
            </a:r>
          </a:p>
          <a:p>
            <a:pPr lvl="1"/>
            <a:r>
              <a:rPr lang="en-US" dirty="0"/>
              <a:t>Python, Java, or Perl</a:t>
            </a:r>
          </a:p>
          <a:p>
            <a:pPr lvl="1"/>
            <a:r>
              <a:rPr lang="en-US" dirty="0"/>
              <a:t>Define tasks with parent / child relationships</a:t>
            </a:r>
          </a:p>
          <a:p>
            <a:pPr lvl="1"/>
            <a:r>
              <a:rPr lang="en-US" dirty="0"/>
              <a:t>Describe files and their roles</a:t>
            </a:r>
          </a:p>
          <a:p>
            <a:r>
              <a:rPr lang="en-US" dirty="0"/>
              <a:t>Pegasus creates XML file of workflow called a DAX</a:t>
            </a:r>
          </a:p>
          <a:p>
            <a:r>
              <a:rPr lang="en-US" dirty="0"/>
              <a:t>Workflow represented by directed acyclic graph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9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05A3A-8648-4A69-996C-A6FAC044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4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Workflow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10</a:t>
            </a:fld>
            <a:endParaRPr lang="en-US" sz="1920"/>
          </a:p>
        </p:txBody>
      </p:sp>
      <p:grpSp>
        <p:nvGrpSpPr>
          <p:cNvPr id="3" name="Group 2"/>
          <p:cNvGrpSpPr/>
          <p:nvPr/>
        </p:nvGrpSpPr>
        <p:grpSpPr>
          <a:xfrm>
            <a:off x="456858" y="3575844"/>
            <a:ext cx="2926080" cy="1005840"/>
            <a:chOff x="219724" y="2934696"/>
            <a:chExt cx="1828800" cy="838200"/>
          </a:xfrm>
        </p:grpSpPr>
        <p:sp>
          <p:nvSpPr>
            <p:cNvPr id="47" name="Oval 46"/>
            <p:cNvSpPr/>
            <p:nvPr/>
          </p:nvSpPr>
          <p:spPr bwMode="auto">
            <a:xfrm>
              <a:off x="241495" y="2934696"/>
              <a:ext cx="1752600" cy="83820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724" y="3042417"/>
              <a:ext cx="18288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dirty="0" err="1"/>
                <a:t>my_job</a:t>
              </a:r>
              <a:endParaRPr lang="en-US" sz="384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02797" y="609600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input.txt</a:t>
            </a:r>
            <a:endParaRPr lang="en-US" sz="3840" dirty="0"/>
          </a:p>
        </p:txBody>
      </p:sp>
      <p:sp>
        <p:nvSpPr>
          <p:cNvPr id="38" name="TextBox 37"/>
          <p:cNvSpPr txBox="1"/>
          <p:nvPr/>
        </p:nvSpPr>
        <p:spPr>
          <a:xfrm>
            <a:off x="437037" y="7187625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output.txt</a:t>
            </a:r>
            <a:endParaRPr lang="en-US" sz="3840" dirty="0"/>
          </a:p>
        </p:txBody>
      </p:sp>
      <p:cxnSp>
        <p:nvCxnSpPr>
          <p:cNvPr id="40" name="Straight Arrow Connector 39"/>
          <p:cNvCxnSpPr>
            <a:cxnSpLocks/>
            <a:stCxn id="78" idx="2"/>
            <a:endCxn id="47" idx="0"/>
          </p:cNvCxnSpPr>
          <p:nvPr/>
        </p:nvCxnSpPr>
        <p:spPr bwMode="auto">
          <a:xfrm flipH="1">
            <a:off x="1893772" y="2499360"/>
            <a:ext cx="6305" cy="1076484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Arrow Connector 47"/>
          <p:cNvCxnSpPr>
            <a:cxnSpLocks/>
            <a:stCxn id="47" idx="4"/>
          </p:cNvCxnSpPr>
          <p:nvPr/>
        </p:nvCxnSpPr>
        <p:spPr bwMode="auto">
          <a:xfrm>
            <a:off x="1893772" y="4581684"/>
            <a:ext cx="6305" cy="133516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1290477" y="1219200"/>
            <a:ext cx="1219200" cy="128016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290477" y="5957313"/>
            <a:ext cx="1219200" cy="1209211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3901440" y="1371600"/>
            <a:ext cx="10728960" cy="63246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DAX object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ADAG("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test_dax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//Define my job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Job(name="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//Input and output files to my job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File("input.txt")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File("output.txt")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//Arguments to </a:t>
            </a:r>
            <a:r>
              <a:rPr lang="en-US" sz="20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(./</a:t>
            </a:r>
            <a:r>
              <a:rPr lang="en-US" sz="20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input=input.txt output=output.txt)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myJob.addArgument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("input=input.txt", "output=output.txt")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//Role of the files for the job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myJob.uses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link=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Link.INPUT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myJob.uses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link=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Link.OUTPUT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080" i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//Add the job to the workflow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dax.addJob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//Write to file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open("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test.dax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", "w")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dax.writeXML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fp.close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7C55BEC-46E4-42E2-96CF-2C8693DF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9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ready to run (“Planning”)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522720"/>
          </a:xfrm>
        </p:spPr>
        <p:txBody>
          <a:bodyPr>
            <a:normAutofit fontScale="92500" lnSpcReduction="10000"/>
          </a:bodyPr>
          <a:lstStyle/>
          <a:p>
            <a:r>
              <a:rPr lang="en-US" sz="3840" dirty="0"/>
              <a:t>DAX is “abstract workflow”</a:t>
            </a:r>
          </a:p>
          <a:p>
            <a:pPr lvl="1"/>
            <a:r>
              <a:rPr lang="en-US" sz="3200" dirty="0"/>
              <a:t>Logical filenames and executables</a:t>
            </a:r>
          </a:p>
          <a:p>
            <a:pPr lvl="1"/>
            <a:r>
              <a:rPr lang="en-US" sz="3200" dirty="0"/>
              <a:t>Algorithm description</a:t>
            </a:r>
          </a:p>
          <a:p>
            <a:r>
              <a:rPr lang="en-US" sz="3840" dirty="0"/>
              <a:t>Use Pegasus to “plan” workflow for execution</a:t>
            </a:r>
          </a:p>
          <a:p>
            <a:pPr lvl="1"/>
            <a:r>
              <a:rPr lang="en-US" sz="3200" dirty="0"/>
              <a:t>Uses catalogs to resolve logical names, compute info</a:t>
            </a:r>
          </a:p>
          <a:p>
            <a:pPr lvl="1"/>
            <a:r>
              <a:rPr lang="en-US" sz="3200" dirty="0"/>
              <a:t>Pegasus automatically augments workflow</a:t>
            </a:r>
          </a:p>
          <a:p>
            <a:pPr lvl="2"/>
            <a:r>
              <a:rPr lang="en-US" sz="3040" dirty="0"/>
              <a:t>Staging jobs (if needed) with </a:t>
            </a:r>
            <a:r>
              <a:rPr lang="en-US" sz="3040" dirty="0" err="1"/>
              <a:t>scp</a:t>
            </a:r>
            <a:r>
              <a:rPr lang="en-US" sz="3040" dirty="0"/>
              <a:t>/</a:t>
            </a:r>
            <a:r>
              <a:rPr lang="en-US" sz="3040" dirty="0" err="1"/>
              <a:t>wget</a:t>
            </a:r>
            <a:r>
              <a:rPr lang="en-US" sz="3040" dirty="0"/>
              <a:t>/</a:t>
            </a:r>
            <a:r>
              <a:rPr lang="en-US" sz="3040" dirty="0" err="1"/>
              <a:t>GridFTP</a:t>
            </a:r>
            <a:endParaRPr lang="en-US" sz="3040" dirty="0"/>
          </a:p>
          <a:p>
            <a:pPr lvl="2"/>
            <a:r>
              <a:rPr lang="en-US" sz="3040" dirty="0"/>
              <a:t>Registers output files in a catalog to find later</a:t>
            </a:r>
          </a:p>
          <a:p>
            <a:pPr lvl="2"/>
            <a:r>
              <a:rPr lang="en-US" sz="3040" dirty="0"/>
              <a:t>Wraps jobs in </a:t>
            </a:r>
            <a:r>
              <a:rPr lang="en-US" sz="3040" dirty="0" err="1"/>
              <a:t>pegasus-kickstart</a:t>
            </a:r>
            <a:r>
              <a:rPr lang="en-US" sz="3040" dirty="0"/>
              <a:t> for detailed statistics</a:t>
            </a:r>
          </a:p>
          <a:p>
            <a:pPr lvl="1"/>
            <a:r>
              <a:rPr lang="en-US" sz="3200" dirty="0"/>
              <a:t>Generates a DAG</a:t>
            </a:r>
          </a:p>
          <a:p>
            <a:pPr lvl="2"/>
            <a:r>
              <a:rPr lang="en-US" sz="3040" dirty="0"/>
              <a:t>Top-level workflow description (tasks and dependencies)</a:t>
            </a:r>
          </a:p>
          <a:p>
            <a:pPr lvl="2"/>
            <a:r>
              <a:rPr lang="en-US" sz="3040" dirty="0"/>
              <a:t>Submission file for each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11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92249-E42C-418C-963E-B880CF7E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3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 bwMode="auto">
          <a:xfrm>
            <a:off x="8724371" y="2209800"/>
            <a:ext cx="3169920" cy="1650166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701011" y="2184280"/>
            <a:ext cx="3169920" cy="1650166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89971" y="1219200"/>
            <a:ext cx="3901440" cy="3108603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 Workflow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12</a:t>
            </a:fld>
            <a:endParaRPr lang="en-US" sz="1920"/>
          </a:p>
        </p:txBody>
      </p:sp>
      <p:sp>
        <p:nvSpPr>
          <p:cNvPr id="6" name="TextBox 5"/>
          <p:cNvSpPr txBox="1"/>
          <p:nvPr/>
        </p:nvSpPr>
        <p:spPr>
          <a:xfrm>
            <a:off x="0" y="1646873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Create workflow description</a:t>
            </a:r>
            <a:br>
              <a:rPr lang="en-US" sz="3200" dirty="0"/>
            </a:br>
            <a:r>
              <a:rPr lang="en-US" sz="3200" dirty="0"/>
              <a:t>(you write this)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41334" y="3202880"/>
            <a:ext cx="2316480" cy="100584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CCE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400" y="34263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DAX API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8720" y="2683378"/>
            <a:ext cx="25603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Plan</a:t>
            </a:r>
            <a:endParaRPr lang="en-US" sz="3520" dirty="0"/>
          </a:p>
        </p:txBody>
      </p:sp>
      <p:sp>
        <p:nvSpPr>
          <p:cNvPr id="14" name="TextBox 13"/>
          <p:cNvSpPr txBox="1"/>
          <p:nvPr/>
        </p:nvSpPr>
        <p:spPr>
          <a:xfrm>
            <a:off x="8778240" y="2667000"/>
            <a:ext cx="3048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Run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4960" y="6629400"/>
            <a:ext cx="482713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Abstract workflow (DAX)</a:t>
            </a:r>
          </a:p>
          <a:p>
            <a:r>
              <a:rPr lang="en-US" sz="2880" dirty="0"/>
              <a:t>Logical names, algorithm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0972800" y="4770120"/>
            <a:ext cx="2682240" cy="188976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1760" y="6629400"/>
            <a:ext cx="5107094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Concrete workflow (DAG)</a:t>
            </a:r>
          </a:p>
          <a:p>
            <a:r>
              <a:rPr lang="en-US" sz="2880" dirty="0"/>
              <a:t>Physical paths, job scripts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51686" y="5053084"/>
            <a:ext cx="256032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60" dirty="0"/>
              <a:t>Scheduler</a:t>
            </a:r>
          </a:p>
          <a:p>
            <a:r>
              <a:rPr lang="en-US" sz="3360" dirty="0"/>
              <a:t>(</a:t>
            </a:r>
            <a:r>
              <a:rPr lang="en-US" sz="3360" dirty="0" err="1"/>
              <a:t>HTCondor</a:t>
            </a:r>
            <a:r>
              <a:rPr lang="en-US" sz="3360" dirty="0"/>
              <a:t>)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291840" y="3947160"/>
            <a:ext cx="731520" cy="109728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511040" y="3699934"/>
            <a:ext cx="975360" cy="1344507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Straight Arrow Connector 29"/>
          <p:cNvCxnSpPr>
            <a:cxnSpLocks/>
          </p:cNvCxnSpPr>
          <p:nvPr/>
        </p:nvCxnSpPr>
        <p:spPr bwMode="auto">
          <a:xfrm>
            <a:off x="7356515" y="3601288"/>
            <a:ext cx="803771" cy="1260278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Straight Arrow Connector 34"/>
          <p:cNvCxnSpPr>
            <a:cxnSpLocks/>
          </p:cNvCxnSpPr>
          <p:nvPr/>
        </p:nvCxnSpPr>
        <p:spPr bwMode="auto">
          <a:xfrm flipV="1">
            <a:off x="8647966" y="3719829"/>
            <a:ext cx="804334" cy="1050291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6200000" flipH="1">
            <a:off x="10728959" y="4008122"/>
            <a:ext cx="1097283" cy="60960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/>
          <p:cNvCxnSpPr>
            <a:endCxn id="32" idx="2"/>
          </p:cNvCxnSpPr>
          <p:nvPr/>
        </p:nvCxnSpPr>
        <p:spPr bwMode="auto">
          <a:xfrm flipV="1">
            <a:off x="12858970" y="3735003"/>
            <a:ext cx="548640" cy="1126563"/>
          </a:xfrm>
          <a:prstGeom prst="straightConnector1">
            <a:avLst/>
          </a:prstGeom>
          <a:solidFill>
            <a:srgbClr val="BABEB6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Isosceles Triangle 30"/>
          <p:cNvSpPr/>
          <p:nvPr/>
        </p:nvSpPr>
        <p:spPr bwMode="auto">
          <a:xfrm>
            <a:off x="12070080" y="1905001"/>
            <a:ext cx="2560320" cy="1806517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CCC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71290" y="2460808"/>
            <a:ext cx="207264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Jobs Execute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494461" y="4774360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35680" y="5044440"/>
            <a:ext cx="134112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9D9072-435E-4C0F-905B-7DC28F80DDF4}"/>
              </a:ext>
            </a:extLst>
          </p:cNvPr>
          <p:cNvSpPr/>
          <p:nvPr/>
        </p:nvSpPr>
        <p:spPr bwMode="auto">
          <a:xfrm>
            <a:off x="7680960" y="4953000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EA6837-1B46-487F-9B4E-0A83DED058E2}"/>
              </a:ext>
            </a:extLst>
          </p:cNvPr>
          <p:cNvSpPr/>
          <p:nvPr/>
        </p:nvSpPr>
        <p:spPr bwMode="auto">
          <a:xfrm>
            <a:off x="7879290" y="5196840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C8798E27-0ACE-4455-8973-C120EFAC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tools in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142720" cy="6400800"/>
          </a:xfrm>
        </p:spPr>
        <p:txBody>
          <a:bodyPr>
            <a:normAutofit/>
          </a:bodyPr>
          <a:lstStyle/>
          <a:p>
            <a:r>
              <a:rPr lang="en-US" dirty="0" err="1"/>
              <a:t>HTCondor</a:t>
            </a:r>
            <a:r>
              <a:rPr lang="en-US" dirty="0"/>
              <a:t> (University of Wisconsin Madison)</a:t>
            </a:r>
          </a:p>
          <a:p>
            <a:pPr lvl="1"/>
            <a:r>
              <a:rPr lang="en-US" dirty="0"/>
              <a:t>Pegasus ‘submits’ workflow to </a:t>
            </a:r>
            <a:r>
              <a:rPr lang="en-US" dirty="0" err="1"/>
              <a:t>HTCondor</a:t>
            </a:r>
            <a:endParaRPr lang="en-US" dirty="0"/>
          </a:p>
          <a:p>
            <a:pPr lvl="1"/>
            <a:r>
              <a:rPr lang="en-US" dirty="0"/>
              <a:t>Supervises runtime execution of DAG files</a:t>
            </a:r>
          </a:p>
          <a:p>
            <a:pPr lvl="2"/>
            <a:r>
              <a:rPr lang="en-US" dirty="0"/>
              <a:t>Maintains job queue</a:t>
            </a:r>
          </a:p>
          <a:p>
            <a:pPr lvl="2"/>
            <a:r>
              <a:rPr lang="en-US" dirty="0"/>
              <a:t>Monitors dependencies</a:t>
            </a:r>
          </a:p>
          <a:p>
            <a:pPr lvl="2"/>
            <a:r>
              <a:rPr lang="en-US" dirty="0"/>
              <a:t>Schedules jobs</a:t>
            </a:r>
          </a:p>
          <a:p>
            <a:pPr lvl="2"/>
            <a:r>
              <a:rPr lang="en-US" dirty="0"/>
              <a:t>Retries failures</a:t>
            </a:r>
          </a:p>
          <a:p>
            <a:pPr lvl="2"/>
            <a:r>
              <a:rPr lang="en-US" dirty="0"/>
              <a:t>Writes checkpoint</a:t>
            </a:r>
          </a:p>
          <a:p>
            <a:r>
              <a:rPr lang="en-US" dirty="0"/>
              <a:t>Tools for remote job submission to clusters and clouds</a:t>
            </a:r>
          </a:p>
          <a:p>
            <a:pPr lvl="1"/>
            <a:r>
              <a:rPr lang="en-US" dirty="0"/>
              <a:t>SSH, GRAM, BOSCO, CREAMCE, </a:t>
            </a:r>
            <a:r>
              <a:rPr lang="en-US" dirty="0" err="1"/>
              <a:t>glideins</a:t>
            </a:r>
            <a:r>
              <a:rPr lang="en-US" dirty="0"/>
              <a:t>/pilot jobs, …</a:t>
            </a:r>
          </a:p>
          <a:p>
            <a:pPr lvl="1"/>
            <a:r>
              <a:rPr lang="en-US" dirty="0"/>
              <a:t>Condor uses these tools to match jobs to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13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1866-4324-4A47-B79D-8D45500D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4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4335251" y="6319997"/>
            <a:ext cx="1380806" cy="1269523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560320" y="1645920"/>
            <a:ext cx="3048000" cy="146304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926080" y="4754880"/>
            <a:ext cx="2316480" cy="91440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1338560" y="4297680"/>
            <a:ext cx="2438400" cy="256032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workflow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14</a:t>
            </a:fld>
            <a:endParaRPr lang="en-US" sz="1920"/>
          </a:p>
        </p:txBody>
      </p:sp>
      <p:sp>
        <p:nvSpPr>
          <p:cNvPr id="8" name="Rounded Rectangle 7"/>
          <p:cNvSpPr/>
          <p:nvPr/>
        </p:nvSpPr>
        <p:spPr bwMode="auto">
          <a:xfrm>
            <a:off x="6949441" y="4480560"/>
            <a:ext cx="2387362" cy="219456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5760" y="3474720"/>
            <a:ext cx="13776960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74320" y="1600200"/>
            <a:ext cx="23164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/>
              <a:t>What you do: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" y="4478631"/>
            <a:ext cx="29260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/>
              <a:t>What the tools do: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6080" y="1608320"/>
            <a:ext cx="23164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/>
              <a:t>Create workflow description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893" y="4846321"/>
            <a:ext cx="2438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Pegasus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0549" y="4528966"/>
            <a:ext cx="256032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 err="1"/>
              <a:t>HTCondor</a:t>
            </a:r>
            <a:endParaRPr lang="en-US" sz="3520" dirty="0"/>
          </a:p>
        </p:txBody>
      </p:sp>
      <p:sp>
        <p:nvSpPr>
          <p:cNvPr id="21" name="TextBox 20"/>
          <p:cNvSpPr txBox="1"/>
          <p:nvPr/>
        </p:nvSpPr>
        <p:spPr>
          <a:xfrm>
            <a:off x="11338560" y="4297680"/>
            <a:ext cx="256032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/>
              <a:t>Remote scheduler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315200" y="5162310"/>
            <a:ext cx="1463040" cy="128016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1826240" y="5455920"/>
            <a:ext cx="1463040" cy="128016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3280" y="5212080"/>
            <a:ext cx="170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local queue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704320" y="5520857"/>
            <a:ext cx="170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remote queue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084322" y="3108960"/>
            <a:ext cx="6773" cy="164592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023360" y="5669280"/>
            <a:ext cx="792480" cy="64008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5400000">
            <a:off x="7076760" y="4480560"/>
            <a:ext cx="6217920" cy="0"/>
          </a:xfrm>
          <a:prstGeom prst="line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802880" y="1371600"/>
            <a:ext cx="2194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Local machine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44680" y="1371601"/>
            <a:ext cx="207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Remote machine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70008" y="6651415"/>
            <a:ext cx="13772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dirty="0"/>
              <a:t>DAG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5364480" y="5394960"/>
            <a:ext cx="1584960" cy="91440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9429268" y="4884597"/>
            <a:ext cx="1706880" cy="155787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21392" y="4793454"/>
            <a:ext cx="182880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/>
              <a:t>SSH/</a:t>
            </a:r>
            <a:br>
              <a:rPr lang="en-US" sz="3520" dirty="0"/>
            </a:br>
            <a:r>
              <a:rPr lang="en-US" sz="3520" dirty="0"/>
              <a:t>GRAM/</a:t>
            </a:r>
          </a:p>
          <a:p>
            <a:pPr algn="ctr"/>
            <a:r>
              <a:rPr lang="en-US" sz="3520" dirty="0"/>
              <a:t>etc.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847F7035-78A5-4BAD-B409-8D99070B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8778240" y="5394961"/>
            <a:ext cx="2560320" cy="1906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254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295400"/>
            <a:ext cx="14295120" cy="5669280"/>
          </a:xfrm>
        </p:spPr>
        <p:txBody>
          <a:bodyPr/>
          <a:lstStyle/>
          <a:p>
            <a:r>
              <a:rPr lang="en-US" dirty="0"/>
              <a:t>Regardless of the tool, same basic stages</a:t>
            </a:r>
          </a:p>
          <a:p>
            <a:pPr lvl="1"/>
            <a:r>
              <a:rPr lang="en-US" dirty="0"/>
              <a:t>Describe your high-level workflow (Pegasus “Create”)</a:t>
            </a:r>
          </a:p>
          <a:p>
            <a:pPr lvl="1"/>
            <a:r>
              <a:rPr lang="en-US" dirty="0"/>
              <a:t>Prepare your workflow for the execution environment (Pegasus “Plan”)</a:t>
            </a:r>
          </a:p>
          <a:p>
            <a:pPr lvl="1"/>
            <a:r>
              <a:rPr lang="en-US" dirty="0"/>
              <a:t>Schedule and run your workflow (</a:t>
            </a:r>
            <a:r>
              <a:rPr lang="en-US" dirty="0" err="1"/>
              <a:t>HTCondor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Send jobs to remote resources (SSH, GRAM, pilot jobs)</a:t>
            </a:r>
          </a:p>
          <a:p>
            <a:pPr lvl="1"/>
            <a:r>
              <a:rPr lang="en-US" dirty="0"/>
              <a:t>Monitor the execution of the jobs (</a:t>
            </a:r>
            <a:r>
              <a:rPr lang="en-US" dirty="0" err="1"/>
              <a:t>HTCondor</a:t>
            </a:r>
            <a:r>
              <a:rPr lang="en-US" dirty="0"/>
              <a:t> </a:t>
            </a:r>
            <a:r>
              <a:rPr lang="en-US" dirty="0" err="1"/>
              <a:t>DAGMan</a:t>
            </a:r>
            <a:r>
              <a:rPr lang="en-US" dirty="0"/>
              <a:t>)</a:t>
            </a:r>
          </a:p>
          <a:p>
            <a:r>
              <a:rPr lang="en-US" dirty="0"/>
              <a:t>Brief overview of some other available tools</a:t>
            </a:r>
          </a:p>
          <a:p>
            <a:pPr lvl="1"/>
            <a:r>
              <a:rPr lang="en-US" dirty="0"/>
              <a:t>All support large-scale workflows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15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D6B07-B29B-4458-861B-F16D6CC6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6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1" y="1219200"/>
            <a:ext cx="7051859" cy="6339840"/>
          </a:xfrm>
        </p:spPr>
        <p:txBody>
          <a:bodyPr/>
          <a:lstStyle/>
          <a:p>
            <a:r>
              <a:rPr lang="en-US" dirty="0"/>
              <a:t>Swift (University of Chicago)</a:t>
            </a:r>
          </a:p>
          <a:p>
            <a:pPr lvl="1"/>
            <a:r>
              <a:rPr lang="en-US" sz="2880" dirty="0"/>
              <a:t>Workflow defined via scripting language</a:t>
            </a:r>
          </a:p>
          <a:p>
            <a:pPr marL="642621" lvl="1" indent="0">
              <a:buNone/>
            </a:pPr>
            <a:endParaRPr lang="en-US" sz="2720" dirty="0"/>
          </a:p>
          <a:p>
            <a:pPr lvl="1"/>
            <a:endParaRPr lang="en-US" sz="2720" dirty="0"/>
          </a:p>
          <a:p>
            <a:pPr lvl="1"/>
            <a:endParaRPr lang="en-US" sz="2720" dirty="0"/>
          </a:p>
          <a:p>
            <a:pPr lvl="1"/>
            <a:endParaRPr lang="en-US" sz="2720" dirty="0"/>
          </a:p>
          <a:p>
            <a:pPr lvl="1"/>
            <a:endParaRPr lang="en-US" sz="2720" dirty="0"/>
          </a:p>
          <a:p>
            <a:pPr marL="642621" lvl="1" indent="0">
              <a:buNone/>
            </a:pPr>
            <a:endParaRPr lang="en-US" sz="2720" dirty="0"/>
          </a:p>
          <a:p>
            <a:pPr lvl="1"/>
            <a:r>
              <a:rPr lang="en-US" sz="2880" dirty="0"/>
              <a:t>Workflow compiled internally and executed</a:t>
            </a:r>
          </a:p>
          <a:p>
            <a:pPr lvl="1"/>
            <a:r>
              <a:rPr lang="en-US" sz="2880" dirty="0"/>
              <a:t>Focus on large data, many tasks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16</a:t>
            </a:fld>
            <a:endParaRPr lang="en-US" sz="1920"/>
          </a:p>
        </p:txBody>
      </p:sp>
      <p:sp>
        <p:nvSpPr>
          <p:cNvPr id="5" name="TextBox 4"/>
          <p:cNvSpPr txBox="1"/>
          <p:nvPr/>
        </p:nvSpPr>
        <p:spPr>
          <a:xfrm>
            <a:off x="365760" y="2804161"/>
            <a:ext cx="633984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new type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app definition, returns </a:t>
            </a:r>
            <a:r>
              <a:rPr lang="en-US" sz="16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messagefile</a:t>
            </a:r>
            <a:endParaRPr lang="en-US" sz="168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app (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t) greeting() {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//Print and pipe </a:t>
            </a:r>
            <a:r>
              <a:rPr lang="en-US" sz="16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to t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    echo “Hello, world!” 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=@filename(t);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a new </a:t>
            </a:r>
            <a:r>
              <a:rPr lang="en-US" sz="16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linked to hello.txt</a:t>
            </a:r>
          </a:p>
          <a:p>
            <a:pPr algn="just"/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outfile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&lt;“hello.txt”&gt;</a:t>
            </a:r>
          </a:p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//Run greeting() and store results</a:t>
            </a:r>
          </a:p>
          <a:p>
            <a:pPr algn="just"/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outfile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= greeting();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2B55AC-3135-45AA-B16C-431266B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1F95FA-49F0-43F3-AF44-233D7A31457A}"/>
              </a:ext>
            </a:extLst>
          </p:cNvPr>
          <p:cNvSpPr txBox="1">
            <a:spLocks/>
          </p:cNvSpPr>
          <p:nvPr/>
        </p:nvSpPr>
        <p:spPr>
          <a:xfrm>
            <a:off x="7071360" y="1227762"/>
            <a:ext cx="7051859" cy="63398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400" dirty="0"/>
              <a:t>Airflow (Apache project / Airbnb)</a:t>
            </a:r>
          </a:p>
          <a:p>
            <a:pPr lvl="2"/>
            <a:r>
              <a:rPr lang="en-US" sz="2900" dirty="0"/>
              <a:t>Workflow defined with Python API</a:t>
            </a:r>
          </a:p>
          <a:p>
            <a:pPr lvl="2"/>
            <a:r>
              <a:rPr lang="en-US" sz="2900" dirty="0"/>
              <a:t>Description used to write DAGs</a:t>
            </a:r>
          </a:p>
          <a:p>
            <a:pPr lvl="2"/>
            <a:r>
              <a:rPr lang="en-US" sz="2900" dirty="0"/>
              <a:t>Internal scheduler triggers tasks</a:t>
            </a:r>
          </a:p>
          <a:p>
            <a:pPr lvl="2"/>
            <a:r>
              <a:rPr lang="en-US" sz="2900" dirty="0"/>
              <a:t>Support for Kubernetes (deploys containers)</a:t>
            </a:r>
          </a:p>
          <a:p>
            <a:pPr lvl="2"/>
            <a:r>
              <a:rPr lang="en-US" sz="2900" dirty="0"/>
              <a:t>Web UI for getting status</a:t>
            </a:r>
          </a:p>
          <a:p>
            <a:pPr lvl="2"/>
            <a:endParaRPr lang="en-US" sz="29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21470-2140-45F3-8A2E-C7EF66061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004157"/>
            <a:ext cx="7099456" cy="27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59E5-8228-4DDA-ADEF-72D3C732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DCA1-79C2-4A87-B10A-CBA3C021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JUBE </a:t>
            </a:r>
            <a:r>
              <a:rPr lang="en-US" sz="3600" dirty="0"/>
              <a:t>(</a:t>
            </a:r>
            <a:r>
              <a:rPr lang="en-US" sz="3600" dirty="0" err="1"/>
              <a:t>Jülich</a:t>
            </a:r>
            <a:r>
              <a:rPr lang="en-US" sz="3600" dirty="0"/>
              <a:t> Supercomputing Center)</a:t>
            </a:r>
          </a:p>
          <a:p>
            <a:pPr lvl="1"/>
            <a:r>
              <a:rPr lang="en-US" dirty="0"/>
              <a:t>Designed for automating benchmarks and testing on multiple systems</a:t>
            </a:r>
          </a:p>
          <a:p>
            <a:pPr lvl="1"/>
            <a:r>
              <a:rPr lang="en-US" dirty="0"/>
              <a:t>Workflow described via XML files</a:t>
            </a:r>
          </a:p>
          <a:p>
            <a:r>
              <a:rPr lang="en-US" dirty="0" err="1"/>
              <a:t>Makeflow</a:t>
            </a:r>
            <a:r>
              <a:rPr lang="en-US" dirty="0"/>
              <a:t> (Notre Dame)</a:t>
            </a:r>
          </a:p>
          <a:p>
            <a:pPr lvl="1"/>
            <a:r>
              <a:rPr lang="en-US" dirty="0" err="1"/>
              <a:t>Makefile</a:t>
            </a:r>
            <a:r>
              <a:rPr lang="en-US" dirty="0"/>
              <a:t>-type syntax to specify workflow</a:t>
            </a:r>
          </a:p>
          <a:p>
            <a:pPr lvl="2"/>
            <a:r>
              <a:rPr lang="en-US" dirty="0"/>
              <a:t>Targets are output files, dependent on input files, with execution string to run </a:t>
            </a:r>
          </a:p>
          <a:p>
            <a:pPr lvl="1"/>
            <a:r>
              <a:rPr lang="en-US" dirty="0"/>
              <a:t>Can work with Work Queue for management of compute resources (workers)</a:t>
            </a:r>
          </a:p>
          <a:p>
            <a:pPr lvl="2"/>
            <a:r>
              <a:rPr lang="en-US" dirty="0"/>
              <a:t>Multiple clusters, pilot jobs, dynamic worker pool</a:t>
            </a:r>
          </a:p>
          <a:p>
            <a:r>
              <a:rPr lang="en-US" dirty="0" err="1"/>
              <a:t>Nextflow</a:t>
            </a:r>
            <a:r>
              <a:rPr lang="en-US" dirty="0"/>
              <a:t> (Barcelona Centre for Genomic Regulation)</a:t>
            </a:r>
          </a:p>
          <a:p>
            <a:pPr lvl="1"/>
            <a:r>
              <a:rPr lang="en-US" dirty="0"/>
              <a:t>Uses dataflow paradigm: tasks write/read from channels (not always a file)</a:t>
            </a:r>
          </a:p>
          <a:p>
            <a:pPr lvl="1"/>
            <a:r>
              <a:rPr lang="en-US" dirty="0"/>
              <a:t>Custom scripting language for defining workflows</a:t>
            </a:r>
          </a:p>
          <a:p>
            <a:r>
              <a:rPr lang="en-US" dirty="0"/>
              <a:t>Many more!  Ask me about specific use cases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6F53F-68C9-4B32-9C02-C6A260FC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4E4E7-F820-4272-925C-0F9BF532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511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312-1DC4-4713-8F40-9EC921A2E4A5}" type="slidenum">
              <a:rPr lang="en-US"/>
              <a:pPr/>
              <a:t>18</a:t>
            </a:fld>
            <a:endParaRPr lang="en-US" sz="1920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Application:  CyberShake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" y="1143000"/>
            <a:ext cx="14142720" cy="5669280"/>
          </a:xfrm>
        </p:spPr>
        <p:txBody>
          <a:bodyPr/>
          <a:lstStyle/>
          <a:p>
            <a:r>
              <a:rPr lang="en-US" dirty="0"/>
              <a:t>What will peak earthquake shaking be over the next 50 years?</a:t>
            </a:r>
          </a:p>
          <a:p>
            <a:pPr lvl="1"/>
            <a:r>
              <a:rPr lang="en-US" dirty="0"/>
              <a:t>Used in building codes, insurance rates, disaster planning</a:t>
            </a:r>
          </a:p>
          <a:p>
            <a:pPr lvl="1"/>
            <a:r>
              <a:rPr lang="en-US" dirty="0"/>
              <a:t>Answered via Probabilistic Seismic Hazard Analysis (PSHA)</a:t>
            </a:r>
          </a:p>
          <a:p>
            <a:pPr lvl="2"/>
            <a:r>
              <a:rPr lang="en-US" dirty="0"/>
              <a:t>Get list of all possible earthquakes</a:t>
            </a:r>
          </a:p>
          <a:p>
            <a:pPr lvl="2"/>
            <a:r>
              <a:rPr lang="en-US" dirty="0"/>
              <a:t>Figure out how much shaking each causes</a:t>
            </a:r>
          </a:p>
          <a:p>
            <a:pPr lvl="2"/>
            <a:r>
              <a:rPr lang="en-US" dirty="0"/>
              <a:t>Combine shaking levels with probabilities</a:t>
            </a:r>
          </a:p>
          <a:p>
            <a:endParaRPr lang="en-US" sz="384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" b="4400"/>
          <a:stretch/>
        </p:blipFill>
        <p:spPr bwMode="auto">
          <a:xfrm>
            <a:off x="1066158" y="4264818"/>
            <a:ext cx="4725042" cy="361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>
            <a:cxnSpLocks/>
          </p:cNvCxnSpPr>
          <p:nvPr/>
        </p:nvCxnSpPr>
        <p:spPr bwMode="auto">
          <a:xfrm>
            <a:off x="1563066" y="6167841"/>
            <a:ext cx="799134" cy="0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cxnSpLocks/>
          </p:cNvCxnSpPr>
          <p:nvPr/>
        </p:nvCxnSpPr>
        <p:spPr bwMode="auto">
          <a:xfrm>
            <a:off x="2362200" y="6167841"/>
            <a:ext cx="0" cy="1363734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905000" y="5786735"/>
            <a:ext cx="326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2% in 50 years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7086600"/>
            <a:ext cx="119769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0.4 g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DE8DB4-5D64-472A-B225-835234A9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ACB977D-3EB9-419A-827D-6C759729F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t="14259" r="19584" b="7963"/>
          <a:stretch/>
        </p:blipFill>
        <p:spPr bwMode="auto">
          <a:xfrm>
            <a:off x="8194768" y="3073041"/>
            <a:ext cx="6435632" cy="477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78CEEE-25CD-4522-9405-ECFF2439C7FC}"/>
              </a:ext>
            </a:extLst>
          </p:cNvPr>
          <p:cNvCxnSpPr>
            <a:cxnSpLocks/>
          </p:cNvCxnSpPr>
          <p:nvPr/>
        </p:nvCxnSpPr>
        <p:spPr>
          <a:xfrm flipV="1">
            <a:off x="2971800" y="5546239"/>
            <a:ext cx="5943600" cy="161139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scientific workflows?</a:t>
            </a:r>
          </a:p>
          <a:p>
            <a:r>
              <a:rPr lang="en-US" dirty="0"/>
              <a:t>What problems do workflow tools solve?</a:t>
            </a:r>
          </a:p>
          <a:p>
            <a:r>
              <a:rPr lang="en-US" dirty="0"/>
              <a:t>Overview of available workflow tools</a:t>
            </a:r>
          </a:p>
          <a:p>
            <a:r>
              <a:rPr lang="en-US" dirty="0"/>
              <a:t>Seismic hazard application (</a:t>
            </a:r>
            <a:r>
              <a:rPr lang="en-US" dirty="0" err="1"/>
              <a:t>CyberShake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Computational overview</a:t>
            </a:r>
          </a:p>
          <a:p>
            <a:pPr lvl="1"/>
            <a:r>
              <a:rPr lang="en-US" dirty="0"/>
              <a:t>Challenges and solutions</a:t>
            </a:r>
          </a:p>
          <a:p>
            <a:r>
              <a:rPr lang="en-US" dirty="0"/>
              <a:t>Ways to simplify your work</a:t>
            </a:r>
          </a:p>
          <a:p>
            <a:r>
              <a:rPr lang="en-US" dirty="0"/>
              <a:t>Goal:  Help you figure out if this would be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</a:t>
            </a:fld>
            <a:endParaRPr lang="en-US" sz="192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7EE6E0-A3C4-4BFC-81F5-338E8CB0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6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95" y="329566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Computational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309360"/>
          </a:xfrm>
        </p:spPr>
        <p:txBody>
          <a:bodyPr>
            <a:normAutofit/>
          </a:bodyPr>
          <a:lstStyle/>
          <a:p>
            <a:r>
              <a:rPr lang="en-US" dirty="0"/>
              <a:t>Determine shaking of ~300,000 earthquakes per site</a:t>
            </a:r>
          </a:p>
          <a:p>
            <a:r>
              <a:rPr lang="en-US" dirty="0"/>
              <a:t>2 large parallel jobs</a:t>
            </a:r>
          </a:p>
          <a:p>
            <a:pPr lvl="1"/>
            <a:r>
              <a:rPr lang="en-US" dirty="0"/>
              <a:t>Wave propagation</a:t>
            </a:r>
          </a:p>
          <a:p>
            <a:pPr lvl="1"/>
            <a:r>
              <a:rPr lang="en-US" dirty="0"/>
              <a:t>1200 GPUs x 1 </a:t>
            </a:r>
            <a:r>
              <a:rPr lang="en-US" dirty="0" err="1"/>
              <a:t>hr</a:t>
            </a:r>
            <a:endParaRPr lang="en-US" dirty="0"/>
          </a:p>
          <a:p>
            <a:pPr lvl="1"/>
            <a:r>
              <a:rPr lang="en-US" dirty="0"/>
              <a:t>340 GB total output</a:t>
            </a:r>
          </a:p>
          <a:p>
            <a:r>
              <a:rPr lang="en-US" dirty="0"/>
              <a:t>300,000 small serial jobs</a:t>
            </a:r>
          </a:p>
          <a:p>
            <a:pPr lvl="1"/>
            <a:r>
              <a:rPr lang="en-US" dirty="0"/>
              <a:t>Calculate seismograms and shaking measures</a:t>
            </a:r>
          </a:p>
          <a:p>
            <a:pPr lvl="1"/>
            <a:r>
              <a:rPr lang="en-US" dirty="0"/>
              <a:t>1 core x 4 min</a:t>
            </a:r>
          </a:p>
          <a:p>
            <a:pPr lvl="1"/>
            <a:r>
              <a:rPr lang="en-US" dirty="0"/>
              <a:t>17 GB total output</a:t>
            </a:r>
          </a:p>
          <a:p>
            <a:r>
              <a:rPr lang="en-US" dirty="0"/>
              <a:t>Need ~900 sites for hazard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19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5A8A1-9BA2-43AB-BF43-764ECD7D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0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7B2F-9CFB-48A0-8C35-AF01B74A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36616-31C9-4687-B0B5-FFBE34310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Too much work to run by hand</a:t>
            </a:r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Input files need to be moved to cluster</a:t>
            </a:r>
          </a:p>
          <a:p>
            <a:pPr lvl="1"/>
            <a:r>
              <a:rPr lang="en-US" dirty="0"/>
              <a:t>Output files transferred back for archiving</a:t>
            </a:r>
          </a:p>
          <a:p>
            <a:r>
              <a:rPr lang="en-US" dirty="0"/>
              <a:t>Error recovery</a:t>
            </a:r>
          </a:p>
          <a:p>
            <a:pPr lvl="1"/>
            <a:r>
              <a:rPr lang="en-US" dirty="0"/>
              <a:t>Detect and recover from basic errors automatically</a:t>
            </a:r>
          </a:p>
          <a:p>
            <a:r>
              <a:rPr lang="en-US" dirty="0"/>
              <a:t>Resource provisioning</a:t>
            </a:r>
          </a:p>
          <a:p>
            <a:pPr lvl="1"/>
            <a:r>
              <a:rPr lang="en-US" dirty="0"/>
              <a:t>How to execute large numbers of small tasks?</a:t>
            </a:r>
          </a:p>
          <a:p>
            <a:r>
              <a:rPr lang="en-US" dirty="0"/>
              <a:t>Decided to use scientific workflows</a:t>
            </a:r>
          </a:p>
          <a:p>
            <a:pPr lvl="1"/>
            <a:r>
              <a:rPr lang="en-US" dirty="0"/>
              <a:t>Selected Pegasus-WMS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B8314-DDE8-4FB1-B3DA-B331D071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8E32-3A6D-473A-9994-4328548F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20</a:t>
            </a:fld>
            <a:endParaRPr lang="uk-U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F3BC3CE-BDBD-4A56-8FB4-A852BE2BD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r="19102"/>
          <a:stretch/>
        </p:blipFill>
        <p:spPr bwMode="auto">
          <a:xfrm>
            <a:off x="9906000" y="1219200"/>
            <a:ext cx="4495799" cy="65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911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 Resource Provisioning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47800"/>
            <a:ext cx="14295120" cy="5669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large parallel GPU jobs, submit to remote scheduler</a:t>
            </a:r>
          </a:p>
          <a:p>
            <a:pPr lvl="1"/>
            <a:r>
              <a:rPr lang="en-US" dirty="0"/>
              <a:t>GRAM (or other tool) puts jobs in remote queue</a:t>
            </a:r>
          </a:p>
          <a:p>
            <a:pPr lvl="1"/>
            <a:r>
              <a:rPr lang="en-US" dirty="0"/>
              <a:t>Runs like a normal batch job</a:t>
            </a:r>
          </a:p>
          <a:p>
            <a:pPr lvl="1"/>
            <a:r>
              <a:rPr lang="en-US" dirty="0"/>
              <a:t>Can specify either CPU or GPU nodes</a:t>
            </a:r>
          </a:p>
          <a:p>
            <a:r>
              <a:rPr lang="en-US" dirty="0"/>
              <a:t>For small serial jobs, need high throughput</a:t>
            </a:r>
          </a:p>
          <a:p>
            <a:pPr lvl="1"/>
            <a:r>
              <a:rPr lang="en-US" dirty="0"/>
              <a:t>Putting lots of jobs in the batch queue is ill-advised</a:t>
            </a:r>
          </a:p>
          <a:p>
            <a:pPr lvl="2"/>
            <a:r>
              <a:rPr lang="en-US" dirty="0"/>
              <a:t>Scheduler isn’t designed for heavy job load</a:t>
            </a:r>
          </a:p>
          <a:p>
            <a:pPr lvl="2"/>
            <a:r>
              <a:rPr lang="en-US" dirty="0"/>
              <a:t>Scheduler cycle is ~5 minutes</a:t>
            </a:r>
          </a:p>
          <a:p>
            <a:pPr lvl="2"/>
            <a:r>
              <a:rPr lang="en-US" dirty="0"/>
              <a:t>Policy limits number of job submissions</a:t>
            </a:r>
          </a:p>
          <a:p>
            <a:r>
              <a:rPr lang="en-US" dirty="0"/>
              <a:t>Solution: 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21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73F3-BA83-4FCE-9AB7-153D305B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18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4630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MPI wrapper around serial or thread-parallel jobs</a:t>
            </a:r>
          </a:p>
          <a:p>
            <a:pPr lvl="1"/>
            <a:r>
              <a:rPr lang="en-US" dirty="0"/>
              <a:t>Master-worker paradigm</a:t>
            </a:r>
          </a:p>
          <a:p>
            <a:pPr lvl="1"/>
            <a:r>
              <a:rPr lang="en-US" dirty="0"/>
              <a:t>Preserves dependencies</a:t>
            </a:r>
          </a:p>
          <a:p>
            <a:pPr lvl="1"/>
            <a:r>
              <a:rPr lang="en-US" dirty="0" err="1"/>
              <a:t>HTCondor</a:t>
            </a:r>
            <a:r>
              <a:rPr lang="en-US" dirty="0"/>
              <a:t> submits job to multiple nodes, starts PMC</a:t>
            </a:r>
          </a:p>
          <a:p>
            <a:pPr lvl="1"/>
            <a:r>
              <a:rPr lang="en-US" dirty="0"/>
              <a:t>Specify jobs as usual, Pegasus does wrapping</a:t>
            </a:r>
          </a:p>
          <a:p>
            <a:r>
              <a:rPr lang="en-US" dirty="0"/>
              <a:t>Uses intelligent scheduling</a:t>
            </a:r>
          </a:p>
          <a:p>
            <a:pPr lvl="1"/>
            <a:r>
              <a:rPr lang="en-US" dirty="0"/>
              <a:t>Core counts</a:t>
            </a:r>
          </a:p>
          <a:p>
            <a:pPr lvl="1"/>
            <a:r>
              <a:rPr lang="en-US" dirty="0"/>
              <a:t>Memory requirements</a:t>
            </a:r>
          </a:p>
          <a:p>
            <a:r>
              <a:rPr lang="en-US" dirty="0"/>
              <a:t>Can combine writes</a:t>
            </a:r>
          </a:p>
          <a:p>
            <a:pPr lvl="1"/>
            <a:r>
              <a:rPr lang="en-US" dirty="0"/>
              <a:t>Workers write to master, master aggregates to fewer files</a:t>
            </a:r>
          </a:p>
          <a:p>
            <a:r>
              <a:rPr lang="en-US" dirty="0"/>
              <a:t>Developed for our application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22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7C524-40FE-43B8-8B55-D3822B6A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9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D3A1-49BA-4E30-A705-5E257DECC743}" type="slidenum">
              <a:rPr lang="en-US"/>
              <a:pPr/>
              <a:t>23</a:t>
            </a:fld>
            <a:endParaRPr lang="en-US" sz="1920" dirty="0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Challenge:  Data Management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1371600"/>
            <a:ext cx="14295120" cy="6217920"/>
          </a:xfrm>
        </p:spPr>
        <p:txBody>
          <a:bodyPr>
            <a:normAutofit/>
          </a:bodyPr>
          <a:lstStyle/>
          <a:p>
            <a:r>
              <a:rPr lang="en-US" dirty="0"/>
              <a:t>Millions of data files</a:t>
            </a:r>
          </a:p>
          <a:p>
            <a:pPr lvl="1"/>
            <a:r>
              <a:rPr lang="en-US" dirty="0"/>
              <a:t>Pegasus provides staging</a:t>
            </a:r>
          </a:p>
          <a:p>
            <a:pPr lvl="2"/>
            <a:r>
              <a:rPr lang="en-US" dirty="0" err="1"/>
              <a:t>Symlinks</a:t>
            </a:r>
            <a:r>
              <a:rPr lang="en-US" dirty="0"/>
              <a:t> files if possible, transfers files if needed</a:t>
            </a:r>
          </a:p>
          <a:p>
            <a:pPr lvl="2"/>
            <a:r>
              <a:rPr lang="en-US" dirty="0"/>
              <a:t>Transfers output back to local archival disk</a:t>
            </a:r>
          </a:p>
          <a:p>
            <a:pPr lvl="2"/>
            <a:r>
              <a:rPr lang="en-US" dirty="0"/>
              <a:t>Supports running parts of workflows on separate machines</a:t>
            </a:r>
          </a:p>
          <a:p>
            <a:pPr lvl="1"/>
            <a:r>
              <a:rPr lang="en-US" dirty="0"/>
              <a:t>Cleans up temporary files when no longer needed</a:t>
            </a:r>
          </a:p>
          <a:p>
            <a:pPr lvl="1"/>
            <a:r>
              <a:rPr lang="en-US" dirty="0"/>
              <a:t>Directory hierarchy to reduce files per directory</a:t>
            </a:r>
          </a:p>
          <a:p>
            <a:r>
              <a:rPr lang="en-US" dirty="0"/>
              <a:t>We added automated checks to check integrity</a:t>
            </a:r>
          </a:p>
          <a:p>
            <a:pPr lvl="1"/>
            <a:r>
              <a:rPr lang="en-US" dirty="0"/>
              <a:t>Correct number of files, </a:t>
            </a:r>
            <a:r>
              <a:rPr lang="en-US" dirty="0" err="1"/>
              <a:t>NaN</a:t>
            </a:r>
            <a:r>
              <a:rPr lang="en-US" dirty="0"/>
              <a:t>, zero-value checks, correct size</a:t>
            </a:r>
          </a:p>
          <a:p>
            <a:pPr lvl="1"/>
            <a:r>
              <a:rPr lang="en-US" dirty="0"/>
              <a:t>Included as new jobs in workflow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24A5-2656-4ED0-9CF1-560AD4C5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1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Study 18.8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04" y="1219200"/>
            <a:ext cx="9540884" cy="6615478"/>
          </a:xfrm>
        </p:spPr>
        <p:txBody>
          <a:bodyPr>
            <a:normAutofit fontScale="85000" lnSpcReduction="10000"/>
          </a:bodyPr>
          <a:lstStyle/>
          <a:p>
            <a:pPr marL="225425" indent="-225425"/>
            <a:r>
              <a:rPr lang="en-US" sz="3800" dirty="0"/>
              <a:t>Hazard results for 869 sites</a:t>
            </a:r>
          </a:p>
          <a:p>
            <a:pPr marL="225425" indent="-225425"/>
            <a:r>
              <a:rPr lang="en-US" sz="3800" dirty="0"/>
              <a:t>Used OLCF </a:t>
            </a:r>
            <a:r>
              <a:rPr lang="en-US" sz="3800" i="1" dirty="0"/>
              <a:t>Titan </a:t>
            </a:r>
            <a:r>
              <a:rPr lang="en-US" sz="3800" dirty="0"/>
              <a:t>and NCSA </a:t>
            </a:r>
            <a:r>
              <a:rPr lang="en-US" sz="3800" i="1" dirty="0"/>
              <a:t>Blue Waters</a:t>
            </a:r>
          </a:p>
          <a:p>
            <a:pPr marL="429294" lvl="1" indent="-225425"/>
            <a:r>
              <a:rPr lang="en-US" sz="3300" dirty="0"/>
              <a:t>1/3 of workflows ran jobs on both systems</a:t>
            </a:r>
          </a:p>
          <a:p>
            <a:pPr marL="225425" indent="-225425"/>
            <a:r>
              <a:rPr lang="en-US" sz="3800" dirty="0"/>
              <a:t>6.2 million node-hours (120M core-hours)</a:t>
            </a:r>
          </a:p>
          <a:p>
            <a:pPr marL="429294" lvl="1" indent="-225425"/>
            <a:r>
              <a:rPr lang="en-US" sz="3300" dirty="0"/>
              <a:t>Averaged 2,018 nodes (CPUs &amp; GPUs) for 128 days</a:t>
            </a:r>
          </a:p>
          <a:p>
            <a:pPr marL="429294" lvl="1" indent="-225425"/>
            <a:r>
              <a:rPr lang="en-US" sz="3400" dirty="0"/>
              <a:t>Max of 16,219 nodes (~280,000 cores)</a:t>
            </a:r>
          </a:p>
          <a:p>
            <a:pPr marL="225425" indent="-225425"/>
            <a:r>
              <a:rPr lang="en-US" sz="3900" dirty="0"/>
              <a:t>Workflow tools scheduled 17,921 jobs</a:t>
            </a:r>
          </a:p>
          <a:p>
            <a:pPr marL="225425" indent="-225425"/>
            <a:r>
              <a:rPr lang="en-US" sz="3800" dirty="0"/>
              <a:t>Workflow tools managed 1.2 PB of data</a:t>
            </a:r>
          </a:p>
          <a:p>
            <a:pPr marL="566477" lvl="2" indent="-225425"/>
            <a:r>
              <a:rPr lang="en-US" sz="3300" dirty="0"/>
              <a:t>157 TB of data automatically transferred</a:t>
            </a:r>
          </a:p>
          <a:p>
            <a:pPr marL="566477" lvl="2" indent="-225425"/>
            <a:r>
              <a:rPr lang="en-US" sz="3300" dirty="0"/>
              <a:t>14.4 TB (~12M files) staged back to local disk</a:t>
            </a:r>
          </a:p>
          <a:p>
            <a:pPr marL="225425" indent="-225425"/>
            <a:r>
              <a:rPr lang="en-US" sz="3800" dirty="0"/>
              <a:t>Workflow tools scale!</a:t>
            </a:r>
          </a:p>
          <a:p>
            <a:pPr marL="225425" indent="-225425">
              <a:buNone/>
            </a:pPr>
            <a:endParaRPr lang="en-US" sz="352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24</a:t>
            </a:fld>
            <a:endParaRPr lang="en-US" sz="192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0B8570-FE33-46F8-A740-ECD552BA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39D26-D8E7-4657-9FF0-4C9F9AC5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814881"/>
            <a:ext cx="5593723" cy="73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07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Workflows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sz="3840" dirty="0"/>
              <a:t>Task executions</a:t>
            </a:r>
          </a:p>
          <a:p>
            <a:pPr lvl="1"/>
            <a:r>
              <a:rPr lang="en-US" sz="3200" dirty="0"/>
              <a:t>Workflow tools will retry and checkpoint if needed</a:t>
            </a:r>
          </a:p>
          <a:p>
            <a:r>
              <a:rPr lang="en-US" sz="3840" dirty="0"/>
              <a:t>Data management</a:t>
            </a:r>
          </a:p>
          <a:p>
            <a:pPr lvl="1"/>
            <a:r>
              <a:rPr lang="en-US" sz="3200" dirty="0"/>
              <a:t>Stage-in and stage-out data for jobs automatically</a:t>
            </a:r>
          </a:p>
          <a:p>
            <a:r>
              <a:rPr lang="en-US" sz="3840" dirty="0"/>
              <a:t>Task scheduling</a:t>
            </a:r>
          </a:p>
          <a:p>
            <a:pPr lvl="1"/>
            <a:r>
              <a:rPr lang="en-US" sz="3200" dirty="0"/>
              <a:t>Optimal execution on available resources</a:t>
            </a:r>
          </a:p>
          <a:p>
            <a:r>
              <a:rPr lang="en-US" sz="3840" dirty="0"/>
              <a:t>Metadata</a:t>
            </a:r>
          </a:p>
          <a:p>
            <a:pPr lvl="1"/>
            <a:r>
              <a:rPr lang="en-US" sz="3200" dirty="0"/>
              <a:t>Automatically track runtime, environment, arguments, inputs</a:t>
            </a:r>
          </a:p>
          <a:p>
            <a:r>
              <a:rPr lang="en-US" sz="3840" dirty="0"/>
              <a:t>Getting computational resources</a:t>
            </a:r>
          </a:p>
          <a:p>
            <a:pPr lvl="1"/>
            <a:r>
              <a:rPr lang="en-US" sz="3200" dirty="0"/>
              <a:t>Whether large parallel jobs or high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25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04F1D-A782-4D7A-B921-00F9EC99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01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you use workflow tools?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172200"/>
          </a:xfrm>
        </p:spPr>
        <p:txBody>
          <a:bodyPr>
            <a:normAutofit/>
          </a:bodyPr>
          <a:lstStyle/>
          <a:p>
            <a:r>
              <a:rPr lang="en-US" dirty="0"/>
              <a:t>Probably using a workflow already</a:t>
            </a:r>
          </a:p>
          <a:p>
            <a:pPr lvl="1"/>
            <a:r>
              <a:rPr lang="en-US" dirty="0"/>
              <a:t>Replaces manual hand-offs and polling to monitor status</a:t>
            </a:r>
          </a:p>
          <a:p>
            <a:r>
              <a:rPr lang="en-US" dirty="0"/>
              <a:t>Provides framework to assemble community codes</a:t>
            </a:r>
          </a:p>
          <a:p>
            <a:pPr lvl="1"/>
            <a:r>
              <a:rPr lang="en-US" dirty="0"/>
              <a:t>Also useful for training new teammates</a:t>
            </a:r>
          </a:p>
          <a:p>
            <a:r>
              <a:rPr lang="en-US" dirty="0"/>
              <a:t>Scales from local computer to large clusters</a:t>
            </a:r>
          </a:p>
          <a:p>
            <a:r>
              <a:rPr lang="en-US" dirty="0"/>
              <a:t>Provide portable algorithm description independent of data</a:t>
            </a:r>
          </a:p>
          <a:p>
            <a:pPr lvl="1"/>
            <a:r>
              <a:rPr lang="en-US" dirty="0" err="1"/>
              <a:t>CyberShake</a:t>
            </a:r>
            <a:r>
              <a:rPr lang="en-US" dirty="0"/>
              <a:t> has run on 9 systems since 2007 with same workflow</a:t>
            </a:r>
          </a:p>
          <a:p>
            <a:r>
              <a:rPr lang="en-US" dirty="0"/>
              <a:t>Does add additional software layers and complexity</a:t>
            </a:r>
          </a:p>
          <a:p>
            <a:pPr lvl="1"/>
            <a:r>
              <a:rPr lang="en-US" dirty="0"/>
              <a:t>Some development time is required</a:t>
            </a:r>
            <a:endParaRPr lang="en-US" sz="448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26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6F033-E3A7-410E-83ED-A8F46B33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6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93520"/>
            <a:ext cx="14295120" cy="6278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Automation is vital, even without workflow tools</a:t>
            </a:r>
          </a:p>
          <a:p>
            <a:pPr lvl="1"/>
            <a:r>
              <a:rPr lang="en-US" dirty="0"/>
              <a:t>Eliminate human polling</a:t>
            </a:r>
          </a:p>
          <a:p>
            <a:pPr lvl="1"/>
            <a:r>
              <a:rPr lang="en-US" dirty="0"/>
              <a:t>Get everything to run automatically if successful</a:t>
            </a:r>
          </a:p>
          <a:p>
            <a:pPr lvl="1"/>
            <a:r>
              <a:rPr lang="en-US" dirty="0"/>
              <a:t>Be able to recover from common errors</a:t>
            </a:r>
          </a:p>
          <a:p>
            <a:r>
              <a:rPr lang="en-US" dirty="0"/>
              <a:t>Put ALL processing steps in the workflow</a:t>
            </a:r>
          </a:p>
          <a:p>
            <a:pPr lvl="1"/>
            <a:r>
              <a:rPr lang="en-US" dirty="0"/>
              <a:t>Include validation, visualization, publishing, notifications</a:t>
            </a:r>
          </a:p>
          <a:p>
            <a:r>
              <a:rPr lang="en-US" dirty="0"/>
              <a:t>Avoid premature optimization</a:t>
            </a:r>
          </a:p>
          <a:p>
            <a:r>
              <a:rPr lang="en-US" dirty="0"/>
              <a:t>Consider new compute environments (dream big!)</a:t>
            </a:r>
          </a:p>
          <a:p>
            <a:pPr lvl="1"/>
            <a:r>
              <a:rPr lang="en-US" dirty="0"/>
              <a:t>Larger clusters, XSEDE/PRACE/RIKEN/</a:t>
            </a:r>
            <a:r>
              <a:rPr lang="en-US" dirty="0" err="1"/>
              <a:t>SciNet</a:t>
            </a:r>
            <a:r>
              <a:rPr lang="en-US" dirty="0"/>
              <a:t>, Amazon EC2</a:t>
            </a:r>
          </a:p>
          <a:p>
            <a:r>
              <a:rPr lang="en-US" dirty="0"/>
              <a:t>Tool developers want to help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E678A-1328-4315-9ED4-5F58891B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77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19200"/>
            <a:ext cx="14295120" cy="6461760"/>
          </a:xfrm>
        </p:spPr>
        <p:txBody>
          <a:bodyPr>
            <a:normAutofit/>
          </a:bodyPr>
          <a:lstStyle/>
          <a:p>
            <a:pPr>
              <a:spcBef>
                <a:spcPts val="320"/>
              </a:spcBef>
            </a:pPr>
            <a:r>
              <a:rPr lang="en-US" sz="2600" dirty="0"/>
              <a:t>SCEC:  </a:t>
            </a:r>
            <a:r>
              <a:rPr lang="en-US" sz="2600" dirty="0">
                <a:hlinkClick r:id="rId3"/>
              </a:rPr>
              <a:t>http://www.scec.org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Pegasus:  </a:t>
            </a:r>
            <a:r>
              <a:rPr lang="en-US" sz="2600" dirty="0">
                <a:hlinkClick r:id="rId4"/>
              </a:rPr>
              <a:t>http://pegasus.isi.edu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Pegasus-</a:t>
            </a:r>
            <a:r>
              <a:rPr lang="en-US" sz="2600" dirty="0" err="1"/>
              <a:t>mpi</a:t>
            </a:r>
            <a:r>
              <a:rPr lang="en-US" sz="2600" dirty="0"/>
              <a:t>-cluster:  </a:t>
            </a:r>
            <a:r>
              <a:rPr lang="en-US" sz="2600" dirty="0">
                <a:hlinkClick r:id="rId5"/>
              </a:rPr>
              <a:t>http://pegasus.isi.edu/wms/docs/latest/cli-pegasus-mpi-cluster.php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HTCondor</a:t>
            </a:r>
            <a:r>
              <a:rPr lang="en-US" sz="2600" dirty="0"/>
              <a:t>: </a:t>
            </a:r>
            <a:r>
              <a:rPr lang="en-US" sz="2600" dirty="0">
                <a:hlinkClick r:id="rId6"/>
              </a:rPr>
              <a:t>http://www.cs.wisc.edu/htcondor/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Swift:  </a:t>
            </a:r>
            <a:r>
              <a:rPr lang="en-US" sz="2600" dirty="0">
                <a:hlinkClick r:id="rId7"/>
              </a:rPr>
              <a:t>http://swift-lang.org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Apache Airflow: </a:t>
            </a:r>
            <a:r>
              <a:rPr lang="en-US" sz="2600" dirty="0">
                <a:hlinkClick r:id="rId8"/>
              </a:rPr>
              <a:t>https://airflow.apache.org/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JUBE: </a:t>
            </a:r>
            <a:r>
              <a:rPr lang="en-US" sz="2600" dirty="0">
                <a:hlinkClick r:id="rId9"/>
              </a:rPr>
              <a:t>https://www.fz-juelich.de/ias/jsc/EN/Expertise/Support/Software/JUBE/_node.html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Makeflow</a:t>
            </a:r>
            <a:r>
              <a:rPr lang="en-US" sz="2600" dirty="0"/>
              <a:t>: </a:t>
            </a:r>
            <a:r>
              <a:rPr lang="en-US" sz="2600" dirty="0">
                <a:hlinkClick r:id="rId10"/>
              </a:rPr>
              <a:t>http://ccl.cse.nd.edu/software/makeflow/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Work Queue: </a:t>
            </a:r>
            <a:r>
              <a:rPr lang="en-US" sz="2600" dirty="0">
                <a:hlinkClick r:id="rId11"/>
              </a:rPr>
              <a:t>http://ccl.cse.nd.edu/software/workqueue/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Nextflow</a:t>
            </a:r>
            <a:r>
              <a:rPr lang="en-US" sz="2600" dirty="0"/>
              <a:t>: </a:t>
            </a:r>
            <a:r>
              <a:rPr lang="en-US" sz="2600" dirty="0">
                <a:hlinkClick r:id="rId12"/>
              </a:rPr>
              <a:t>https://www.nextflow.io/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CyberShake</a:t>
            </a:r>
            <a:r>
              <a:rPr lang="en-US" sz="2600" dirty="0"/>
              <a:t>: </a:t>
            </a:r>
            <a:r>
              <a:rPr lang="en-US" sz="2600" dirty="0">
                <a:hlinkClick r:id="rId13"/>
              </a:rPr>
              <a:t>http://scec.usc.edu/scecpedia/CyberShake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28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D479-4FDF-4A1D-8061-0C55BF2F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7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way to express a scientific calculation</a:t>
            </a:r>
          </a:p>
          <a:p>
            <a:r>
              <a:rPr lang="en-US" dirty="0"/>
              <a:t>Multiple tasks with dependencies between them</a:t>
            </a:r>
          </a:p>
          <a:p>
            <a:pPr lvl="1"/>
            <a:r>
              <a:rPr lang="en-US" dirty="0"/>
              <a:t>No limitations on tasks</a:t>
            </a:r>
          </a:p>
          <a:p>
            <a:r>
              <a:rPr lang="en-US" dirty="0"/>
              <a:t>Capture task parameters, input, output</a:t>
            </a:r>
          </a:p>
          <a:p>
            <a:r>
              <a:rPr lang="en-US" dirty="0"/>
              <a:t>Workflow process and data are independent</a:t>
            </a:r>
          </a:p>
          <a:p>
            <a:pPr lvl="1"/>
            <a:r>
              <a:rPr lang="en-US" dirty="0"/>
              <a:t>Often, run same workflow with different data</a:t>
            </a:r>
          </a:p>
          <a:p>
            <a:r>
              <a:rPr lang="en-US" dirty="0"/>
              <a:t>You use workflows all the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164E-42E9-40AE-98A5-7963341E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65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29</a:t>
            </a:fld>
            <a:endParaRPr lang="uk-U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28600" y="7874896"/>
            <a:ext cx="1584960" cy="27432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defPPr>
              <a:defRPr lang="en-US"/>
            </a:defPPr>
            <a:lvl1pPr marL="0" algn="r" defTabSz="1097463" rtl="0" eaLnBrk="1" latinLnBrk="0" hangingPunct="1">
              <a:defRPr sz="1700" kern="12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463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6194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926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657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2389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1120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852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  <p:pic>
        <p:nvPicPr>
          <p:cNvPr id="8" name="Picture 7" descr="big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69" y="3512363"/>
            <a:ext cx="2292123" cy="8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405" y="5902241"/>
            <a:ext cx="3158885" cy="881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2983938"/>
            <a:ext cx="1981200" cy="121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C:\Users\Philip James\Documents\PetaSHA_Builds\Build_7_31June2008\SCEC_SSA_2008\New_TACC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59490" y="3879477"/>
            <a:ext cx="255044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USCgr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85567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1304" y="1428754"/>
            <a:ext cx="2745841" cy="1204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9" descr="isi_logo_red_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0511" y="4655857"/>
            <a:ext cx="1953997" cy="12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8610600" y="5329300"/>
            <a:ext cx="4445773" cy="629913"/>
            <a:chOff x="3009900" y="4800600"/>
            <a:chExt cx="3619500" cy="51284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009900" y="4800600"/>
              <a:ext cx="3619500" cy="5128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7" name="Picture 2" descr="https://www.olcf.ornl.gov/wp-content/themes/olcf/images/olcf-logo-whit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27665"/>
              <a:ext cx="35242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0607334" y="6789569"/>
            <a:ext cx="3389164" cy="1085128"/>
            <a:chOff x="-914400" y="852134"/>
            <a:chExt cx="6515100" cy="208597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" name="Picture 2" descr="https://pegasus.isi.edu/wordpress/wp-content/uploads/2015/10/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195316"/>
            <a:ext cx="2386193" cy="128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incite-1-220x9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9" y="5898429"/>
            <a:ext cx="1651001" cy="705427"/>
          </a:xfrm>
          <a:prstGeom prst="rect">
            <a:avLst/>
          </a:prstGeom>
        </p:spPr>
      </p:pic>
      <p:pic>
        <p:nvPicPr>
          <p:cNvPr id="23" name="Picture 22" descr="doe-logo-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560803"/>
            <a:ext cx="3637743" cy="914524"/>
          </a:xfrm>
          <a:prstGeom prst="rect">
            <a:avLst/>
          </a:prstGeom>
        </p:spPr>
      </p:pic>
      <p:pic>
        <p:nvPicPr>
          <p:cNvPr id="24" name="Picture 23" descr="Blue Waters logo.tif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44" y="3200400"/>
            <a:ext cx="2057401" cy="7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3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Perhaps your workflow is simple…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360291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66" y="3816181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stage-in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7B9E7-6B4B-4B98-8327-2C2749FF6C5B}"/>
              </a:ext>
            </a:extLst>
          </p:cNvPr>
          <p:cNvGrpSpPr/>
          <p:nvPr/>
        </p:nvGrpSpPr>
        <p:grpSpPr>
          <a:xfrm>
            <a:off x="3779520" y="3602917"/>
            <a:ext cx="2735947" cy="1097280"/>
            <a:chOff x="3779520" y="3602917"/>
            <a:chExt cx="2735947" cy="1097280"/>
          </a:xfrm>
        </p:grpSpPr>
        <p:sp>
          <p:nvSpPr>
            <p:cNvPr id="7" name="Oval 6"/>
            <p:cNvSpPr/>
            <p:nvPr/>
          </p:nvSpPr>
          <p:spPr bwMode="auto">
            <a:xfrm>
              <a:off x="3779520" y="3602917"/>
              <a:ext cx="2682240" cy="109728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77067" y="382597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parallel job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595F9-19CA-4E5A-82FA-1F700AC7A1D5}"/>
              </a:ext>
            </a:extLst>
          </p:cNvPr>
          <p:cNvGrpSpPr/>
          <p:nvPr/>
        </p:nvGrpSpPr>
        <p:grpSpPr>
          <a:xfrm>
            <a:off x="7634349" y="3602917"/>
            <a:ext cx="2865804" cy="1097280"/>
            <a:chOff x="7634349" y="3602917"/>
            <a:chExt cx="2865804" cy="1097280"/>
          </a:xfrm>
        </p:grpSpPr>
        <p:sp>
          <p:nvSpPr>
            <p:cNvPr id="10" name="Oval 9"/>
            <p:cNvSpPr/>
            <p:nvPr/>
          </p:nvSpPr>
          <p:spPr bwMode="auto">
            <a:xfrm>
              <a:off x="7634349" y="3602917"/>
              <a:ext cx="2850771" cy="109728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7913" y="3839805"/>
              <a:ext cx="2682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post-process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11521440" y="3601948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0362" y="380493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stage-out</a:t>
            </a:r>
          </a:p>
        </p:txBody>
      </p:sp>
      <p:cxnSp>
        <p:nvCxnSpPr>
          <p:cNvPr id="86" name="Straight Arrow Connector 85"/>
          <p:cNvCxnSpPr>
            <a:stCxn id="5" idx="6"/>
            <a:endCxn id="7" idx="2"/>
          </p:cNvCxnSpPr>
          <p:nvPr/>
        </p:nvCxnSpPr>
        <p:spPr bwMode="auto">
          <a:xfrm>
            <a:off x="2743200" y="4151557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>
            <a:endCxn id="10" idx="2"/>
          </p:cNvCxnSpPr>
          <p:nvPr/>
        </p:nvCxnSpPr>
        <p:spPr bwMode="auto">
          <a:xfrm>
            <a:off x="6461760" y="4151557"/>
            <a:ext cx="1172589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10485120" y="4138064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BCBA232-0F1A-4709-8632-B194D38C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7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…or maybe a bit more complicated…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4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3322320"/>
            <a:ext cx="274320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842" y="351406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pre-process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220589" y="3307032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1520" y="3535584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122029" y="3322320"/>
            <a:ext cx="285077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1560" y="3550872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visualize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765280" y="3322320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0" y="353558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publish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220589" y="466344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5320" y="4891992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3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220589" y="198120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520" y="2189204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220589" y="612648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5320" y="6355032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4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69920" y="3870960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>
            <a:cxnSpLocks/>
            <a:endCxn id="16" idx="2"/>
          </p:cNvCxnSpPr>
          <p:nvPr/>
        </p:nvCxnSpPr>
        <p:spPr bwMode="auto">
          <a:xfrm flipV="1">
            <a:off x="2926080" y="2529840"/>
            <a:ext cx="1294509" cy="98422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>
            <a:endCxn id="14" idx="2"/>
          </p:cNvCxnSpPr>
          <p:nvPr/>
        </p:nvCxnSpPr>
        <p:spPr bwMode="auto">
          <a:xfrm>
            <a:off x="2926080" y="4170383"/>
            <a:ext cx="1294509" cy="104169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>
            <a:endCxn id="18" idx="2"/>
          </p:cNvCxnSpPr>
          <p:nvPr/>
        </p:nvCxnSpPr>
        <p:spPr bwMode="auto">
          <a:xfrm>
            <a:off x="2621280" y="4297680"/>
            <a:ext cx="1599309" cy="237744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>
            <a:cxnSpLocks/>
          </p:cNvCxnSpPr>
          <p:nvPr/>
        </p:nvCxnSpPr>
        <p:spPr bwMode="auto">
          <a:xfrm>
            <a:off x="5974080" y="2502947"/>
            <a:ext cx="2147948" cy="1186451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>
            <a:endCxn id="10" idx="2"/>
          </p:cNvCxnSpPr>
          <p:nvPr/>
        </p:nvCxnSpPr>
        <p:spPr bwMode="auto">
          <a:xfrm>
            <a:off x="5974080" y="3870960"/>
            <a:ext cx="2147949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5974080" y="4053840"/>
            <a:ext cx="2316480" cy="115824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Arrow Connector 31"/>
          <p:cNvCxnSpPr>
            <a:endCxn id="10" idx="3"/>
          </p:cNvCxnSpPr>
          <p:nvPr/>
        </p:nvCxnSpPr>
        <p:spPr bwMode="auto">
          <a:xfrm flipV="1">
            <a:off x="5974081" y="4258907"/>
            <a:ext cx="2565435" cy="2410835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>
            <a:stCxn id="10" idx="6"/>
            <a:endCxn id="12" idx="2"/>
          </p:cNvCxnSpPr>
          <p:nvPr/>
        </p:nvCxnSpPr>
        <p:spPr bwMode="auto">
          <a:xfrm>
            <a:off x="10972800" y="3870960"/>
            <a:ext cx="79248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60775081-27BB-40AF-8F65-5C76D331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4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…or maybe just confusing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5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209273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06001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stage-in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23360" y="3677697"/>
            <a:ext cx="26822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891" y="390624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parallel job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168640" y="2214657"/>
            <a:ext cx="285077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5251" y="2254378"/>
            <a:ext cx="268224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post-process again if it failed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826240" y="2114254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9120" y="232751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stage-out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44646" y="4208411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287298"/>
            <a:ext cx="195072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stage-in that other file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145280" y="209273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6280" y="2057400"/>
            <a:ext cx="195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edit file names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023360" y="5384577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5280" y="5596759"/>
            <a:ext cx="21336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job you always forget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290560" y="5881533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3440" y="5872258"/>
            <a:ext cx="195072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job from past post-doc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254240" y="3677697"/>
            <a:ext cx="26822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1704320" y="6125373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7200" y="6238018"/>
            <a:ext cx="19507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email your supervisor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0" y="3884732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post-process</a:t>
            </a:r>
          </a:p>
        </p:txBody>
      </p:sp>
      <p:cxnSp>
        <p:nvCxnSpPr>
          <p:cNvPr id="28" name="Straight Arrow Connector 27"/>
          <p:cNvCxnSpPr>
            <a:stCxn id="5" idx="6"/>
            <a:endCxn id="16" idx="2"/>
          </p:cNvCxnSpPr>
          <p:nvPr/>
        </p:nvCxnSpPr>
        <p:spPr bwMode="auto">
          <a:xfrm>
            <a:off x="2743200" y="2641377"/>
            <a:ext cx="140208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Arrow Connector 28"/>
          <p:cNvCxnSpPr>
            <a:endCxn id="7" idx="2"/>
          </p:cNvCxnSpPr>
          <p:nvPr/>
        </p:nvCxnSpPr>
        <p:spPr bwMode="auto">
          <a:xfrm flipV="1">
            <a:off x="2621280" y="4226338"/>
            <a:ext cx="1402080" cy="343397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>
            <a:endCxn id="18" idx="2"/>
          </p:cNvCxnSpPr>
          <p:nvPr/>
        </p:nvCxnSpPr>
        <p:spPr bwMode="auto">
          <a:xfrm>
            <a:off x="2438400" y="5364855"/>
            <a:ext cx="1584960" cy="69028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>
            <a:endCxn id="7" idx="0"/>
          </p:cNvCxnSpPr>
          <p:nvPr/>
        </p:nvCxnSpPr>
        <p:spPr bwMode="auto">
          <a:xfrm>
            <a:off x="5303520" y="3190017"/>
            <a:ext cx="60960" cy="48768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6" name="Straight Arrow Connector 35"/>
          <p:cNvCxnSpPr>
            <a:cxnSpLocks/>
          </p:cNvCxnSpPr>
          <p:nvPr/>
        </p:nvCxnSpPr>
        <p:spPr bwMode="auto">
          <a:xfrm flipH="1" flipV="1">
            <a:off x="8778240" y="4774977"/>
            <a:ext cx="670560" cy="109728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22" idx="2"/>
          </p:cNvCxnSpPr>
          <p:nvPr/>
        </p:nvCxnSpPr>
        <p:spPr bwMode="auto">
          <a:xfrm>
            <a:off x="6705600" y="4226337"/>
            <a:ext cx="54864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>
            <a:cxnSpLocks/>
          </p:cNvCxnSpPr>
          <p:nvPr/>
        </p:nvCxnSpPr>
        <p:spPr bwMode="auto">
          <a:xfrm>
            <a:off x="6278880" y="6238017"/>
            <a:ext cx="2011680" cy="3048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8641081" y="3311937"/>
            <a:ext cx="472440" cy="36576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Arrow Connector 46"/>
          <p:cNvCxnSpPr>
            <a:endCxn id="12" idx="2"/>
          </p:cNvCxnSpPr>
          <p:nvPr/>
        </p:nvCxnSpPr>
        <p:spPr bwMode="auto">
          <a:xfrm flipV="1">
            <a:off x="11019411" y="2662894"/>
            <a:ext cx="806829" cy="5930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Arrow Connector 48"/>
          <p:cNvCxnSpPr>
            <a:cxnSpLocks/>
          </p:cNvCxnSpPr>
          <p:nvPr/>
        </p:nvCxnSpPr>
        <p:spPr bwMode="auto">
          <a:xfrm flipH="1">
            <a:off x="12862560" y="3203415"/>
            <a:ext cx="152400" cy="291268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9997440" y="4409216"/>
            <a:ext cx="2316480" cy="1300779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36480" y="4490037"/>
            <a:ext cx="24384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do you still need this job?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11932921" y="5529809"/>
            <a:ext cx="381000" cy="70820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9891651" y="4294469"/>
            <a:ext cx="471549" cy="36528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22B09844-506B-4757-A68C-D7A11242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Task executions with dependencies</a:t>
            </a:r>
          </a:p>
          <a:p>
            <a:pPr lvl="1"/>
            <a:r>
              <a:rPr lang="en-US" dirty="0"/>
              <a:t>Specify a series of tasks to run</a:t>
            </a:r>
          </a:p>
          <a:p>
            <a:pPr lvl="1"/>
            <a:r>
              <a:rPr lang="en-US" dirty="0"/>
              <a:t>Outputs from one task may be inputs for another</a:t>
            </a:r>
          </a:p>
          <a:p>
            <a:r>
              <a:rPr lang="en-US" dirty="0"/>
              <a:t>Task scheduling</a:t>
            </a:r>
          </a:p>
          <a:p>
            <a:pPr lvl="1"/>
            <a:r>
              <a:rPr lang="en-US" dirty="0"/>
              <a:t>Some tasks may be able to run in parallel with other tasks</a:t>
            </a:r>
          </a:p>
          <a:p>
            <a:r>
              <a:rPr lang="en-US" dirty="0"/>
              <a:t>File management</a:t>
            </a:r>
          </a:p>
          <a:p>
            <a:pPr lvl="1"/>
            <a:r>
              <a:rPr lang="en-US" dirty="0"/>
              <a:t>Inputs must be present for tasks to run</a:t>
            </a:r>
          </a:p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Track when a task was run, key parameters</a:t>
            </a:r>
          </a:p>
          <a:p>
            <a:r>
              <a:rPr lang="en-US" dirty="0"/>
              <a:t>Resource provisioning (getting processors)</a:t>
            </a:r>
          </a:p>
          <a:p>
            <a:pPr lvl="1"/>
            <a:r>
              <a:rPr lang="en-US" dirty="0"/>
              <a:t>Computational resources are needed to run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6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F6EF4-7473-432C-B634-F84A2778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need help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40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Task executions with dependencies</a:t>
            </a:r>
          </a:p>
          <a:p>
            <a:pPr lvl="1"/>
            <a:r>
              <a:rPr lang="en-US" dirty="0"/>
              <a:t>What if something fails in the middle?</a:t>
            </a:r>
          </a:p>
          <a:p>
            <a:pPr lvl="1"/>
            <a:r>
              <a:rPr lang="en-US" dirty="0"/>
              <a:t>Dependencies may be complex</a:t>
            </a:r>
          </a:p>
          <a:p>
            <a:r>
              <a:rPr lang="en-US" dirty="0"/>
              <a:t>Task scheduling</a:t>
            </a:r>
          </a:p>
          <a:p>
            <a:pPr lvl="1"/>
            <a:r>
              <a:rPr lang="en-US" dirty="0"/>
              <a:t>Minimize execution time while preserving dependencies</a:t>
            </a:r>
          </a:p>
          <a:p>
            <a:r>
              <a:rPr lang="en-US" dirty="0"/>
              <a:t>File management</a:t>
            </a:r>
          </a:p>
          <a:p>
            <a:pPr lvl="1"/>
            <a:r>
              <a:rPr lang="en-US" dirty="0"/>
              <a:t>Make sure inputs are available for tasks</a:t>
            </a:r>
          </a:p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Automatically capture and track</a:t>
            </a:r>
          </a:p>
          <a:p>
            <a:r>
              <a:rPr lang="en-US" dirty="0"/>
              <a:t>Matching jobs to processors (across multiple systems?)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FFE24-936D-4BD5-8CC5-48A8DEB7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5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tools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 your pipeline</a:t>
            </a:r>
          </a:p>
          <a:p>
            <a:r>
              <a:rPr lang="en-US" dirty="0"/>
              <a:t>Define your workflow via programming or GUI</a:t>
            </a:r>
          </a:p>
          <a:p>
            <a:r>
              <a:rPr lang="en-US" dirty="0"/>
              <a:t>Run workflow on local or remote system</a:t>
            </a:r>
          </a:p>
          <a:p>
            <a:r>
              <a:rPr lang="en-US" dirty="0"/>
              <a:t>Can support all kinds of workflows</a:t>
            </a:r>
          </a:p>
          <a:p>
            <a:r>
              <a:rPr lang="en-US" dirty="0"/>
              <a:t>Use existing code (no changes)</a:t>
            </a:r>
          </a:p>
          <a:p>
            <a:r>
              <a:rPr lang="en-US" dirty="0"/>
              <a:t>Provide many kinds of fancy features and capabilities</a:t>
            </a:r>
          </a:p>
          <a:p>
            <a:pPr lvl="1"/>
            <a:r>
              <a:rPr lang="en-US" dirty="0"/>
              <a:t>Flexible, but can be complex</a:t>
            </a:r>
          </a:p>
          <a:p>
            <a:r>
              <a:rPr lang="en-US" dirty="0"/>
              <a:t>Will discuss one set of tools (Pegasus) as example, but concepts are shared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8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4A639-555E-4DCE-9725-268CB2F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28189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A6411-895A-4DF5-A580-370C32B8C9B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2099</Words>
  <Application>Microsoft Office PowerPoint</Application>
  <PresentationFormat>Custom</PresentationFormat>
  <Paragraphs>401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Courier New</vt:lpstr>
      <vt:lpstr>Times</vt:lpstr>
      <vt:lpstr>Continental North America 16x9</vt:lpstr>
      <vt:lpstr>Simplify Your Science with Workflow Tools</vt:lpstr>
      <vt:lpstr>Overview</vt:lpstr>
      <vt:lpstr>Scientific Workflows</vt:lpstr>
      <vt:lpstr>Perhaps your workflow is simple…</vt:lpstr>
      <vt:lpstr>…or maybe a bit more complicated…</vt:lpstr>
      <vt:lpstr>…or maybe just confusing</vt:lpstr>
      <vt:lpstr>Workflow Components</vt:lpstr>
      <vt:lpstr>What do we need help with?</vt:lpstr>
      <vt:lpstr>Workflow tools can help!</vt:lpstr>
      <vt:lpstr>Pegasus-WMS</vt:lpstr>
      <vt:lpstr>Sample Workflow Creation</vt:lpstr>
      <vt:lpstr>Getting ready to run (“Planning”)</vt:lpstr>
      <vt:lpstr>Pegasus Workflow Path</vt:lpstr>
      <vt:lpstr>Other tools in stack</vt:lpstr>
      <vt:lpstr>Full workflow stack</vt:lpstr>
      <vt:lpstr>Other Workflow Tools</vt:lpstr>
      <vt:lpstr>Other Workflow Tools</vt:lpstr>
      <vt:lpstr>Other Workflow Tools</vt:lpstr>
      <vt:lpstr>Workflow Application:  CyberShake</vt:lpstr>
      <vt:lpstr>CyberShake Computational Requirements</vt:lpstr>
      <vt:lpstr>CyberShake Challenges</vt:lpstr>
      <vt:lpstr>Challenge:  Resource Provisioning</vt:lpstr>
      <vt:lpstr>Pegasus-mpi-cluster (PMC)</vt:lpstr>
      <vt:lpstr>Challenge:  Data Management</vt:lpstr>
      <vt:lpstr>CyberShake Study 18.8</vt:lpstr>
      <vt:lpstr>Problems Workflows Solve</vt:lpstr>
      <vt:lpstr>Should you use workflow tools?</vt:lpstr>
      <vt:lpstr>Final Thoughts</vt:lpstr>
      <vt:lpstr>Links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2019-07-11T06:25:13Z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