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08" r:id="rId5"/>
    <p:sldId id="312" r:id="rId6"/>
    <p:sldId id="313" r:id="rId7"/>
    <p:sldId id="319" r:id="rId8"/>
    <p:sldId id="320" r:id="rId9"/>
    <p:sldId id="314" r:id="rId10"/>
    <p:sldId id="317" r:id="rId11"/>
    <p:sldId id="321" r:id="rId12"/>
    <p:sldId id="315" r:id="rId13"/>
    <p:sldId id="316" r:id="rId14"/>
    <p:sldId id="318" r:id="rId15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0000"/>
    <a:srgbClr val="9D171E"/>
    <a:srgbClr val="9E1C1F"/>
    <a:srgbClr val="B5B79A"/>
    <a:srgbClr val="F4FF52"/>
    <a:srgbClr val="F9D691"/>
    <a:srgbClr val="FDFEDD"/>
    <a:srgbClr val="DDDDBE"/>
    <a:srgbClr val="AAB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/>
    <p:restoredTop sz="86383"/>
  </p:normalViewPr>
  <p:slideViewPr>
    <p:cSldViewPr>
      <p:cViewPr>
        <p:scale>
          <a:sx n="80" d="100"/>
          <a:sy n="80" d="100"/>
        </p:scale>
        <p:origin x="-840" y="114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12/11/2017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12/11/2017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Southern California Earthquake Center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 smtClean="0"/>
              <a:t>www.SCEC.org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12/11/2017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 smtClean="0"/>
              <a:t>Southern California Earthquake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1516" y="2362200"/>
            <a:ext cx="11707369" cy="1920241"/>
          </a:xfrm>
        </p:spPr>
        <p:txBody>
          <a:bodyPr>
            <a:normAutofit/>
          </a:bodyPr>
          <a:lstStyle/>
          <a:p>
            <a:r>
              <a:rPr lang="en-US" dirty="0" err="1"/>
              <a:t>CyberShake</a:t>
            </a:r>
            <a:r>
              <a:rPr lang="en-US" dirty="0"/>
              <a:t> Physics-Based PSHA in Central California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517" y="4648200"/>
            <a:ext cx="11707368" cy="1630680"/>
          </a:xfrm>
        </p:spPr>
        <p:txBody>
          <a:bodyPr>
            <a:normAutofit/>
          </a:bodyPr>
          <a:lstStyle/>
          <a:p>
            <a:r>
              <a:rPr lang="en-US" dirty="0" smtClean="0"/>
              <a:t>Scott Callaghan, Philip J. </a:t>
            </a:r>
            <a:r>
              <a:rPr lang="en-US" dirty="0" err="1" smtClean="0"/>
              <a:t>Maechling</a:t>
            </a:r>
            <a:r>
              <a:rPr lang="en-US" dirty="0" smtClean="0"/>
              <a:t>, Christine A. </a:t>
            </a:r>
            <a:r>
              <a:rPr lang="en-US" dirty="0" err="1" smtClean="0"/>
              <a:t>Goulet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Kevin R. Milner, Robert W. Graves, Kim B. Olsen, Thomas H. Jordan, and the </a:t>
            </a:r>
            <a:r>
              <a:rPr lang="en-US" dirty="0" err="1" smtClean="0"/>
              <a:t>CyberShake</a:t>
            </a:r>
            <a:r>
              <a:rPr lang="en-US" dirty="0" smtClean="0"/>
              <a:t> Collaboration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6858000"/>
            <a:ext cx="11707368" cy="83820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/>
              <a:t>2017 AGU Fall Meeting</a:t>
            </a:r>
          </a:p>
          <a:p>
            <a:pPr algn="l"/>
            <a:r>
              <a:rPr lang="en-US" sz="2000" dirty="0" smtClean="0"/>
              <a:t>December 12, 2017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Earthquake Simulator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88720"/>
            <a:ext cx="7575926" cy="239268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Would like to update ERF from UCERF2</a:t>
            </a:r>
          </a:p>
          <a:p>
            <a:pPr lvl="1"/>
            <a:r>
              <a:rPr lang="en-US" dirty="0" smtClean="0"/>
              <a:t>UCERF3 includes 25x more ruptures</a:t>
            </a:r>
          </a:p>
          <a:p>
            <a:pPr lvl="1"/>
            <a:r>
              <a:rPr lang="en-US" dirty="0" smtClean="0"/>
              <a:t>Alternative: </a:t>
            </a:r>
            <a:r>
              <a:rPr lang="en-US" dirty="0" err="1" smtClean="0"/>
              <a:t>RSQSim</a:t>
            </a:r>
            <a:r>
              <a:rPr lang="en-US" dirty="0" smtClean="0"/>
              <a:t> (</a:t>
            </a:r>
            <a:r>
              <a:rPr lang="en-US" dirty="0" err="1"/>
              <a:t>Dieterich</a:t>
            </a:r>
            <a:r>
              <a:rPr lang="en-US" dirty="0"/>
              <a:t> &amp; Richards-Dinger, 2010</a:t>
            </a:r>
            <a:r>
              <a:rPr lang="en-US" dirty="0" smtClean="0"/>
              <a:t>) earthquake simulator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  <p:grpSp>
        <p:nvGrpSpPr>
          <p:cNvPr id="15" name="Group 14"/>
          <p:cNvGrpSpPr/>
          <p:nvPr/>
        </p:nvGrpSpPr>
        <p:grpSpPr>
          <a:xfrm>
            <a:off x="7804526" y="1338073"/>
            <a:ext cx="6825873" cy="3076708"/>
            <a:chOff x="7804526" y="1338073"/>
            <a:chExt cx="6825873" cy="3076708"/>
          </a:xfrm>
        </p:grpSpPr>
        <p:pic>
          <p:nvPicPr>
            <p:cNvPr id="10" name="Shape 160" descr="hazard1.png"/>
            <p:cNvPicPr preferRelativeResize="0"/>
            <p:nvPr/>
          </p:nvPicPr>
          <p:blipFill rotWithShape="1">
            <a:blip r:embed="rId4">
              <a:alphaModFix/>
            </a:blip>
            <a:srcRect l="13025" t="22039" r="2721" b="5127"/>
            <a:stretch/>
          </p:blipFill>
          <p:spPr>
            <a:xfrm>
              <a:off x="7804526" y="1338073"/>
              <a:ext cx="6825873" cy="3076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8229600" y="4214750"/>
              <a:ext cx="5867400" cy="1286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7848600" y="4252542"/>
            <a:ext cx="6781799" cy="3596058"/>
          </a:xfrm>
          <a:prstGeom prst="rect">
            <a:avLst/>
          </a:prstGeom>
        </p:spPr>
        <p:txBody>
          <a:bodyPr vert="horz" lIns="109746" tIns="54873" rIns="109746" bIns="54873" rtlCol="0">
            <a:normAutofit lnSpcReduction="10000"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3100" dirty="0" smtClean="0"/>
              <a:t>Simulate 1+Myr catalog in </a:t>
            </a:r>
            <a:r>
              <a:rPr lang="en-US" sz="3100" dirty="0" err="1" smtClean="0"/>
              <a:t>RSQSim</a:t>
            </a:r>
            <a:endParaRPr lang="en-US" sz="3100" dirty="0" smtClean="0"/>
          </a:p>
          <a:p>
            <a:pPr>
              <a:spcBef>
                <a:spcPts val="1200"/>
              </a:spcBef>
            </a:pPr>
            <a:r>
              <a:rPr lang="en-US" sz="3100" dirty="0" smtClean="0"/>
              <a:t>Use events directly in </a:t>
            </a:r>
            <a:r>
              <a:rPr lang="en-US" sz="3100" dirty="0" err="1" smtClean="0"/>
              <a:t>CyberShake</a:t>
            </a:r>
            <a:r>
              <a:rPr lang="en-US" sz="3100" dirty="0" smtClean="0"/>
              <a:t> as extended ERF</a:t>
            </a:r>
          </a:p>
          <a:p>
            <a:pPr>
              <a:spcBef>
                <a:spcPts val="1200"/>
              </a:spcBef>
            </a:pPr>
            <a:r>
              <a:rPr lang="en-US" sz="3100" dirty="0" smtClean="0"/>
              <a:t>Enables full end-to-end physics-based PSHA</a:t>
            </a:r>
          </a:p>
          <a:p>
            <a:pPr>
              <a:spcBef>
                <a:spcPts val="1200"/>
              </a:spcBef>
            </a:pPr>
            <a:r>
              <a:rPr lang="en-US" sz="3100" dirty="0" smtClean="0"/>
              <a:t>Using SCEC Broadband Platform to test </a:t>
            </a:r>
            <a:r>
              <a:rPr lang="en-US" sz="3100" dirty="0" err="1" smtClean="0"/>
              <a:t>RSQSim</a:t>
            </a:r>
            <a:r>
              <a:rPr lang="en-US" sz="3100" dirty="0" smtClean="0"/>
              <a:t> events as sources</a:t>
            </a:r>
            <a:endParaRPr lang="en-US" sz="3100" dirty="0"/>
          </a:p>
        </p:txBody>
      </p:sp>
      <p:sp>
        <p:nvSpPr>
          <p:cNvPr id="13" name="TextBox 12"/>
          <p:cNvSpPr txBox="1"/>
          <p:nvPr/>
        </p:nvSpPr>
        <p:spPr>
          <a:xfrm>
            <a:off x="10591800" y="1143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UCERF3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2801600" y="1143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err="1" smtClean="0"/>
              <a:t>RSQSim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0" y="1143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UCERF2</a:t>
            </a:r>
            <a:endParaRPr lang="en-US" sz="2000" dirty="0"/>
          </a:p>
        </p:txBody>
      </p:sp>
      <p:pic>
        <p:nvPicPr>
          <p:cNvPr id="8" name="rsqsim_3kyr_30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4907"/>
          <a:stretch/>
        </p:blipFill>
        <p:spPr>
          <a:xfrm>
            <a:off x="152400" y="3276600"/>
            <a:ext cx="7575926" cy="438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28600" y="7874896"/>
            <a:ext cx="1584960" cy="27432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defPPr>
              <a:defRPr lang="en-US"/>
            </a:defPPr>
            <a:lvl1pPr marL="0" algn="r" defTabSz="1097463" rtl="0" eaLnBrk="1" latinLnBrk="0" hangingPunct="1">
              <a:defRPr sz="1700" kern="1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463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6194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926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657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2389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1120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852" algn="l" defTabSz="1097463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9CEC4-A8E1-4F11-A707-62DA653B13D9}" type="slidenum">
              <a:rPr lang="en-US" smtClean="0"/>
              <a:pPr/>
              <a:t>10</a:t>
            </a:fld>
            <a:endParaRPr lang="en-US" sz="1900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669" y="3879477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405" y="6269355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2983938"/>
            <a:ext cx="1981200" cy="121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C:\Users\Philip James\Documents\PetaSHA_Builds\Build_7_31June2008\SCEC_SSA_2008\New_TACC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59490" y="3879477"/>
            <a:ext cx="255044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USCg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32133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1304" y="1428754"/>
            <a:ext cx="2745841" cy="12041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0511" y="5022971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8610600" y="5329300"/>
            <a:ext cx="4445773" cy="629913"/>
            <a:chOff x="3009900" y="4800600"/>
            <a:chExt cx="3619500" cy="51284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009900" y="4800600"/>
              <a:ext cx="3619500" cy="5128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7" name="Picture 2" descr="https://www.olcf.ornl.gov/wp-content/themes/olcf/images/olcf-logo-whit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827665"/>
              <a:ext cx="3524250" cy="48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0607334" y="6789569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1195316"/>
            <a:ext cx="2386193" cy="128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 descr="incite-1-220x94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9" y="6265543"/>
            <a:ext cx="1651001" cy="705427"/>
          </a:xfrm>
          <a:prstGeom prst="rect">
            <a:avLst/>
          </a:prstGeom>
        </p:spPr>
      </p:pic>
      <p:pic>
        <p:nvPicPr>
          <p:cNvPr id="23" name="Picture 22" descr="doe-logo-1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560803"/>
            <a:ext cx="3637743" cy="914524"/>
          </a:xfrm>
          <a:prstGeom prst="rect">
            <a:avLst/>
          </a:prstGeom>
        </p:spPr>
      </p:pic>
      <p:pic>
        <p:nvPicPr>
          <p:cNvPr id="24" name="Picture 23" descr="Blue Waters logo.tif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44" y="3567514"/>
            <a:ext cx="2057401" cy="7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8018051" cy="649224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Southern California Earthquake Center’s 3D physics-based probabilistic seismic hazard analysis (PSHA) platform</a:t>
            </a:r>
          </a:p>
          <a:p>
            <a:r>
              <a:rPr lang="en-US" dirty="0" smtClean="0"/>
              <a:t>UCERF2 used as earthquake rupture forecast (M≥6.5, &lt;200 km)</a:t>
            </a:r>
          </a:p>
          <a:p>
            <a:r>
              <a:rPr lang="en-US" dirty="0" smtClean="0"/>
              <a:t>Reciprocity-based approach to simulate seismograms (~500,000 per site)</a:t>
            </a:r>
          </a:p>
          <a:p>
            <a:r>
              <a:rPr lang="en-US" dirty="0" smtClean="0"/>
              <a:t>Intensity measures derived from seismograms</a:t>
            </a:r>
          </a:p>
          <a:p>
            <a:r>
              <a:rPr lang="en-US" dirty="0" smtClean="0"/>
              <a:t>Hazard results from individual sites interpolated with GMPEs to make map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7089" r="16034" b="3545"/>
          <a:stretch/>
        </p:blipFill>
        <p:spPr bwMode="auto">
          <a:xfrm>
            <a:off x="7907592" y="977270"/>
            <a:ext cx="6722808" cy="698263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10831800" y="1634253"/>
            <a:ext cx="3452043" cy="66021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5679" tIns="67836" rIns="135679" bIns="67836" rtlCol="0">
            <a:spAutoFit/>
          </a:bodyPr>
          <a:lstStyle/>
          <a:p>
            <a:pPr algn="r"/>
            <a:r>
              <a:rPr lang="en-US" sz="1700" dirty="0">
                <a:solidFill>
                  <a:srgbClr val="FFFFFF"/>
                </a:solidFill>
              </a:rPr>
              <a:t>Earthquake forecast: UCERF2</a:t>
            </a:r>
          </a:p>
          <a:p>
            <a:pPr algn="r"/>
            <a:r>
              <a:rPr lang="en-US" sz="1700" dirty="0">
                <a:solidFill>
                  <a:srgbClr val="FFFFFF"/>
                </a:solidFill>
              </a:rPr>
              <a:t>Structural model: CVM-S4.26</a:t>
            </a:r>
          </a:p>
        </p:txBody>
      </p:sp>
    </p:spTree>
    <p:extLst>
      <p:ext uri="{BB962C8B-B14F-4D97-AF65-F5344CB8AC3E}">
        <p14:creationId xmlns:p14="http://schemas.microsoft.com/office/powerpoint/2010/main" val="37709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grpSp>
        <p:nvGrpSpPr>
          <p:cNvPr id="7" name="Group 21"/>
          <p:cNvGrpSpPr/>
          <p:nvPr/>
        </p:nvGrpSpPr>
        <p:grpSpPr>
          <a:xfrm>
            <a:off x="6263623" y="5486400"/>
            <a:ext cx="2847974" cy="1818620"/>
            <a:chOff x="5867400" y="1524000"/>
            <a:chExt cx="2847975" cy="1818618"/>
          </a:xfrm>
        </p:grpSpPr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5867400" y="1524000"/>
              <a:ext cx="2847975" cy="1295400"/>
              <a:chOff x="5762480" y="2514600"/>
              <a:chExt cx="2848120" cy="1295400"/>
            </a:xfrm>
          </p:grpSpPr>
          <p:sp>
            <p:nvSpPr>
              <p:cNvPr id="10" name="Rectangle 41"/>
              <p:cNvSpPr>
                <a:spLocks noChangeArrowheads="1"/>
              </p:cNvSpPr>
              <p:nvPr/>
            </p:nvSpPr>
            <p:spPr bwMode="auto">
              <a:xfrm>
                <a:off x="6248400" y="2514600"/>
                <a:ext cx="2362200" cy="12954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/>
              </a:p>
            </p:txBody>
          </p:sp>
          <p:pic>
            <p:nvPicPr>
              <p:cNvPr id="11" name="Picture 2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762480" y="2615318"/>
                <a:ext cx="2743200" cy="1047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30"/>
            <p:cNvSpPr txBox="1">
              <a:spLocks noChangeArrowheads="1"/>
            </p:cNvSpPr>
            <p:nvPr/>
          </p:nvSpPr>
          <p:spPr bwMode="auto">
            <a:xfrm>
              <a:off x="6469406" y="2819399"/>
              <a:ext cx="2202848" cy="523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500,000 Seismograms</a:t>
              </a:r>
            </a:p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75M intensity measures</a:t>
              </a:r>
            </a:p>
          </p:txBody>
        </p:sp>
      </p:grpSp>
      <p:sp>
        <p:nvSpPr>
          <p:cNvPr id="12" name="Line 26"/>
          <p:cNvSpPr>
            <a:spLocks noChangeShapeType="1"/>
          </p:cNvSpPr>
          <p:nvPr/>
        </p:nvSpPr>
        <p:spPr bwMode="auto">
          <a:xfrm rot="5400000" flipH="1" flipV="1">
            <a:off x="6824472" y="3093542"/>
            <a:ext cx="0" cy="694944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 rot="5400000" flipH="1" flipV="1">
            <a:off x="4462312" y="3212414"/>
            <a:ext cx="0" cy="4572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609761" y="2997955"/>
            <a:ext cx="1534891" cy="90920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UCVM</a:t>
            </a:r>
          </a:p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(NH21A-0164)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94202" y="3027361"/>
            <a:ext cx="1530397" cy="85039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AWP-ODC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273692" y="3027361"/>
            <a:ext cx="1489308" cy="85039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Seismogram Synthesis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4912" y="3940277"/>
            <a:ext cx="1954888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Mesh generation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1 job per site</a:t>
            </a:r>
          </a:p>
          <a:p>
            <a:pPr algn="ctr"/>
            <a:r>
              <a:rPr lang="en-US" sz="1200" b="1" i="1" dirty="0">
                <a:cs typeface="Arial" pitchFamily="34" charset="0"/>
              </a:rPr>
              <a:t>MPI, </a:t>
            </a:r>
            <a:r>
              <a:rPr lang="en-US" sz="1200" b="1" i="1" dirty="0" smtClean="0">
                <a:cs typeface="Arial" pitchFamily="34" charset="0"/>
              </a:rPr>
              <a:t>1500-4000 cores</a:t>
            </a:r>
            <a:endParaRPr lang="en-US" sz="1600" b="1" i="1" dirty="0"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1812" y="3940277"/>
            <a:ext cx="2111963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SGT computation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2 jobs per site</a:t>
            </a:r>
          </a:p>
          <a:p>
            <a:pPr algn="ctr"/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MPI, </a:t>
            </a:r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200-800 </a:t>
            </a:r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GPUs</a:t>
            </a:r>
            <a:endParaRPr lang="en-US" sz="16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0704" y="3940277"/>
            <a:ext cx="2777030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Post-processing</a:t>
            </a:r>
          </a:p>
          <a:p>
            <a:pPr algn="ctr"/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500,000 </a:t>
            </a: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jobs per site</a:t>
            </a:r>
          </a:p>
          <a:p>
            <a:pPr algn="ctr"/>
            <a:r>
              <a:rPr lang="en-US" sz="1200" b="1" dirty="0"/>
              <a:t>MPI master/worker, 3712 cores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 rot="5400000" flipH="1" flipV="1">
            <a:off x="9252134" y="3069370"/>
            <a:ext cx="1" cy="69813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rot="10800000" flipV="1">
            <a:off x="10410000" y="4758344"/>
            <a:ext cx="0" cy="57565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9689594" y="2971800"/>
            <a:ext cx="1435606" cy="96151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Data </a:t>
            </a:r>
          </a:p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Product Generation</a:t>
            </a:r>
            <a:endParaRPr lang="en-US" sz="1600" b="1" dirty="0">
              <a:solidFill>
                <a:srgbClr val="800000"/>
              </a:solidFill>
              <a:latin typeface="Times New Roman" pitchFamily="-106" charset="0"/>
            </a:endParaRPr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 rot="10800000" flipH="1" flipV="1">
            <a:off x="8018346" y="4711894"/>
            <a:ext cx="0" cy="62131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495621" y="3969670"/>
            <a:ext cx="1858179" cy="830930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Populate DB, construct </a:t>
            </a:r>
            <a:r>
              <a:rPr lang="en-US" sz="1600" b="1" i="1" dirty="0" smtClean="0">
                <a:latin typeface="Times"/>
                <a:cs typeface="Times"/>
              </a:rPr>
              <a:t>images</a:t>
            </a:r>
            <a:endParaRPr lang="en-US" sz="1600" b="1" i="1" dirty="0">
              <a:latin typeface="Times"/>
              <a:cs typeface="Times"/>
            </a:endParaRP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6 jobs per site</a:t>
            </a: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rot="10800000" flipH="1">
            <a:off x="3319313" y="4711894"/>
            <a:ext cx="0" cy="557919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252512" y="5378169"/>
            <a:ext cx="2107291" cy="1691912"/>
            <a:chOff x="1376950" y="3581400"/>
            <a:chExt cx="2107290" cy="169191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950" y="3590560"/>
              <a:ext cx="2107287" cy="1682752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2760733" y="3581400"/>
              <a:ext cx="723507" cy="307777"/>
            </a:xfrm>
            <a:prstGeom prst="rect">
              <a:avLst/>
            </a:prstGeom>
            <a:noFill/>
            <a:effectLst>
              <a:outerShdw blurRad="25400" dist="127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bg1"/>
                  </a:solidFill>
                </a:rPr>
                <a:t>CVM-S4.26</a:t>
              </a:r>
            </a:p>
            <a:p>
              <a:pPr algn="ctr"/>
              <a:r>
                <a:rPr lang="en-US" sz="700" b="1" i="1" dirty="0">
                  <a:solidFill>
                    <a:schemeClr val="bg1"/>
                  </a:solidFill>
                </a:rPr>
                <a:t>z</a:t>
              </a:r>
              <a:r>
                <a:rPr lang="en-US" sz="700" b="1" dirty="0">
                  <a:solidFill>
                    <a:schemeClr val="bg1"/>
                  </a:solidFill>
                </a:rPr>
                <a:t> = 6 km</a:t>
              </a:r>
            </a:p>
          </p:txBody>
        </p:sp>
      </p:grp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2057400" y="7088515"/>
            <a:ext cx="2514600" cy="30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Community Velocity Model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52074" y="3167258"/>
            <a:ext cx="1177726" cy="538542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 TB </a:t>
            </a:r>
            <a:endParaRPr lang="en-US" sz="1200" dirty="0">
              <a:latin typeface="Arial"/>
              <a:cs typeface="Arial"/>
            </a:endParaRPr>
          </a:p>
          <a:p>
            <a:pPr algn="ctr">
              <a:spcBef>
                <a:spcPts val="600"/>
              </a:spcBef>
            </a:pPr>
            <a:r>
              <a:rPr lang="en-US" sz="1200" dirty="0">
                <a:latin typeface="Arial"/>
                <a:cs typeface="Arial"/>
              </a:rPr>
              <a:t>data transfer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6200" y="1600200"/>
            <a:ext cx="2334709" cy="3334868"/>
            <a:chOff x="0" y="2967470"/>
            <a:chExt cx="1945590" cy="2779051"/>
          </a:xfrm>
        </p:grpSpPr>
        <p:pic>
          <p:nvPicPr>
            <p:cNvPr id="32" name="Picture 2" descr="04-UCERF-FaultProbs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038933"/>
              <a:ext cx="1828800" cy="209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/>
            <p:nvPr/>
          </p:nvSpPr>
          <p:spPr bwMode="auto">
            <a:xfrm>
              <a:off x="1183590" y="2967470"/>
              <a:ext cx="762000" cy="9949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95574" eaLnBrk="0" hangingPunct="0">
                <a:spcBef>
                  <a:spcPct val="50000"/>
                </a:spcBef>
              </a:pPr>
              <a:endParaRPr lang="en-US" sz="160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sp>
          <p:nvSpPr>
            <p:cNvPr id="34" name="Text Box 21"/>
            <p:cNvSpPr txBox="1">
              <a:spLocks noChangeArrowheads="1"/>
            </p:cNvSpPr>
            <p:nvPr/>
          </p:nvSpPr>
          <p:spPr bwMode="auto">
            <a:xfrm>
              <a:off x="0" y="5130969"/>
              <a:ext cx="1640790" cy="615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70000"/>
                </a:spcBef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Uniform California Earthquake Rupture Forecast</a:t>
              </a:r>
            </a:p>
          </p:txBody>
        </p:sp>
      </p:grpSp>
      <p:sp>
        <p:nvSpPr>
          <p:cNvPr id="35" name="Line 26"/>
          <p:cNvSpPr>
            <a:spLocks noChangeShapeType="1"/>
          </p:cNvSpPr>
          <p:nvPr/>
        </p:nvSpPr>
        <p:spPr bwMode="auto">
          <a:xfrm rot="5400000" flipV="1">
            <a:off x="2353076" y="3264249"/>
            <a:ext cx="0" cy="353528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889" y="1371600"/>
            <a:ext cx="1820123" cy="1084010"/>
          </a:xfrm>
          <a:prstGeom prst="rect">
            <a:avLst/>
          </a:prstGeom>
        </p:spPr>
      </p:pic>
      <p:sp>
        <p:nvSpPr>
          <p:cNvPr id="37" name="Line 26"/>
          <p:cNvSpPr>
            <a:spLocks noChangeShapeType="1"/>
          </p:cNvSpPr>
          <p:nvPr/>
        </p:nvSpPr>
        <p:spPr bwMode="auto">
          <a:xfrm flipH="1">
            <a:off x="8001000" y="2537006"/>
            <a:ext cx="0" cy="452004"/>
          </a:xfrm>
          <a:prstGeom prst="line">
            <a:avLst/>
          </a:prstGeom>
          <a:noFill/>
          <a:ln w="3810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257800" y="1524000"/>
            <a:ext cx="1815524" cy="756963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Graves-</a:t>
            </a:r>
            <a:r>
              <a:rPr lang="en-US" sz="1400" b="1" dirty="0" err="1" smtClean="0">
                <a:solidFill>
                  <a:srgbClr val="000000"/>
                </a:solidFill>
              </a:rPr>
              <a:t>Pitarka</a:t>
            </a:r>
            <a:r>
              <a:rPr lang="en-US" sz="1400" b="1" dirty="0" smtClean="0">
                <a:solidFill>
                  <a:srgbClr val="000000"/>
                </a:solidFill>
              </a:rPr>
              <a:t> (2014)  </a:t>
            </a:r>
            <a:r>
              <a:rPr lang="en-US" sz="1400" b="1" dirty="0">
                <a:solidFill>
                  <a:srgbClr val="000000"/>
                </a:solidFill>
              </a:rPr>
              <a:t>kinematic rupture </a:t>
            </a:r>
            <a:r>
              <a:rPr lang="en-US" sz="1400" b="1" dirty="0" smtClean="0">
                <a:solidFill>
                  <a:srgbClr val="000000"/>
                </a:solidFill>
              </a:rPr>
              <a:t>generator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524984" y="5486400"/>
            <a:ext cx="1809158" cy="1502836"/>
            <a:chOff x="3581400" y="1447800"/>
            <a:chExt cx="1809162" cy="150283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1400" y="1447800"/>
              <a:ext cx="1803400" cy="1502834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sp>
          <p:nvSpPr>
            <p:cNvPr id="41" name="TextBox 30"/>
            <p:cNvSpPr txBox="1">
              <a:spLocks noChangeArrowheads="1"/>
            </p:cNvSpPr>
            <p:nvPr/>
          </p:nvSpPr>
          <p:spPr bwMode="auto">
            <a:xfrm>
              <a:off x="4343402" y="1524000"/>
              <a:ext cx="10471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</a:rPr>
                <a:t>hazard curves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1658600" y="1981200"/>
            <a:ext cx="2700469" cy="356853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</a:rPr>
              <a:t>CyberShake</a:t>
            </a:r>
            <a:r>
              <a:rPr lang="en-US" sz="1600" b="1" dirty="0" smtClean="0">
                <a:solidFill>
                  <a:srgbClr val="000000"/>
                </a:solidFill>
              </a:rPr>
              <a:t> Hazard Map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3" name="Line 26"/>
          <p:cNvSpPr>
            <a:spLocks noChangeShapeType="1"/>
          </p:cNvSpPr>
          <p:nvPr/>
        </p:nvSpPr>
        <p:spPr bwMode="auto">
          <a:xfrm rot="5400000" flipH="1" flipV="1">
            <a:off x="10651551" y="4525387"/>
            <a:ext cx="1109820" cy="61971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26"/>
          <p:cNvSpPr>
            <a:spLocks noChangeShapeType="1"/>
          </p:cNvSpPr>
          <p:nvPr/>
        </p:nvSpPr>
        <p:spPr bwMode="auto">
          <a:xfrm rot="5400000" flipV="1">
            <a:off x="3403857" y="-24310"/>
            <a:ext cx="0" cy="3825916"/>
          </a:xfrm>
          <a:prstGeom prst="line">
            <a:avLst/>
          </a:prstGeom>
          <a:noFill/>
          <a:ln w="3810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1393028" y="5668662"/>
            <a:ext cx="3313572" cy="1341738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Most recent </a:t>
            </a:r>
            <a:r>
              <a:rPr lang="en-US" sz="2000" b="1" dirty="0" err="1" smtClean="0">
                <a:solidFill>
                  <a:srgbClr val="000000"/>
                </a:solidFill>
              </a:rPr>
              <a:t>CyberShake</a:t>
            </a:r>
            <a:r>
              <a:rPr lang="en-US" sz="2000" b="1" dirty="0" smtClean="0">
                <a:solidFill>
                  <a:srgbClr val="000000"/>
                </a:solidFill>
              </a:rPr>
              <a:t> study took 4 weeks of real time and used 21 million core-hours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46" name="Picture 2" descr="https://scec.usc.edu/scecwiki/images/6/6a/CS_Map_2s_Study_15_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985839"/>
            <a:ext cx="4213898" cy="38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4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in Central California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188720"/>
            <a:ext cx="7125329" cy="6492240"/>
          </a:xfrm>
        </p:spPr>
        <p:txBody>
          <a:bodyPr>
            <a:normAutofit/>
          </a:bodyPr>
          <a:lstStyle/>
          <a:p>
            <a:r>
              <a:rPr lang="en-US" dirty="0" smtClean="0"/>
              <a:t>To date, </a:t>
            </a:r>
            <a:r>
              <a:rPr lang="en-US" dirty="0" err="1" smtClean="0"/>
              <a:t>CyberShake</a:t>
            </a:r>
            <a:r>
              <a:rPr lang="en-US" dirty="0" smtClean="0"/>
              <a:t> only used for Southern California</a:t>
            </a:r>
          </a:p>
          <a:p>
            <a:r>
              <a:rPr lang="en-US" dirty="0" smtClean="0"/>
              <a:t>Proof-of-concept for </a:t>
            </a:r>
            <a:r>
              <a:rPr lang="en-US" dirty="0" err="1" smtClean="0"/>
              <a:t>CyberShake</a:t>
            </a:r>
            <a:r>
              <a:rPr lang="en-US" dirty="0" smtClean="0"/>
              <a:t> in new regions</a:t>
            </a:r>
          </a:p>
          <a:p>
            <a:r>
              <a:rPr lang="en-US" dirty="0" smtClean="0"/>
              <a:t>438 new locations</a:t>
            </a:r>
          </a:p>
          <a:p>
            <a:pPr lvl="1"/>
            <a:r>
              <a:rPr lang="en-US" dirty="0" smtClean="0"/>
              <a:t>58 sites added for better SAF coverage </a:t>
            </a:r>
          </a:p>
          <a:p>
            <a:r>
              <a:rPr lang="en-US" dirty="0"/>
              <a:t>1 </a:t>
            </a:r>
            <a:r>
              <a:rPr lang="en-US" dirty="0" smtClean="0"/>
              <a:t>Hz</a:t>
            </a:r>
          </a:p>
          <a:p>
            <a:r>
              <a:rPr lang="en-US" dirty="0" smtClean="0"/>
              <a:t>Two velocity models</a:t>
            </a:r>
          </a:p>
          <a:p>
            <a:pPr lvl="1"/>
            <a:r>
              <a:rPr lang="en-US" dirty="0" smtClean="0"/>
              <a:t>CCA-06: 3D, from tomography</a:t>
            </a:r>
          </a:p>
          <a:p>
            <a:pPr lvl="1"/>
            <a:r>
              <a:rPr lang="en-US" dirty="0" smtClean="0"/>
              <a:t>CCA 1D: averaged version of 3D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129" y="1371600"/>
            <a:ext cx="7200272" cy="61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93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Central California Velocity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10400"/>
            <a:ext cx="7908782" cy="1351613"/>
          </a:xfrm>
        </p:spPr>
        <p:txBody>
          <a:bodyPr>
            <a:normAutofit/>
          </a:bodyPr>
          <a:lstStyle/>
          <a:p>
            <a:pPr marL="9525" indent="0">
              <a:buNone/>
            </a:pPr>
            <a:r>
              <a:rPr lang="en-US" sz="2400" dirty="0" smtClean="0"/>
              <a:t>Combined 3D models and smoothed:</a:t>
            </a:r>
            <a:br>
              <a:rPr lang="en-US" sz="2400" dirty="0" smtClean="0"/>
            </a:b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CCA-06</a:t>
            </a:r>
            <a:r>
              <a:rPr lang="en-US" sz="2400" dirty="0" smtClean="0">
                <a:solidFill>
                  <a:srgbClr val="0070C0"/>
                </a:solidFill>
              </a:rPr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CVM-S4.26, </a:t>
            </a:r>
            <a:r>
              <a:rPr lang="en-US" sz="2400" dirty="0" smtClean="0">
                <a:solidFill>
                  <a:srgbClr val="92D050"/>
                </a:solidFill>
              </a:rPr>
              <a:t>USGS Bay Area, </a:t>
            </a:r>
            <a:r>
              <a:rPr lang="en-US" sz="2400" dirty="0" smtClean="0"/>
              <a:t>1D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1026" name="Picture 2" descr="https://scec.usc.edu/scecwiki/images/2/29/Cs_cca_ucvm_1d_al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6" r="3933" b="3333"/>
          <a:stretch/>
        </p:blipFill>
        <p:spPr bwMode="auto">
          <a:xfrm>
            <a:off x="9677400" y="1066800"/>
            <a:ext cx="4440157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136352" y="7174173"/>
            <a:ext cx="3674651" cy="487680"/>
          </a:xfrm>
          <a:prstGeom prst="rect">
            <a:avLst/>
          </a:prstGeom>
        </p:spPr>
        <p:txBody>
          <a:bodyPr vert="horz" lIns="109746" tIns="54873" rIns="109746" bIns="54873" rtlCol="0">
            <a:normAutofit fontScale="92500" lnSpcReduction="10000"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7" indent="0" algn="ctr">
              <a:buNone/>
            </a:pPr>
            <a:r>
              <a:rPr lang="en-US" sz="2800" dirty="0" smtClean="0"/>
              <a:t>CCA 1D model profile</a:t>
            </a:r>
            <a:endParaRPr lang="en-US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18" y="1143000"/>
            <a:ext cx="6725647" cy="586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 bwMode="auto">
          <a:xfrm rot="2159225">
            <a:off x="1673902" y="2245556"/>
            <a:ext cx="2209800" cy="7781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1" name="Right Triangle 10"/>
          <p:cNvSpPr/>
          <p:nvPr/>
        </p:nvSpPr>
        <p:spPr bwMode="auto">
          <a:xfrm rot="19473349">
            <a:off x="4360118" y="2507560"/>
            <a:ext cx="703925" cy="2068762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2166556">
            <a:off x="1050406" y="3042699"/>
            <a:ext cx="2915688" cy="1143000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ight Triangle 12"/>
          <p:cNvSpPr/>
          <p:nvPr/>
        </p:nvSpPr>
        <p:spPr bwMode="auto">
          <a:xfrm rot="2198768">
            <a:off x="2924465" y="4659480"/>
            <a:ext cx="1199377" cy="365760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 rot="2168855">
            <a:off x="4932119" y="4303761"/>
            <a:ext cx="1030292" cy="194491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5" name="Right Triangle 14"/>
          <p:cNvSpPr/>
          <p:nvPr/>
        </p:nvSpPr>
        <p:spPr bwMode="auto">
          <a:xfrm rot="18362602">
            <a:off x="3802873" y="4463886"/>
            <a:ext cx="1931100" cy="648345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6" name="Parallelogram 15"/>
          <p:cNvSpPr/>
          <p:nvPr/>
        </p:nvSpPr>
        <p:spPr bwMode="auto">
          <a:xfrm rot="18301937">
            <a:off x="2628757" y="3628981"/>
            <a:ext cx="459048" cy="820771"/>
          </a:xfrm>
          <a:prstGeom prst="parallelogram">
            <a:avLst>
              <a:gd name="adj" fmla="val 69859"/>
            </a:avLst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7" name="Right Triangle 16"/>
          <p:cNvSpPr/>
          <p:nvPr/>
        </p:nvSpPr>
        <p:spPr bwMode="auto">
          <a:xfrm rot="19603843">
            <a:off x="2056290" y="1942152"/>
            <a:ext cx="762000" cy="1727546"/>
          </a:xfrm>
          <a:prstGeom prst="rtTriangle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3240000">
            <a:off x="2823198" y="3444543"/>
            <a:ext cx="2093976" cy="138074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9" name="Parallelogram 18"/>
          <p:cNvSpPr/>
          <p:nvPr/>
        </p:nvSpPr>
        <p:spPr>
          <a:xfrm rot="19444705" flipH="1">
            <a:off x="3706342" y="4654073"/>
            <a:ext cx="2137249" cy="263530"/>
          </a:xfrm>
          <a:prstGeom prst="parallelogram">
            <a:avLst>
              <a:gd name="adj" fmla="val 33666"/>
            </a:avLst>
          </a:prstGeom>
          <a:gradFill>
            <a:gsLst>
              <a:gs pos="0">
                <a:schemeClr val="accent2"/>
              </a:gs>
              <a:gs pos="100000">
                <a:srgbClr val="FF0000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Parallelogram 19"/>
          <p:cNvSpPr/>
          <p:nvPr/>
        </p:nvSpPr>
        <p:spPr>
          <a:xfrm rot="2940000" flipH="1">
            <a:off x="2915061" y="4709472"/>
            <a:ext cx="1212299" cy="178300"/>
          </a:xfrm>
          <a:prstGeom prst="parallelogram">
            <a:avLst>
              <a:gd name="adj" fmla="val 25705"/>
            </a:avLst>
          </a:prstGeom>
          <a:gradFill>
            <a:gsLst>
              <a:gs pos="0">
                <a:schemeClr val="accent2"/>
              </a:gs>
              <a:gs pos="100000">
                <a:srgbClr val="FF0000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Parallelogram 20"/>
          <p:cNvSpPr/>
          <p:nvPr/>
        </p:nvSpPr>
        <p:spPr>
          <a:xfrm rot="3511833" flipH="1">
            <a:off x="2495514" y="3896221"/>
            <a:ext cx="880312" cy="178300"/>
          </a:xfrm>
          <a:prstGeom prst="parallelogram">
            <a:avLst>
              <a:gd name="adj" fmla="val 25705"/>
            </a:avLst>
          </a:prstGeom>
          <a:gradFill>
            <a:gsLst>
              <a:gs pos="0">
                <a:schemeClr val="accent2"/>
              </a:gs>
              <a:gs pos="10000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Parallelogram 21"/>
          <p:cNvSpPr/>
          <p:nvPr/>
        </p:nvSpPr>
        <p:spPr>
          <a:xfrm rot="8621906" flipH="1">
            <a:off x="2570998" y="3139249"/>
            <a:ext cx="1323456" cy="178300"/>
          </a:xfrm>
          <a:prstGeom prst="parallelogram">
            <a:avLst>
              <a:gd name="adj" fmla="val 25705"/>
            </a:avLst>
          </a:prstGeom>
          <a:gradFill>
            <a:gsLst>
              <a:gs pos="0">
                <a:schemeClr val="accent2"/>
              </a:gs>
              <a:gs pos="10000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 rot="2152377">
            <a:off x="3508327" y="5060535"/>
            <a:ext cx="461978" cy="14936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FF0000"/>
              </a:gs>
            </a:gsLst>
            <a:lin ang="81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 rot="2443336">
            <a:off x="2952148" y="4429049"/>
            <a:ext cx="90219" cy="223874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FFFF"/>
              </a:gs>
            </a:gsLst>
            <a:lin ang="108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Parallelogram 24"/>
          <p:cNvSpPr/>
          <p:nvPr/>
        </p:nvSpPr>
        <p:spPr>
          <a:xfrm rot="7635353">
            <a:off x="3001188" y="4350049"/>
            <a:ext cx="192752" cy="122071"/>
          </a:xfrm>
          <a:prstGeom prst="parallelogram">
            <a:avLst>
              <a:gd name="adj" fmla="val 36698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92D05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Parallelogram 25"/>
          <p:cNvSpPr/>
          <p:nvPr/>
        </p:nvSpPr>
        <p:spPr>
          <a:xfrm rot="14270798" flipH="1">
            <a:off x="1051981" y="3282599"/>
            <a:ext cx="2581365" cy="147860"/>
          </a:xfrm>
          <a:prstGeom prst="parallelogram">
            <a:avLst>
              <a:gd name="adj" fmla="val 27341"/>
            </a:avLst>
          </a:prstGeom>
          <a:gradFill flip="none" rotWithShape="1">
            <a:gsLst>
              <a:gs pos="0">
                <a:srgbClr val="FFFFFF"/>
              </a:gs>
              <a:gs pos="100000">
                <a:srgbClr val="92D05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Picture 6" descr="http://scec.usc.edu/scecwiki/images/6/60/S1252_CCA_depth6_horiz_slice_smoothe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/>
          <a:stretch/>
        </p:blipFill>
        <p:spPr bwMode="auto">
          <a:xfrm>
            <a:off x="244487" y="1127841"/>
            <a:ext cx="81534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9600" y="6929735"/>
            <a:ext cx="7559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Horizontal plot of </a:t>
            </a:r>
            <a:r>
              <a:rPr lang="en-US" sz="2400" dirty="0" err="1" smtClean="0"/>
              <a:t>Vs</a:t>
            </a:r>
            <a:r>
              <a:rPr lang="en-US" sz="2400" dirty="0" smtClean="0"/>
              <a:t> from 3D model at depth=1.05 km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27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17.3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885451" cy="2087880"/>
          </a:xfrm>
        </p:spPr>
        <p:txBody>
          <a:bodyPr/>
          <a:lstStyle/>
          <a:p>
            <a:r>
              <a:rPr lang="en-US" dirty="0" smtClean="0"/>
              <a:t>2 velocity models x 438 sites</a:t>
            </a:r>
          </a:p>
          <a:p>
            <a:r>
              <a:rPr lang="en-US" dirty="0" smtClean="0"/>
              <a:t>Study conducted over 31 days on NCSA </a:t>
            </a:r>
            <a:r>
              <a:rPr lang="en-US" i="1" dirty="0" smtClean="0"/>
              <a:t>Blue Waters </a:t>
            </a:r>
            <a:r>
              <a:rPr lang="en-US" dirty="0" smtClean="0"/>
              <a:t>and OLCF </a:t>
            </a:r>
            <a:r>
              <a:rPr lang="en-US" i="1" dirty="0" smtClean="0"/>
              <a:t>Titan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"/>
          <a:stretch/>
        </p:blipFill>
        <p:spPr bwMode="auto">
          <a:xfrm>
            <a:off x="7543800" y="2744787"/>
            <a:ext cx="7116664" cy="487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63949" y="2804160"/>
            <a:ext cx="7713251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Averaged 1295 nodes, max of 5374</a:t>
            </a:r>
          </a:p>
          <a:p>
            <a:pPr lvl="1"/>
            <a:r>
              <a:rPr lang="en-US" dirty="0" smtClean="0"/>
              <a:t>Burned 900k node-</a:t>
            </a:r>
            <a:r>
              <a:rPr lang="en-US" dirty="0" err="1" smtClean="0"/>
              <a:t>hrs</a:t>
            </a:r>
            <a:r>
              <a:rPr lang="en-US" dirty="0" smtClean="0"/>
              <a:t> (21.6M core-</a:t>
            </a:r>
            <a:r>
              <a:rPr lang="en-US" dirty="0" err="1" smtClean="0"/>
              <a:t>hrs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777 TB of data generated</a:t>
            </a:r>
          </a:p>
          <a:p>
            <a:pPr lvl="1"/>
            <a:r>
              <a:rPr lang="en-US" dirty="0" smtClean="0"/>
              <a:t>10.7 TB staged to SCEC disks for storage</a:t>
            </a:r>
          </a:p>
          <a:p>
            <a:r>
              <a:rPr lang="en-US" dirty="0" smtClean="0"/>
              <a:t>Synthesized 285 million two-component seismograms</a:t>
            </a:r>
          </a:p>
          <a:p>
            <a:pPr lvl="1"/>
            <a:r>
              <a:rPr lang="en-US" dirty="0" smtClean="0"/>
              <a:t>43 billion intensity measures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95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r="5224"/>
          <a:stretch/>
        </p:blipFill>
        <p:spPr bwMode="auto">
          <a:xfrm>
            <a:off x="9448800" y="1711657"/>
            <a:ext cx="5184911" cy="545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Study 17.3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pic>
        <p:nvPicPr>
          <p:cNvPr id="2050" name="Picture 2" descr="https://scec.usc.edu/scecwiki/images/5/52/Study_17_3b_3D_3s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64" y="1371600"/>
            <a:ext cx="5358616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ec.usc.edu/scecwiki/images/0/00/Study_17_3b_1D_3s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409700"/>
            <a:ext cx="5324701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3350" y="1788426"/>
            <a:ext cx="160485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1D model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3950" y="1773072"/>
            <a:ext cx="160485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3</a:t>
            </a:r>
            <a:r>
              <a:rPr lang="en-US" sz="2400" dirty="0" smtClean="0">
                <a:solidFill>
                  <a:srgbClr val="FFFFFF"/>
                </a:solidFill>
              </a:rPr>
              <a:t>D model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20750" y="2133600"/>
            <a:ext cx="16048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Combined 3D model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Study 17.3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3076" name="Picture 4" descr="https://scec.usc.edu/scecwiki/images/3/34/Study_17_3b_NGA2_3Dbasemap_3se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950844"/>
            <a:ext cx="6438821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cec.usc.edu/scecwiki/images/5/52/Study_17_3b_3D_3se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9" y="958296"/>
            <a:ext cx="6404831" cy="719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38600" y="1371600"/>
            <a:ext cx="251390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 smtClean="0">
                <a:solidFill>
                  <a:srgbClr val="FFFFFF"/>
                </a:solidFill>
              </a:rPr>
              <a:t>CyberShake</a:t>
            </a:r>
            <a:r>
              <a:rPr lang="en-US" sz="2400" dirty="0" smtClean="0">
                <a:solidFill>
                  <a:srgbClr val="FFFFFF"/>
                </a:solidFill>
              </a:rPr>
              <a:t> 3D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67806" y="1404068"/>
            <a:ext cx="235603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NGA-2 GMPEs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CCA Basins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Working with Shaw and </a:t>
            </a:r>
            <a:r>
              <a:rPr lang="en-US" dirty="0" err="1" smtClean="0"/>
              <a:t>Plesch</a:t>
            </a:r>
            <a:r>
              <a:rPr lang="en-US" dirty="0" smtClean="0"/>
              <a:t> to integrate enhanced basin information into CCA-06 3D model and back into UCVM</a:t>
            </a:r>
          </a:p>
          <a:p>
            <a:r>
              <a:rPr lang="en-US" dirty="0" smtClean="0"/>
              <a:t>Rerun </a:t>
            </a:r>
            <a:r>
              <a:rPr lang="en-US" dirty="0" err="1" smtClean="0"/>
              <a:t>CyberShake</a:t>
            </a:r>
            <a:r>
              <a:rPr lang="en-US" dirty="0" smtClean="0"/>
              <a:t> with improved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12/11/2017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10" name="Shape 2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86600" y="3515513"/>
            <a:ext cx="7239000" cy="405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5"/>
          <a:stretch/>
        </p:blipFill>
        <p:spPr bwMode="auto">
          <a:xfrm>
            <a:off x="457200" y="3505200"/>
            <a:ext cx="6284844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622661" y="3515513"/>
            <a:ext cx="3463939" cy="1611153"/>
          </a:xfrm>
          <a:prstGeom prst="line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20626802">
            <a:off x="3727666" y="4922618"/>
            <a:ext cx="1308776" cy="883362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876800" y="3515513"/>
            <a:ext cx="9448800" cy="1241899"/>
          </a:xfrm>
          <a:prstGeom prst="line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86200" y="5954554"/>
            <a:ext cx="3276600" cy="1617821"/>
          </a:xfrm>
          <a:prstGeom prst="line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46661" y="5617535"/>
            <a:ext cx="9178939" cy="1954840"/>
          </a:xfrm>
          <a:prstGeom prst="line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1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DA6411-895A-4DF5-A580-370C32B8C9B0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4873beb7-5857-4685-be1f-d57550cc96cc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488</Words>
  <Application>Microsoft Office PowerPoint</Application>
  <PresentationFormat>Custom</PresentationFormat>
  <Paragraphs>118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Continental North America 16x9</vt:lpstr>
      <vt:lpstr>CyberShake Physics-Based PSHA in Central California </vt:lpstr>
      <vt:lpstr>CyberShake Overview</vt:lpstr>
      <vt:lpstr>CyberShake Components</vt:lpstr>
      <vt:lpstr>CyberShake in Central California</vt:lpstr>
      <vt:lpstr>Central California Velocity Models</vt:lpstr>
      <vt:lpstr>CyberShake Study 17.3</vt:lpstr>
      <vt:lpstr>Study 17.3 Results</vt:lpstr>
      <vt:lpstr>Study 17.3 Results</vt:lpstr>
      <vt:lpstr>New CCA Basins</vt:lpstr>
      <vt:lpstr>Earthquake Simulator Integration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2017-12-12T03:48:48Z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