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8" r:id="rId5"/>
    <p:sldId id="312" r:id="rId6"/>
    <p:sldId id="323" r:id="rId7"/>
    <p:sldId id="334" r:id="rId8"/>
    <p:sldId id="333" r:id="rId9"/>
    <p:sldId id="335" r:id="rId10"/>
    <p:sldId id="325" r:id="rId11"/>
    <p:sldId id="326" r:id="rId12"/>
    <p:sldId id="332" r:id="rId13"/>
    <p:sldId id="336" r:id="rId14"/>
    <p:sldId id="337" r:id="rId15"/>
    <p:sldId id="330" r:id="rId16"/>
    <p:sldId id="318" r:id="rId17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800000"/>
    <a:srgbClr val="9D171E"/>
    <a:srgbClr val="9E1C1F"/>
    <a:srgbClr val="B5B79A"/>
    <a:srgbClr val="F4FF52"/>
    <a:srgbClr val="F9D691"/>
    <a:srgbClr val="FDFEDD"/>
    <a:srgbClr val="DDD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4" autoAdjust="0"/>
    <p:restoredTop sz="86383"/>
  </p:normalViewPr>
  <p:slideViewPr>
    <p:cSldViewPr>
      <p:cViewPr varScale="1">
        <p:scale>
          <a:sx n="87" d="100"/>
          <a:sy n="87" d="100"/>
        </p:scale>
        <p:origin x="114" y="246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4/24/2019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4/23/2019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4/23/2019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2362200"/>
            <a:ext cx="11707369" cy="1920241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CyberShake</a:t>
            </a:r>
            <a:r>
              <a:rPr lang="en-US" dirty="0"/>
              <a:t> PSHA Model</a:t>
            </a:r>
            <a:br>
              <a:rPr lang="en-US" dirty="0"/>
            </a:br>
            <a:r>
              <a:rPr lang="en-US" dirty="0"/>
              <a:t>for Northern California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6" y="4572000"/>
            <a:ext cx="11873483" cy="1630680"/>
          </a:xfrm>
        </p:spPr>
        <p:txBody>
          <a:bodyPr>
            <a:normAutofit fontScale="92500"/>
          </a:bodyPr>
          <a:lstStyle/>
          <a:p>
            <a:r>
              <a:rPr lang="en-US" dirty="0"/>
              <a:t>Scott Callaghan, Philip J. </a:t>
            </a:r>
            <a:r>
              <a:rPr lang="en-US" dirty="0" err="1"/>
              <a:t>Maechling</a:t>
            </a:r>
            <a:r>
              <a:rPr lang="en-US" dirty="0"/>
              <a:t>, Christine A. </a:t>
            </a:r>
            <a:r>
              <a:rPr lang="en-US" dirty="0" err="1"/>
              <a:t>Goulet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Kevin R. Milner, Mei-Hui </a:t>
            </a:r>
            <a:r>
              <a:rPr lang="en-US" dirty="0" err="1"/>
              <a:t>Su</a:t>
            </a:r>
            <a:r>
              <a:rPr lang="en-US" dirty="0"/>
              <a:t>, Robert W. Graves, Kim B. Olsen, </a:t>
            </a:r>
            <a:r>
              <a:rPr lang="en-US" dirty="0" err="1"/>
              <a:t>Yifeng</a:t>
            </a:r>
            <a:r>
              <a:rPr lang="en-US" dirty="0"/>
              <a:t> Cui, Brad </a:t>
            </a:r>
            <a:r>
              <a:rPr lang="en-US" dirty="0" err="1"/>
              <a:t>Aagaard</a:t>
            </a:r>
            <a:r>
              <a:rPr lang="en-US" dirty="0"/>
              <a:t>, Kathryn E. </a:t>
            </a:r>
            <a:r>
              <a:rPr lang="en-US" dirty="0" err="1"/>
              <a:t>Wooddell</a:t>
            </a:r>
            <a:r>
              <a:rPr lang="en-US" dirty="0"/>
              <a:t>, Albert R. </a:t>
            </a:r>
            <a:r>
              <a:rPr lang="en-US" dirty="0" err="1"/>
              <a:t>Kottke</a:t>
            </a:r>
            <a:r>
              <a:rPr lang="en-US" dirty="0"/>
              <a:t> and Thomas H. Jordan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6858000"/>
            <a:ext cx="11707368" cy="8382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2019 SSA Annual Meeting</a:t>
            </a:r>
          </a:p>
          <a:p>
            <a:pPr algn="l"/>
            <a:r>
              <a:rPr lang="en-US" sz="2000" dirty="0"/>
              <a:t>April 25, 2019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061F-D94A-4572-8C4D-444BFAA3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 Joaquin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F806-B385-410B-A6D3-FFCB24F83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190010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shows increased hazard in San Joaquin Valley, especially at longer periods</a:t>
            </a:r>
          </a:p>
          <a:p>
            <a:r>
              <a:rPr lang="en-US" dirty="0"/>
              <a:t>Likely due to basins in tomographic CCA-06 model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2B619-ED81-4DFF-9A95-FC71E5C5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5678" y="7834678"/>
            <a:ext cx="4939046" cy="438150"/>
          </a:xfrm>
        </p:spPr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E56BA-DB10-4441-84ED-B439304D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77421" y="7945169"/>
            <a:ext cx="1371957" cy="217169"/>
          </a:xfrm>
        </p:spPr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1C249-6653-48B8-8EBB-5B6DD9B94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-916" r="4791" b="5389"/>
          <a:stretch/>
        </p:blipFill>
        <p:spPr>
          <a:xfrm>
            <a:off x="11639302" y="3126047"/>
            <a:ext cx="2908017" cy="4093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7A6BB-D30C-41BD-905B-B15ED7978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39" y="3194883"/>
            <a:ext cx="3182679" cy="4196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AC283-F56B-43FF-8625-757E2E8BE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8" y="3185834"/>
            <a:ext cx="3183275" cy="4197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F4C7EB-4C47-485C-B00C-9632735311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17" y="3176429"/>
            <a:ext cx="3196676" cy="42149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3593CD-6326-48F2-BCD3-BF882838B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63" y="3184543"/>
            <a:ext cx="3183274" cy="4197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DBE686-7651-4333-A8D4-9E615279C7DB}"/>
              </a:ext>
            </a:extLst>
          </p:cNvPr>
          <p:cNvSpPr txBox="1"/>
          <p:nvPr/>
        </p:nvSpPr>
        <p:spPr>
          <a:xfrm>
            <a:off x="9276459" y="7315513"/>
            <a:ext cx="19780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Ratio, 10 sec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633F5B-7875-433E-A970-E964730078DF}"/>
              </a:ext>
            </a:extLst>
          </p:cNvPr>
          <p:cNvSpPr txBox="1"/>
          <p:nvPr/>
        </p:nvSpPr>
        <p:spPr>
          <a:xfrm>
            <a:off x="3544932" y="7325634"/>
            <a:ext cx="18613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Ratio, 3 sec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1E8CA9-D866-4F8D-9BE6-692A31F85A2C}"/>
              </a:ext>
            </a:extLst>
          </p:cNvPr>
          <p:cNvSpPr txBox="1"/>
          <p:nvPr/>
        </p:nvSpPr>
        <p:spPr>
          <a:xfrm>
            <a:off x="6381155" y="7315513"/>
            <a:ext cx="18613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Ratio, 5 sec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6C8FF-84BA-49DD-8EEE-85BA9EA1EF0E}"/>
              </a:ext>
            </a:extLst>
          </p:cNvPr>
          <p:cNvSpPr txBox="1"/>
          <p:nvPr/>
        </p:nvSpPr>
        <p:spPr>
          <a:xfrm>
            <a:off x="609600" y="7315200"/>
            <a:ext cx="18613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Ratio, 2 sec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EF7F5D-2CB0-481B-A2F8-DE12929B28EA}"/>
              </a:ext>
            </a:extLst>
          </p:cNvPr>
          <p:cNvSpPr txBox="1"/>
          <p:nvPr/>
        </p:nvSpPr>
        <p:spPr>
          <a:xfrm>
            <a:off x="12459139" y="7271468"/>
            <a:ext cx="15616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Z2.5 map</a:t>
            </a:r>
          </a:p>
        </p:txBody>
      </p:sp>
    </p:spTree>
    <p:extLst>
      <p:ext uri="{BB962C8B-B14F-4D97-AF65-F5344CB8AC3E}">
        <p14:creationId xmlns:p14="http://schemas.microsoft.com/office/powerpoint/2010/main" val="77488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BBA0-9CF5-4F84-B91C-56F85BC9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vs 17.3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58DA63-9C04-4509-8028-3D458CF2C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77" y="937135"/>
            <a:ext cx="8803653" cy="731981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A7B7E-7E88-412E-9186-DCDE236E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311A6-C3BD-47A9-B603-076A064F6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C231ED0E-AD74-4121-87A4-4B08E45EF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057430"/>
            <a:ext cx="5867400" cy="70792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1902D9-9A5B-4942-9A69-EFCB0C45479D}"/>
              </a:ext>
            </a:extLst>
          </p:cNvPr>
          <p:cNvSpPr/>
          <p:nvPr/>
        </p:nvSpPr>
        <p:spPr>
          <a:xfrm rot="1798016">
            <a:off x="3402586" y="5483020"/>
            <a:ext cx="1572289" cy="90241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BFABF-1EE8-40D2-9A7A-9F5BFC728759}"/>
              </a:ext>
            </a:extLst>
          </p:cNvPr>
          <p:cNvSpPr/>
          <p:nvPr/>
        </p:nvSpPr>
        <p:spPr>
          <a:xfrm rot="3227686">
            <a:off x="2013025" y="4428196"/>
            <a:ext cx="1859861" cy="136314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305D2-3DCE-4CF9-8D9B-B1593D23A9B8}"/>
              </a:ext>
            </a:extLst>
          </p:cNvPr>
          <p:cNvSpPr/>
          <p:nvPr/>
        </p:nvSpPr>
        <p:spPr>
          <a:xfrm rot="3881584">
            <a:off x="296729" y="2406678"/>
            <a:ext cx="3054679" cy="141882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022266-C0DB-4F5E-A490-10682318AE1F}"/>
              </a:ext>
            </a:extLst>
          </p:cNvPr>
          <p:cNvGrpSpPr/>
          <p:nvPr/>
        </p:nvGrpSpPr>
        <p:grpSpPr>
          <a:xfrm>
            <a:off x="228600" y="4244128"/>
            <a:ext cx="4672647" cy="3909272"/>
            <a:chOff x="76200" y="226504"/>
            <a:chExt cx="5722944" cy="47879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A504E1-0DFA-4173-975D-3448F51CCC33}"/>
                </a:ext>
              </a:extLst>
            </p:cNvPr>
            <p:cNvSpPr/>
            <p:nvPr/>
          </p:nvSpPr>
          <p:spPr>
            <a:xfrm>
              <a:off x="76200" y="226504"/>
              <a:ext cx="5715000" cy="478798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AA4095-F621-4117-9FE7-0C4DC61F4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4" y="239142"/>
              <a:ext cx="5715000" cy="47625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CF212C-D742-49CF-BF78-899021A2A9FA}"/>
              </a:ext>
            </a:extLst>
          </p:cNvPr>
          <p:cNvGrpSpPr/>
          <p:nvPr/>
        </p:nvGrpSpPr>
        <p:grpSpPr>
          <a:xfrm>
            <a:off x="270584" y="133143"/>
            <a:ext cx="4682416" cy="3905457"/>
            <a:chOff x="-381000" y="2646078"/>
            <a:chExt cx="5745823" cy="47924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7F67FB-BF6C-41C1-BD94-2B425284F910}"/>
                </a:ext>
              </a:extLst>
            </p:cNvPr>
            <p:cNvSpPr/>
            <p:nvPr/>
          </p:nvSpPr>
          <p:spPr>
            <a:xfrm>
              <a:off x="-381000" y="2646078"/>
              <a:ext cx="5733836" cy="4792412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52151D-ED90-46D7-B531-1199BD16F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0177" y="2671868"/>
              <a:ext cx="5715000" cy="4762500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D5CBE364-C55B-4C0C-9995-66420DC75BB5}"/>
              </a:ext>
            </a:extLst>
          </p:cNvPr>
          <p:cNvSpPr/>
          <p:nvPr/>
        </p:nvSpPr>
        <p:spPr>
          <a:xfrm>
            <a:off x="10381161" y="3657600"/>
            <a:ext cx="286839" cy="299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3F63868-4226-4BB5-A6AB-1812CDF1CD47}"/>
              </a:ext>
            </a:extLst>
          </p:cNvPr>
          <p:cNvSpPr/>
          <p:nvPr/>
        </p:nvSpPr>
        <p:spPr>
          <a:xfrm>
            <a:off x="13172090" y="2630550"/>
            <a:ext cx="286839" cy="299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AF194-DAE2-4BAC-8781-DF17D851734F}"/>
              </a:ext>
            </a:extLst>
          </p:cNvPr>
          <p:cNvCxnSpPr>
            <a:endCxn id="20" idx="0"/>
          </p:cNvCxnSpPr>
          <p:nvPr/>
        </p:nvCxnSpPr>
        <p:spPr>
          <a:xfrm>
            <a:off x="4926365" y="133143"/>
            <a:ext cx="8389145" cy="24974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04DEA6-AF56-42D9-A900-B6002AAD1292}"/>
              </a:ext>
            </a:extLst>
          </p:cNvPr>
          <p:cNvCxnSpPr>
            <a:cxnSpLocks/>
          </p:cNvCxnSpPr>
          <p:nvPr/>
        </p:nvCxnSpPr>
        <p:spPr>
          <a:xfrm flipV="1">
            <a:off x="4926365" y="2950777"/>
            <a:ext cx="8389144" cy="10829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C8946-14CF-4BB6-A551-69E4EB7C001F}"/>
              </a:ext>
            </a:extLst>
          </p:cNvPr>
          <p:cNvCxnSpPr>
            <a:cxnSpLocks/>
            <a:endCxn id="19" idx="0"/>
          </p:cNvCxnSpPr>
          <p:nvPr/>
        </p:nvCxnSpPr>
        <p:spPr>
          <a:xfrm flipV="1">
            <a:off x="4926365" y="3657600"/>
            <a:ext cx="5598216" cy="5968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9EBDB3-B85C-4AD8-B54B-9FE12D299D1C}"/>
              </a:ext>
            </a:extLst>
          </p:cNvPr>
          <p:cNvCxnSpPr>
            <a:cxnSpLocks/>
            <a:endCxn id="19" idx="5"/>
          </p:cNvCxnSpPr>
          <p:nvPr/>
        </p:nvCxnSpPr>
        <p:spPr>
          <a:xfrm flipV="1">
            <a:off x="4926365" y="3912992"/>
            <a:ext cx="5699628" cy="4223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C317FA-1797-4EBD-9A5E-6037B29BC903}"/>
              </a:ext>
            </a:extLst>
          </p:cNvPr>
          <p:cNvCxnSpPr/>
          <p:nvPr/>
        </p:nvCxnSpPr>
        <p:spPr>
          <a:xfrm>
            <a:off x="1843701" y="4800105"/>
            <a:ext cx="6004899" cy="6862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3FC568-9172-4B56-8162-D945CD6E1133}"/>
              </a:ext>
            </a:extLst>
          </p:cNvPr>
          <p:cNvCxnSpPr/>
          <p:nvPr/>
        </p:nvCxnSpPr>
        <p:spPr>
          <a:xfrm flipV="1">
            <a:off x="2906617" y="1533843"/>
            <a:ext cx="9982200" cy="24450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F7DCF1-9E72-4905-800A-B2E13B613B9C}"/>
              </a:ext>
            </a:extLst>
          </p:cNvPr>
          <p:cNvCxnSpPr/>
          <p:nvPr/>
        </p:nvCxnSpPr>
        <p:spPr>
          <a:xfrm flipV="1">
            <a:off x="3118288" y="2743200"/>
            <a:ext cx="10597712" cy="14526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BEC6682-41BA-49F1-9AC9-5AFB83165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0" y="4365434"/>
            <a:ext cx="7001550" cy="35007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8FBBB1-51AE-45DE-B610-859DFD8E2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12" y="914400"/>
            <a:ext cx="7006688" cy="3503344"/>
          </a:xfrm>
          <a:prstGeom prst="rect">
            <a:avLst/>
          </a:prstGeom>
        </p:spPr>
      </p:pic>
      <p:sp>
        <p:nvSpPr>
          <p:cNvPr id="42" name="Arrow: Right 41">
            <a:extLst>
              <a:ext uri="{FF2B5EF4-FFF2-40B4-BE49-F238E27FC236}">
                <a16:creationId xmlns:a16="http://schemas.microsoft.com/office/drawing/2014/main" id="{5DA8530B-9A80-4558-81FB-A187124DDAFF}"/>
              </a:ext>
            </a:extLst>
          </p:cNvPr>
          <p:cNvSpPr/>
          <p:nvPr/>
        </p:nvSpPr>
        <p:spPr>
          <a:xfrm>
            <a:off x="5000729" y="1781579"/>
            <a:ext cx="2679975" cy="104260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7325AC-F891-4C50-84F2-A5FD4A5B1591}"/>
              </a:ext>
            </a:extLst>
          </p:cNvPr>
          <p:cNvSpPr/>
          <p:nvPr/>
        </p:nvSpPr>
        <p:spPr>
          <a:xfrm>
            <a:off x="7242712" y="937135"/>
            <a:ext cx="6684959" cy="6881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020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D48A-1E49-4F94-9223-E86DA1D7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3A330-0BDA-4921-8AB7-523BDD53B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294723" cy="6492240"/>
          </a:xfrm>
        </p:spPr>
        <p:txBody>
          <a:bodyPr/>
          <a:lstStyle/>
          <a:p>
            <a:r>
              <a:rPr lang="en-US" dirty="0"/>
              <a:t>Background seismicity contributes 5-10% to hazard in region using GMPEs</a:t>
            </a:r>
          </a:p>
          <a:p>
            <a:pPr lvl="1"/>
            <a:r>
              <a:rPr lang="en-US" dirty="0"/>
              <a:t>Will add to Study 18.8 results</a:t>
            </a:r>
          </a:p>
          <a:p>
            <a:r>
              <a:rPr lang="en-US" dirty="0"/>
              <a:t>Update to latest Graves and </a:t>
            </a:r>
            <a:r>
              <a:rPr lang="en-US" dirty="0" err="1"/>
              <a:t>Pitarka</a:t>
            </a:r>
            <a:r>
              <a:rPr lang="en-US" dirty="0"/>
              <a:t> rupture generator </a:t>
            </a:r>
          </a:p>
          <a:p>
            <a:r>
              <a:rPr lang="en-US" dirty="0"/>
              <a:t>Nonlinearity</a:t>
            </a:r>
          </a:p>
          <a:p>
            <a:pPr lvl="1"/>
            <a:r>
              <a:rPr lang="en-US" dirty="0"/>
              <a:t>Breaks reciprocity, which gives </a:t>
            </a:r>
            <a:r>
              <a:rPr lang="en-US" dirty="0" err="1"/>
              <a:t>CyberShake</a:t>
            </a:r>
            <a:r>
              <a:rPr lang="en-US" dirty="0"/>
              <a:t> a 500x advantage over forward simulations</a:t>
            </a:r>
          </a:p>
          <a:p>
            <a:pPr lvl="1"/>
            <a:r>
              <a:rPr lang="en-US" dirty="0"/>
              <a:t>Develop nonlinear approximations which preserve reciprocity</a:t>
            </a:r>
          </a:p>
          <a:p>
            <a:pPr lvl="1"/>
            <a:r>
              <a:rPr lang="en-US" dirty="0"/>
              <a:t>Mix of reciprocal and forward nonlinear simulations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BDCF9-6B88-4BEF-80F2-F8CA52AE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3E33F-2A20-4AB8-8A29-02D57A8F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5C5805-DDBF-4AA2-B464-1053BEFE6D06}"/>
              </a:ext>
            </a:extLst>
          </p:cNvPr>
          <p:cNvGrpSpPr/>
          <p:nvPr/>
        </p:nvGrpSpPr>
        <p:grpSpPr>
          <a:xfrm>
            <a:off x="9658672" y="1600200"/>
            <a:ext cx="4943654" cy="6258082"/>
            <a:chOff x="6497195" y="2681844"/>
            <a:chExt cx="3972883" cy="5029200"/>
          </a:xfrm>
        </p:grpSpPr>
        <p:pic>
          <p:nvPicPr>
            <p:cNvPr id="8" name="Picture 2" descr="http://scec.usc.edu/scecwiki/images/f/ff/Ratio_ngaw2_exclude_ngaw2_include_10p_in_50.png">
              <a:extLst>
                <a:ext uri="{FF2B5EF4-FFF2-40B4-BE49-F238E27FC236}">
                  <a16:creationId xmlns:a16="http://schemas.microsoft.com/office/drawing/2014/main" id="{9410F0A6-5E3A-44A6-B003-DDBD086C4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" r="2844" b="11124"/>
            <a:stretch/>
          </p:blipFill>
          <p:spPr bwMode="auto">
            <a:xfrm>
              <a:off x="6497195" y="2681844"/>
              <a:ext cx="3972883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09A4C7-AF23-4E26-8861-D1C1A2B3B3F3}"/>
                </a:ext>
              </a:extLst>
            </p:cNvPr>
            <p:cNvSpPr/>
            <p:nvPr/>
          </p:nvSpPr>
          <p:spPr>
            <a:xfrm rot="3600000">
              <a:off x="7332613" y="4621893"/>
              <a:ext cx="1165095" cy="594360"/>
            </a:xfrm>
            <a:prstGeom prst="rect">
              <a:avLst/>
            </a:prstGeom>
            <a:noFill/>
            <a:ln w="254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47D403-B041-4EA5-8A71-50161519FA14}"/>
              </a:ext>
            </a:extLst>
          </p:cNvPr>
          <p:cNvSpPr txBox="1"/>
          <p:nvPr/>
        </p:nvSpPr>
        <p:spPr>
          <a:xfrm>
            <a:off x="9762946" y="1030069"/>
            <a:ext cx="494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Ratio of hazard with background seismicity to hazard without, with GMPEs</a:t>
            </a:r>
          </a:p>
        </p:txBody>
      </p:sp>
    </p:spTree>
    <p:extLst>
      <p:ext uri="{BB962C8B-B14F-4D97-AF65-F5344CB8AC3E}">
        <p14:creationId xmlns:p14="http://schemas.microsoft.com/office/powerpoint/2010/main" val="172055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69" y="3512363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05" y="5902241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2983938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490" y="387947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65019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1304" y="1428754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0511" y="4655857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8610600" y="5329300"/>
            <a:ext cx="4445773" cy="629913"/>
            <a:chOff x="3009900" y="4800600"/>
            <a:chExt cx="3619500" cy="51284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7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607334" y="678956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195316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" y="5898429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560803"/>
            <a:ext cx="3637743" cy="914524"/>
          </a:xfrm>
          <a:prstGeom prst="rect">
            <a:avLst/>
          </a:prstGeom>
        </p:spPr>
      </p:pic>
      <p:pic>
        <p:nvPicPr>
          <p:cNvPr id="24" name="Picture 23" descr="Blue Waters logo.tif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4" y="3200400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CE17B0-0AE4-494E-98BB-EE2AA8797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5220" b="4562"/>
          <a:stretch/>
        </p:blipFill>
        <p:spPr>
          <a:xfrm>
            <a:off x="8103080" y="1250998"/>
            <a:ext cx="6679720" cy="6750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8018051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Southern California Earthquake Center’s 3D physics-based probabilistic seismic hazard analysis (PSHA) platform</a:t>
            </a:r>
          </a:p>
          <a:p>
            <a:r>
              <a:rPr lang="en-US" dirty="0"/>
              <a:t>UCERF2 ERF (M≥6.5, ≤200 km) with Graves &amp; </a:t>
            </a:r>
            <a:r>
              <a:rPr lang="en-US" dirty="0" err="1"/>
              <a:t>Pitarka</a:t>
            </a:r>
            <a:r>
              <a:rPr lang="en-US" dirty="0"/>
              <a:t> rupture generator (~500,000 events per site)</a:t>
            </a:r>
          </a:p>
          <a:p>
            <a:r>
              <a:rPr lang="en-US" dirty="0"/>
              <a:t>Reciprocity-based approach to simulate seismograms</a:t>
            </a:r>
          </a:p>
          <a:p>
            <a:r>
              <a:rPr lang="en-US" dirty="0"/>
              <a:t>Intensity measures derived from seismograms</a:t>
            </a:r>
          </a:p>
          <a:p>
            <a:r>
              <a:rPr lang="en-US" dirty="0"/>
              <a:t>Hazard results from individual sites interpolated with GMPEs to make map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0591800" y="1676400"/>
            <a:ext cx="3962400" cy="5986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500" dirty="0">
                <a:solidFill>
                  <a:srgbClr val="FFFFFF"/>
                </a:solidFill>
              </a:rPr>
              <a:t>Structural models: CVM-S4.26, CCA-06</a:t>
            </a:r>
          </a:p>
          <a:p>
            <a:pPr algn="r"/>
            <a:r>
              <a:rPr lang="en-US" sz="1500" dirty="0">
                <a:solidFill>
                  <a:srgbClr val="FFFFFF"/>
                </a:solidFill>
              </a:rPr>
              <a:t>Earthquake forecast: UCERF2</a:t>
            </a:r>
          </a:p>
        </p:txBody>
      </p:sp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F387-1730-468E-9525-A3150BC7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Northern California: Study 18.8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A89501-6379-4C8D-918A-A6713B631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/>
          <a:stretch/>
        </p:blipFill>
        <p:spPr>
          <a:xfrm>
            <a:off x="7570263" y="1339773"/>
            <a:ext cx="7070604" cy="608345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E30E4-3981-4693-8A46-141AAE83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ECBD1-F7A7-41D5-BEEF-EF5CF785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70932-BAC3-4D11-8B3C-04C89FA34296}"/>
              </a:ext>
            </a:extLst>
          </p:cNvPr>
          <p:cNvSpPr txBox="1">
            <a:spLocks/>
          </p:cNvSpPr>
          <p:nvPr/>
        </p:nvSpPr>
        <p:spPr>
          <a:xfrm>
            <a:off x="304799" y="1295400"/>
            <a:ext cx="7125329" cy="4110705"/>
          </a:xfrm>
          <a:prstGeom prst="rect">
            <a:avLst/>
          </a:prstGeom>
        </p:spPr>
        <p:txBody>
          <a:bodyPr vert="horz" lIns="109746" tIns="54873" rIns="109746" bIns="54873" rtlCol="0">
            <a:normAutofit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After success of Central California </a:t>
            </a:r>
            <a:r>
              <a:rPr lang="en-US" dirty="0" err="1"/>
              <a:t>CyberShake</a:t>
            </a:r>
            <a:r>
              <a:rPr lang="en-US" dirty="0"/>
              <a:t>, move further north</a:t>
            </a:r>
          </a:p>
          <a:p>
            <a:r>
              <a:rPr lang="en-US" dirty="0"/>
              <a:t>869 locations</a:t>
            </a:r>
          </a:p>
          <a:p>
            <a:r>
              <a:rPr lang="en-US" dirty="0"/>
              <a:t>1 Hz</a:t>
            </a:r>
          </a:p>
          <a:p>
            <a:r>
              <a:rPr lang="en-US" dirty="0"/>
              <a:t>Vs min = 500 m/s</a:t>
            </a:r>
          </a:p>
          <a:p>
            <a:r>
              <a:rPr lang="en-US" dirty="0"/>
              <a:t>Longer SGTs for some sites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6E959C-1592-4AC8-ACBC-F0A833EC925D}"/>
              </a:ext>
            </a:extLst>
          </p:cNvPr>
          <p:cNvGrpSpPr/>
          <p:nvPr/>
        </p:nvGrpSpPr>
        <p:grpSpPr>
          <a:xfrm>
            <a:off x="228600" y="5268817"/>
            <a:ext cx="6575888" cy="2601562"/>
            <a:chOff x="380999" y="5417507"/>
            <a:chExt cx="6172201" cy="2441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9EB9E9-BC83-4FFD-8AF9-DF362235D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" t="10886" r="52246" b="60714"/>
            <a:stretch/>
          </p:blipFill>
          <p:spPr>
            <a:xfrm>
              <a:off x="380999" y="5417507"/>
              <a:ext cx="5943602" cy="232601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BCB98B-2274-4523-823F-B0B2979943D4}"/>
                </a:ext>
              </a:extLst>
            </p:cNvPr>
            <p:cNvCxnSpPr>
              <a:cxnSpLocks/>
            </p:cNvCxnSpPr>
            <p:nvPr/>
          </p:nvCxnSpPr>
          <p:spPr>
            <a:xfrm>
              <a:off x="4341071" y="5806440"/>
              <a:ext cx="0" cy="1616788"/>
            </a:xfrm>
            <a:prstGeom prst="line">
              <a:avLst/>
            </a:prstGeom>
            <a:ln w="222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D4C17F-BDEE-44E8-B470-4B01ED63DC7C}"/>
                </a:ext>
              </a:extLst>
            </p:cNvPr>
            <p:cNvSpPr txBox="1"/>
            <p:nvPr/>
          </p:nvSpPr>
          <p:spPr>
            <a:xfrm>
              <a:off x="3905696" y="7434630"/>
              <a:ext cx="894904" cy="4247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200s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44C748-7D0D-4085-8539-64CF820F0DCC}"/>
                </a:ext>
              </a:extLst>
            </p:cNvPr>
            <p:cNvSpPr txBox="1"/>
            <p:nvPr/>
          </p:nvSpPr>
          <p:spPr>
            <a:xfrm>
              <a:off x="5658296" y="7434630"/>
              <a:ext cx="894904" cy="4247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300s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F03D6E-AB39-4A59-B49A-BFDD3A174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5748" y="5715001"/>
              <a:ext cx="0" cy="171962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2F3A114-4E3F-4948-A8E2-313FA2A66E06}"/>
                </a:ext>
              </a:extLst>
            </p:cNvPr>
            <p:cNvCxnSpPr/>
            <p:nvPr/>
          </p:nvCxnSpPr>
          <p:spPr>
            <a:xfrm>
              <a:off x="4495800" y="5943600"/>
              <a:ext cx="144780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2E328B5D-6517-45E7-81C4-B6EA96479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7662" r="59079" b="12748"/>
          <a:stretch/>
        </p:blipFill>
        <p:spPr bwMode="auto">
          <a:xfrm>
            <a:off x="8841360" y="1371600"/>
            <a:ext cx="4798440" cy="542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9EC0A8F-6A61-4C47-BEC7-AC5B6A601ABC}"/>
              </a:ext>
            </a:extLst>
          </p:cNvPr>
          <p:cNvSpPr txBox="1"/>
          <p:nvPr/>
        </p:nvSpPr>
        <p:spPr>
          <a:xfrm>
            <a:off x="8195000" y="6791532"/>
            <a:ext cx="61945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Southern CA (Study 15.4) region in black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Central CA (Study 17.3) region in magenta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6"/>
                </a:solidFill>
              </a:rPr>
              <a:t>Bay Area (Study 18.8) region in orange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0D525E-9D6E-408B-95E8-BE003299D0DA}"/>
              </a:ext>
            </a:extLst>
          </p:cNvPr>
          <p:cNvSpPr txBox="1"/>
          <p:nvPr/>
        </p:nvSpPr>
        <p:spPr>
          <a:xfrm>
            <a:off x="8153400" y="7467984"/>
            <a:ext cx="60960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869 sites, densest near San Francisco Bay</a:t>
            </a:r>
          </a:p>
        </p:txBody>
      </p:sp>
    </p:spTree>
    <p:extLst>
      <p:ext uri="{BB962C8B-B14F-4D97-AF65-F5344CB8AC3E}">
        <p14:creationId xmlns:p14="http://schemas.microsoft.com/office/powerpoint/2010/main" val="11697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Velocity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single model large enough</a:t>
            </a:r>
            <a:br>
              <a:rPr lang="en-US" dirty="0"/>
            </a:br>
            <a:r>
              <a:rPr lang="en-US" dirty="0"/>
              <a:t>for large volumes</a:t>
            </a:r>
          </a:p>
          <a:p>
            <a:r>
              <a:rPr lang="en-US" dirty="0"/>
              <a:t>Stitch together models</a:t>
            </a:r>
          </a:p>
          <a:p>
            <a:pPr lvl="1"/>
            <a:r>
              <a:rPr lang="en-US" dirty="0"/>
              <a:t>CCA-06 + Ely GTL 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blue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USGS Bay Area (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CVM-S4.26.M01 (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1D background model (white)</a:t>
            </a:r>
          </a:p>
          <a:p>
            <a:r>
              <a:rPr lang="en-US" dirty="0"/>
              <a:t>Apply smoothing along</a:t>
            </a:r>
            <a:br>
              <a:rPr lang="en-US" dirty="0"/>
            </a:br>
            <a:r>
              <a:rPr lang="en-US" dirty="0"/>
              <a:t>model interfaces</a:t>
            </a:r>
          </a:p>
          <a:p>
            <a:pPr lvl="1"/>
            <a:r>
              <a:rPr lang="en-US" dirty="0"/>
              <a:t>Average of neighbor values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10" name="Right Triangle 9"/>
          <p:cNvSpPr/>
          <p:nvPr/>
        </p:nvSpPr>
        <p:spPr>
          <a:xfrm rot="2166556">
            <a:off x="8120632" y="3221096"/>
            <a:ext cx="3222510" cy="126328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6666" r="59479" b="12037"/>
          <a:stretch/>
        </p:blipFill>
        <p:spPr bwMode="auto">
          <a:xfrm>
            <a:off x="7848600" y="1260795"/>
            <a:ext cx="6589882" cy="643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 rot="18546030">
            <a:off x="10804481" y="5545764"/>
            <a:ext cx="2009302" cy="132007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ight Triangle 31"/>
          <p:cNvSpPr/>
          <p:nvPr/>
        </p:nvSpPr>
        <p:spPr>
          <a:xfrm rot="19887622" flipH="1" flipV="1">
            <a:off x="12472073" y="5232842"/>
            <a:ext cx="334692" cy="726101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/>
          <p:cNvSpPr/>
          <p:nvPr/>
        </p:nvSpPr>
        <p:spPr>
          <a:xfrm rot="19862480">
            <a:off x="9940921" y="1477291"/>
            <a:ext cx="1140970" cy="21182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 rot="3680599">
            <a:off x="8141185" y="2956662"/>
            <a:ext cx="3223415" cy="12471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ight Triangle 25"/>
          <p:cNvSpPr/>
          <p:nvPr/>
        </p:nvSpPr>
        <p:spPr>
          <a:xfrm rot="9179973" flipH="1">
            <a:off x="9917666" y="4914804"/>
            <a:ext cx="1408771" cy="172668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ight Triangle 26"/>
          <p:cNvSpPr/>
          <p:nvPr/>
        </p:nvSpPr>
        <p:spPr>
          <a:xfrm rot="3407919" flipH="1" flipV="1">
            <a:off x="8764733" y="3219144"/>
            <a:ext cx="3068924" cy="294419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ight Triangle 28"/>
          <p:cNvSpPr/>
          <p:nvPr/>
        </p:nvSpPr>
        <p:spPr>
          <a:xfrm rot="3261372">
            <a:off x="10872627" y="3992341"/>
            <a:ext cx="2341511" cy="311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ight Triangle 33"/>
          <p:cNvSpPr/>
          <p:nvPr/>
        </p:nvSpPr>
        <p:spPr>
          <a:xfrm rot="3658278" flipH="1" flipV="1">
            <a:off x="11938239" y="5682408"/>
            <a:ext cx="762212" cy="1892808"/>
          </a:xfrm>
          <a:prstGeom prst="rtTriangle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ight Triangle 32"/>
          <p:cNvSpPr/>
          <p:nvPr/>
        </p:nvSpPr>
        <p:spPr>
          <a:xfrm rot="19921613">
            <a:off x="10934017" y="6416710"/>
            <a:ext cx="493776" cy="118872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 rot="19498297">
            <a:off x="10017796" y="3656763"/>
            <a:ext cx="2122309" cy="2387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ight Triangle 30"/>
          <p:cNvSpPr/>
          <p:nvPr/>
        </p:nvSpPr>
        <p:spPr>
          <a:xfrm rot="14127317">
            <a:off x="8945164" y="5417726"/>
            <a:ext cx="2341517" cy="25457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572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5" grpId="0" animBg="1"/>
      <p:bldP spid="25" grpId="0" animBg="1"/>
      <p:bldP spid="26" grpId="0" animBg="1"/>
      <p:bldP spid="27" grpId="0" animBg="1"/>
      <p:bldP spid="29" grpId="0" animBg="1"/>
      <p:bldP spid="34" grpId="0" animBg="1"/>
      <p:bldP spid="33" grpId="0" animBg="1"/>
      <p:bldP spid="2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oint_src_gtl.1">
            <a:hlinkClick r:id="" action="ppaction://media"/>
            <a:extLst>
              <a:ext uri="{FF2B5EF4-FFF2-40B4-BE49-F238E27FC236}">
                <a16:creationId xmlns:a16="http://schemas.microsoft.com/office/drawing/2014/main" id="{29573187-B579-44ED-9E5D-542FEA7F1E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50" end="23297"/>
                </p14:media>
              </p:ext>
            </p:extLst>
          </p:nvPr>
        </p:nvPicPr>
        <p:blipFill rotWithShape="1">
          <a:blip r:embed="rId5"/>
          <a:srcRect l="19937" t="5239" r="21245" b="2257"/>
          <a:stretch>
            <a:fillRect/>
          </a:stretch>
        </p:blipFill>
        <p:spPr>
          <a:xfrm>
            <a:off x="685801" y="1828799"/>
            <a:ext cx="5105400" cy="5970721"/>
          </a:xfrm>
          <a:prstGeom prst="rect">
            <a:avLst/>
          </a:prstGeom>
        </p:spPr>
      </p:pic>
      <p:pic>
        <p:nvPicPr>
          <p:cNvPr id="22" name="pt_src_gtl_20km.1">
            <a:hlinkClick r:id="" action="ppaction://media"/>
            <a:extLst>
              <a:ext uri="{FF2B5EF4-FFF2-40B4-BE49-F238E27FC236}">
                <a16:creationId xmlns:a16="http://schemas.microsoft.com/office/drawing/2014/main" id="{8C25232E-2D10-4458-A3D6-DAC1B88929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0050" end="23297"/>
                </p14:media>
              </p:ext>
            </p:extLst>
          </p:nvPr>
        </p:nvPicPr>
        <p:blipFill rotWithShape="1">
          <a:blip r:embed="rId6"/>
          <a:srcRect l="22714" t="2850" r="21724" b="8485"/>
          <a:stretch>
            <a:fillRect/>
          </a:stretch>
        </p:blipFill>
        <p:spPr>
          <a:xfrm>
            <a:off x="9093201" y="1845543"/>
            <a:ext cx="5054364" cy="5953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F126A-ACF2-4EA5-88EE-707F2E68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Smoothing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D114-CB0D-4B5A-BC2C-C10798257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767714"/>
          </a:xfrm>
        </p:spPr>
        <p:txBody>
          <a:bodyPr/>
          <a:lstStyle/>
          <a:p>
            <a:r>
              <a:rPr lang="en-US" dirty="0"/>
              <a:t>Performed forward simulations near model interface to test smoothing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204F1-B705-469F-9E16-D7856FBB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E6818-267B-49C0-85CC-C2C7E0E7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C438D0-5897-4A01-BBC7-A457B1DF569D}"/>
              </a:ext>
            </a:extLst>
          </p:cNvPr>
          <p:cNvCxnSpPr/>
          <p:nvPr/>
        </p:nvCxnSpPr>
        <p:spPr>
          <a:xfrm flipH="1">
            <a:off x="2438400" y="3094260"/>
            <a:ext cx="3657600" cy="147433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42E8FF-22FD-4D32-8672-3DDF4508C00E}"/>
              </a:ext>
            </a:extLst>
          </p:cNvPr>
          <p:cNvCxnSpPr>
            <a:cxnSpLocks/>
          </p:cNvCxnSpPr>
          <p:nvPr/>
        </p:nvCxnSpPr>
        <p:spPr>
          <a:xfrm>
            <a:off x="8686800" y="3094260"/>
            <a:ext cx="1676400" cy="117294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DC4FEF-FEFD-46D8-B178-0F67DD417D26}"/>
              </a:ext>
            </a:extLst>
          </p:cNvPr>
          <p:cNvSpPr txBox="1"/>
          <p:nvPr/>
        </p:nvSpPr>
        <p:spPr>
          <a:xfrm>
            <a:off x="5776850" y="2540624"/>
            <a:ext cx="32909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Wavefront</a:t>
            </a:r>
            <a:r>
              <a:rPr lang="en-US" sz="2400" dirty="0"/>
              <a:t> encounters smoothed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B8D65-B213-4D50-9236-C0A137D82877}"/>
              </a:ext>
            </a:extLst>
          </p:cNvPr>
          <p:cNvSpPr txBox="1"/>
          <p:nvPr/>
        </p:nvSpPr>
        <p:spPr>
          <a:xfrm>
            <a:off x="5791201" y="5145072"/>
            <a:ext cx="327659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20 km smoothing shows reduced refraction effects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DB861D-8872-4064-97E9-526898A4437D}"/>
              </a:ext>
            </a:extLst>
          </p:cNvPr>
          <p:cNvSpPr/>
          <p:nvPr/>
        </p:nvSpPr>
        <p:spPr>
          <a:xfrm>
            <a:off x="1981200" y="3810000"/>
            <a:ext cx="609600" cy="1676400"/>
          </a:xfrm>
          <a:prstGeom prst="ellipse">
            <a:avLst/>
          </a:prstGeom>
          <a:noFill/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206CC4-E3A5-4B56-A25A-FD40399D7A93}"/>
              </a:ext>
            </a:extLst>
          </p:cNvPr>
          <p:cNvSpPr/>
          <p:nvPr/>
        </p:nvSpPr>
        <p:spPr>
          <a:xfrm>
            <a:off x="10363200" y="3810000"/>
            <a:ext cx="762000" cy="1752600"/>
          </a:xfrm>
          <a:prstGeom prst="ellipse">
            <a:avLst/>
          </a:prstGeom>
          <a:noFill/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CEA018-BF03-407D-861E-DABC070CD7D9}"/>
              </a:ext>
            </a:extLst>
          </p:cNvPr>
          <p:cNvSpPr txBox="1"/>
          <p:nvPr/>
        </p:nvSpPr>
        <p:spPr>
          <a:xfrm>
            <a:off x="1905000" y="2590800"/>
            <a:ext cx="266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10 km smoothing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C82D97-3502-4FF6-BEAF-92DF4E86A1EA}"/>
              </a:ext>
            </a:extLst>
          </p:cNvPr>
          <p:cNvSpPr txBox="1"/>
          <p:nvPr/>
        </p:nvSpPr>
        <p:spPr>
          <a:xfrm>
            <a:off x="10134600" y="2623268"/>
            <a:ext cx="266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20 km smoothing</a:t>
            </a:r>
          </a:p>
        </p:txBody>
      </p:sp>
    </p:spTree>
    <p:extLst>
      <p:ext uri="{BB962C8B-B14F-4D97-AF65-F5344CB8AC3E}">
        <p14:creationId xmlns:p14="http://schemas.microsoft.com/office/powerpoint/2010/main" val="40052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scec.usc.edu/scecwiki/images/b/b4/Cross_study_depth_1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91262" r="7532"/>
          <a:stretch/>
        </p:blipFill>
        <p:spPr bwMode="auto">
          <a:xfrm>
            <a:off x="5334000" y="7315200"/>
            <a:ext cx="4191000" cy="4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Geotechnical Layer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Southern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7391400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No GTL applied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5000" y="7391400"/>
            <a:ext cx="27813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Ely GTL applied</a:t>
            </a:r>
          </a:p>
        </p:txBody>
      </p:sp>
      <p:pic>
        <p:nvPicPr>
          <p:cNvPr id="2050" name="Picture 2" descr="http://scec.usc.edu/scecwiki/images/7/7e/Cross_study_no_depth_1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19782" r="4935" b="17881"/>
          <a:stretch/>
        </p:blipFill>
        <p:spPr bwMode="auto">
          <a:xfrm>
            <a:off x="1104404" y="3402106"/>
            <a:ext cx="5677396" cy="40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ec.usc.edu/scecwiki/images/b/b4/Cross_study_depth_1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8202" r="5735" b="18437"/>
          <a:stretch/>
        </p:blipFill>
        <p:spPr bwMode="auto">
          <a:xfrm>
            <a:off x="8077200" y="3308329"/>
            <a:ext cx="5638800" cy="40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2314781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When using CCA-06 for Study 17.3, used Vs min=900 m/s due to tomography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Wanted to include lower-velocity information with Study 18.8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Added Vs30-derived GTL to top 500m using Ely (2010)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Wills (2015) as source for Vs30</a:t>
            </a:r>
          </a:p>
        </p:txBody>
      </p:sp>
    </p:spTree>
    <p:extLst>
      <p:ext uri="{BB962C8B-B14F-4D97-AF65-F5344CB8AC3E}">
        <p14:creationId xmlns:p14="http://schemas.microsoft.com/office/powerpoint/2010/main" val="286144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212D-44AF-4F4D-B687-2184CD06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ED6B9-45E8-4610-88B5-AAFAA6D3F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8553604" cy="6492240"/>
          </a:xfrm>
        </p:spPr>
        <p:txBody>
          <a:bodyPr>
            <a:normAutofit/>
          </a:bodyPr>
          <a:lstStyle/>
          <a:p>
            <a:r>
              <a:rPr lang="en-US" dirty="0"/>
              <a:t>Study conducted over 128 days</a:t>
            </a:r>
          </a:p>
          <a:p>
            <a:pPr lvl="1"/>
            <a:r>
              <a:rPr lang="en-US" dirty="0"/>
              <a:t>NCSA </a:t>
            </a:r>
            <a:r>
              <a:rPr lang="en-US" i="1" dirty="0"/>
              <a:t>Blue Waters</a:t>
            </a:r>
            <a:r>
              <a:rPr lang="en-US" dirty="0"/>
              <a:t>, OLCF </a:t>
            </a:r>
            <a:r>
              <a:rPr lang="en-US" i="1" dirty="0"/>
              <a:t>Titan</a:t>
            </a:r>
            <a:endParaRPr lang="en-US" dirty="0"/>
          </a:p>
          <a:p>
            <a:r>
              <a:rPr lang="en-US" dirty="0"/>
              <a:t>Consumed 6.2 million node-hours (120 million core-hours/13,650 core-years)</a:t>
            </a:r>
          </a:p>
          <a:p>
            <a:pPr lvl="1"/>
            <a:r>
              <a:rPr lang="en-US" dirty="0"/>
              <a:t>Averaged 2,018 nodes / 38,850 cores </a:t>
            </a:r>
          </a:p>
          <a:p>
            <a:r>
              <a:rPr lang="en-US" dirty="0"/>
              <a:t>1.2 PB of data generated</a:t>
            </a:r>
          </a:p>
          <a:p>
            <a:pPr lvl="1"/>
            <a:r>
              <a:rPr lang="en-US" dirty="0"/>
              <a:t>14.4 TB of final data products</a:t>
            </a:r>
          </a:p>
          <a:p>
            <a:r>
              <a:rPr lang="en-US" dirty="0"/>
              <a:t>Synthesized 203 million two-component seismograms</a:t>
            </a:r>
          </a:p>
          <a:p>
            <a:pPr lvl="1"/>
            <a:r>
              <a:rPr lang="en-US" dirty="0"/>
              <a:t>30.4 billion intensity measures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ECC6A-0317-43EF-ABE4-6DB0219C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369A5-43FB-4D8C-BA40-C2BE6107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5BD570E-5246-45A9-AE5E-7AF45F87B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074177"/>
            <a:ext cx="5867400" cy="7079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B3955B-FE01-4597-B88B-EA30FC2946BA}"/>
              </a:ext>
            </a:extLst>
          </p:cNvPr>
          <p:cNvSpPr/>
          <p:nvPr/>
        </p:nvSpPr>
        <p:spPr>
          <a:xfrm rot="1798016">
            <a:off x="12470386" y="5499767"/>
            <a:ext cx="1572289" cy="90241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BEA40-23B7-4AAD-8F04-00FBB9A411D6}"/>
              </a:ext>
            </a:extLst>
          </p:cNvPr>
          <p:cNvSpPr/>
          <p:nvPr/>
        </p:nvSpPr>
        <p:spPr>
          <a:xfrm rot="3227686">
            <a:off x="11080825" y="4444943"/>
            <a:ext cx="1859861" cy="136314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C4EAD-5763-43A4-95FD-279D4A0917A8}"/>
              </a:ext>
            </a:extLst>
          </p:cNvPr>
          <p:cNvSpPr/>
          <p:nvPr/>
        </p:nvSpPr>
        <p:spPr>
          <a:xfrm rot="3881584">
            <a:off x="9364529" y="2423425"/>
            <a:ext cx="3054679" cy="141882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BCFCE-3A3C-4182-A280-4E0A2DC15BC8}"/>
              </a:ext>
            </a:extLst>
          </p:cNvPr>
          <p:cNvSpPr txBox="1"/>
          <p:nvPr/>
        </p:nvSpPr>
        <p:spPr>
          <a:xfrm>
            <a:off x="13091644" y="4852090"/>
            <a:ext cx="115429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Study 15.4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B6710-7FD8-45FD-B1F6-6E7BA2D68E2F}"/>
              </a:ext>
            </a:extLst>
          </p:cNvPr>
          <p:cNvSpPr txBox="1"/>
          <p:nvPr/>
        </p:nvSpPr>
        <p:spPr>
          <a:xfrm>
            <a:off x="12350105" y="4179592"/>
            <a:ext cx="1676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Study 17.3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94DB40-024A-43A6-8961-70D75DA3AA1A}"/>
              </a:ext>
            </a:extLst>
          </p:cNvPr>
          <p:cNvSpPr txBox="1"/>
          <p:nvPr/>
        </p:nvSpPr>
        <p:spPr>
          <a:xfrm>
            <a:off x="11399189" y="2296804"/>
            <a:ext cx="1676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Study 18.8</a:t>
            </a:r>
          </a:p>
        </p:txBody>
      </p:sp>
    </p:spTree>
    <p:extLst>
      <p:ext uri="{BB962C8B-B14F-4D97-AF65-F5344CB8AC3E}">
        <p14:creationId xmlns:p14="http://schemas.microsoft.com/office/powerpoint/2010/main" val="52012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6A83-2DB2-4B96-B481-190E2678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Results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75DD3-A9CF-4A6F-84A4-012B2A44F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36" y="914400"/>
            <a:ext cx="5199863" cy="685627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447F3-1E84-42FA-B91C-B4447226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B38D2-87A0-4E9E-A2DD-6FB859E1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01B36-ACBA-440A-948C-D407C22F3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927100"/>
            <a:ext cx="5181599" cy="6832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26C86-9414-4D3E-AEBB-770908D86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938482"/>
            <a:ext cx="5181599" cy="6832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7BC71B-689D-405E-976A-A7D3E40AAB48}"/>
              </a:ext>
            </a:extLst>
          </p:cNvPr>
          <p:cNvSpPr txBox="1"/>
          <p:nvPr/>
        </p:nvSpPr>
        <p:spPr>
          <a:xfrm>
            <a:off x="1447800" y="746760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CyberShake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A0308-1021-4CB8-8589-E3D58E536C3B}"/>
              </a:ext>
            </a:extLst>
          </p:cNvPr>
          <p:cNvSpPr txBox="1"/>
          <p:nvPr/>
        </p:nvSpPr>
        <p:spPr>
          <a:xfrm>
            <a:off x="10058400" y="7433189"/>
            <a:ext cx="45011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Avg of 4 NGAWest2 GMPEs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4E8EF-EC35-43E1-83F0-37E213E46FE3}"/>
              </a:ext>
            </a:extLst>
          </p:cNvPr>
          <p:cNvSpPr txBox="1"/>
          <p:nvPr/>
        </p:nvSpPr>
        <p:spPr>
          <a:xfrm>
            <a:off x="5095789" y="7433189"/>
            <a:ext cx="43760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Ratio of </a:t>
            </a:r>
            <a:r>
              <a:rPr lang="en-US" sz="2400" b="1" dirty="0" err="1"/>
              <a:t>CyberShake</a:t>
            </a:r>
            <a:r>
              <a:rPr lang="en-US" sz="2400" b="1" dirty="0"/>
              <a:t>/GMPEs</a:t>
            </a:r>
          </a:p>
        </p:txBody>
      </p:sp>
    </p:spTree>
    <p:extLst>
      <p:ext uri="{BB962C8B-B14F-4D97-AF65-F5344CB8AC3E}">
        <p14:creationId xmlns:p14="http://schemas.microsoft.com/office/powerpoint/2010/main" val="187348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139E-4D00-4F5B-801E-8A221513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Results, Bay Area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963E3E-6AF6-4DD0-96C3-DD756B63C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949125"/>
            <a:ext cx="5202967" cy="674707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2B408-4427-4A07-8192-DCBE7856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38B89-8A27-4FB6-BF30-65AB0FE0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425613-742A-468C-A3F6-E119FD28F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53" y="914400"/>
            <a:ext cx="5229747" cy="678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14D60-4A4F-4142-9171-AB6E5C4C7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05" y="937550"/>
            <a:ext cx="5211895" cy="6758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ADD205-2204-4BEB-8E29-FDC554394E5C}"/>
              </a:ext>
            </a:extLst>
          </p:cNvPr>
          <p:cNvSpPr txBox="1"/>
          <p:nvPr/>
        </p:nvSpPr>
        <p:spPr>
          <a:xfrm>
            <a:off x="1447800" y="7425811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CyberShake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EB291-1F7D-4DE7-A748-816336A07916}"/>
              </a:ext>
            </a:extLst>
          </p:cNvPr>
          <p:cNvSpPr txBox="1"/>
          <p:nvPr/>
        </p:nvSpPr>
        <p:spPr>
          <a:xfrm>
            <a:off x="10058400" y="7391400"/>
            <a:ext cx="45011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Avg of 4 NGAWest2 GMPEs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3A824-3A39-48AA-9E34-71F830D751FA}"/>
              </a:ext>
            </a:extLst>
          </p:cNvPr>
          <p:cNvSpPr txBox="1"/>
          <p:nvPr/>
        </p:nvSpPr>
        <p:spPr>
          <a:xfrm>
            <a:off x="5148921" y="7391400"/>
            <a:ext cx="43760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Ratio of </a:t>
            </a:r>
            <a:r>
              <a:rPr lang="en-US" sz="2400" b="1" dirty="0" err="1"/>
              <a:t>CyberShake</a:t>
            </a:r>
            <a:r>
              <a:rPr lang="en-US" sz="2400" b="1" dirty="0"/>
              <a:t>/GMPEs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CDA359-F63E-4B39-92CC-A325A44857EE}"/>
              </a:ext>
            </a:extLst>
          </p:cNvPr>
          <p:cNvGrpSpPr/>
          <p:nvPr/>
        </p:nvGrpSpPr>
        <p:grpSpPr>
          <a:xfrm>
            <a:off x="440889" y="990600"/>
            <a:ext cx="4100816" cy="3429000"/>
            <a:chOff x="980031" y="1716839"/>
            <a:chExt cx="5725569" cy="478757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31497A-C4A1-4F2B-BF14-A60CD5234244}"/>
                </a:ext>
              </a:extLst>
            </p:cNvPr>
            <p:cNvSpPr/>
            <p:nvPr/>
          </p:nvSpPr>
          <p:spPr>
            <a:xfrm>
              <a:off x="990600" y="1716839"/>
              <a:ext cx="5715000" cy="476016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EBF8D9-C16B-43DF-A55F-6D472CE8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031" y="1741917"/>
              <a:ext cx="5715000" cy="47625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892A2D-5A76-4B7E-829F-174AC13035A1}"/>
              </a:ext>
            </a:extLst>
          </p:cNvPr>
          <p:cNvGrpSpPr/>
          <p:nvPr/>
        </p:nvGrpSpPr>
        <p:grpSpPr>
          <a:xfrm>
            <a:off x="10105466" y="1041439"/>
            <a:ext cx="4134205" cy="3472732"/>
            <a:chOff x="6629400" y="1524000"/>
            <a:chExt cx="5715000" cy="4800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C7E5FA-DFF1-4EB6-9AC3-265A95098ADB}"/>
                </a:ext>
              </a:extLst>
            </p:cNvPr>
            <p:cNvSpPr/>
            <p:nvPr/>
          </p:nvSpPr>
          <p:spPr>
            <a:xfrm>
              <a:off x="6681527" y="1524000"/>
              <a:ext cx="5662873" cy="4800600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AAD00E-F268-4711-BC1D-D7422E539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1524000"/>
              <a:ext cx="5715000" cy="47625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A9E1F4-E4D0-4677-99CD-84AE87A79CF3}"/>
              </a:ext>
            </a:extLst>
          </p:cNvPr>
          <p:cNvGrpSpPr/>
          <p:nvPr/>
        </p:nvGrpSpPr>
        <p:grpSpPr>
          <a:xfrm>
            <a:off x="10134600" y="4604468"/>
            <a:ext cx="4146229" cy="3472732"/>
            <a:chOff x="6858000" y="3048000"/>
            <a:chExt cx="5715000" cy="47866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099A70-679C-4139-BF26-ECAD9DB73042}"/>
                </a:ext>
              </a:extLst>
            </p:cNvPr>
            <p:cNvSpPr/>
            <p:nvPr/>
          </p:nvSpPr>
          <p:spPr>
            <a:xfrm>
              <a:off x="6858000" y="3048000"/>
              <a:ext cx="5715000" cy="4786678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789692-3CBC-4A60-ACA5-B733F1E62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3050738"/>
              <a:ext cx="5715000" cy="47625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4E8983-D372-4E85-BEA0-726DD90CB92D}"/>
              </a:ext>
            </a:extLst>
          </p:cNvPr>
          <p:cNvGrpSpPr/>
          <p:nvPr/>
        </p:nvGrpSpPr>
        <p:grpSpPr>
          <a:xfrm>
            <a:off x="397454" y="4529604"/>
            <a:ext cx="4144251" cy="3434715"/>
            <a:chOff x="4444310" y="1716839"/>
            <a:chExt cx="5766490" cy="477921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F0774B-0BAB-4E5B-9579-E0CFF519532A}"/>
                </a:ext>
              </a:extLst>
            </p:cNvPr>
            <p:cNvSpPr/>
            <p:nvPr/>
          </p:nvSpPr>
          <p:spPr>
            <a:xfrm>
              <a:off x="4444310" y="1716839"/>
              <a:ext cx="5766490" cy="476016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CBB2DB-88F8-4F2F-A67A-CDF8863F9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1733550"/>
              <a:ext cx="5715000" cy="476250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4C4A9A51-D339-44E6-900A-BF249A7BCF4C}"/>
              </a:ext>
            </a:extLst>
          </p:cNvPr>
          <p:cNvSpPr/>
          <p:nvPr/>
        </p:nvSpPr>
        <p:spPr>
          <a:xfrm>
            <a:off x="6747793" y="3581400"/>
            <a:ext cx="304800" cy="304800"/>
          </a:xfrm>
          <a:prstGeom prst="ellipse">
            <a:avLst/>
          </a:prstGeom>
          <a:noFill/>
          <a:ln w="317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6717E3C-C2C8-42B1-9164-282CC733E5C7}"/>
              </a:ext>
            </a:extLst>
          </p:cNvPr>
          <p:cNvSpPr/>
          <p:nvPr/>
        </p:nvSpPr>
        <p:spPr>
          <a:xfrm>
            <a:off x="7432875" y="3657600"/>
            <a:ext cx="304800" cy="304800"/>
          </a:xfrm>
          <a:prstGeom prst="ellipse">
            <a:avLst/>
          </a:prstGeom>
          <a:noFill/>
          <a:ln w="317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F804A86-0B02-4CEB-B5B4-7F8A7EB8DE3B}"/>
              </a:ext>
            </a:extLst>
          </p:cNvPr>
          <p:cNvSpPr/>
          <p:nvPr/>
        </p:nvSpPr>
        <p:spPr>
          <a:xfrm>
            <a:off x="7139650" y="1828800"/>
            <a:ext cx="304800" cy="304800"/>
          </a:xfrm>
          <a:prstGeom prst="ellipse">
            <a:avLst/>
          </a:prstGeom>
          <a:noFill/>
          <a:ln w="317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27448D-EAFC-45D4-B547-4CEE2AC5CBBC}"/>
              </a:ext>
            </a:extLst>
          </p:cNvPr>
          <p:cNvCxnSpPr>
            <a:cxnSpLocks/>
            <a:stCxn id="32" idx="7"/>
          </p:cNvCxnSpPr>
          <p:nvPr/>
        </p:nvCxnSpPr>
        <p:spPr>
          <a:xfrm flipH="1" flipV="1">
            <a:off x="4541706" y="990601"/>
            <a:ext cx="2466250" cy="26354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678ED4-03A2-462E-95F4-EDCD56F07EA5}"/>
              </a:ext>
            </a:extLst>
          </p:cNvPr>
          <p:cNvCxnSpPr>
            <a:cxnSpLocks/>
            <a:stCxn id="32" idx="4"/>
          </p:cNvCxnSpPr>
          <p:nvPr/>
        </p:nvCxnSpPr>
        <p:spPr>
          <a:xfrm flipH="1">
            <a:off x="4534137" y="3886200"/>
            <a:ext cx="2366056" cy="533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B7948E4-103F-4C85-9CE5-7338A7985F26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4522562" y="4537747"/>
            <a:ext cx="3803976" cy="6079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4A46121-F74B-4F29-BBB8-E2C4F59B5A4E}"/>
              </a:ext>
            </a:extLst>
          </p:cNvPr>
          <p:cNvCxnSpPr>
            <a:cxnSpLocks/>
            <a:endCxn id="33" idx="5"/>
          </p:cNvCxnSpPr>
          <p:nvPr/>
        </p:nvCxnSpPr>
        <p:spPr>
          <a:xfrm flipV="1">
            <a:off x="4534135" y="5381349"/>
            <a:ext cx="3885502" cy="25434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B3090D1-F86B-48C3-B4AF-72C2A5DE1D62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7292050" y="1065509"/>
            <a:ext cx="2833725" cy="7632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1E2786E-7FB0-407D-9B56-858DBE42BB98}"/>
              </a:ext>
            </a:extLst>
          </p:cNvPr>
          <p:cNvCxnSpPr>
            <a:cxnSpLocks/>
            <a:stCxn id="35" idx="4"/>
          </p:cNvCxnSpPr>
          <p:nvPr/>
        </p:nvCxnSpPr>
        <p:spPr>
          <a:xfrm>
            <a:off x="7292050" y="2133600"/>
            <a:ext cx="2851124" cy="24041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3BF8E09-9178-48B9-BCB0-5607738AA6E1}"/>
              </a:ext>
            </a:extLst>
          </p:cNvPr>
          <p:cNvCxnSpPr>
            <a:cxnSpLocks/>
            <a:stCxn id="34" idx="7"/>
          </p:cNvCxnSpPr>
          <p:nvPr/>
        </p:nvCxnSpPr>
        <p:spPr>
          <a:xfrm>
            <a:off x="7693038" y="3702237"/>
            <a:ext cx="2450136" cy="9297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2C6985E-E983-4C21-A8AB-90327602F715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7477512" y="3917763"/>
            <a:ext cx="794542" cy="12279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B0A977E-D3F6-468B-9C60-70946B243146}"/>
              </a:ext>
            </a:extLst>
          </p:cNvPr>
          <p:cNvSpPr/>
          <p:nvPr/>
        </p:nvSpPr>
        <p:spPr>
          <a:xfrm>
            <a:off x="8194875" y="5145731"/>
            <a:ext cx="263325" cy="276044"/>
          </a:xfrm>
          <a:prstGeom prst="ellipse">
            <a:avLst/>
          </a:prstGeom>
          <a:noFill/>
          <a:ln w="3175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CB3575E-F9E4-4F06-BF59-DA446355EE64}"/>
              </a:ext>
            </a:extLst>
          </p:cNvPr>
          <p:cNvCxnSpPr>
            <a:cxnSpLocks/>
          </p:cNvCxnSpPr>
          <p:nvPr/>
        </p:nvCxnSpPr>
        <p:spPr>
          <a:xfrm>
            <a:off x="8424949" y="5382491"/>
            <a:ext cx="1716967" cy="2679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6C8F5A5-3588-48B6-8690-984E96A45637}"/>
              </a:ext>
            </a:extLst>
          </p:cNvPr>
          <p:cNvGrpSpPr/>
          <p:nvPr/>
        </p:nvGrpSpPr>
        <p:grpSpPr>
          <a:xfrm>
            <a:off x="8482240" y="1013878"/>
            <a:ext cx="3546750" cy="3437334"/>
            <a:chOff x="3516522" y="1174830"/>
            <a:chExt cx="5673564" cy="5498537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CA2FB36-E5B4-4C48-BAB8-1F6AF272506D}"/>
                </a:ext>
              </a:extLst>
            </p:cNvPr>
            <p:cNvSpPr/>
            <p:nvPr/>
          </p:nvSpPr>
          <p:spPr>
            <a:xfrm>
              <a:off x="3516522" y="1174830"/>
              <a:ext cx="5202967" cy="5490376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189DDC8-930D-48F0-904A-89D54CFB2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711" y="1510817"/>
              <a:ext cx="5667375" cy="516255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D0BE75D-C8BD-4288-96FC-51CEB1E53985}"/>
                </a:ext>
              </a:extLst>
            </p:cNvPr>
            <p:cNvSpPr txBox="1"/>
            <p:nvPr/>
          </p:nvSpPr>
          <p:spPr>
            <a:xfrm>
              <a:off x="3516522" y="1295401"/>
              <a:ext cx="5202966" cy="38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SFRH, ASK 2014 3sec RotD50 disaggregation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3867CBC-A420-439E-9875-EC03A34003C0}"/>
              </a:ext>
            </a:extLst>
          </p:cNvPr>
          <p:cNvGrpSpPr/>
          <p:nvPr/>
        </p:nvGrpSpPr>
        <p:grpSpPr>
          <a:xfrm>
            <a:off x="4986895" y="1044367"/>
            <a:ext cx="3471305" cy="3398968"/>
            <a:chOff x="315335" y="1174561"/>
            <a:chExt cx="3178868" cy="31126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9E0BB12-DC3D-4BB1-9376-F6E82615FF20}"/>
                </a:ext>
              </a:extLst>
            </p:cNvPr>
            <p:cNvSpPr/>
            <p:nvPr/>
          </p:nvSpPr>
          <p:spPr>
            <a:xfrm>
              <a:off x="328162" y="1174561"/>
              <a:ext cx="2947369" cy="310061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DF16E0A-A0A3-49EC-BE7A-78A21F0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62" y="1403162"/>
              <a:ext cx="3166041" cy="2884024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4F40379-5DB5-4DC0-A78A-C91250593A5F}"/>
                </a:ext>
              </a:extLst>
            </p:cNvPr>
            <p:cNvSpPr txBox="1"/>
            <p:nvPr/>
          </p:nvSpPr>
          <p:spPr>
            <a:xfrm>
              <a:off x="315335" y="1252512"/>
              <a:ext cx="2989641" cy="21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SFRH, </a:t>
              </a:r>
              <a:r>
                <a:rPr lang="en-US" sz="1050" dirty="0" err="1"/>
                <a:t>CyberShake</a:t>
              </a:r>
              <a:r>
                <a:rPr lang="en-US" sz="1050" dirty="0"/>
                <a:t> 3sec RotD50 disaggregation</a:t>
              </a:r>
            </a:p>
          </p:txBody>
        </p:sp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0CBAD5E-5B6A-4AE9-861B-B035635A34D9}"/>
              </a:ext>
            </a:extLst>
          </p:cNvPr>
          <p:cNvCxnSpPr>
            <a:cxnSpLocks/>
          </p:cNvCxnSpPr>
          <p:nvPr/>
        </p:nvCxnSpPr>
        <p:spPr>
          <a:xfrm>
            <a:off x="882369" y="3048000"/>
            <a:ext cx="411853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50E50EF-2A62-4457-9861-29669EA54E43}"/>
              </a:ext>
            </a:extLst>
          </p:cNvPr>
          <p:cNvCxnSpPr>
            <a:cxnSpLocks/>
          </p:cNvCxnSpPr>
          <p:nvPr/>
        </p:nvCxnSpPr>
        <p:spPr>
          <a:xfrm>
            <a:off x="885175" y="6601044"/>
            <a:ext cx="403718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>
            <a:extLst>
              <a:ext uri="{FF2B5EF4-FFF2-40B4-BE49-F238E27FC236}">
                <a16:creationId xmlns:a16="http://schemas.microsoft.com/office/drawing/2014/main" id="{2D35F673-241F-498C-9AAB-68289B28587A}"/>
              </a:ext>
            </a:extLst>
          </p:cNvPr>
          <p:cNvSpPr/>
          <p:nvPr/>
        </p:nvSpPr>
        <p:spPr>
          <a:xfrm>
            <a:off x="1279452" y="2940331"/>
            <a:ext cx="228600" cy="2047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D070941-5445-4371-A352-ABAD0A0F19D0}"/>
              </a:ext>
            </a:extLst>
          </p:cNvPr>
          <p:cNvSpPr/>
          <p:nvPr/>
        </p:nvSpPr>
        <p:spPr>
          <a:xfrm>
            <a:off x="1353865" y="6498691"/>
            <a:ext cx="228600" cy="2047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FA9AED0-CC57-4FD8-9F29-B6314CFED85C}"/>
              </a:ext>
            </a:extLst>
          </p:cNvPr>
          <p:cNvSpPr/>
          <p:nvPr/>
        </p:nvSpPr>
        <p:spPr>
          <a:xfrm>
            <a:off x="1761761" y="6500169"/>
            <a:ext cx="228600" cy="2047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B76FA39-0EEF-4709-B53E-BE9BDDE7A029}"/>
              </a:ext>
            </a:extLst>
          </p:cNvPr>
          <p:cNvGrpSpPr/>
          <p:nvPr/>
        </p:nvGrpSpPr>
        <p:grpSpPr>
          <a:xfrm>
            <a:off x="8473503" y="4615580"/>
            <a:ext cx="3474589" cy="3385420"/>
            <a:chOff x="8473503" y="4615580"/>
            <a:chExt cx="3474589" cy="338542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228A33D-B3C0-402B-9A5D-86C6B80CA347}"/>
                </a:ext>
              </a:extLst>
            </p:cNvPr>
            <p:cNvGrpSpPr/>
            <p:nvPr/>
          </p:nvGrpSpPr>
          <p:grpSpPr>
            <a:xfrm>
              <a:off x="8473503" y="4615580"/>
              <a:ext cx="3474589" cy="3385420"/>
              <a:chOff x="5486400" y="1776398"/>
              <a:chExt cx="5709143" cy="5562629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DF278A0-AE9B-4D4D-857E-9F982E6AFDCB}"/>
                  </a:ext>
                </a:extLst>
              </p:cNvPr>
              <p:cNvSpPr/>
              <p:nvPr/>
            </p:nvSpPr>
            <p:spPr>
              <a:xfrm>
                <a:off x="5486400" y="1776398"/>
                <a:ext cx="5385234" cy="5562629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D19B794B-8D3C-4E23-AC0B-D52B44539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8168" y="2160143"/>
                <a:ext cx="5667375" cy="5162550"/>
              </a:xfrm>
              <a:prstGeom prst="rect">
                <a:avLst/>
              </a:prstGeom>
            </p:spPr>
          </p:pic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3F6A5E9-51CB-4CD0-B5A0-690112DCFC60}"/>
                </a:ext>
              </a:extLst>
            </p:cNvPr>
            <p:cNvSpPr txBox="1"/>
            <p:nvPr/>
          </p:nvSpPr>
          <p:spPr>
            <a:xfrm>
              <a:off x="8531876" y="4724400"/>
              <a:ext cx="3252562" cy="23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SJO, ASK 2014 3sec RotD50 disaggregation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B8D0906-3E76-4D84-80F9-AC55B509CB2C}"/>
              </a:ext>
            </a:extLst>
          </p:cNvPr>
          <p:cNvGrpSpPr/>
          <p:nvPr/>
        </p:nvGrpSpPr>
        <p:grpSpPr>
          <a:xfrm>
            <a:off x="4922355" y="4572000"/>
            <a:ext cx="3335622" cy="3427754"/>
            <a:chOff x="4922355" y="4572000"/>
            <a:chExt cx="3335622" cy="342775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25A134-F36F-452A-A7E9-3A1E6D4D23D5}"/>
                </a:ext>
              </a:extLst>
            </p:cNvPr>
            <p:cNvGrpSpPr/>
            <p:nvPr/>
          </p:nvGrpSpPr>
          <p:grpSpPr>
            <a:xfrm>
              <a:off x="4922355" y="4572000"/>
              <a:ext cx="3335622" cy="3427754"/>
              <a:chOff x="4481512" y="872164"/>
              <a:chExt cx="5667375" cy="5823911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E25F85-6564-4E5F-B596-F78141A63F97}"/>
                  </a:ext>
                </a:extLst>
              </p:cNvPr>
              <p:cNvSpPr/>
              <p:nvPr/>
            </p:nvSpPr>
            <p:spPr>
              <a:xfrm>
                <a:off x="4487228" y="872164"/>
                <a:ext cx="5654688" cy="5780912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007D97F2-BB0B-4956-9A95-AE08FD6E0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1512" y="1533525"/>
                <a:ext cx="5667375" cy="5162550"/>
              </a:xfrm>
              <a:prstGeom prst="rect">
                <a:avLst/>
              </a:prstGeom>
            </p:spPr>
          </p:pic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EF1366B-0742-445C-A7F9-B54AA77875E2}"/>
                </a:ext>
              </a:extLst>
            </p:cNvPr>
            <p:cNvSpPr txBox="1"/>
            <p:nvPr/>
          </p:nvSpPr>
          <p:spPr>
            <a:xfrm>
              <a:off x="4963515" y="4724400"/>
              <a:ext cx="3252562" cy="23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SJO, </a:t>
              </a:r>
              <a:r>
                <a:rPr lang="en-US" sz="1050" dirty="0" err="1"/>
                <a:t>CyberShake</a:t>
              </a:r>
              <a:r>
                <a:rPr lang="en-US" sz="1050" dirty="0"/>
                <a:t> 3sec RotD50 disaggregation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1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3" grpId="0" animBg="1"/>
      <p:bldP spid="108" grpId="0" animBg="1"/>
      <p:bldP spid="109" grpId="0" animBg="1"/>
      <p:bldP spid="110" grpId="0" animBg="1"/>
    </p:bldLst>
  </p:timing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DA6411-895A-4DF5-A580-370C32B8C9B0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4873beb7-5857-4685-be1f-d57550cc96cc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544</Words>
  <Application>Microsoft Office PowerPoint</Application>
  <PresentationFormat>Custom</PresentationFormat>
  <Paragraphs>114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Times</vt:lpstr>
      <vt:lpstr>Continental North America 16x9</vt:lpstr>
      <vt:lpstr>A CyberShake PSHA Model for Northern California</vt:lpstr>
      <vt:lpstr>CyberShake Overview</vt:lpstr>
      <vt:lpstr>Northern California: Study 18.8</vt:lpstr>
      <vt:lpstr>Combined Velocity Model</vt:lpstr>
      <vt:lpstr>Smoothing Zone</vt:lpstr>
      <vt:lpstr>Geotechnical Layer</vt:lpstr>
      <vt:lpstr>Study 18.8 Metrics</vt:lpstr>
      <vt:lpstr>Study 18.8 Results</vt:lpstr>
      <vt:lpstr>Study 18.8 Results, Bay Area</vt:lpstr>
      <vt:lpstr>San Joaquin Valley</vt:lpstr>
      <vt:lpstr>Study 18.8 vs 17.3</vt:lpstr>
      <vt:lpstr>Future Directions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2019-04-25T18:17:50Z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