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6"/>
  </p:notesMasterIdLst>
  <p:sldIdLst>
    <p:sldId id="310" r:id="rId2"/>
    <p:sldId id="724" r:id="rId3"/>
    <p:sldId id="713" r:id="rId4"/>
    <p:sldId id="714" r:id="rId5"/>
    <p:sldId id="727" r:id="rId6"/>
    <p:sldId id="701" r:id="rId7"/>
    <p:sldId id="703" r:id="rId8"/>
    <p:sldId id="702" r:id="rId9"/>
    <p:sldId id="728" r:id="rId10"/>
    <p:sldId id="729" r:id="rId11"/>
    <p:sldId id="730" r:id="rId12"/>
    <p:sldId id="731" r:id="rId13"/>
    <p:sldId id="732" r:id="rId14"/>
    <p:sldId id="733" r:id="rId15"/>
    <p:sldId id="715" r:id="rId16"/>
    <p:sldId id="734" r:id="rId17"/>
    <p:sldId id="710" r:id="rId18"/>
    <p:sldId id="712" r:id="rId19"/>
    <p:sldId id="744" r:id="rId20"/>
    <p:sldId id="745" r:id="rId21"/>
    <p:sldId id="736" r:id="rId22"/>
    <p:sldId id="694" r:id="rId23"/>
    <p:sldId id="742" r:id="rId24"/>
    <p:sldId id="743" r:id="rId25"/>
    <p:sldId id="737" r:id="rId26"/>
    <p:sldId id="667" r:id="rId27"/>
    <p:sldId id="625" r:id="rId28"/>
    <p:sldId id="738" r:id="rId29"/>
    <p:sldId id="739" r:id="rId30"/>
    <p:sldId id="740" r:id="rId31"/>
    <p:sldId id="741" r:id="rId32"/>
    <p:sldId id="746" r:id="rId33"/>
    <p:sldId id="700" r:id="rId34"/>
    <p:sldId id="723" r:id="rId35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ip Maechling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CCCCFF"/>
    <a:srgbClr val="6666FF"/>
    <a:srgbClr val="9999FF"/>
    <a:srgbClr val="A50021"/>
    <a:srgbClr val="CCFFFF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75" autoAdjust="0"/>
    <p:restoredTop sz="93714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Scott Callaghan\Documents\Summer School 2014\scec-shakeout-comparison.mo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4346"/>
  <ax:ocxPr ax:name="_cy" ax:value="1375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000E6464-DBE5-4018-B25C-40B10B1D7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054F0-94E9-4EDA-9437-88209DD60917}" type="slidenum">
              <a:rPr lang="en-US"/>
              <a:pPr/>
              <a:t>1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Gravity:  F</a:t>
            </a:r>
            <a:r>
              <a:rPr lang="en-US" baseline="0" dirty="0" smtClean="0"/>
              <a:t> = mg</a:t>
            </a:r>
          </a:p>
          <a:p>
            <a:r>
              <a:rPr lang="en-US" baseline="0" dirty="0" smtClean="0"/>
              <a:t>Air resistance:  F = </a:t>
            </a:r>
            <a:r>
              <a:rPr lang="en-US" baseline="0" dirty="0" err="1" smtClean="0"/>
              <a:t>kv</a:t>
            </a:r>
            <a:r>
              <a:rPr lang="en-US" baseline="0" dirty="0" smtClean="0"/>
              <a:t>(t)</a:t>
            </a:r>
          </a:p>
          <a:p>
            <a:r>
              <a:rPr lang="en-US" baseline="0" dirty="0" smtClean="0"/>
              <a:t>F = ma = mg – </a:t>
            </a:r>
            <a:r>
              <a:rPr lang="en-US" baseline="0" dirty="0" err="1" smtClean="0"/>
              <a:t>kv</a:t>
            </a:r>
            <a:r>
              <a:rPr lang="en-US" baseline="0" dirty="0" smtClean="0"/>
              <a:t>(t)</a:t>
            </a:r>
          </a:p>
          <a:p>
            <a:r>
              <a:rPr lang="en-US" baseline="0" dirty="0" err="1" smtClean="0"/>
              <a:t>mv</a:t>
            </a:r>
            <a:r>
              <a:rPr lang="en-US" baseline="0" dirty="0" smtClean="0"/>
              <a:t>’(t) = mg – </a:t>
            </a:r>
            <a:r>
              <a:rPr lang="en-US" baseline="0" dirty="0" err="1" smtClean="0"/>
              <a:t>kv</a:t>
            </a:r>
            <a:r>
              <a:rPr lang="en-US" baseline="0" dirty="0" smtClean="0"/>
              <a:t>(t)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to </a:t>
            </a:r>
            <a:r>
              <a:rPr lang="en-US" baseline="0" dirty="0" err="1" smtClean="0"/>
              <a:t>discretize</a:t>
            </a:r>
            <a:r>
              <a:rPr lang="en-US" baseline="0" dirty="0" smtClean="0"/>
              <a:t>.  Could do this many ways, but will take the simplest:</a:t>
            </a:r>
          </a:p>
          <a:p>
            <a:endParaRPr lang="en-US" baseline="0" dirty="0" smtClean="0"/>
          </a:p>
          <a:p>
            <a:r>
              <a:rPr lang="en-US" baseline="0" dirty="0" smtClean="0"/>
              <a:t>(v(</a:t>
            </a:r>
            <a:r>
              <a:rPr lang="en-US" baseline="0" dirty="0" err="1" smtClean="0"/>
              <a:t>t+d</a:t>
            </a:r>
            <a:r>
              <a:rPr lang="en-US" baseline="0" dirty="0" smtClean="0"/>
              <a:t>) – v(t))/d = g – k/m*v(t)</a:t>
            </a:r>
          </a:p>
          <a:p>
            <a:r>
              <a:rPr lang="en-US" baseline="0" dirty="0" smtClean="0"/>
              <a:t>v(</a:t>
            </a:r>
            <a:r>
              <a:rPr lang="en-US" baseline="0" dirty="0" err="1" smtClean="0"/>
              <a:t>t+d</a:t>
            </a:r>
            <a:r>
              <a:rPr lang="en-US" baseline="0" dirty="0" smtClean="0"/>
              <a:t>) – v(t) = dg – </a:t>
            </a:r>
            <a:r>
              <a:rPr lang="en-US" baseline="0" dirty="0" err="1" smtClean="0"/>
              <a:t>dk</a:t>
            </a:r>
            <a:r>
              <a:rPr lang="en-US" baseline="0" dirty="0" smtClean="0"/>
              <a:t>/m*v(t)</a:t>
            </a:r>
          </a:p>
          <a:p>
            <a:r>
              <a:rPr lang="en-US" baseline="0" dirty="0" smtClean="0"/>
              <a:t>v(</a:t>
            </a:r>
            <a:r>
              <a:rPr lang="en-US" baseline="0" dirty="0" err="1" smtClean="0"/>
              <a:t>t+d</a:t>
            </a:r>
            <a:r>
              <a:rPr lang="en-US" baseline="0" dirty="0" smtClean="0"/>
              <a:t>) = dg + (1 – </a:t>
            </a:r>
            <a:r>
              <a:rPr lang="en-US" baseline="0" dirty="0" err="1" smtClean="0"/>
              <a:t>dk</a:t>
            </a:r>
            <a:r>
              <a:rPr lang="en-US" baseline="0" dirty="0" smtClean="0"/>
              <a:t>/m)v(t)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Could have replaced v’(t) with (v(t) – v(t-d))/d, (v(</a:t>
            </a:r>
            <a:r>
              <a:rPr lang="en-US" baseline="0" dirty="0" err="1" smtClean="0"/>
              <a:t>t+d</a:t>
            </a:r>
            <a:r>
              <a:rPr lang="en-US" baseline="0" dirty="0" smtClean="0"/>
              <a:t>/2)-v(t-d/2))/d,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Pull up spreadsheet and try different values of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16E01-DE12-424C-8E51-C8C484651A5F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DE7B1-28A0-443A-9852-D960D30A2812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609600"/>
            <a:ext cx="2233612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609600"/>
            <a:ext cx="6548438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5BEE5-0442-41BB-9EF6-C3965AF6C4A4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752600"/>
            <a:ext cx="439102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752600"/>
            <a:ext cx="439102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00200" y="6573838"/>
            <a:ext cx="6019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52400" y="6573838"/>
            <a:ext cx="1143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573838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fld id="{2D777262-6EF1-480E-B33C-5012B0D4FB65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752600"/>
            <a:ext cx="893445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0200" y="6573838"/>
            <a:ext cx="6019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52400" y="6573838"/>
            <a:ext cx="1143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73838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fld id="{FF9A18D7-AE61-450A-89D8-F576754828CC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752600"/>
            <a:ext cx="439102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752600"/>
            <a:ext cx="4391025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91000"/>
            <a:ext cx="4391025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600200" y="6573838"/>
            <a:ext cx="6019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152400" y="6573838"/>
            <a:ext cx="1143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01000" y="6573838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fld id="{9E7EA34E-46C3-4094-B1CB-6531903FCB0C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451B3-835C-49A3-826E-D864D7222CFD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08DA8-E359-44B1-B1AD-498E0DA2834A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3910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752600"/>
            <a:ext cx="43910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1344F-CC6E-43AE-A3C9-AB06C8FFECE5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6B4CF-D491-41B6-AFA5-582F0A6A513B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73485-BD44-45C6-80EC-E593FC155576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753C3-00C0-4F29-9F5B-0D043357E6D1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A1A52-D646-4944-AC43-4EC6E50D6DE4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DC466-1749-47AE-BAF7-E94C506715F0}" type="slidenum">
              <a:rPr lang="en-US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096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752600"/>
            <a:ext cx="89344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573838"/>
            <a:ext cx="601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2151A"/>
                </a:solidFill>
              </a:defRPr>
            </a:lvl1pPr>
          </a:lstStyle>
          <a:p>
            <a:endParaRPr lang="en-US"/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73838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82151A"/>
                </a:solidFill>
              </a:defRPr>
            </a:lvl1pPr>
          </a:lstStyle>
          <a:p>
            <a:endParaRPr lang="en-US"/>
          </a:p>
        </p:txBody>
      </p:sp>
      <p:sp>
        <p:nvSpPr>
          <p:cNvPr id="342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73838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82151A"/>
                </a:solidFill>
              </a:defRPr>
            </a:lvl1pPr>
          </a:lstStyle>
          <a:p>
            <a:fld id="{AC096B87-848E-44BC-B15D-499F08372197}" type="slidenum">
              <a:rPr lang="en-US"/>
              <a:pPr/>
              <a:t>‹#›</a:t>
            </a:fld>
            <a:endParaRPr lang="en-US" sz="1200"/>
          </a:p>
        </p:txBody>
      </p:sp>
      <p:pic>
        <p:nvPicPr>
          <p:cNvPr id="342023" name="Picture 7"/>
          <p:cNvPicPr>
            <a:picLocks noChangeAspect="1" noChangeArrowheads="1"/>
          </p:cNvPicPr>
          <p:nvPr/>
        </p:nvPicPr>
        <p:blipFill>
          <a:blip r:embed="rId16" cstate="print"/>
          <a:srcRect b="1950"/>
          <a:stretch>
            <a:fillRect/>
          </a:stretch>
        </p:blipFill>
        <p:spPr bwMode="auto">
          <a:xfrm>
            <a:off x="0" y="0"/>
            <a:ext cx="9144000" cy="558800"/>
          </a:xfrm>
          <a:prstGeom prst="rect">
            <a:avLst/>
          </a:prstGeom>
          <a:noFill/>
        </p:spPr>
      </p:pic>
      <p:sp>
        <p:nvSpPr>
          <p:cNvPr id="342024" name="Line 8"/>
          <p:cNvSpPr>
            <a:spLocks noChangeShapeType="1"/>
          </p:cNvSpPr>
          <p:nvPr/>
        </p:nvSpPr>
        <p:spPr bwMode="auto">
          <a:xfrm>
            <a:off x="0" y="584200"/>
            <a:ext cx="91440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82151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82151A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82151A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2151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cott%20Callaghan\Documents\SCEC\Interns\cpu-gpu-validation.mo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cott%20Callaghan\Documents\Summer%20School%202014\w2w-1hzb_ns-vmag-ry.m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cott%20Callaghan\Documents\Summer%20School%202014\w2w-1hzb_sn-vmag-ry.mov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E08-7626-4A85-BBE3-EE8606A32BA4}" type="slidenum">
              <a:rPr lang="en-US"/>
              <a:pPr/>
              <a:t>1</a:t>
            </a:fld>
            <a:endParaRPr lang="en-US" sz="120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534400" cy="1676400"/>
          </a:xfrm>
        </p:spPr>
        <p:txBody>
          <a:bodyPr/>
          <a:lstStyle/>
          <a:p>
            <a:r>
              <a:rPr lang="en-US" sz="3800" dirty="0" smtClean="0">
                <a:solidFill>
                  <a:srgbClr val="A50021"/>
                </a:solidFill>
              </a:rPr>
              <a:t>High Performance Computing at SCEC</a:t>
            </a:r>
            <a:endParaRPr lang="en-US" sz="3800" dirty="0">
              <a:solidFill>
                <a:srgbClr val="A50021"/>
              </a:solidFill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543175" y="5702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81000" y="5181600"/>
            <a:ext cx="5486400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100" dirty="0">
                <a:solidFill>
                  <a:schemeClr val="tx1"/>
                </a:solidFill>
                <a:latin typeface="Times" pitchFamily="18" charset="0"/>
              </a:rPr>
              <a:t>Scott Callaghan</a:t>
            </a:r>
          </a:p>
          <a:p>
            <a:pPr algn="l" eaLnBrk="0" hangingPunct="0"/>
            <a:r>
              <a:rPr lang="en-US" sz="2100" dirty="0">
                <a:solidFill>
                  <a:schemeClr val="tx1"/>
                </a:solidFill>
                <a:latin typeface="Times" pitchFamily="18" charset="0"/>
              </a:rPr>
              <a:t>Southern California Earthquake Center</a:t>
            </a:r>
          </a:p>
          <a:p>
            <a:pPr algn="l" eaLnBrk="0" hangingPunct="0"/>
            <a:r>
              <a:rPr lang="en-US" sz="2100" dirty="0">
                <a:solidFill>
                  <a:schemeClr val="tx1"/>
                </a:solidFill>
                <a:latin typeface="Times" pitchFamily="18" charset="0"/>
              </a:rPr>
              <a:t>University of Southern </a:t>
            </a:r>
            <a:r>
              <a:rPr lang="en-US" sz="2100" dirty="0" smtClean="0">
                <a:solidFill>
                  <a:schemeClr val="tx1"/>
                </a:solidFill>
                <a:latin typeface="Times" pitchFamily="18" charset="0"/>
              </a:rPr>
              <a:t>California</a:t>
            </a:r>
            <a:endParaRPr lang="en-US" sz="2100" dirty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430713"/>
            <a:ext cx="254476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 bwMode="auto">
          <a:xfrm>
            <a:off x="6172200" y="4495800"/>
            <a:ext cx="0" cy="1295400"/>
          </a:xfrm>
          <a:prstGeom prst="straightConnector1">
            <a:avLst/>
          </a:prstGeom>
          <a:solidFill>
            <a:srgbClr val="BABEB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Wait,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34450" cy="4724400"/>
          </a:xfrm>
        </p:spPr>
        <p:txBody>
          <a:bodyPr/>
          <a:lstStyle/>
          <a:p>
            <a:r>
              <a:rPr lang="en-US" dirty="0" smtClean="0"/>
              <a:t>Let’s simulate the velocity v(t) of a falling object over time, with air resistance</a:t>
            </a:r>
          </a:p>
          <a:p>
            <a:r>
              <a:rPr lang="en-US" dirty="0" smtClean="0"/>
              <a:t>Introductory physics time!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10</a:t>
            </a:fld>
            <a:endParaRPr lang="en-US" sz="1200"/>
          </a:p>
        </p:txBody>
      </p:sp>
      <p:sp>
        <p:nvSpPr>
          <p:cNvPr id="5" name="Cube 4"/>
          <p:cNvSpPr/>
          <p:nvPr/>
        </p:nvSpPr>
        <p:spPr bwMode="auto">
          <a:xfrm>
            <a:off x="5562600" y="3581400"/>
            <a:ext cx="1371600" cy="1295400"/>
          </a:xfrm>
          <a:prstGeom prst="cube">
            <a:avLst/>
          </a:prstGeom>
          <a:solidFill>
            <a:srgbClr val="BABE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6248400" y="2971800"/>
            <a:ext cx="0" cy="762000"/>
          </a:xfrm>
          <a:prstGeom prst="straightConnector1">
            <a:avLst/>
          </a:prstGeom>
          <a:solidFill>
            <a:srgbClr val="BABEB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791200" y="2438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kv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56901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that we’ve got the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34450" cy="4724400"/>
          </a:xfrm>
        </p:spPr>
        <p:txBody>
          <a:bodyPr/>
          <a:lstStyle/>
          <a:p>
            <a:r>
              <a:rPr lang="en-US" dirty="0" smtClean="0"/>
              <a:t>v(t+∆) = ∆g + (1-∆k/m)*v(t)</a:t>
            </a:r>
          </a:p>
          <a:p>
            <a:r>
              <a:rPr lang="en-US" dirty="0" smtClean="0"/>
              <a:t>We can write an algorithm:</a:t>
            </a:r>
          </a:p>
          <a:p>
            <a:pPr lvl="1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 = 0, delta=0.1, g=10, k=0.1, m=1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timestep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=1 to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timestep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=100: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v = delta*g + (1-delta*k/m)*v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Now you could use this to run a simulation</a:t>
            </a:r>
          </a:p>
          <a:p>
            <a:r>
              <a:rPr lang="en-US" dirty="0" smtClean="0"/>
              <a:t>Later we could add more complexity to be more accurate</a:t>
            </a:r>
          </a:p>
          <a:p>
            <a:pPr lvl="1"/>
            <a:r>
              <a:rPr lang="en-US" dirty="0" smtClean="0"/>
              <a:t>Non-zero initial velocity, g and k vary with altitude, determine k from cross-section, other forces,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11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wait!  We forgot a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the algorithm into pieces, right?</a:t>
            </a:r>
          </a:p>
          <a:p>
            <a:r>
              <a:rPr lang="en-US" dirty="0" smtClean="0"/>
              <a:t>In HPC, speedup comes from doing work in parallel</a:t>
            </a:r>
          </a:p>
          <a:p>
            <a:pPr lvl="1"/>
            <a:r>
              <a:rPr lang="en-US" dirty="0" smtClean="0"/>
              <a:t>Each processor works on small subset of job</a:t>
            </a:r>
          </a:p>
          <a:p>
            <a:pPr lvl="1"/>
            <a:r>
              <a:rPr lang="en-US" dirty="0" smtClean="0"/>
              <a:t>Results are combined</a:t>
            </a:r>
          </a:p>
          <a:p>
            <a:pPr lvl="1"/>
            <a:r>
              <a:rPr lang="en-US" dirty="0" smtClean="0"/>
              <a:t>Usually, calculations are repeated some number of times</a:t>
            </a:r>
          </a:p>
          <a:p>
            <a:pPr lvl="1"/>
            <a:r>
              <a:rPr lang="en-US" dirty="0" smtClean="0"/>
              <a:t>Final results are saved</a:t>
            </a:r>
          </a:p>
          <a:p>
            <a:r>
              <a:rPr lang="en-US" dirty="0" smtClean="0"/>
              <a:t>Most commonly, divide work up into subsets based on data</a:t>
            </a:r>
          </a:p>
          <a:p>
            <a:r>
              <a:rPr lang="en-US" dirty="0" smtClean="0"/>
              <a:t>Let’s look at matrix multiplication as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12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915400" cy="914400"/>
          </a:xfrm>
        </p:spPr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13</a:t>
            </a:fld>
            <a:endParaRPr lang="en-US" sz="1200"/>
          </a:p>
        </p:txBody>
      </p:sp>
      <p:grpSp>
        <p:nvGrpSpPr>
          <p:cNvPr id="3" name="Group 17"/>
          <p:cNvGrpSpPr/>
          <p:nvPr/>
        </p:nvGrpSpPr>
        <p:grpSpPr>
          <a:xfrm>
            <a:off x="3733800" y="1621466"/>
            <a:ext cx="1981200" cy="1981200"/>
            <a:chOff x="1066800" y="2743200"/>
            <a:chExt cx="2971800" cy="2971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066800" y="2743200"/>
              <a:ext cx="2971800" cy="2971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0" name="Straight Connector 19"/>
            <p:cNvCxnSpPr>
              <a:stCxn id="19" idx="0"/>
              <a:endCxn id="19" idx="2"/>
            </p:cNvCxnSpPr>
            <p:nvPr/>
          </p:nvCxnSpPr>
          <p:spPr bwMode="auto">
            <a:xfrm>
              <a:off x="2552700" y="2743200"/>
              <a:ext cx="0" cy="2971800"/>
            </a:xfrm>
            <a:prstGeom prst="line">
              <a:avLst/>
            </a:prstGeom>
            <a:solidFill>
              <a:srgbClr val="BABEB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98670" y="2743200"/>
              <a:ext cx="0" cy="2971800"/>
            </a:xfrm>
            <a:prstGeom prst="line">
              <a:avLst/>
            </a:prstGeom>
            <a:solidFill>
              <a:srgbClr val="BABEB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335072" y="2743200"/>
              <a:ext cx="0" cy="2971800"/>
            </a:xfrm>
            <a:prstGeom prst="line">
              <a:avLst/>
            </a:prstGeom>
            <a:solidFill>
              <a:srgbClr val="BABEB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066800" y="3471532"/>
              <a:ext cx="2971800" cy="0"/>
            </a:xfrm>
            <a:prstGeom prst="line">
              <a:avLst/>
            </a:prstGeom>
            <a:solidFill>
              <a:srgbClr val="BABEB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066800" y="4222899"/>
              <a:ext cx="2971800" cy="0"/>
            </a:xfrm>
            <a:prstGeom prst="line">
              <a:avLst/>
            </a:prstGeom>
            <a:solidFill>
              <a:srgbClr val="BABEB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1066800" y="4953000"/>
              <a:ext cx="2971800" cy="0"/>
            </a:xfrm>
            <a:prstGeom prst="line">
              <a:avLst/>
            </a:prstGeom>
            <a:solidFill>
              <a:srgbClr val="BABEB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25"/>
          <p:cNvGrpSpPr/>
          <p:nvPr/>
        </p:nvGrpSpPr>
        <p:grpSpPr>
          <a:xfrm>
            <a:off x="838200" y="1621466"/>
            <a:ext cx="1981200" cy="1981200"/>
            <a:chOff x="1066800" y="2743200"/>
            <a:chExt cx="2971800" cy="29718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1066800" y="2743200"/>
              <a:ext cx="2971800" cy="2971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>
              <a:off x="2552700" y="2743200"/>
              <a:ext cx="0" cy="2971800"/>
            </a:xfrm>
            <a:prstGeom prst="line">
              <a:avLst/>
            </a:prstGeom>
            <a:solidFill>
              <a:srgbClr val="BABEB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798670" y="2743200"/>
              <a:ext cx="0" cy="2971800"/>
            </a:xfrm>
            <a:prstGeom prst="line">
              <a:avLst/>
            </a:prstGeom>
            <a:solidFill>
              <a:srgbClr val="BABEB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3335072" y="2743200"/>
              <a:ext cx="0" cy="2971800"/>
            </a:xfrm>
            <a:prstGeom prst="line">
              <a:avLst/>
            </a:prstGeom>
            <a:solidFill>
              <a:srgbClr val="BABEB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066800" y="3471532"/>
              <a:ext cx="2971800" cy="0"/>
            </a:xfrm>
            <a:prstGeom prst="line">
              <a:avLst/>
            </a:prstGeom>
            <a:solidFill>
              <a:srgbClr val="BABEB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066800" y="4222899"/>
              <a:ext cx="2971800" cy="0"/>
            </a:xfrm>
            <a:prstGeom prst="line">
              <a:avLst/>
            </a:prstGeom>
            <a:solidFill>
              <a:srgbClr val="BABEB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066800" y="4953000"/>
              <a:ext cx="2971800" cy="0"/>
            </a:xfrm>
            <a:prstGeom prst="line">
              <a:avLst/>
            </a:prstGeom>
            <a:solidFill>
              <a:srgbClr val="BABEB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2971800" y="2340934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00400" y="3810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38200" y="1600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38200" y="207866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327299" y="161083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297169" y="208929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-5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1850066" y="207821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2317899" y="209106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2319668" y="163209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828800" y="162146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-4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1828800" y="261206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-6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1295400" y="261206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-7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2319668" y="310293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2309035" y="261206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1327299" y="312243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806301" y="311311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-2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3723167" y="1600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1828800" y="310116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-1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4724400" y="1600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4212266" y="161083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3723167" y="208929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5202866" y="1600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5213499" y="208929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4724400" y="208929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4201633" y="2099932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838200" y="2590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4724400" y="2590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4212266" y="2590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4201633" y="309230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3732031" y="307989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4724400" y="309230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5224132" y="2590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5247167" y="3090532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3723167" y="2590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cxnSp>
        <p:nvCxnSpPr>
          <p:cNvPr id="88" name="Straight Arrow Connector 87"/>
          <p:cNvCxnSpPr/>
          <p:nvPr/>
        </p:nvCxnSpPr>
        <p:spPr bwMode="auto">
          <a:xfrm>
            <a:off x="5638800" y="4267200"/>
            <a:ext cx="533400" cy="0"/>
          </a:xfrm>
          <a:prstGeom prst="straightConnector1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2335627" y="3881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grpSp>
        <p:nvGrpSpPr>
          <p:cNvPr id="6" name="Group 78"/>
          <p:cNvGrpSpPr/>
          <p:nvPr/>
        </p:nvGrpSpPr>
        <p:grpSpPr>
          <a:xfrm>
            <a:off x="381000" y="3840109"/>
            <a:ext cx="2034365" cy="533853"/>
            <a:chOff x="483773" y="3840109"/>
            <a:chExt cx="2034365" cy="533853"/>
          </a:xfrm>
        </p:grpSpPr>
        <p:grpSp>
          <p:nvGrpSpPr>
            <p:cNvPr id="7" name="Group 72"/>
            <p:cNvGrpSpPr/>
            <p:nvPr/>
          </p:nvGrpSpPr>
          <p:grpSpPr>
            <a:xfrm>
              <a:off x="505039" y="3861375"/>
              <a:ext cx="1981200" cy="478221"/>
              <a:chOff x="1371600" y="4495800"/>
              <a:chExt cx="2209800" cy="533400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1371600" y="4495800"/>
                <a:ext cx="22098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70" name="Straight Connector 69"/>
              <p:cNvCxnSpPr>
                <a:stCxn id="68" idx="0"/>
                <a:endCxn id="68" idx="2"/>
              </p:cNvCxnSpPr>
              <p:nvPr/>
            </p:nvCxnSpPr>
            <p:spPr bwMode="auto">
              <a:xfrm>
                <a:off x="2476500" y="4495800"/>
                <a:ext cx="0" cy="533400"/>
              </a:xfrm>
              <a:prstGeom prst="line">
                <a:avLst/>
              </a:prstGeom>
              <a:solidFill>
                <a:srgbClr val="BABEB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3048000" y="4495800"/>
                <a:ext cx="0" cy="533400"/>
              </a:xfrm>
              <a:prstGeom prst="line">
                <a:avLst/>
              </a:prstGeom>
              <a:solidFill>
                <a:srgbClr val="BABEB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1905000" y="4495800"/>
                <a:ext cx="0" cy="533400"/>
              </a:xfrm>
              <a:prstGeom prst="line">
                <a:avLst/>
              </a:prstGeom>
              <a:solidFill>
                <a:srgbClr val="BABEB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483773" y="3850742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62239" y="3840109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85006" y="3850742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-4</a:t>
              </a:r>
              <a:endParaRPr lang="en-US" sz="28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984738" y="3850742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7</a:t>
              </a:r>
              <a:endParaRPr lang="en-US" sz="2800" dirty="0"/>
            </a:p>
          </p:txBody>
        </p:sp>
      </p:grpSp>
      <p:grpSp>
        <p:nvGrpSpPr>
          <p:cNvPr id="8" name="Group 79"/>
          <p:cNvGrpSpPr/>
          <p:nvPr/>
        </p:nvGrpSpPr>
        <p:grpSpPr>
          <a:xfrm>
            <a:off x="2869027" y="3839656"/>
            <a:ext cx="554666" cy="2014005"/>
            <a:chOff x="2971800" y="3839656"/>
            <a:chExt cx="554666" cy="2014005"/>
          </a:xfrm>
        </p:grpSpPr>
        <p:grpSp>
          <p:nvGrpSpPr>
            <p:cNvPr id="9" name="Group 73"/>
            <p:cNvGrpSpPr/>
            <p:nvPr/>
          </p:nvGrpSpPr>
          <p:grpSpPr>
            <a:xfrm rot="5400000">
              <a:off x="2254223" y="4612864"/>
              <a:ext cx="1981200" cy="478221"/>
              <a:chOff x="1371600" y="4495800"/>
              <a:chExt cx="2209800" cy="533400"/>
            </a:xfrm>
          </p:grpSpPr>
          <p:sp>
            <p:nvSpPr>
              <p:cNvPr id="75" name="Rectangle 74"/>
              <p:cNvSpPr/>
              <p:nvPr/>
            </p:nvSpPr>
            <p:spPr bwMode="auto">
              <a:xfrm>
                <a:off x="1371600" y="4495800"/>
                <a:ext cx="22098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76" name="Straight Connector 75"/>
              <p:cNvCxnSpPr>
                <a:stCxn id="75" idx="0"/>
                <a:endCxn id="75" idx="2"/>
              </p:cNvCxnSpPr>
              <p:nvPr/>
            </p:nvCxnSpPr>
            <p:spPr bwMode="auto">
              <a:xfrm>
                <a:off x="2476500" y="4495800"/>
                <a:ext cx="0" cy="533400"/>
              </a:xfrm>
              <a:prstGeom prst="line">
                <a:avLst/>
              </a:prstGeom>
              <a:solidFill>
                <a:srgbClr val="BABEB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3048000" y="4495800"/>
                <a:ext cx="0" cy="533400"/>
              </a:xfrm>
              <a:prstGeom prst="line">
                <a:avLst/>
              </a:prstGeom>
              <a:solidFill>
                <a:srgbClr val="BABEB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1905000" y="4495800"/>
                <a:ext cx="0" cy="533400"/>
              </a:xfrm>
              <a:prstGeom prst="line">
                <a:avLst/>
              </a:prstGeom>
              <a:solidFill>
                <a:srgbClr val="BABEB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4" name="TextBox 93"/>
            <p:cNvSpPr txBox="1"/>
            <p:nvPr/>
          </p:nvSpPr>
          <p:spPr>
            <a:xfrm>
              <a:off x="2993066" y="3839656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984202" y="4329208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971800" y="4840889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982433" y="5330441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0" y="6172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give each row/column pair to a different processor</a:t>
            </a:r>
            <a:endParaRPr lang="en-US" sz="2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791200" y="23108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3657600" y="385087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</a:t>
            </a:r>
            <a:r>
              <a:rPr lang="en-US" sz="2000" dirty="0" smtClean="0"/>
              <a:t>x</a:t>
            </a:r>
            <a:r>
              <a:rPr lang="en-US" sz="2400" dirty="0" smtClean="0"/>
              <a:t>0)+(2</a:t>
            </a:r>
            <a:r>
              <a:rPr lang="en-US" sz="2000" dirty="0" smtClean="0"/>
              <a:t>x</a:t>
            </a:r>
            <a:r>
              <a:rPr lang="en-US" sz="2400" dirty="0" smtClean="0"/>
              <a:t>1)+</a:t>
            </a:r>
            <a:br>
              <a:rPr lang="en-US" sz="2400" dirty="0" smtClean="0"/>
            </a:br>
            <a:r>
              <a:rPr lang="en-US" sz="2400" dirty="0" smtClean="0"/>
              <a:t>(-4</a:t>
            </a:r>
            <a:r>
              <a:rPr lang="en-US" sz="2000" dirty="0" smtClean="0"/>
              <a:t>x</a:t>
            </a:r>
            <a:r>
              <a:rPr lang="en-US" sz="2400" dirty="0" smtClean="0"/>
              <a:t>0)+(7</a:t>
            </a:r>
            <a:r>
              <a:rPr lang="en-US" sz="2000" dirty="0" smtClean="0"/>
              <a:t>x</a:t>
            </a:r>
            <a:r>
              <a:rPr lang="en-US" sz="2400" dirty="0" smtClean="0"/>
              <a:t>2)=</a:t>
            </a:r>
            <a:endParaRPr lang="en-US" sz="2400" dirty="0"/>
          </a:p>
        </p:txBody>
      </p:sp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398170"/>
              </p:ext>
            </p:extLst>
          </p:nvPr>
        </p:nvGraphicFramePr>
        <p:xfrm>
          <a:off x="6248400" y="3810000"/>
          <a:ext cx="27432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  <a:gridCol w="609600"/>
                <a:gridCol w="838200"/>
              </a:tblGrid>
              <a:tr h="51435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-19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0" name="Rectangle 79"/>
          <p:cNvSpPr/>
          <p:nvPr/>
        </p:nvSpPr>
        <p:spPr bwMode="auto">
          <a:xfrm>
            <a:off x="838200" y="1640775"/>
            <a:ext cx="1981200" cy="49282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733800" y="1600200"/>
            <a:ext cx="504825" cy="19812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9" grpId="0"/>
      <p:bldP spid="99" grpId="0"/>
      <p:bldP spid="120" grpId="0"/>
      <p:bldP spid="80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phases in simulation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34450" cy="4724400"/>
          </a:xfrm>
        </p:spPr>
        <p:txBody>
          <a:bodyPr/>
          <a:lstStyle/>
          <a:p>
            <a:r>
              <a:rPr lang="en-US" dirty="0" smtClean="0"/>
              <a:t>Calculation - actually doing the numerical calculation</a:t>
            </a:r>
          </a:p>
          <a:p>
            <a:r>
              <a:rPr lang="en-US" dirty="0" smtClean="0"/>
              <a:t>Input/output (I/O) - reading and writing numbers from/to the paper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Passing out sheets (send out pieces of the problem)</a:t>
            </a:r>
          </a:p>
          <a:p>
            <a:pPr lvl="1"/>
            <a:r>
              <a:rPr lang="en-US" dirty="0" smtClean="0"/>
              <a:t>Telling me what your results were (send results back)</a:t>
            </a:r>
          </a:p>
          <a:p>
            <a:r>
              <a:rPr lang="en-US" dirty="0" smtClean="0"/>
              <a:t>As in this example, calculation is usually the fastest of the phases</a:t>
            </a:r>
          </a:p>
          <a:p>
            <a:r>
              <a:rPr lang="en-US" dirty="0" smtClean="0"/>
              <a:t>To speed up performance, must optimize all phases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14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at SCEC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34450" cy="4724400"/>
          </a:xfrm>
        </p:spPr>
        <p:txBody>
          <a:bodyPr/>
          <a:lstStyle/>
          <a:p>
            <a:r>
              <a:rPr lang="en-US" dirty="0" smtClean="0"/>
              <a:t>Wave propagation code</a:t>
            </a:r>
          </a:p>
          <a:p>
            <a:pPr lvl="1"/>
            <a:r>
              <a:rPr lang="en-US" sz="2200" dirty="0" smtClean="0"/>
              <a:t>Simulates the movement of seismic energy through the volume, like ripples in a pond</a:t>
            </a:r>
          </a:p>
          <a:p>
            <a:pPr lvl="1"/>
            <a:r>
              <a:rPr lang="en-US" sz="2200" dirty="0" smtClean="0"/>
              <a:t>Constructed from first principles wave physics</a:t>
            </a:r>
          </a:p>
          <a:p>
            <a:r>
              <a:rPr lang="en-US" dirty="0" smtClean="0"/>
              <a:t>Velocity model</a:t>
            </a:r>
          </a:p>
          <a:p>
            <a:pPr lvl="1"/>
            <a:r>
              <a:rPr lang="en-US" sz="2200" dirty="0" smtClean="0"/>
              <a:t>Speed of the earthquake waves at all points in the earth that you’re simulating – relates to rock density</a:t>
            </a:r>
          </a:p>
          <a:p>
            <a:pPr lvl="1"/>
            <a:r>
              <a:rPr lang="en-US" sz="2200" dirty="0" smtClean="0"/>
              <a:t>Calculated from boreholes, analyzing past earthquakes</a:t>
            </a:r>
          </a:p>
          <a:p>
            <a:r>
              <a:rPr lang="en-US" dirty="0" smtClean="0"/>
              <a:t>Earthquake description</a:t>
            </a:r>
          </a:p>
          <a:p>
            <a:pPr lvl="1"/>
            <a:r>
              <a:rPr lang="en-US" sz="2200" dirty="0" smtClean="0"/>
              <a:t>The forces experienced as an earthquake starts at a hypocenter and moves along a fault surface – initial condition</a:t>
            </a:r>
          </a:p>
          <a:p>
            <a:pPr lvl="1"/>
            <a:r>
              <a:rPr lang="en-US" sz="2200" dirty="0" smtClean="0"/>
              <a:t>Constructed from historic earthquakes, physics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15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94A2-E2D3-4355-A2DF-E028345775F1}" type="slidenum">
              <a:rPr lang="en-US"/>
              <a:pPr/>
              <a:t>16</a:t>
            </a:fld>
            <a:endParaRPr lang="en-US" sz="1200"/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Large Earthquakes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962525" y="4438650"/>
            <a:ext cx="3048000" cy="2009775"/>
          </a:xfrm>
          <a:prstGeom prst="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5477878" y="3487153"/>
            <a:ext cx="1143000" cy="721895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6239877" y="3487153"/>
            <a:ext cx="1143000" cy="721895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7001877" y="3487153"/>
            <a:ext cx="1143000" cy="721895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4672013" y="5434012"/>
            <a:ext cx="2028825" cy="0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5434013" y="5443537"/>
            <a:ext cx="2028825" cy="0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6186488" y="5443538"/>
            <a:ext cx="2028825" cy="0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962525" y="5105400"/>
            <a:ext cx="3048000" cy="0"/>
          </a:xfrm>
          <a:prstGeom prst="line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962525" y="5791200"/>
            <a:ext cx="3048000" cy="0"/>
          </a:xfrm>
          <a:prstGeom prst="line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343525" y="3829050"/>
            <a:ext cx="3048000" cy="0"/>
          </a:xfrm>
          <a:prstGeom prst="line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228600" y="4876800"/>
            <a:ext cx="441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2151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number of processors rises, harder to get good performance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8610600" cy="3200400"/>
          </a:xfrm>
        </p:spPr>
        <p:txBody>
          <a:bodyPr/>
          <a:lstStyle/>
          <a:p>
            <a:r>
              <a:rPr lang="en-US" dirty="0" smtClean="0"/>
              <a:t>Run wave propagation simulation</a:t>
            </a:r>
          </a:p>
          <a:p>
            <a:r>
              <a:rPr lang="en-US" dirty="0" smtClean="0"/>
              <a:t>Material properties, wave moves through volume</a:t>
            </a:r>
          </a:p>
          <a:p>
            <a:r>
              <a:rPr lang="en-US" dirty="0" smtClean="0"/>
              <a:t>Break up the work into pieces by geography</a:t>
            </a:r>
          </a:p>
          <a:p>
            <a:pPr lvl="1"/>
            <a:r>
              <a:rPr lang="en-US" dirty="0" smtClean="0"/>
              <a:t>Give work to each processor</a:t>
            </a:r>
          </a:p>
          <a:p>
            <a:pPr lvl="1"/>
            <a:r>
              <a:rPr lang="en-US" dirty="0" smtClean="0"/>
              <a:t>Run a </a:t>
            </a:r>
            <a:r>
              <a:rPr lang="en-US" dirty="0" err="1" smtClean="0"/>
              <a:t>timestep</a:t>
            </a:r>
            <a:endParaRPr lang="en-US" dirty="0" smtClean="0"/>
          </a:p>
          <a:p>
            <a:pPr lvl="1"/>
            <a:r>
              <a:rPr lang="en-US" dirty="0" smtClean="0"/>
              <a:t>Communicate with neighbors</a:t>
            </a:r>
          </a:p>
          <a:p>
            <a:pPr lvl="1"/>
            <a:r>
              <a:rPr lang="en-US" dirty="0" smtClean="0"/>
              <a:t>Repeat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6649" y="3262952"/>
            <a:ext cx="3810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arallelogram 9"/>
          <p:cNvSpPr/>
          <p:nvPr/>
        </p:nvSpPr>
        <p:spPr bwMode="auto">
          <a:xfrm>
            <a:off x="4953000" y="3276600"/>
            <a:ext cx="3800475" cy="1162050"/>
          </a:xfrm>
          <a:prstGeom prst="parallelogram">
            <a:avLst>
              <a:gd name="adj" fmla="val 6312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2" name="Parallelogram 11"/>
          <p:cNvSpPr/>
          <p:nvPr/>
        </p:nvSpPr>
        <p:spPr bwMode="auto">
          <a:xfrm rot="18135377">
            <a:off x="6839473" y="4334924"/>
            <a:ext cx="3092119" cy="1068559"/>
          </a:xfrm>
          <a:prstGeom prst="parallelogram">
            <a:avLst>
              <a:gd name="adj" fmla="val 158723"/>
            </a:avLst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rot="5400000">
            <a:off x="7381875" y="4838700"/>
            <a:ext cx="2038350" cy="0"/>
          </a:xfrm>
          <a:prstGeom prst="line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7809497" y="4163428"/>
            <a:ext cx="1143000" cy="721895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>
            <a:off x="7805990" y="4843214"/>
            <a:ext cx="1162048" cy="733925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0" idx="5"/>
            <a:endCxn id="12" idx="1"/>
          </p:cNvCxnSpPr>
          <p:nvPr/>
        </p:nvCxnSpPr>
        <p:spPr bwMode="auto">
          <a:xfrm>
            <a:off x="5319772" y="3857625"/>
            <a:ext cx="3066534" cy="9281"/>
          </a:xfrm>
          <a:prstGeom prst="line">
            <a:avLst/>
          </a:prstGeom>
          <a:solidFill>
            <a:srgbClr val="BABEB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5686424" y="3276600"/>
            <a:ext cx="685800" cy="1153572"/>
          </a:xfrm>
          <a:prstGeom prst="line">
            <a:avLst/>
          </a:prstGeom>
          <a:solidFill>
            <a:srgbClr val="BABEB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6448424" y="3276600"/>
            <a:ext cx="685800" cy="1153572"/>
          </a:xfrm>
          <a:prstGeom prst="line">
            <a:avLst/>
          </a:prstGeom>
          <a:solidFill>
            <a:srgbClr val="BABEB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7210425" y="3276600"/>
            <a:ext cx="685800" cy="1153572"/>
          </a:xfrm>
          <a:prstGeom prst="line">
            <a:avLst/>
          </a:prstGeom>
          <a:solidFill>
            <a:srgbClr val="BABEB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if we’re doing it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34450" cy="4724400"/>
          </a:xfrm>
        </p:spPr>
        <p:txBody>
          <a:bodyPr/>
          <a:lstStyle/>
          <a:p>
            <a:r>
              <a:rPr lang="en-US" dirty="0" smtClean="0"/>
              <a:t>Must be able to trust science results</a:t>
            </a:r>
          </a:p>
          <a:p>
            <a:pPr lvl="1"/>
            <a:r>
              <a:rPr lang="en-US" dirty="0" smtClean="0"/>
              <a:t>Just because it runs doesn’t mean it’s right…</a:t>
            </a:r>
          </a:p>
          <a:p>
            <a:r>
              <a:rPr lang="en-US" dirty="0" smtClean="0"/>
              <a:t>Verification</a:t>
            </a:r>
          </a:p>
          <a:p>
            <a:pPr lvl="1"/>
            <a:r>
              <a:rPr lang="en-US" dirty="0" smtClean="0"/>
              <a:t>Does this code behave as I expect it to?  Was it programmed correctly?</a:t>
            </a:r>
          </a:p>
          <a:p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Does this code accurately model a physical phenomenon in the real world?</a:t>
            </a:r>
          </a:p>
          <a:p>
            <a:r>
              <a:rPr lang="en-US" dirty="0" smtClean="0"/>
              <a:t>Can compare results against real earthquakes</a:t>
            </a:r>
          </a:p>
          <a:p>
            <a:r>
              <a:rPr lang="en-US" dirty="0" smtClean="0"/>
              <a:t>Can run multiple codes on same problem and compare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17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against real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3810000" cy="1981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Arial" charset="0"/>
                <a:ea typeface="ＭＳ Ｐゴシック" charset="-128"/>
              </a:rPr>
              <a:t>Comparison of data (black) to two simulations (red, blue) using alternative earth structural models for the 2008 Mw5.4 Chino Hills earthquake.</a:t>
            </a:r>
            <a:endParaRPr lang="en-US" sz="4000" dirty="0" smtClean="0">
              <a:latin typeface="Arial" charset="0"/>
              <a:ea typeface="ＭＳ Ｐゴシック" charset="-128"/>
            </a:endParaRPr>
          </a:p>
          <a:p>
            <a:pPr marL="514350" indent="-514350">
              <a:buFont typeface="Arial" charset="0"/>
              <a:buAutoNum type="arabicParenBoth"/>
              <a:defRPr/>
            </a:pPr>
            <a:endParaRPr lang="en-US" sz="4000" dirty="0" smtClean="0">
              <a:latin typeface="Arial" charset="0"/>
              <a:ea typeface="ＭＳ Ｐゴシック" charset="-128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18</a:t>
            </a:fld>
            <a:endParaRPr lang="en-US" sz="1200"/>
          </a:p>
        </p:txBody>
      </p:sp>
      <p:pic>
        <p:nvPicPr>
          <p:cNvPr id="5" name="Picture 2" descr="C:\Users\Philip James\Documents\PetaSHA_Builds\Build_12_31Sept_2009\BT_Finals\BT_Source_Materials\Images\wave_g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4290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Philip James\Desktop\CVMS-H_2sec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3733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8200" y="5029200"/>
            <a:ext cx="411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2151A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0.1-0.5Hz goodness-of-fit for simulated earthquakes relative to data from same earthquake.  Colors indicate which structural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82151A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model is a better fit.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82151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82151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arenBoth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82151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82151A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82151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between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19</a:t>
            </a:fld>
            <a:endParaRPr lang="en-US" sz="12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 descr="ShakeOut_comparis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057400"/>
            <a:ext cx="5880415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30" name="WindowsMediaPlayer1" r:id="rId2" imgW="8764223" imgH="4952381"/>
        </mc:Choice>
        <mc:Fallback>
          <p:control name="WindowsMediaPlayer1" r:id="rId2" imgW="8764223" imgH="4952381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1676400"/>
                  <a:ext cx="8764588" cy="495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962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</a:p>
          <a:p>
            <a:r>
              <a:rPr lang="en-US" dirty="0" smtClean="0"/>
              <a:t>What is High Performance Computing?</a:t>
            </a:r>
          </a:p>
          <a:p>
            <a:r>
              <a:rPr lang="en-US" dirty="0" smtClean="0"/>
              <a:t>How is it useful to SCEC?</a:t>
            </a:r>
          </a:p>
          <a:p>
            <a:r>
              <a:rPr lang="en-US" dirty="0" smtClean="0"/>
              <a:t>How does high performance computing work?</a:t>
            </a:r>
          </a:p>
          <a:p>
            <a:r>
              <a:rPr lang="en-US" dirty="0" smtClean="0"/>
              <a:t>How does it work at SCEC?</a:t>
            </a:r>
          </a:p>
          <a:p>
            <a:r>
              <a:rPr lang="en-US" dirty="0" smtClean="0"/>
              <a:t>How do we know if we’re doing it right?</a:t>
            </a:r>
          </a:p>
          <a:p>
            <a:r>
              <a:rPr lang="en-US" dirty="0" smtClean="0"/>
              <a:t>What kind of simulations has SCEC run?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past good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20</a:t>
            </a:fld>
            <a:endParaRPr lang="en-US" sz="1200"/>
          </a:p>
        </p:txBody>
      </p:sp>
      <p:pic>
        <p:nvPicPr>
          <p:cNvPr id="5" name="cpu-gpu-validation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4478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simulations does SCEC run?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types of SCEC HPC projects</a:t>
            </a:r>
          </a:p>
          <a:p>
            <a:pPr lvl="1"/>
            <a:r>
              <a:rPr lang="en-US" dirty="0" smtClean="0"/>
              <a:t>What kind of shaking will this </a:t>
            </a:r>
            <a:r>
              <a:rPr lang="en-US" i="1" dirty="0" smtClean="0"/>
              <a:t>one earthquake</a:t>
            </a:r>
            <a:r>
              <a:rPr lang="en-US" dirty="0" smtClean="0"/>
              <a:t> cause?</a:t>
            </a:r>
          </a:p>
          <a:p>
            <a:pPr lvl="1"/>
            <a:r>
              <a:rPr lang="en-US" dirty="0" smtClean="0"/>
              <a:t>What kind of shaking will this </a:t>
            </a:r>
            <a:r>
              <a:rPr lang="en-US" i="1" dirty="0" smtClean="0"/>
              <a:t>one location</a:t>
            </a:r>
            <a:r>
              <a:rPr lang="en-US" dirty="0" smtClean="0"/>
              <a:t> experience?</a:t>
            </a:r>
            <a:endParaRPr lang="en-US" b="1" dirty="0" smtClean="0"/>
          </a:p>
          <a:p>
            <a:r>
              <a:rPr lang="en-US" dirty="0" smtClean="0"/>
              <a:t>The first:  “Scenario simulations”</a:t>
            </a:r>
          </a:p>
          <a:p>
            <a:r>
              <a:rPr lang="en-US" dirty="0" smtClean="0"/>
              <a:t>The second: “Seismic hazard analysis”</a:t>
            </a:r>
          </a:p>
          <a:p>
            <a:r>
              <a:rPr lang="en-US" dirty="0" smtClean="0"/>
              <a:t>Complimentary – answering different key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21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929B-030D-45DA-B34D-32543986E55C}" type="slidenum">
              <a:rPr lang="en-US"/>
              <a:pPr/>
              <a:t>22</a:t>
            </a:fld>
            <a:endParaRPr lang="en-US" sz="1200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SCEC Scenario Simulations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34450" cy="4724400"/>
          </a:xfrm>
        </p:spPr>
        <p:txBody>
          <a:bodyPr/>
          <a:lstStyle/>
          <a:p>
            <a:r>
              <a:rPr lang="en-US" dirty="0" smtClean="0"/>
              <a:t>Simulations </a:t>
            </a:r>
            <a:r>
              <a:rPr lang="en-US" dirty="0"/>
              <a:t>of individual earthquakes</a:t>
            </a:r>
          </a:p>
          <a:p>
            <a:pPr lvl="1"/>
            <a:r>
              <a:rPr lang="en-US" dirty="0"/>
              <a:t>Determine shaking over a region caused by a single </a:t>
            </a:r>
            <a:r>
              <a:rPr lang="en-US" dirty="0" smtClean="0"/>
              <a:t>event (usually M &gt; 7)</a:t>
            </a:r>
            <a:endParaRPr lang="en-US" dirty="0"/>
          </a:p>
        </p:txBody>
      </p:sp>
      <p:pic>
        <p:nvPicPr>
          <p:cNvPr id="96358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87675"/>
            <a:ext cx="55626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589" name="Subtitle 2"/>
          <p:cNvSpPr txBox="1">
            <a:spLocks/>
          </p:cNvSpPr>
          <p:nvPr/>
        </p:nvSpPr>
        <p:spPr bwMode="auto">
          <a:xfrm>
            <a:off x="1447800" y="63246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ct val="20000"/>
              </a:spcBef>
              <a:buClr>
                <a:srgbClr val="558ED5"/>
              </a:buClr>
            </a:pPr>
            <a:r>
              <a:rPr lang="en-US" sz="1400">
                <a:solidFill>
                  <a:srgbClr val="000000"/>
                </a:solidFill>
                <a:ea typeface="Consolas" pitchFamily="49" charset="0"/>
                <a:cs typeface="Arial" pitchFamily="34" charset="0"/>
              </a:rPr>
              <a:t>Peak ground velocities for a Mw8.0 Wall-to-Wall Scenario on the San Andreas Fault (1Hz) calculated using AWP-ODC on NICS Kraken.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(N-&gt;S)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23</a:t>
            </a:fld>
            <a:endParaRPr lang="en-US" sz="1200"/>
          </a:p>
        </p:txBody>
      </p:sp>
      <p:sp>
        <p:nvSpPr>
          <p:cNvPr id="9" name="TextBox 8"/>
          <p:cNvSpPr txBox="1"/>
          <p:nvPr/>
        </p:nvSpPr>
        <p:spPr>
          <a:xfrm>
            <a:off x="5410200" y="5257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W2W (S-N)</a:t>
            </a:r>
            <a:endParaRPr lang="en-US" dirty="0"/>
          </a:p>
        </p:txBody>
      </p:sp>
      <p:pic>
        <p:nvPicPr>
          <p:cNvPr id="7" name="w2w-1hzb_ns-vmag-ry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32957"/>
            <a:ext cx="8229600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(S-&gt;N)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24</a:t>
            </a:fld>
            <a:endParaRPr lang="en-US" sz="1200"/>
          </a:p>
        </p:txBody>
      </p:sp>
      <p:pic>
        <p:nvPicPr>
          <p:cNvPr id="6" name="w2w-1hzb_sn-vmag-ry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28750"/>
            <a:ext cx="82296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8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SCEC Simulation Growth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3350" y="1673087"/>
          <a:ext cx="8934450" cy="32401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81050"/>
                <a:gridCol w="2647950"/>
                <a:gridCol w="2209800"/>
                <a:gridCol w="1600200"/>
                <a:gridCol w="1695450"/>
              </a:tblGrid>
              <a:tr h="689113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points in mesh (simulation size)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</a:t>
                      </a:r>
                      <a:r>
                        <a:rPr lang="en-US" dirty="0" err="1" smtClean="0"/>
                        <a:t>timesteps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Peak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processors</a:t>
                      </a:r>
                      <a:endParaRPr lang="en-US" dirty="0"/>
                    </a:p>
                  </a:txBody>
                  <a:tcPr/>
                </a:tc>
              </a:tr>
              <a:tr h="566530"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22,768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  <a:endParaRPr lang="en-US" dirty="0"/>
                    </a:p>
                  </a:txBody>
                  <a:tcPr/>
                </a:tc>
              </a:tr>
              <a:tr h="487017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 </a:t>
                      </a:r>
                      <a:r>
                        <a:rPr lang="en-US" dirty="0" err="1" smtClean="0"/>
                        <a:t>Tflops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32,000</a:t>
                      </a:r>
                      <a:endParaRPr lang="en-US" dirty="0"/>
                    </a:p>
                  </a:txBody>
                  <a:tcPr/>
                </a:tc>
              </a:tr>
              <a:tr h="546653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60,346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50.0 </a:t>
                      </a:r>
                      <a:r>
                        <a:rPr lang="en-US" dirty="0" err="1" smtClean="0"/>
                        <a:t>Tflops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96,000</a:t>
                      </a:r>
                      <a:endParaRPr lang="en-US" dirty="0"/>
                    </a:p>
                  </a:txBody>
                  <a:tcPr/>
                </a:tc>
              </a:tr>
              <a:tr h="520149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440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220.0 </a:t>
                      </a:r>
                      <a:r>
                        <a:rPr lang="en-US" dirty="0" err="1" smtClean="0"/>
                        <a:t>Tflops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223,074</a:t>
                      </a:r>
                      <a:endParaRPr lang="en-US" dirty="0"/>
                    </a:p>
                  </a:txBody>
                  <a:tcPr/>
                </a:tc>
              </a:tr>
              <a:tr h="430696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859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2,000 (benchmark)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2330.0 </a:t>
                      </a:r>
                      <a:r>
                        <a:rPr lang="en-US" dirty="0" err="1" smtClean="0"/>
                        <a:t>Tflops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16,384 GPUs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25</a:t>
            </a:fld>
            <a:endParaRPr lang="en-US" sz="12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5105400"/>
            <a:ext cx="8782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2151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 it’s harder to write fast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82151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 for lots of processors, looking at new exotic solutions (GPUs, coprocessors, etc.)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82151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1633-B7E5-4B76-BF8D-01FE79F71B7D}" type="slidenum">
              <a:rPr lang="en-US"/>
              <a:pPr/>
              <a:t>26</a:t>
            </a:fld>
            <a:endParaRPr lang="en-US" sz="1200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</a:t>
            </a:r>
            <a:r>
              <a:rPr lang="en-US" dirty="0"/>
              <a:t>Hazard Analysis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34450" cy="4876800"/>
          </a:xfrm>
        </p:spPr>
        <p:txBody>
          <a:bodyPr/>
          <a:lstStyle/>
          <a:p>
            <a:r>
              <a:rPr lang="en-US" dirty="0" smtClean="0"/>
              <a:t>The second kind of simulation</a:t>
            </a:r>
          </a:p>
          <a:p>
            <a:r>
              <a:rPr lang="en-US" dirty="0" smtClean="0"/>
              <a:t>Builders </a:t>
            </a:r>
            <a:r>
              <a:rPr lang="en-US" dirty="0"/>
              <a:t>ask seismologists: “What will the peak ground motion be at my new building in the next 50 years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Different question – don’t care which earthquake, care about </a:t>
            </a:r>
            <a:r>
              <a:rPr lang="en-US" i="1" dirty="0" smtClean="0"/>
              <a:t>this one </a:t>
            </a:r>
            <a:r>
              <a:rPr lang="en-US" dirty="0" smtClean="0"/>
              <a:t>location</a:t>
            </a:r>
            <a:endParaRPr lang="en-US" dirty="0"/>
          </a:p>
          <a:p>
            <a:r>
              <a:rPr lang="en-US" dirty="0"/>
              <a:t>Seismologists answer this question using Probabilistic Seismic Hazard Analysis (PSHA)</a:t>
            </a:r>
          </a:p>
          <a:p>
            <a:pPr lvl="1"/>
            <a:r>
              <a:rPr lang="en-US" dirty="0"/>
              <a:t>PSHA results used in building codes, insurance</a:t>
            </a:r>
          </a:p>
          <a:p>
            <a:pPr lvl="1"/>
            <a:r>
              <a:rPr lang="en-US" dirty="0"/>
              <a:t>California building codes impact billions of dollars of construction yearly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73B5-6465-40F0-8BC4-4F8516BF44EC}" type="slidenum">
              <a:rPr lang="en-US"/>
              <a:pPr/>
              <a:t>27</a:t>
            </a:fld>
            <a:endParaRPr lang="en-US" sz="1200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PSHA Reporting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34450" cy="2057400"/>
          </a:xfrm>
        </p:spPr>
        <p:txBody>
          <a:bodyPr/>
          <a:lstStyle/>
          <a:p>
            <a:r>
              <a:rPr lang="en-US"/>
              <a:t>PSHA information is relayed through</a:t>
            </a:r>
          </a:p>
          <a:p>
            <a:pPr lvl="1"/>
            <a:r>
              <a:rPr lang="en-US"/>
              <a:t>Hazard curves (for 1 location)</a:t>
            </a:r>
          </a:p>
          <a:p>
            <a:pPr lvl="1"/>
            <a:r>
              <a:rPr lang="en-US"/>
              <a:t>Hazard maps (for a region)</a:t>
            </a:r>
          </a:p>
        </p:txBody>
      </p:sp>
      <p:pic>
        <p:nvPicPr>
          <p:cNvPr id="852996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 b="31651"/>
          <a:stretch>
            <a:fillRect/>
          </a:stretch>
        </p:blipFill>
        <p:spPr bwMode="auto">
          <a:xfrm>
            <a:off x="4800600" y="3171825"/>
            <a:ext cx="4191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2998" name="Text Box 6"/>
          <p:cNvSpPr txBox="1">
            <a:spLocks noChangeArrowheads="1"/>
          </p:cNvSpPr>
          <p:nvPr/>
        </p:nvSpPr>
        <p:spPr bwMode="auto">
          <a:xfrm>
            <a:off x="4648200" y="6400800"/>
            <a:ext cx="4495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Probability of exceeding 0.1g in 50 yrs</a:t>
            </a:r>
          </a:p>
        </p:txBody>
      </p:sp>
      <p:sp>
        <p:nvSpPr>
          <p:cNvPr id="852999" name="Text Box 7"/>
          <p:cNvSpPr txBox="1">
            <a:spLocks noChangeArrowheads="1"/>
          </p:cNvSpPr>
          <p:nvPr/>
        </p:nvSpPr>
        <p:spPr bwMode="auto">
          <a:xfrm>
            <a:off x="457200" y="6400800"/>
            <a:ext cx="3733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Curve for downtown LA</a:t>
            </a:r>
          </a:p>
        </p:txBody>
      </p:sp>
      <p:pic>
        <p:nvPicPr>
          <p:cNvPr id="8530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95638"/>
            <a:ext cx="4165600" cy="3187700"/>
          </a:xfrm>
          <a:prstGeom prst="rect">
            <a:avLst/>
          </a:prstGeom>
          <a:noFill/>
        </p:spPr>
      </p:pic>
      <p:sp>
        <p:nvSpPr>
          <p:cNvPr id="853005" name="Line 13"/>
          <p:cNvSpPr>
            <a:spLocks noChangeShapeType="1"/>
          </p:cNvSpPr>
          <p:nvPr/>
        </p:nvSpPr>
        <p:spPr bwMode="auto">
          <a:xfrm>
            <a:off x="785813" y="4929188"/>
            <a:ext cx="11064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853007" name="Text Box 15"/>
          <p:cNvSpPr txBox="1">
            <a:spLocks noChangeArrowheads="1"/>
          </p:cNvSpPr>
          <p:nvPr/>
        </p:nvSpPr>
        <p:spPr bwMode="auto">
          <a:xfrm>
            <a:off x="1905000" y="4719638"/>
            <a:ext cx="1752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2% in 50 years</a:t>
            </a:r>
          </a:p>
        </p:txBody>
      </p:sp>
      <p:sp>
        <p:nvSpPr>
          <p:cNvPr id="853008" name="Line 16"/>
          <p:cNvSpPr>
            <a:spLocks noChangeShapeType="1"/>
          </p:cNvSpPr>
          <p:nvPr/>
        </p:nvSpPr>
        <p:spPr bwMode="auto">
          <a:xfrm>
            <a:off x="1885950" y="4933950"/>
            <a:ext cx="0" cy="1160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853009" name="Text Box 17"/>
          <p:cNvSpPr txBox="1">
            <a:spLocks noChangeArrowheads="1"/>
          </p:cNvSpPr>
          <p:nvPr/>
        </p:nvSpPr>
        <p:spPr bwMode="auto">
          <a:xfrm>
            <a:off x="1828800" y="5729288"/>
            <a:ext cx="762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0.6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rcle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7320" y="1676400"/>
            <a:ext cx="491048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do PSHA?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343400" cy="4724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Pick a location of interest.</a:t>
            </a:r>
          </a:p>
          <a:p>
            <a:pPr marL="514350" indent="-514350">
              <a:buAutoNum type="arabicPeriod"/>
            </a:pPr>
            <a:r>
              <a:rPr lang="en-US" dirty="0" smtClean="0"/>
              <a:t>Determine what future earthquakes might happen which could affect that location.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Estimate the magnitude and probability for each (using UCERF!)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28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 the interesting part…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Determine the shaking caused by each earthquake at the site of interest.</a:t>
            </a:r>
          </a:p>
          <a:p>
            <a:pPr marL="0" indent="0">
              <a:buNone/>
            </a:pPr>
            <a:r>
              <a:rPr lang="en-US" dirty="0" smtClean="0"/>
              <a:t>Can calculate with ‘attenuation relationships’ – extrapolate from historical data.</a:t>
            </a:r>
          </a:p>
          <a:p>
            <a:pPr marL="0" indent="0">
              <a:buNone/>
            </a:pPr>
            <a:r>
              <a:rPr lang="en-US" dirty="0" smtClean="0"/>
              <a:t>Roughly, based</a:t>
            </a:r>
            <a:br>
              <a:rPr lang="en-US" dirty="0" smtClean="0"/>
            </a:br>
            <a:r>
              <a:rPr lang="en-US" dirty="0" smtClean="0"/>
              <a:t>on how far, what</a:t>
            </a:r>
            <a:br>
              <a:rPr lang="en-US" dirty="0" smtClean="0"/>
            </a:br>
            <a:r>
              <a:rPr lang="en-US" dirty="0" smtClean="0"/>
              <a:t>magnitude.</a:t>
            </a:r>
          </a:p>
          <a:p>
            <a:pPr marL="0" indent="0">
              <a:buNone/>
            </a:pPr>
            <a:r>
              <a:rPr lang="en-US" dirty="0" smtClean="0"/>
              <a:t>Very quick, but</a:t>
            </a:r>
            <a:br>
              <a:rPr lang="en-US" dirty="0" smtClean="0"/>
            </a:br>
            <a:r>
              <a:rPr lang="en-US" dirty="0" smtClean="0"/>
              <a:t>(too?) </a:t>
            </a:r>
            <a:r>
              <a:rPr lang="en-US" dirty="0"/>
              <a:t>s</a:t>
            </a:r>
            <a:r>
              <a:rPr lang="en-US" dirty="0" smtClean="0"/>
              <a:t>imple.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29</a:t>
            </a:fld>
            <a:endParaRPr lang="en-US" sz="1200"/>
          </a:p>
        </p:txBody>
      </p:sp>
      <p:pic>
        <p:nvPicPr>
          <p:cNvPr id="8" name="Picture 3" descr="BJF_AttenRe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55626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arthquake.usgs.gov/earthquakes/shakemap/global/shake/NLE2011NMSW7.7_se/download/inten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997" y="685800"/>
            <a:ext cx="5443603" cy="611358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3</a:t>
            </a:fld>
            <a:endParaRPr lang="en-US" sz="1200"/>
          </a:p>
        </p:txBody>
      </p:sp>
      <p:pic>
        <p:nvPicPr>
          <p:cNvPr id="9" name="Picture 2" descr="http://upload.wikimedia.org/wikipedia/commons/5/5f/Standardchinch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3860800" cy="2895600"/>
          </a:xfrm>
          <a:prstGeom prst="rect">
            <a:avLst/>
          </a:prstGeom>
          <a:noFill/>
        </p:spPr>
      </p:pic>
      <p:pic>
        <p:nvPicPr>
          <p:cNvPr id="1026" name="Picture 2" descr="C:\Users\Scott\Documents\Knitting\Pics to list\P1010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79095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34450" cy="4724400"/>
          </a:xfrm>
        </p:spPr>
        <p:txBody>
          <a:bodyPr/>
          <a:lstStyle/>
          <a:p>
            <a:r>
              <a:rPr lang="en-US" dirty="0" smtClean="0"/>
              <a:t>We can use a physical approach to simulate each earthquake</a:t>
            </a:r>
          </a:p>
          <a:p>
            <a:r>
              <a:rPr lang="en-US" dirty="0" smtClean="0"/>
              <a:t>SCEC does this in the “CyberShake” project</a:t>
            </a:r>
          </a:p>
          <a:p>
            <a:r>
              <a:rPr lang="en-US" dirty="0" smtClean="0"/>
              <a:t>For each site (like USC)</a:t>
            </a:r>
          </a:p>
          <a:p>
            <a:pPr lvl="1"/>
            <a:r>
              <a:rPr lang="en-US" dirty="0" smtClean="0"/>
              <a:t>Run 2 wave propagation simulations, like the scenarios</a:t>
            </a:r>
          </a:p>
          <a:p>
            <a:pPr lvl="1"/>
            <a:r>
              <a:rPr lang="en-US" dirty="0" smtClean="0"/>
              <a:t>Determine shaking from ~415,000 earthquakes</a:t>
            </a:r>
          </a:p>
          <a:p>
            <a:r>
              <a:rPr lang="en-US" dirty="0" smtClean="0"/>
              <a:t>Since it is a 3D simulation, includes more complexity</a:t>
            </a:r>
          </a:p>
          <a:p>
            <a:pPr lvl="1"/>
            <a:r>
              <a:rPr lang="en-US" dirty="0" smtClean="0"/>
              <a:t>Earth structure</a:t>
            </a:r>
          </a:p>
          <a:p>
            <a:pPr lvl="1"/>
            <a:r>
              <a:rPr lang="en-US" dirty="0" smtClean="0"/>
              <a:t>Rupture direction</a:t>
            </a:r>
          </a:p>
          <a:p>
            <a:r>
              <a:rPr lang="en-US" dirty="0" smtClean="0"/>
              <a:t>Different kind of HPC – many earthquakes, each one cheap to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30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complete PSHA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31</a:t>
            </a:fld>
            <a:endParaRPr lang="en-US" sz="1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17526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2400" dirty="0" smtClean="0"/>
              <a:t>5. Combine the levels of shaking with probabilities to produce a hazard curve.</a:t>
            </a:r>
          </a:p>
          <a:p>
            <a:pPr marL="0" indent="0">
              <a:buNone/>
            </a:pPr>
            <a:r>
              <a:rPr lang="en-US" sz="2400" dirty="0" smtClean="0"/>
              <a:t>Repeat for multiple locations for a hazard map.  For the Los Angeles area, we need about 200 locations for a good map.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3200400"/>
            <a:ext cx="420624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AutoShape 11" descr="http://northridge.usc.edu/cybershake/status/cgi-bin/loadpng.py?img=/home/scec-00/cybershk/opensha/curves/SBSM/SBSM_ERF35_Run1324_SA_3sec_03_29_20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1" name="AutoShape 13" descr="http://northridge.usc.edu/cybershake/status/cgi-bin/loadpng.py?img=/home/scec-00/cybershk/opensha/curves/SBSM/SBSM_ERF35_Run1324_SA_3sec_03_29_20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62" name="Picture 14" descr="C:\Users\Scott\Documents\SCEC\Interns\SBSM_ERF35_Run1324_SA_3sec_03_29_2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120" y="3200400"/>
            <a:ext cx="429768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approach make a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32</a:t>
            </a:fld>
            <a:endParaRPr lang="en-US" sz="1200"/>
          </a:p>
        </p:txBody>
      </p:sp>
      <p:pic>
        <p:nvPicPr>
          <p:cNvPr id="5" name="Picture 2" descr="http://opensha.usc.edu/gmtData/1400606683817/basemap.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1143000"/>
            <a:ext cx="6077243" cy="5486400"/>
          </a:xfrm>
          <a:prstGeom prst="rect">
            <a:avLst/>
          </a:prstGeom>
          <a:noFill/>
        </p:spPr>
      </p:pic>
      <p:pic>
        <p:nvPicPr>
          <p:cNvPr id="6" name="Picture 4" descr="http://opensha.usc.edu/gmtData/1400606683817/interpolated.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143000"/>
            <a:ext cx="6077243" cy="5486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6172200"/>
            <a:ext cx="419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Attenuation Hazard Map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6182380"/>
            <a:ext cx="419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CyberShake Hazard Map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57400" y="1219200"/>
            <a:ext cx="5181600" cy="5638800"/>
            <a:chOff x="2057400" y="1219200"/>
            <a:chExt cx="5181600" cy="5638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057400" y="1323620"/>
              <a:ext cx="5174392" cy="5534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1988" name="Picture 4" descr="http://opensha.usc.edu/gmtData/1401221746393/ratio.150.png"/>
            <p:cNvPicPr>
              <a:picLocks noChangeAspect="1" noChangeArrowheads="1"/>
            </p:cNvPicPr>
            <p:nvPr/>
          </p:nvPicPr>
          <p:blipFill>
            <a:blip r:embed="rId5" cstate="print"/>
            <a:srcRect l="8964" t="9931" r="17328" b="8414"/>
            <a:stretch>
              <a:fillRect/>
            </a:stretch>
          </p:blipFill>
          <p:spPr bwMode="auto">
            <a:xfrm>
              <a:off x="2087238" y="1219200"/>
              <a:ext cx="5105400" cy="51054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209800" y="6336957"/>
              <a:ext cx="2133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Higher Attenuation</a:t>
              </a:r>
              <a:endParaRPr lang="en-US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53000" y="6336957"/>
              <a:ext cx="2286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Higher CyberShake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83D6-6D12-4C38-9FD0-FF5258E80F9A}" type="slidenum">
              <a:rPr lang="en-US"/>
              <a:pPr/>
              <a:t>33</a:t>
            </a:fld>
            <a:endParaRPr lang="en-US" sz="1200"/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534400" cy="4876800"/>
          </a:xfrm>
        </p:spPr>
        <p:txBody>
          <a:bodyPr/>
          <a:lstStyle/>
          <a:p>
            <a:r>
              <a:rPr lang="en-US" dirty="0" smtClean="0"/>
              <a:t>M8 simulation</a:t>
            </a:r>
          </a:p>
          <a:p>
            <a:pPr lvl="1"/>
            <a:r>
              <a:rPr lang="en-US" dirty="0" smtClean="0"/>
              <a:t>600 TB output</a:t>
            </a:r>
          </a:p>
          <a:p>
            <a:pPr lvl="1"/>
            <a:r>
              <a:rPr lang="en-US" dirty="0" smtClean="0"/>
              <a:t>436 billion mesh points</a:t>
            </a:r>
            <a:endParaRPr lang="en-US" dirty="0"/>
          </a:p>
          <a:p>
            <a:pPr lvl="1"/>
            <a:r>
              <a:rPr lang="en-US" dirty="0" smtClean="0"/>
              <a:t>223,074 processors for 24 hours</a:t>
            </a:r>
            <a:endParaRPr lang="en-US" dirty="0"/>
          </a:p>
          <a:p>
            <a:r>
              <a:rPr lang="en-US" dirty="0" err="1" smtClean="0"/>
              <a:t>CyberShake</a:t>
            </a:r>
            <a:r>
              <a:rPr lang="en-US" dirty="0" smtClean="0"/>
              <a:t> (Feb-March 2014)</a:t>
            </a:r>
          </a:p>
          <a:p>
            <a:pPr lvl="1"/>
            <a:r>
              <a:rPr lang="en-US" dirty="0" smtClean="0"/>
              <a:t>1144 sites</a:t>
            </a:r>
          </a:p>
          <a:p>
            <a:pPr lvl="1"/>
            <a:r>
              <a:rPr lang="en-US" dirty="0" smtClean="0"/>
              <a:t>57 TB output files</a:t>
            </a:r>
          </a:p>
          <a:p>
            <a:pPr lvl="1"/>
            <a:r>
              <a:rPr lang="en-US" dirty="0" smtClean="0"/>
              <a:t>100 million tasks executed</a:t>
            </a:r>
            <a:endParaRPr lang="en-US" dirty="0"/>
          </a:p>
          <a:p>
            <a:pPr lvl="1"/>
            <a:r>
              <a:rPr lang="en-US" dirty="0" smtClean="0"/>
              <a:t>46,700 CPUs + 225 GPUs for 14 days</a:t>
            </a:r>
          </a:p>
          <a:p>
            <a:r>
              <a:rPr lang="en-US" dirty="0" smtClean="0"/>
              <a:t>Onward and upward!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performance computing</a:t>
            </a:r>
          </a:p>
          <a:p>
            <a:pPr lvl="1"/>
            <a:r>
              <a:rPr lang="en-US" dirty="0" smtClean="0"/>
              <a:t>Is hard</a:t>
            </a:r>
          </a:p>
          <a:p>
            <a:pPr lvl="1"/>
            <a:r>
              <a:rPr lang="en-US" dirty="0" smtClean="0"/>
              <a:t>But interesting!</a:t>
            </a:r>
          </a:p>
          <a:p>
            <a:pPr lvl="1"/>
            <a:r>
              <a:rPr lang="en-US" dirty="0" smtClean="0"/>
              <a:t>Provides a technique for solving big problems in many fields</a:t>
            </a:r>
          </a:p>
          <a:p>
            <a:pPr lvl="1"/>
            <a:r>
              <a:rPr lang="en-US" dirty="0" smtClean="0"/>
              <a:t>Opportunities to problem-solve and expand horizons</a:t>
            </a:r>
          </a:p>
          <a:p>
            <a:r>
              <a:rPr lang="en-US" dirty="0" smtClean="0"/>
              <a:t>SCEC uses HPC</a:t>
            </a:r>
          </a:p>
          <a:p>
            <a:pPr lvl="1"/>
            <a:r>
              <a:rPr lang="en-US" dirty="0" smtClean="0"/>
              <a:t>To determine the shaking from one big earthquake</a:t>
            </a:r>
          </a:p>
          <a:p>
            <a:pPr lvl="1"/>
            <a:r>
              <a:rPr lang="en-US" dirty="0" smtClean="0"/>
              <a:t>To determine </a:t>
            </a:r>
            <a:r>
              <a:rPr lang="en-US" smtClean="0"/>
              <a:t>the hazard at </a:t>
            </a:r>
            <a:r>
              <a:rPr lang="en-US" dirty="0" smtClean="0"/>
              <a:t>one location</a:t>
            </a:r>
          </a:p>
          <a:p>
            <a:pPr lvl="1"/>
            <a:r>
              <a:rPr lang="en-US" dirty="0" smtClean="0"/>
              <a:t>To support experiments and theory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34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I choose to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like math, science, programming</a:t>
            </a:r>
          </a:p>
          <a:p>
            <a:pPr lvl="1"/>
            <a:r>
              <a:rPr lang="en-US" dirty="0" smtClean="0"/>
              <a:t>A little programming experience in high school, not a lot</a:t>
            </a:r>
          </a:p>
          <a:p>
            <a:r>
              <a:rPr lang="en-US" dirty="0" smtClean="0"/>
              <a:t>Computer science for a research group brings together my interests</a:t>
            </a:r>
          </a:p>
          <a:p>
            <a:pPr lvl="1"/>
            <a:r>
              <a:rPr lang="en-US" dirty="0" smtClean="0"/>
              <a:t>Work with smart people in many fields</a:t>
            </a:r>
          </a:p>
          <a:p>
            <a:pPr lvl="1"/>
            <a:r>
              <a:rPr lang="en-US" dirty="0" smtClean="0"/>
              <a:t>Work on real problems with useful applications</a:t>
            </a:r>
          </a:p>
          <a:p>
            <a:pPr lvl="1"/>
            <a:r>
              <a:rPr lang="en-US" dirty="0" smtClean="0"/>
              <a:t>Advance science research</a:t>
            </a:r>
          </a:p>
          <a:p>
            <a:r>
              <a:rPr lang="en-US" dirty="0" smtClean="0"/>
              <a:t>I get to ‘dabble’ in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4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High Performance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large computers with many processors to do simulations quickly</a:t>
            </a:r>
          </a:p>
          <a:p>
            <a:r>
              <a:rPr lang="en-US" dirty="0" smtClean="0"/>
              <a:t>Used by many fields, such as:</a:t>
            </a:r>
          </a:p>
          <a:p>
            <a:pPr lvl="1"/>
            <a:r>
              <a:rPr lang="en-US" dirty="0" smtClean="0"/>
              <a:t>Chemistry</a:t>
            </a:r>
          </a:p>
          <a:p>
            <a:pPr lvl="1"/>
            <a:r>
              <a:rPr lang="en-US" dirty="0" smtClean="0"/>
              <a:t>Aerospace</a:t>
            </a:r>
          </a:p>
          <a:p>
            <a:pPr lvl="1"/>
            <a:r>
              <a:rPr lang="en-US" dirty="0" smtClean="0"/>
              <a:t>Genomics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Cosmology</a:t>
            </a:r>
          </a:p>
          <a:p>
            <a:r>
              <a:rPr lang="en-US" dirty="0" smtClean="0"/>
              <a:t>Serves as the (controversial)</a:t>
            </a:r>
            <a:br>
              <a:rPr lang="en-US" dirty="0" smtClean="0"/>
            </a:br>
            <a:r>
              <a:rPr lang="en-US" dirty="0" smtClean="0"/>
              <a:t>“third pillar” of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5</a:t>
            </a:fld>
            <a:endParaRPr lang="en-US" sz="1200"/>
          </a:p>
        </p:txBody>
      </p:sp>
      <p:grpSp>
        <p:nvGrpSpPr>
          <p:cNvPr id="14" name="Group 13"/>
          <p:cNvGrpSpPr/>
          <p:nvPr/>
        </p:nvGrpSpPr>
        <p:grpSpPr>
          <a:xfrm>
            <a:off x="6172200" y="5029200"/>
            <a:ext cx="2209800" cy="990600"/>
            <a:chOff x="6083598" y="4898066"/>
            <a:chExt cx="2209800" cy="990600"/>
          </a:xfrm>
        </p:grpSpPr>
        <p:sp>
          <p:nvSpPr>
            <p:cNvPr id="7" name="Oval 6"/>
            <p:cNvSpPr/>
            <p:nvPr/>
          </p:nvSpPr>
          <p:spPr bwMode="auto">
            <a:xfrm>
              <a:off x="6083598" y="4898066"/>
              <a:ext cx="2209800" cy="990600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72200" y="5105400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Experiment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05200" y="3864934"/>
            <a:ext cx="2209800" cy="990600"/>
            <a:chOff x="5105400" y="3962400"/>
            <a:chExt cx="2209800" cy="990600"/>
          </a:xfrm>
        </p:grpSpPr>
        <p:sp>
          <p:nvSpPr>
            <p:cNvPr id="11" name="Oval 10"/>
            <p:cNvSpPr/>
            <p:nvPr/>
          </p:nvSpPr>
          <p:spPr bwMode="auto">
            <a:xfrm>
              <a:off x="5105400" y="3962400"/>
              <a:ext cx="2209800" cy="990600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4191000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Simulation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72200" y="2798134"/>
            <a:ext cx="2209800" cy="990600"/>
            <a:chOff x="6019800" y="2667000"/>
            <a:chExt cx="2209800" cy="990600"/>
          </a:xfrm>
        </p:grpSpPr>
        <p:sp>
          <p:nvSpPr>
            <p:cNvPr id="12" name="Oval 11"/>
            <p:cNvSpPr/>
            <p:nvPr/>
          </p:nvSpPr>
          <p:spPr bwMode="auto">
            <a:xfrm>
              <a:off x="6019800" y="2667000"/>
              <a:ext cx="2209800" cy="990600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0800" y="28956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Theory</a:t>
              </a:r>
              <a:endParaRPr lang="en-US" dirty="0"/>
            </a:p>
          </p:txBody>
        </p:sp>
      </p:grpSp>
      <p:cxnSp>
        <p:nvCxnSpPr>
          <p:cNvPr id="17" name="Straight Arrow Connector 16"/>
          <p:cNvCxnSpPr>
            <a:stCxn id="11" idx="7"/>
          </p:cNvCxnSpPr>
          <p:nvPr/>
        </p:nvCxnSpPr>
        <p:spPr bwMode="auto">
          <a:xfrm flipV="1">
            <a:off x="5391382" y="3429000"/>
            <a:ext cx="857018" cy="581004"/>
          </a:xfrm>
          <a:prstGeom prst="straightConnector1">
            <a:avLst/>
          </a:prstGeom>
          <a:solidFill>
            <a:srgbClr val="BABEB6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0"/>
          </p:cNvCxnSpPr>
          <p:nvPr/>
        </p:nvCxnSpPr>
        <p:spPr bwMode="auto">
          <a:xfrm flipV="1">
            <a:off x="7277100" y="3810000"/>
            <a:ext cx="0" cy="1219200"/>
          </a:xfrm>
          <a:prstGeom prst="straightConnector1">
            <a:avLst/>
          </a:prstGeom>
          <a:solidFill>
            <a:srgbClr val="BABEB6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1" idx="5"/>
          </p:cNvCxnSpPr>
          <p:nvPr/>
        </p:nvCxnSpPr>
        <p:spPr bwMode="auto">
          <a:xfrm flipH="1" flipV="1">
            <a:off x="5391382" y="4710464"/>
            <a:ext cx="933218" cy="623536"/>
          </a:xfrm>
          <a:prstGeom prst="straightConnector1">
            <a:avLst/>
          </a:prstGeom>
          <a:solidFill>
            <a:srgbClr val="BABEB6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6</a:t>
            </a:fld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6096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36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How is HPC useful to SCEC?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077200" y="662305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071DD3-A96A-413D-BAE6-303D7993FF6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2151A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2151A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33350" y="6138863"/>
            <a:ext cx="4279900" cy="719137"/>
            <a:chOff x="-1" y="2793"/>
            <a:chExt cx="2696" cy="453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03" y="2851"/>
              <a:ext cx="25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635" y="3072"/>
              <a:ext cx="122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chemeClr val="tx1"/>
                  </a:solidFill>
                </a:rPr>
                <a:t>Anticipation time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352" y="279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303" y="2905"/>
              <a:ext cx="3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month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227" y="2905"/>
              <a:ext cx="2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day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911" y="2905"/>
              <a:ext cx="3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year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39" y="2905"/>
              <a:ext cx="4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decade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920" y="280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488" y="280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085" y="280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636" y="280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92" y="280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-1" y="2905"/>
              <a:ext cx="4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century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1744" y="2905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tx1"/>
                  </a:solidFill>
                </a:rPr>
                <a:t>week</a:t>
              </a:r>
            </a:p>
          </p:txBody>
        </p:sp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3910013" y="3487738"/>
            <a:ext cx="5075237" cy="3370262"/>
            <a:chOff x="2379" y="2102"/>
            <a:chExt cx="3197" cy="2123"/>
          </a:xfrm>
        </p:grpSpPr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2379" y="2102"/>
              <a:ext cx="650" cy="2108"/>
              <a:chOff x="2378" y="816"/>
              <a:chExt cx="650" cy="2108"/>
            </a:xfrm>
          </p:grpSpPr>
          <p:grpSp>
            <p:nvGrpSpPr>
              <p:cNvPr id="40" name="Group 21"/>
              <p:cNvGrpSpPr>
                <a:grpSpLocks/>
              </p:cNvGrpSpPr>
              <p:nvPr/>
            </p:nvGrpSpPr>
            <p:grpSpPr bwMode="auto">
              <a:xfrm>
                <a:off x="2562" y="816"/>
                <a:ext cx="452" cy="1718"/>
                <a:chOff x="2562" y="816"/>
                <a:chExt cx="452" cy="1718"/>
              </a:xfrm>
            </p:grpSpPr>
            <p:sp>
              <p:nvSpPr>
                <p:cNvPr id="4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700" y="816"/>
                  <a:ext cx="0" cy="171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oval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562" y="1331"/>
                  <a:ext cx="452" cy="3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1200" b="1">
                      <a:solidFill>
                        <a:schemeClr val="tx1"/>
                      </a:solidFill>
                    </a:rPr>
                    <a:t>Fault</a:t>
                  </a:r>
                </a:p>
                <a:p>
                  <a:pPr eaLnBrk="0" hangingPunct="0"/>
                  <a:r>
                    <a:rPr lang="en-US" sz="1200" b="1">
                      <a:solidFill>
                        <a:schemeClr val="tx1"/>
                      </a:solidFill>
                    </a:rPr>
                    <a:t>rupture</a:t>
                  </a:r>
                </a:p>
              </p:txBody>
            </p:sp>
          </p:grpSp>
          <p:sp>
            <p:nvSpPr>
              <p:cNvPr id="41" name="Text Box 24"/>
              <p:cNvSpPr txBox="1">
                <a:spLocks noChangeArrowheads="1"/>
              </p:cNvSpPr>
              <p:nvPr/>
            </p:nvSpPr>
            <p:spPr bwMode="auto">
              <a:xfrm>
                <a:off x="2378" y="2779"/>
                <a:ext cx="650" cy="1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900" b="1">
                    <a:solidFill>
                      <a:schemeClr val="tx1"/>
                    </a:solidFill>
                  </a:rPr>
                  <a:t>Origin time</a:t>
                </a:r>
              </a:p>
            </p:txBody>
          </p:sp>
        </p:grpSp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2605" y="3772"/>
              <a:ext cx="2971" cy="453"/>
              <a:chOff x="2604" y="2793"/>
              <a:chExt cx="2971" cy="453"/>
            </a:xfrm>
          </p:grpSpPr>
          <p:sp>
            <p:nvSpPr>
              <p:cNvPr id="26" name="Text Box 26"/>
              <p:cNvSpPr txBox="1">
                <a:spLocks noChangeArrowheads="1"/>
              </p:cNvSpPr>
              <p:nvPr/>
            </p:nvSpPr>
            <p:spPr bwMode="auto">
              <a:xfrm>
                <a:off x="3852" y="3072"/>
                <a:ext cx="94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schemeClr val="tx1"/>
                    </a:solidFill>
                  </a:rPr>
                  <a:t>Response time</a:t>
                </a:r>
                <a:r>
                  <a:rPr lang="en-US" sz="1200">
                    <a:solidFill>
                      <a:schemeClr val="tx1"/>
                    </a:solidFill>
                  </a:rPr>
                  <a:t> </a:t>
                </a:r>
                <a:r>
                  <a:rPr lang="en-US" sz="1200">
                    <a:solidFill>
                      <a:schemeClr val="tx1"/>
                    </a:solidFill>
                    <a:latin typeface="Wingdings" pitchFamily="2" charset="2"/>
                  </a:rPr>
                  <a:t></a:t>
                </a: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2700" y="279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>
                <a:off x="3228" y="279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>
                <a:off x="3756" y="279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>
                <a:off x="4284" y="279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>
                <a:off x="4812" y="279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>
                <a:off x="5340" y="279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Text Box 33"/>
              <p:cNvSpPr txBox="1">
                <a:spLocks noChangeArrowheads="1"/>
              </p:cNvSpPr>
              <p:nvPr/>
            </p:nvSpPr>
            <p:spPr bwMode="auto">
              <a:xfrm>
                <a:off x="2604" y="2889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4" name="Text Box 34"/>
              <p:cNvSpPr txBox="1">
                <a:spLocks noChangeArrowheads="1"/>
              </p:cNvSpPr>
              <p:nvPr/>
            </p:nvSpPr>
            <p:spPr bwMode="auto">
              <a:xfrm>
                <a:off x="3012" y="2903"/>
                <a:ext cx="4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chemeClr val="tx1"/>
                    </a:solidFill>
                  </a:rPr>
                  <a:t>minute</a:t>
                </a:r>
              </a:p>
            </p:txBody>
          </p:sp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3603" y="2903"/>
                <a:ext cx="30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chemeClr val="tx1"/>
                    </a:solidFill>
                  </a:rPr>
                  <a:t>hour</a:t>
                </a:r>
              </a:p>
            </p:txBody>
          </p:sp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4180" y="2903"/>
                <a:ext cx="27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chemeClr val="tx1"/>
                    </a:solidFill>
                  </a:rPr>
                  <a:t>day</a:t>
                </a:r>
              </a:p>
            </p:txBody>
          </p:sp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4688" y="2902"/>
                <a:ext cx="30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chemeClr val="tx1"/>
                    </a:solidFill>
                  </a:rPr>
                  <a:t>year</a:t>
                </a:r>
              </a:p>
            </p:txBody>
          </p:sp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5127" y="2902"/>
                <a:ext cx="43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chemeClr val="tx1"/>
                    </a:solidFill>
                  </a:rPr>
                  <a:t>decade</a:t>
                </a:r>
              </a:p>
            </p:txBody>
          </p:sp>
          <p:sp>
            <p:nvSpPr>
              <p:cNvPr id="39" name="Line 39"/>
              <p:cNvSpPr>
                <a:spLocks noChangeShapeType="1"/>
              </p:cNvSpPr>
              <p:nvPr/>
            </p:nvSpPr>
            <p:spPr bwMode="auto">
              <a:xfrm>
                <a:off x="2695" y="2851"/>
                <a:ext cx="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" name="Group 40"/>
          <p:cNvGrpSpPr>
            <a:grpSpLocks/>
          </p:cNvGrpSpPr>
          <p:nvPr/>
        </p:nvGrpSpPr>
        <p:grpSpPr bwMode="auto">
          <a:xfrm>
            <a:off x="4478338" y="3532188"/>
            <a:ext cx="4038600" cy="2622550"/>
            <a:chOff x="2736" y="1804"/>
            <a:chExt cx="2544" cy="1652"/>
          </a:xfrm>
        </p:grpSpPr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2736" y="2784"/>
              <a:ext cx="2544" cy="672"/>
              <a:chOff x="2736" y="2784"/>
              <a:chExt cx="2544" cy="672"/>
            </a:xfrm>
          </p:grpSpPr>
          <p:sp>
            <p:nvSpPr>
              <p:cNvPr id="53" name="Text Box 42"/>
              <p:cNvSpPr txBox="1">
                <a:spLocks noChangeArrowheads="1"/>
              </p:cNvSpPr>
              <p:nvPr/>
            </p:nvSpPr>
            <p:spPr bwMode="auto">
              <a:xfrm>
                <a:off x="2736" y="3302"/>
                <a:ext cx="254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tx1"/>
                    </a:solidFill>
                    <a:sym typeface="Symbol" charset="2"/>
                  </a:rPr>
                  <a:t>------ </a:t>
                </a:r>
                <a:r>
                  <a:rPr lang="en-US" sz="1000">
                    <a:solidFill>
                      <a:schemeClr val="tx1"/>
                    </a:solidFill>
                  </a:rPr>
                  <a:t>Aftershocks</a:t>
                </a:r>
                <a:r>
                  <a:rPr lang="en-US" sz="1000">
                    <a:solidFill>
                      <a:schemeClr val="tx1"/>
                    </a:solidFill>
                    <a:sym typeface="Symbol" charset="2"/>
                  </a:rPr>
                  <a:t> -------------------------------------------------------------------</a:t>
                </a:r>
                <a:r>
                  <a:rPr lang="en-US" sz="1000" b="1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54" name="Line 43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44"/>
              <p:cNvSpPr>
                <a:spLocks noChangeShapeType="1"/>
              </p:cNvSpPr>
              <p:nvPr/>
            </p:nvSpPr>
            <p:spPr bwMode="auto">
              <a:xfrm>
                <a:off x="3072" y="3072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45"/>
              <p:cNvSpPr>
                <a:spLocks noChangeShapeType="1"/>
              </p:cNvSpPr>
              <p:nvPr/>
            </p:nvSpPr>
            <p:spPr bwMode="auto">
              <a:xfrm>
                <a:off x="3312" y="3072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46"/>
              <p:cNvSpPr>
                <a:spLocks noChangeShapeType="1"/>
              </p:cNvSpPr>
              <p:nvPr/>
            </p:nvSpPr>
            <p:spPr bwMode="auto">
              <a:xfrm>
                <a:off x="3840" y="3072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47"/>
              <p:cNvSpPr>
                <a:spLocks noChangeShapeType="1"/>
              </p:cNvSpPr>
              <p:nvPr/>
            </p:nvSpPr>
            <p:spPr bwMode="auto">
              <a:xfrm>
                <a:off x="3648" y="316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48"/>
              <p:cNvSpPr>
                <a:spLocks noChangeShapeType="1"/>
              </p:cNvSpPr>
              <p:nvPr/>
            </p:nvSpPr>
            <p:spPr bwMode="auto">
              <a:xfrm>
                <a:off x="4080" y="316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49"/>
              <p:cNvSpPr>
                <a:spLocks noChangeShapeType="1"/>
              </p:cNvSpPr>
              <p:nvPr/>
            </p:nvSpPr>
            <p:spPr bwMode="auto">
              <a:xfrm>
                <a:off x="3264" y="316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50"/>
              <p:cNvSpPr>
                <a:spLocks noChangeShapeType="1"/>
              </p:cNvSpPr>
              <p:nvPr/>
            </p:nvSpPr>
            <p:spPr bwMode="auto">
              <a:xfrm>
                <a:off x="2976" y="316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51"/>
              <p:cNvSpPr>
                <a:spLocks noChangeShapeType="1"/>
              </p:cNvSpPr>
              <p:nvPr/>
            </p:nvSpPr>
            <p:spPr bwMode="auto">
              <a:xfrm>
                <a:off x="3600" y="32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52"/>
              <p:cNvSpPr>
                <a:spLocks noChangeShapeType="1"/>
              </p:cNvSpPr>
              <p:nvPr/>
            </p:nvSpPr>
            <p:spPr bwMode="auto">
              <a:xfrm>
                <a:off x="3456" y="32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53"/>
              <p:cNvSpPr>
                <a:spLocks noChangeShapeType="1"/>
              </p:cNvSpPr>
              <p:nvPr/>
            </p:nvSpPr>
            <p:spPr bwMode="auto">
              <a:xfrm>
                <a:off x="4176" y="32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54"/>
              <p:cNvSpPr>
                <a:spLocks noChangeShapeType="1"/>
              </p:cNvSpPr>
              <p:nvPr/>
            </p:nvSpPr>
            <p:spPr bwMode="auto">
              <a:xfrm>
                <a:off x="4464" y="32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55"/>
              <p:cNvSpPr>
                <a:spLocks noChangeShapeType="1"/>
              </p:cNvSpPr>
              <p:nvPr/>
            </p:nvSpPr>
            <p:spPr bwMode="auto">
              <a:xfrm>
                <a:off x="3120" y="32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56"/>
              <p:cNvSpPr>
                <a:spLocks noChangeShapeType="1"/>
              </p:cNvSpPr>
              <p:nvPr/>
            </p:nvSpPr>
            <p:spPr bwMode="auto">
              <a:xfrm>
                <a:off x="2880" y="32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57"/>
              <p:cNvSpPr>
                <a:spLocks noChangeShapeType="1"/>
              </p:cNvSpPr>
              <p:nvPr/>
            </p:nvSpPr>
            <p:spPr bwMode="auto">
              <a:xfrm>
                <a:off x="2928" y="2784"/>
                <a:ext cx="0" cy="528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58"/>
              <p:cNvSpPr>
                <a:spLocks noChangeShapeType="1"/>
              </p:cNvSpPr>
              <p:nvPr/>
            </p:nvSpPr>
            <p:spPr bwMode="auto">
              <a:xfrm>
                <a:off x="3168" y="2880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59"/>
              <p:cNvSpPr>
                <a:spLocks noChangeShapeType="1"/>
              </p:cNvSpPr>
              <p:nvPr/>
            </p:nvSpPr>
            <p:spPr bwMode="auto">
              <a:xfrm>
                <a:off x="4800" y="312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60"/>
              <p:cNvSpPr>
                <a:spLocks noChangeShapeType="1"/>
              </p:cNvSpPr>
              <p:nvPr/>
            </p:nvSpPr>
            <p:spPr bwMode="auto">
              <a:xfrm>
                <a:off x="5232" y="32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837C8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" name="Group 61"/>
            <p:cNvGrpSpPr>
              <a:grpSpLocks/>
            </p:cNvGrpSpPr>
            <p:nvPr/>
          </p:nvGrpSpPr>
          <p:grpSpPr bwMode="auto">
            <a:xfrm>
              <a:off x="2784" y="1804"/>
              <a:ext cx="640" cy="682"/>
              <a:chOff x="2784" y="1804"/>
              <a:chExt cx="640" cy="682"/>
            </a:xfrm>
          </p:grpSpPr>
          <p:grpSp>
            <p:nvGrpSpPr>
              <p:cNvPr id="47" name="Group 62"/>
              <p:cNvGrpSpPr>
                <a:grpSpLocks/>
              </p:cNvGrpSpPr>
              <p:nvPr/>
            </p:nvGrpSpPr>
            <p:grpSpPr bwMode="auto">
              <a:xfrm>
                <a:off x="2784" y="1804"/>
                <a:ext cx="392" cy="442"/>
                <a:chOff x="2784" y="1804"/>
                <a:chExt cx="392" cy="442"/>
              </a:xfrm>
            </p:grpSpPr>
            <p:sp>
              <p:nvSpPr>
                <p:cNvPr id="5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784" y="1804"/>
                  <a:ext cx="39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chemeClr val="tx1"/>
                      </a:solidFill>
                    </a:rPr>
                    <a:t>Surface</a:t>
                  </a:r>
                </a:p>
                <a:p>
                  <a:pPr eaLnBrk="0" hangingPunct="0"/>
                  <a:r>
                    <a:rPr lang="en-US" sz="1000">
                      <a:solidFill>
                        <a:schemeClr val="tx1"/>
                      </a:solidFill>
                    </a:rPr>
                    <a:t>faulting</a:t>
                  </a:r>
                </a:p>
              </p:txBody>
            </p:sp>
            <p:sp>
              <p:nvSpPr>
                <p:cNvPr id="52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844" y="2064"/>
                  <a:ext cx="36" cy="18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65"/>
              <p:cNvGrpSpPr>
                <a:grpSpLocks/>
              </p:cNvGrpSpPr>
              <p:nvPr/>
            </p:nvGrpSpPr>
            <p:grpSpPr bwMode="auto">
              <a:xfrm>
                <a:off x="2928" y="2236"/>
                <a:ext cx="496" cy="250"/>
                <a:chOff x="2928" y="2236"/>
                <a:chExt cx="496" cy="250"/>
              </a:xfrm>
            </p:grpSpPr>
            <p:sp>
              <p:nvSpPr>
                <p:cNvPr id="49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028" y="2236"/>
                  <a:ext cx="39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chemeClr val="tx1"/>
                      </a:solidFill>
                    </a:rPr>
                    <a:t>Seismic</a:t>
                  </a:r>
                </a:p>
                <a:p>
                  <a:pPr eaLnBrk="0" hangingPunct="0"/>
                  <a:r>
                    <a:rPr lang="en-US" sz="1000">
                      <a:solidFill>
                        <a:schemeClr val="tx1"/>
                      </a:solidFill>
                    </a:rPr>
                    <a:t>shaking</a:t>
                  </a:r>
                </a:p>
              </p:txBody>
            </p:sp>
            <p:sp>
              <p:nvSpPr>
                <p:cNvPr id="50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2928" y="2352"/>
                  <a:ext cx="1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2" name="Group 68"/>
          <p:cNvGrpSpPr>
            <a:grpSpLocks/>
          </p:cNvGrpSpPr>
          <p:nvPr/>
        </p:nvGrpSpPr>
        <p:grpSpPr bwMode="auto">
          <a:xfrm>
            <a:off x="5164138" y="3868738"/>
            <a:ext cx="2765425" cy="1371600"/>
            <a:chOff x="3168" y="2016"/>
            <a:chExt cx="1742" cy="864"/>
          </a:xfrm>
        </p:grpSpPr>
        <p:sp>
          <p:nvSpPr>
            <p:cNvPr id="73" name="Line 69"/>
            <p:cNvSpPr>
              <a:spLocks noChangeShapeType="1"/>
            </p:cNvSpPr>
            <p:nvPr/>
          </p:nvSpPr>
          <p:spPr bwMode="auto">
            <a:xfrm flipV="1">
              <a:off x="3264" y="2496"/>
              <a:ext cx="4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med"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" name="Group 73"/>
            <p:cNvGrpSpPr>
              <a:grpSpLocks/>
            </p:cNvGrpSpPr>
            <p:nvPr/>
          </p:nvGrpSpPr>
          <p:grpSpPr bwMode="auto">
            <a:xfrm>
              <a:off x="3168" y="2016"/>
              <a:ext cx="1742" cy="710"/>
              <a:chOff x="3168" y="2016"/>
              <a:chExt cx="1742" cy="710"/>
            </a:xfrm>
          </p:grpSpPr>
          <p:grpSp>
            <p:nvGrpSpPr>
              <p:cNvPr id="75" name="Group 74"/>
              <p:cNvGrpSpPr>
                <a:grpSpLocks/>
              </p:cNvGrpSpPr>
              <p:nvPr/>
            </p:nvGrpSpPr>
            <p:grpSpPr bwMode="auto">
              <a:xfrm>
                <a:off x="3168" y="2016"/>
                <a:ext cx="1481" cy="490"/>
                <a:chOff x="3168" y="2016"/>
                <a:chExt cx="1481" cy="490"/>
              </a:xfrm>
            </p:grpSpPr>
            <p:sp>
              <p:nvSpPr>
                <p:cNvPr id="79" name="Line 72"/>
                <p:cNvSpPr>
                  <a:spLocks noChangeShapeType="1"/>
                </p:cNvSpPr>
                <p:nvPr/>
              </p:nvSpPr>
              <p:spPr bwMode="auto">
                <a:xfrm>
                  <a:off x="3168" y="2016"/>
                  <a:ext cx="348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3524" y="2256"/>
                  <a:ext cx="1125" cy="2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chemeClr val="tx1"/>
                      </a:solidFill>
                    </a:rPr>
                    <a:t>Structural &amp; nonstructural</a:t>
                  </a:r>
                </a:p>
                <a:p>
                  <a:pPr eaLnBrk="0" hangingPunct="0"/>
                  <a:r>
                    <a:rPr lang="en-US" sz="1000">
                      <a:solidFill>
                        <a:schemeClr val="tx1"/>
                      </a:solidFill>
                    </a:rPr>
                    <a:t>damage to built environment</a:t>
                  </a:r>
                </a:p>
              </p:txBody>
            </p:sp>
            <p:sp>
              <p:nvSpPr>
                <p:cNvPr id="81" name="Line 74"/>
                <p:cNvSpPr>
                  <a:spLocks noChangeShapeType="1"/>
                </p:cNvSpPr>
                <p:nvPr/>
              </p:nvSpPr>
              <p:spPr bwMode="auto">
                <a:xfrm>
                  <a:off x="3416" y="2342"/>
                  <a:ext cx="1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5"/>
              <p:cNvGrpSpPr>
                <a:grpSpLocks/>
              </p:cNvGrpSpPr>
              <p:nvPr/>
            </p:nvGrpSpPr>
            <p:grpSpPr bwMode="auto">
              <a:xfrm>
                <a:off x="4158" y="2506"/>
                <a:ext cx="752" cy="220"/>
                <a:chOff x="4158" y="2506"/>
                <a:chExt cx="752" cy="220"/>
              </a:xfrm>
            </p:grpSpPr>
            <p:sp>
              <p:nvSpPr>
                <p:cNvPr id="77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158" y="2572"/>
                  <a:ext cx="752" cy="1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>
                      <a:solidFill>
                        <a:schemeClr val="tx1"/>
                      </a:solidFill>
                    </a:rPr>
                    <a:t>Human casualties</a:t>
                  </a:r>
                  <a:endParaRPr lang="en-US" sz="1000" b="1">
                    <a:solidFill>
                      <a:srgbClr val="C10000"/>
                    </a:solidFill>
                  </a:endParaRPr>
                </a:p>
              </p:txBody>
            </p:sp>
            <p:sp>
              <p:nvSpPr>
                <p:cNvPr id="78" name="Line 77"/>
                <p:cNvSpPr>
                  <a:spLocks noChangeShapeType="1"/>
                </p:cNvSpPr>
                <p:nvPr/>
              </p:nvSpPr>
              <p:spPr bwMode="auto">
                <a:xfrm>
                  <a:off x="4320" y="2506"/>
                  <a:ext cx="60" cy="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2" name="Group 78"/>
          <p:cNvGrpSpPr>
            <a:grpSpLocks/>
          </p:cNvGrpSpPr>
          <p:nvPr/>
        </p:nvGrpSpPr>
        <p:grpSpPr bwMode="auto">
          <a:xfrm>
            <a:off x="6705600" y="3776663"/>
            <a:ext cx="1177925" cy="1676400"/>
            <a:chOff x="4139" y="1958"/>
            <a:chExt cx="742" cy="1056"/>
          </a:xfrm>
        </p:grpSpPr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4476" y="2716"/>
              <a:ext cx="405" cy="298"/>
              <a:chOff x="4476" y="2716"/>
              <a:chExt cx="405" cy="298"/>
            </a:xfrm>
          </p:grpSpPr>
          <p:sp>
            <p:nvSpPr>
              <p:cNvPr id="88" name="Text Box 80"/>
              <p:cNvSpPr txBox="1">
                <a:spLocks noChangeArrowheads="1"/>
              </p:cNvSpPr>
              <p:nvPr/>
            </p:nvSpPr>
            <p:spPr bwMode="auto">
              <a:xfrm>
                <a:off x="4476" y="2860"/>
                <a:ext cx="40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tx1"/>
                    </a:solidFill>
                  </a:rPr>
                  <a:t>Disease</a:t>
                </a:r>
              </a:p>
            </p:txBody>
          </p:sp>
          <p:sp>
            <p:nvSpPr>
              <p:cNvPr id="89" name="Line 81"/>
              <p:cNvSpPr>
                <a:spLocks noChangeShapeType="1"/>
              </p:cNvSpPr>
              <p:nvPr/>
            </p:nvSpPr>
            <p:spPr bwMode="auto">
              <a:xfrm flipV="1">
                <a:off x="4716" y="2716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82"/>
              <p:cNvSpPr>
                <a:spLocks noChangeShapeType="1"/>
              </p:cNvSpPr>
              <p:nvPr/>
            </p:nvSpPr>
            <p:spPr bwMode="auto">
              <a:xfrm>
                <a:off x="4476" y="2716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4139" y="1958"/>
              <a:ext cx="294" cy="288"/>
              <a:chOff x="4139" y="1958"/>
              <a:chExt cx="294" cy="288"/>
            </a:xfrm>
          </p:grpSpPr>
          <p:sp>
            <p:nvSpPr>
              <p:cNvPr id="85" name="Text Box 84"/>
              <p:cNvSpPr txBox="1">
                <a:spLocks noChangeArrowheads="1"/>
              </p:cNvSpPr>
              <p:nvPr/>
            </p:nvSpPr>
            <p:spPr bwMode="auto">
              <a:xfrm>
                <a:off x="4139" y="1958"/>
                <a:ext cx="29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tx1"/>
                    </a:solidFill>
                  </a:rPr>
                  <a:t>Fires</a:t>
                </a:r>
              </a:p>
            </p:txBody>
          </p:sp>
          <p:sp>
            <p:nvSpPr>
              <p:cNvPr id="86" name="Line 85"/>
              <p:cNvSpPr>
                <a:spLocks noChangeShapeType="1"/>
              </p:cNvSpPr>
              <p:nvPr/>
            </p:nvSpPr>
            <p:spPr bwMode="auto">
              <a:xfrm flipV="1">
                <a:off x="4188" y="2102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86"/>
              <p:cNvSpPr>
                <a:spLocks noChangeShapeType="1"/>
              </p:cNvSpPr>
              <p:nvPr/>
            </p:nvSpPr>
            <p:spPr bwMode="auto">
              <a:xfrm>
                <a:off x="4332" y="2102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1" name="Group 87"/>
          <p:cNvGrpSpPr>
            <a:grpSpLocks/>
          </p:cNvGrpSpPr>
          <p:nvPr/>
        </p:nvGrpSpPr>
        <p:grpSpPr bwMode="auto">
          <a:xfrm>
            <a:off x="7493000" y="4233863"/>
            <a:ext cx="1498600" cy="533400"/>
            <a:chOff x="4635" y="2246"/>
            <a:chExt cx="944" cy="336"/>
          </a:xfrm>
        </p:grpSpPr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>
              <a:off x="4898" y="2246"/>
              <a:ext cx="681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Socioeconomic </a:t>
              </a:r>
            </a:p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aftereffects</a:t>
              </a:r>
              <a:endParaRPr lang="en-US" sz="1000" b="1">
                <a:solidFill>
                  <a:srgbClr val="C10000"/>
                </a:solidFill>
              </a:endParaRPr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V="1">
              <a:off x="4635" y="2352"/>
              <a:ext cx="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 flipV="1">
              <a:off x="4812" y="2448"/>
              <a:ext cx="132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5" name="Group 91"/>
          <p:cNvGrpSpPr>
            <a:grpSpLocks/>
          </p:cNvGrpSpPr>
          <p:nvPr/>
        </p:nvGrpSpPr>
        <p:grpSpPr bwMode="auto">
          <a:xfrm>
            <a:off x="5238750" y="3548063"/>
            <a:ext cx="1662113" cy="685800"/>
            <a:chOff x="3215" y="1814"/>
            <a:chExt cx="1047" cy="432"/>
          </a:xfrm>
        </p:grpSpPr>
        <p:sp>
          <p:nvSpPr>
            <p:cNvPr id="96" name="Text Box 92"/>
            <p:cNvSpPr txBox="1">
              <a:spLocks noChangeArrowheads="1"/>
            </p:cNvSpPr>
            <p:nvPr/>
          </p:nvSpPr>
          <p:spPr bwMode="auto">
            <a:xfrm>
              <a:off x="3763" y="1814"/>
              <a:ext cx="4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Landslides</a:t>
              </a:r>
            </a:p>
          </p:txBody>
        </p:sp>
        <p:sp>
          <p:nvSpPr>
            <p:cNvPr id="97" name="Line 93"/>
            <p:cNvSpPr>
              <a:spLocks noChangeShapeType="1"/>
            </p:cNvSpPr>
            <p:nvPr/>
          </p:nvSpPr>
          <p:spPr bwMode="auto">
            <a:xfrm flipV="1">
              <a:off x="3215" y="188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94"/>
            <p:cNvSpPr>
              <a:spLocks noChangeShapeType="1"/>
            </p:cNvSpPr>
            <p:nvPr/>
          </p:nvSpPr>
          <p:spPr bwMode="auto">
            <a:xfrm flipV="1">
              <a:off x="3228" y="2026"/>
              <a:ext cx="275" cy="2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95"/>
            <p:cNvSpPr txBox="1">
              <a:spLocks noChangeArrowheads="1"/>
            </p:cNvSpPr>
            <p:nvPr/>
          </p:nvSpPr>
          <p:spPr bwMode="auto">
            <a:xfrm>
              <a:off x="3482" y="1948"/>
              <a:ext cx="5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Liquifaction</a:t>
              </a:r>
            </a:p>
          </p:txBody>
        </p:sp>
        <p:sp>
          <p:nvSpPr>
            <p:cNvPr id="100" name="Line 96"/>
            <p:cNvSpPr>
              <a:spLocks noChangeShapeType="1"/>
            </p:cNvSpPr>
            <p:nvPr/>
          </p:nvSpPr>
          <p:spPr bwMode="auto">
            <a:xfrm>
              <a:off x="3792" y="2102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211138" y="4402138"/>
            <a:ext cx="4140200" cy="396875"/>
            <a:chOff x="48" y="2352"/>
            <a:chExt cx="2608" cy="250"/>
          </a:xfrm>
        </p:grpSpPr>
        <p:grpSp>
          <p:nvGrpSpPr>
            <p:cNvPr id="102" name="Group 101"/>
            <p:cNvGrpSpPr>
              <a:grpSpLocks/>
            </p:cNvGrpSpPr>
            <p:nvPr/>
          </p:nvGrpSpPr>
          <p:grpSpPr bwMode="auto">
            <a:xfrm>
              <a:off x="1584" y="2390"/>
              <a:ext cx="1072" cy="154"/>
              <a:chOff x="1584" y="2390"/>
              <a:chExt cx="1072" cy="154"/>
            </a:xfrm>
          </p:grpSpPr>
          <p:sp>
            <p:nvSpPr>
              <p:cNvPr id="107" name="Text Box 99"/>
              <p:cNvSpPr txBox="1">
                <a:spLocks noChangeArrowheads="1"/>
              </p:cNvSpPr>
              <p:nvPr/>
            </p:nvSpPr>
            <p:spPr bwMode="auto">
              <a:xfrm>
                <a:off x="2056" y="2390"/>
                <a:ext cx="49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tx1"/>
                    </a:solidFill>
                  </a:rPr>
                  <a:t>Nucleation</a:t>
                </a:r>
              </a:p>
            </p:txBody>
          </p:sp>
          <p:sp>
            <p:nvSpPr>
              <p:cNvPr id="108" name="Line 100"/>
              <p:cNvSpPr>
                <a:spLocks noChangeShapeType="1"/>
              </p:cNvSpPr>
              <p:nvPr/>
            </p:nvSpPr>
            <p:spPr bwMode="auto">
              <a:xfrm flipV="1">
                <a:off x="1584" y="2448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101"/>
              <p:cNvSpPr>
                <a:spLocks noChangeShapeType="1"/>
              </p:cNvSpPr>
              <p:nvPr/>
            </p:nvSpPr>
            <p:spPr bwMode="auto">
              <a:xfrm flipV="1">
                <a:off x="2544" y="2446"/>
                <a:ext cx="1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" name="Text Box 102"/>
            <p:cNvSpPr txBox="1">
              <a:spLocks noChangeArrowheads="1"/>
            </p:cNvSpPr>
            <p:nvPr/>
          </p:nvSpPr>
          <p:spPr bwMode="auto">
            <a:xfrm>
              <a:off x="48" y="2352"/>
              <a:ext cx="4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  <a:sym typeface="Symbol" charset="2"/>
                </a:rPr>
                <a:t>Tectonic loading</a:t>
              </a:r>
              <a:endParaRPr lang="en-US" sz="1000">
                <a:solidFill>
                  <a:schemeClr val="tx1"/>
                </a:solidFill>
              </a:endParaRPr>
            </a:p>
          </p:txBody>
        </p:sp>
        <p:grpSp>
          <p:nvGrpSpPr>
            <p:cNvPr id="104" name="Group 103"/>
            <p:cNvGrpSpPr>
              <a:grpSpLocks/>
            </p:cNvGrpSpPr>
            <p:nvPr/>
          </p:nvGrpSpPr>
          <p:grpSpPr bwMode="auto">
            <a:xfrm>
              <a:off x="480" y="2390"/>
              <a:ext cx="1120" cy="154"/>
              <a:chOff x="480" y="2390"/>
              <a:chExt cx="1120" cy="154"/>
            </a:xfrm>
          </p:grpSpPr>
          <p:sp>
            <p:nvSpPr>
              <p:cNvPr id="105" name="Line 104"/>
              <p:cNvSpPr>
                <a:spLocks noChangeShapeType="1"/>
              </p:cNvSpPr>
              <p:nvPr/>
            </p:nvSpPr>
            <p:spPr bwMode="auto">
              <a:xfrm flipV="1">
                <a:off x="480" y="2448"/>
                <a:ext cx="2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Text Box 105"/>
              <p:cNvSpPr txBox="1">
                <a:spLocks noChangeArrowheads="1"/>
              </p:cNvSpPr>
              <p:nvPr/>
            </p:nvSpPr>
            <p:spPr bwMode="auto">
              <a:xfrm>
                <a:off x="764" y="2390"/>
                <a:ext cx="83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tx1"/>
                    </a:solidFill>
                  </a:rPr>
                  <a:t>Stress accumulation</a:t>
                </a:r>
              </a:p>
            </p:txBody>
          </p:sp>
        </p:grpSp>
      </p:grpSp>
      <p:grpSp>
        <p:nvGrpSpPr>
          <p:cNvPr id="110" name="Group 106"/>
          <p:cNvGrpSpPr>
            <a:grpSpLocks/>
          </p:cNvGrpSpPr>
          <p:nvPr/>
        </p:nvGrpSpPr>
        <p:grpSpPr bwMode="auto">
          <a:xfrm>
            <a:off x="4859338" y="4630738"/>
            <a:ext cx="1905000" cy="479425"/>
            <a:chOff x="2928" y="2496"/>
            <a:chExt cx="1200" cy="302"/>
          </a:xfrm>
        </p:grpSpPr>
        <p:sp>
          <p:nvSpPr>
            <p:cNvPr id="111" name="Line 107"/>
            <p:cNvSpPr>
              <a:spLocks noChangeShapeType="1"/>
            </p:cNvSpPr>
            <p:nvPr/>
          </p:nvSpPr>
          <p:spPr bwMode="auto">
            <a:xfrm>
              <a:off x="2928" y="2544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108"/>
            <p:cNvSpPr txBox="1">
              <a:spLocks noChangeArrowheads="1"/>
            </p:cNvSpPr>
            <p:nvPr/>
          </p:nvSpPr>
          <p:spPr bwMode="auto">
            <a:xfrm>
              <a:off x="3024" y="2548"/>
              <a:ext cx="576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Seafloor</a:t>
              </a:r>
            </a:p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deformation</a:t>
              </a:r>
            </a:p>
          </p:txBody>
        </p:sp>
        <p:grpSp>
          <p:nvGrpSpPr>
            <p:cNvPr id="113" name="Group 112"/>
            <p:cNvGrpSpPr>
              <a:grpSpLocks/>
            </p:cNvGrpSpPr>
            <p:nvPr/>
          </p:nvGrpSpPr>
          <p:grpSpPr bwMode="auto">
            <a:xfrm>
              <a:off x="3456" y="2558"/>
              <a:ext cx="558" cy="154"/>
              <a:chOff x="3474" y="2640"/>
              <a:chExt cx="558" cy="154"/>
            </a:xfrm>
          </p:grpSpPr>
          <p:sp>
            <p:nvSpPr>
              <p:cNvPr id="117" name="Text Box 110"/>
              <p:cNvSpPr txBox="1">
                <a:spLocks noChangeArrowheads="1"/>
              </p:cNvSpPr>
              <p:nvPr/>
            </p:nvSpPr>
            <p:spPr bwMode="auto">
              <a:xfrm>
                <a:off x="3552" y="2640"/>
                <a:ext cx="480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tx1"/>
                    </a:solidFill>
                  </a:rPr>
                  <a:t>Tsunami</a:t>
                </a:r>
              </a:p>
            </p:txBody>
          </p:sp>
          <p:sp>
            <p:nvSpPr>
              <p:cNvPr id="118" name="Line 111"/>
              <p:cNvSpPr>
                <a:spLocks noChangeShapeType="1"/>
              </p:cNvSpPr>
              <p:nvPr/>
            </p:nvSpPr>
            <p:spPr bwMode="auto">
              <a:xfrm flipV="1">
                <a:off x="3474" y="2715"/>
                <a:ext cx="1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" name="Group 112"/>
            <p:cNvGrpSpPr>
              <a:grpSpLocks/>
            </p:cNvGrpSpPr>
            <p:nvPr/>
          </p:nvGrpSpPr>
          <p:grpSpPr bwMode="auto">
            <a:xfrm>
              <a:off x="3984" y="2496"/>
              <a:ext cx="144" cy="144"/>
              <a:chOff x="3984" y="2496"/>
              <a:chExt cx="144" cy="144"/>
            </a:xfrm>
          </p:grpSpPr>
          <p:sp>
            <p:nvSpPr>
              <p:cNvPr id="115" name="Line 113"/>
              <p:cNvSpPr>
                <a:spLocks noChangeShapeType="1"/>
              </p:cNvSpPr>
              <p:nvPr/>
            </p:nvSpPr>
            <p:spPr bwMode="auto">
              <a:xfrm flipV="1">
                <a:off x="3984" y="2496"/>
                <a:ext cx="96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114"/>
              <p:cNvSpPr>
                <a:spLocks noChangeShapeType="1"/>
              </p:cNvSpPr>
              <p:nvPr/>
            </p:nvSpPr>
            <p:spPr bwMode="auto">
              <a:xfrm flipV="1">
                <a:off x="3984" y="264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9" name="Group 115"/>
          <p:cNvGrpSpPr>
            <a:grpSpLocks/>
          </p:cNvGrpSpPr>
          <p:nvPr/>
        </p:nvGrpSpPr>
        <p:grpSpPr bwMode="auto">
          <a:xfrm>
            <a:off x="1963738" y="4706938"/>
            <a:ext cx="1979612" cy="533400"/>
            <a:chOff x="1152" y="1728"/>
            <a:chExt cx="1247" cy="336"/>
          </a:xfrm>
        </p:grpSpPr>
        <p:sp>
          <p:nvSpPr>
            <p:cNvPr id="120" name="Text Box 116"/>
            <p:cNvSpPr txBox="1">
              <a:spLocks noChangeArrowheads="1"/>
            </p:cNvSpPr>
            <p:nvPr/>
          </p:nvSpPr>
          <p:spPr bwMode="auto">
            <a:xfrm>
              <a:off x="1391" y="1910"/>
              <a:ext cx="10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Dynamic triggering</a:t>
              </a:r>
            </a:p>
          </p:txBody>
        </p:sp>
        <p:sp>
          <p:nvSpPr>
            <p:cNvPr id="121" name="Line 117"/>
            <p:cNvSpPr>
              <a:spLocks noChangeShapeType="1"/>
            </p:cNvSpPr>
            <p:nvPr/>
          </p:nvSpPr>
          <p:spPr bwMode="auto">
            <a:xfrm flipV="1">
              <a:off x="2016" y="172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18"/>
            <p:cNvSpPr>
              <a:spLocks noChangeShapeType="1"/>
            </p:cNvSpPr>
            <p:nvPr/>
          </p:nvSpPr>
          <p:spPr bwMode="auto">
            <a:xfrm>
              <a:off x="1152" y="1728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" name="Group 119"/>
          <p:cNvGrpSpPr>
            <a:grpSpLocks/>
          </p:cNvGrpSpPr>
          <p:nvPr/>
        </p:nvGrpSpPr>
        <p:grpSpPr bwMode="auto">
          <a:xfrm>
            <a:off x="2497138" y="4097338"/>
            <a:ext cx="1511300" cy="381000"/>
            <a:chOff x="1488" y="2160"/>
            <a:chExt cx="952" cy="240"/>
          </a:xfrm>
        </p:grpSpPr>
        <p:sp>
          <p:nvSpPr>
            <p:cNvPr id="124" name="Line 120"/>
            <p:cNvSpPr>
              <a:spLocks noChangeShapeType="1"/>
            </p:cNvSpPr>
            <p:nvPr/>
          </p:nvSpPr>
          <p:spPr bwMode="auto">
            <a:xfrm>
              <a:off x="2064" y="2304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Text Box 121"/>
            <p:cNvSpPr txBox="1">
              <a:spLocks noChangeArrowheads="1"/>
            </p:cNvSpPr>
            <p:nvPr/>
          </p:nvSpPr>
          <p:spPr bwMode="auto">
            <a:xfrm>
              <a:off x="1632" y="2160"/>
              <a:ext cx="8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Slow slip transients</a:t>
              </a:r>
            </a:p>
          </p:txBody>
        </p:sp>
        <p:sp>
          <p:nvSpPr>
            <p:cNvPr id="126" name="Line 122"/>
            <p:cNvSpPr>
              <a:spLocks noChangeShapeType="1"/>
            </p:cNvSpPr>
            <p:nvPr/>
          </p:nvSpPr>
          <p:spPr bwMode="auto">
            <a:xfrm flipV="1">
              <a:off x="1488" y="2304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" name="Group 123"/>
          <p:cNvGrpSpPr>
            <a:grpSpLocks/>
          </p:cNvGrpSpPr>
          <p:nvPr/>
        </p:nvGrpSpPr>
        <p:grpSpPr bwMode="auto">
          <a:xfrm>
            <a:off x="820738" y="3776663"/>
            <a:ext cx="1676400" cy="625475"/>
            <a:chOff x="432" y="1142"/>
            <a:chExt cx="1056" cy="394"/>
          </a:xfrm>
        </p:grpSpPr>
        <p:sp>
          <p:nvSpPr>
            <p:cNvPr id="128" name="Text Box 124"/>
            <p:cNvSpPr txBox="1">
              <a:spLocks noChangeArrowheads="1"/>
            </p:cNvSpPr>
            <p:nvPr/>
          </p:nvSpPr>
          <p:spPr bwMode="auto">
            <a:xfrm>
              <a:off x="852" y="1142"/>
              <a:ext cx="6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</a:rPr>
                <a:t>Stress transfer</a:t>
              </a:r>
            </a:p>
          </p:txBody>
        </p:sp>
        <p:sp>
          <p:nvSpPr>
            <p:cNvPr id="129" name="Line 125"/>
            <p:cNvSpPr>
              <a:spLocks noChangeShapeType="1"/>
            </p:cNvSpPr>
            <p:nvPr/>
          </p:nvSpPr>
          <p:spPr bwMode="auto">
            <a:xfrm>
              <a:off x="1056" y="129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126"/>
            <p:cNvSpPr>
              <a:spLocks noChangeShapeType="1"/>
            </p:cNvSpPr>
            <p:nvPr/>
          </p:nvSpPr>
          <p:spPr bwMode="auto">
            <a:xfrm flipV="1">
              <a:off x="1248" y="129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27"/>
            <p:cNvSpPr>
              <a:spLocks noChangeShapeType="1"/>
            </p:cNvSpPr>
            <p:nvPr/>
          </p:nvSpPr>
          <p:spPr bwMode="auto">
            <a:xfrm flipV="1">
              <a:off x="432" y="1248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" name="Group 128"/>
          <p:cNvGrpSpPr>
            <a:grpSpLocks/>
          </p:cNvGrpSpPr>
          <p:nvPr/>
        </p:nvGrpSpPr>
        <p:grpSpPr bwMode="auto">
          <a:xfrm>
            <a:off x="2952750" y="5534025"/>
            <a:ext cx="1371600" cy="609600"/>
            <a:chOff x="4464" y="3398"/>
            <a:chExt cx="864" cy="384"/>
          </a:xfrm>
        </p:grpSpPr>
        <p:sp>
          <p:nvSpPr>
            <p:cNvPr id="133" name="Text Box 129"/>
            <p:cNvSpPr txBox="1">
              <a:spLocks noChangeArrowheads="1"/>
            </p:cNvSpPr>
            <p:nvPr/>
          </p:nvSpPr>
          <p:spPr bwMode="auto">
            <a:xfrm flipH="1">
              <a:off x="4464" y="3628"/>
              <a:ext cx="86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1"/>
                  </a:solidFill>
                  <a:sym typeface="Symbol" charset="2"/>
                </a:rPr>
                <a:t>----- </a:t>
              </a:r>
              <a:r>
                <a:rPr lang="en-US" sz="1000">
                  <a:solidFill>
                    <a:schemeClr val="tx1"/>
                  </a:solidFill>
                </a:rPr>
                <a:t>Foreshocks </a:t>
              </a:r>
              <a:r>
                <a:rPr lang="en-US" sz="1000">
                  <a:solidFill>
                    <a:schemeClr val="tx1"/>
                  </a:solidFill>
                  <a:sym typeface="Symbol" charset="2"/>
                </a:rPr>
                <a:t>-----</a:t>
              </a:r>
            </a:p>
          </p:txBody>
        </p:sp>
        <p:sp>
          <p:nvSpPr>
            <p:cNvPr id="134" name="Line 130"/>
            <p:cNvSpPr>
              <a:spLocks noChangeShapeType="1"/>
            </p:cNvSpPr>
            <p:nvPr/>
          </p:nvSpPr>
          <p:spPr bwMode="auto">
            <a:xfrm flipH="1">
              <a:off x="5185" y="3398"/>
              <a:ext cx="0" cy="240"/>
            </a:xfrm>
            <a:prstGeom prst="line">
              <a:avLst/>
            </a:prstGeom>
            <a:noFill/>
            <a:ln w="12700">
              <a:solidFill>
                <a:srgbClr val="837C81"/>
              </a:solidFill>
              <a:round/>
              <a:headEnd type="oval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131"/>
            <p:cNvSpPr>
              <a:spLocks noChangeShapeType="1"/>
            </p:cNvSpPr>
            <p:nvPr/>
          </p:nvSpPr>
          <p:spPr bwMode="auto">
            <a:xfrm flipH="1">
              <a:off x="5041" y="3494"/>
              <a:ext cx="0" cy="144"/>
            </a:xfrm>
            <a:prstGeom prst="line">
              <a:avLst/>
            </a:prstGeom>
            <a:noFill/>
            <a:ln w="12700">
              <a:solidFill>
                <a:srgbClr val="837C81"/>
              </a:solidFill>
              <a:round/>
              <a:headEnd type="oval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32"/>
            <p:cNvSpPr>
              <a:spLocks noChangeShapeType="1"/>
            </p:cNvSpPr>
            <p:nvPr/>
          </p:nvSpPr>
          <p:spPr bwMode="auto">
            <a:xfrm flipH="1">
              <a:off x="4560" y="3542"/>
              <a:ext cx="0" cy="96"/>
            </a:xfrm>
            <a:prstGeom prst="line">
              <a:avLst/>
            </a:prstGeom>
            <a:noFill/>
            <a:ln w="12700">
              <a:solidFill>
                <a:srgbClr val="837C81"/>
              </a:solidFill>
              <a:round/>
              <a:headEnd type="oval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133"/>
            <p:cNvSpPr>
              <a:spLocks noChangeShapeType="1"/>
            </p:cNvSpPr>
            <p:nvPr/>
          </p:nvSpPr>
          <p:spPr bwMode="auto">
            <a:xfrm flipH="1">
              <a:off x="4897" y="3539"/>
              <a:ext cx="0" cy="96"/>
            </a:xfrm>
            <a:prstGeom prst="line">
              <a:avLst/>
            </a:prstGeom>
            <a:noFill/>
            <a:ln w="12700">
              <a:solidFill>
                <a:srgbClr val="837C81"/>
              </a:solidFill>
              <a:round/>
              <a:headEnd type="oval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134"/>
            <p:cNvSpPr>
              <a:spLocks noChangeShapeType="1"/>
            </p:cNvSpPr>
            <p:nvPr/>
          </p:nvSpPr>
          <p:spPr bwMode="auto">
            <a:xfrm flipH="1">
              <a:off x="5137" y="3542"/>
              <a:ext cx="0" cy="96"/>
            </a:xfrm>
            <a:prstGeom prst="line">
              <a:avLst/>
            </a:prstGeom>
            <a:noFill/>
            <a:ln w="12700">
              <a:solidFill>
                <a:srgbClr val="837C81"/>
              </a:solidFill>
              <a:round/>
              <a:headEnd type="oval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135"/>
            <p:cNvSpPr>
              <a:spLocks noChangeShapeType="1"/>
            </p:cNvSpPr>
            <p:nvPr/>
          </p:nvSpPr>
          <p:spPr bwMode="auto">
            <a:xfrm flipH="1">
              <a:off x="4992" y="3573"/>
              <a:ext cx="0" cy="48"/>
            </a:xfrm>
            <a:prstGeom prst="line">
              <a:avLst/>
            </a:prstGeom>
            <a:noFill/>
            <a:ln w="12700">
              <a:solidFill>
                <a:srgbClr val="837C81"/>
              </a:solidFill>
              <a:round/>
              <a:headEnd type="oval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" name="Content Placeholder 2"/>
          <p:cNvSpPr>
            <a:spLocks noGrp="1"/>
          </p:cNvSpPr>
          <p:nvPr>
            <p:ph idx="1"/>
          </p:nvPr>
        </p:nvSpPr>
        <p:spPr>
          <a:xfrm>
            <a:off x="209550" y="1447800"/>
            <a:ext cx="8934450" cy="4724400"/>
          </a:xfrm>
        </p:spPr>
        <p:txBody>
          <a:bodyPr/>
          <a:lstStyle/>
          <a:p>
            <a:r>
              <a:rPr lang="en-US" sz="2600" dirty="0" smtClean="0"/>
              <a:t>Earthquakes are really, really complicated</a:t>
            </a:r>
          </a:p>
          <a:p>
            <a:r>
              <a:rPr lang="en-US" sz="2600" dirty="0" smtClean="0"/>
              <a:t>Many of these pieces can be simulated</a:t>
            </a:r>
          </a:p>
          <a:p>
            <a:pPr lvl="1"/>
            <a:r>
              <a:rPr lang="en-US" sz="2200" dirty="0" smtClean="0"/>
              <a:t>Don’t have to wait for a real earthquake</a:t>
            </a:r>
          </a:p>
          <a:p>
            <a:pPr lvl="1"/>
            <a:r>
              <a:rPr lang="en-US" sz="2200" dirty="0" smtClean="0"/>
              <a:t>Can perform “experiments” to test theories</a:t>
            </a:r>
          </a:p>
          <a:p>
            <a:pPr lvl="1"/>
            <a:r>
              <a:rPr lang="en-US" sz="2200" dirty="0" smtClean="0"/>
              <a:t>Can try to look into future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provides “best estimate”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7</a:t>
            </a:fld>
            <a:endParaRPr lang="en-US" sz="1200"/>
          </a:p>
        </p:txBody>
      </p:sp>
      <p:pic>
        <p:nvPicPr>
          <p:cNvPr id="5" name="Picture 14" descr="C:\Users\Philip James\Desktop\M8\M8_PSHA\gmrotD50_02.00Hz.b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04682">
            <a:off x="4202300" y="3002252"/>
            <a:ext cx="509746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:\Users\Philip James\Desktop\M8\M8_PSHA\sa1.0-shakemap-89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45000">
            <a:off x="-44497" y="3022822"/>
            <a:ext cx="530860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5410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Produced without simulation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410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Produced with HPC simulation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69582" y="1525769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50021"/>
                </a:solidFill>
              </a:rPr>
              <a:t>Magnitude 8, San Andreas</a:t>
            </a:r>
            <a:endParaRPr lang="en-US" sz="28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has its own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range of scales</a:t>
            </a:r>
          </a:p>
          <a:p>
            <a:pPr lvl="1"/>
            <a:r>
              <a:rPr lang="en-US" dirty="0" smtClean="0"/>
              <a:t>Faults rupture over 100s of kilometers</a:t>
            </a:r>
          </a:p>
          <a:p>
            <a:pPr lvl="1"/>
            <a:r>
              <a:rPr lang="en-US" dirty="0" smtClean="0"/>
              <a:t>Friction acts over millimeters</a:t>
            </a:r>
          </a:p>
          <a:p>
            <a:pPr lvl="1"/>
            <a:r>
              <a:rPr lang="en-US" dirty="0" smtClean="0"/>
              <a:t>Want to understand shaking over large regions</a:t>
            </a:r>
          </a:p>
          <a:p>
            <a:r>
              <a:rPr lang="en-US" dirty="0" smtClean="0"/>
              <a:t>Need access to large, powerful computers</a:t>
            </a:r>
          </a:p>
          <a:p>
            <a:r>
              <a:rPr lang="en-US" dirty="0" smtClean="0"/>
              <a:t>Need efficient software</a:t>
            </a:r>
          </a:p>
          <a:p>
            <a:r>
              <a:rPr lang="en-US" dirty="0" smtClean="0"/>
              <a:t>Must make sure you’re getting the right answer</a:t>
            </a:r>
          </a:p>
          <a:p>
            <a:r>
              <a:rPr lang="en-US" dirty="0" smtClean="0"/>
              <a:t>Like all good science, must be reproducible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8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a physical phenomenon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down the physics equations that govern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Discretize it, since computers only work in discrete increments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an algorithm based on these equations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Break the algorithm into pieces for each processor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the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additional complexity to be more accurate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9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CEC.new.bann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FF00FF"/>
      </a:hlink>
      <a:folHlink>
        <a:srgbClr val="0000FF"/>
      </a:folHlink>
    </a:clrScheme>
    <a:fontScheme name="2_SCEC.new.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ABEB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ABEB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SCEC.new.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EC.new.bann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EC.new.bann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22185</TotalTime>
  <Words>1712</Words>
  <Application>Microsoft Office PowerPoint</Application>
  <PresentationFormat>On-screen Show (4:3)</PresentationFormat>
  <Paragraphs>398</Paragraphs>
  <Slides>34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2_SCEC.new.banner</vt:lpstr>
      <vt:lpstr>High Performance Computing at SCEC</vt:lpstr>
      <vt:lpstr>Outline</vt:lpstr>
      <vt:lpstr>PowerPoint Presentation</vt:lpstr>
      <vt:lpstr>Why did I choose to do this?</vt:lpstr>
      <vt:lpstr>What is High Performance Computing?</vt:lpstr>
      <vt:lpstr>PowerPoint Presentation</vt:lpstr>
      <vt:lpstr>HPC provides “best estimate”</vt:lpstr>
      <vt:lpstr>Simulating has its own challenges</vt:lpstr>
      <vt:lpstr>How does it work?</vt:lpstr>
      <vt:lpstr>Wait, what?</vt:lpstr>
      <vt:lpstr>Now that we’ve got the equation</vt:lpstr>
      <vt:lpstr>But wait!  We forgot a step</vt:lpstr>
      <vt:lpstr>Matrix Multiplication</vt:lpstr>
      <vt:lpstr>3 phases in simulation </vt:lpstr>
      <vt:lpstr>What do we at SCEC need?</vt:lpstr>
      <vt:lpstr>Simulating Large Earthquakes</vt:lpstr>
      <vt:lpstr>How do we know if we’re doing it right?</vt:lpstr>
      <vt:lpstr>Comparison against real events</vt:lpstr>
      <vt:lpstr>Comparison between codes</vt:lpstr>
      <vt:lpstr>Comparison with past good code</vt:lpstr>
      <vt:lpstr>What kind of simulations does SCEC run?</vt:lpstr>
      <vt:lpstr>SCEC Scenario Simulations</vt:lpstr>
      <vt:lpstr>Simulation Results (N-&gt;S)</vt:lpstr>
      <vt:lpstr>Simulation Results (S-&gt;N)</vt:lpstr>
      <vt:lpstr>SCEC Simulation Growth</vt:lpstr>
      <vt:lpstr>Seismic Hazard Analysis</vt:lpstr>
      <vt:lpstr>PSHA Reporting</vt:lpstr>
      <vt:lpstr>How do you do PSHA?</vt:lpstr>
      <vt:lpstr>And now the interesting part…</vt:lpstr>
      <vt:lpstr>Alternatively</vt:lpstr>
      <vt:lpstr>To complete PSHA</vt:lpstr>
      <vt:lpstr>Does the approach make a difference?</vt:lpstr>
      <vt:lpstr>Some numbers</vt:lpstr>
      <vt:lpstr>In summary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SCEC/CME Architecture</dc:title>
  <dc:creator>Philip Maechling</dc:creator>
  <cp:lastModifiedBy>Scott Callaghan</cp:lastModifiedBy>
  <cp:revision>1082</cp:revision>
  <cp:lastPrinted>2002-10-10T18:38:31Z</cp:lastPrinted>
  <dcterms:created xsi:type="dcterms:W3CDTF">2002-10-09T15:30:27Z</dcterms:created>
  <dcterms:modified xsi:type="dcterms:W3CDTF">2014-06-18T21:21:45Z</dcterms:modified>
</cp:coreProperties>
</file>