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53"/>
  </p:notesMasterIdLst>
  <p:sldIdLst>
    <p:sldId id="310" r:id="rId2"/>
    <p:sldId id="313" r:id="rId3"/>
    <p:sldId id="311" r:id="rId4"/>
    <p:sldId id="312" r:id="rId5"/>
    <p:sldId id="388" r:id="rId6"/>
    <p:sldId id="315" r:id="rId7"/>
    <p:sldId id="316" r:id="rId8"/>
    <p:sldId id="323" r:id="rId9"/>
    <p:sldId id="324" r:id="rId10"/>
    <p:sldId id="378" r:id="rId11"/>
    <p:sldId id="364" r:id="rId12"/>
    <p:sldId id="417" r:id="rId13"/>
    <p:sldId id="418" r:id="rId14"/>
    <p:sldId id="334" r:id="rId15"/>
    <p:sldId id="362" r:id="rId16"/>
    <p:sldId id="365" r:id="rId17"/>
    <p:sldId id="333" r:id="rId18"/>
    <p:sldId id="336" r:id="rId19"/>
    <p:sldId id="409" r:id="rId20"/>
    <p:sldId id="322" r:id="rId21"/>
    <p:sldId id="403" r:id="rId22"/>
    <p:sldId id="408" r:id="rId23"/>
    <p:sldId id="404" r:id="rId24"/>
    <p:sldId id="366" r:id="rId25"/>
    <p:sldId id="399" r:id="rId26"/>
    <p:sldId id="400" r:id="rId27"/>
    <p:sldId id="412" r:id="rId28"/>
    <p:sldId id="368" r:id="rId29"/>
    <p:sldId id="369" r:id="rId30"/>
    <p:sldId id="347" r:id="rId31"/>
    <p:sldId id="386" r:id="rId32"/>
    <p:sldId id="372" r:id="rId33"/>
    <p:sldId id="393" r:id="rId34"/>
    <p:sldId id="351" r:id="rId35"/>
    <p:sldId id="353" r:id="rId36"/>
    <p:sldId id="387" r:id="rId37"/>
    <p:sldId id="354" r:id="rId38"/>
    <p:sldId id="355" r:id="rId39"/>
    <p:sldId id="377" r:id="rId40"/>
    <p:sldId id="394" r:id="rId41"/>
    <p:sldId id="395" r:id="rId42"/>
    <p:sldId id="396" r:id="rId43"/>
    <p:sldId id="401" r:id="rId44"/>
    <p:sldId id="402" r:id="rId45"/>
    <p:sldId id="405" r:id="rId46"/>
    <p:sldId id="406" r:id="rId47"/>
    <p:sldId id="414" r:id="rId48"/>
    <p:sldId id="415" r:id="rId49"/>
    <p:sldId id="416" r:id="rId50"/>
    <p:sldId id="419" r:id="rId51"/>
    <p:sldId id="420" r:id="rId52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p Maechling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CECFF"/>
    <a:srgbClr val="99CCFF"/>
    <a:srgbClr val="FFFFCC"/>
    <a:srgbClr val="FFFF99"/>
    <a:srgbClr val="CCFFCC"/>
    <a:srgbClr val="005A9E"/>
    <a:srgbClr val="6699FF"/>
    <a:srgbClr val="CC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0" autoAdjust="0"/>
    <p:restoredTop sz="94630" autoAdjust="0"/>
  </p:normalViewPr>
  <p:slideViewPr>
    <p:cSldViewPr>
      <p:cViewPr varScale="1">
        <p:scale>
          <a:sx n="111" d="100"/>
          <a:sy n="111" d="100"/>
        </p:scale>
        <p:origin x="-6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t" anchorCtr="0" compatLnSpc="1">
            <a:prstTxWarp prst="textNoShape">
              <a:avLst/>
            </a:prstTxWarp>
          </a:bodyPr>
          <a:lstStyle>
            <a:lvl1pPr algn="l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t" anchorCtr="0" compatLnSpc="1">
            <a:prstTxWarp prst="textNoShape">
              <a:avLst/>
            </a:prstTxWarp>
          </a:bodyPr>
          <a:lstStyle>
            <a:lvl1pPr algn="r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1226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b" anchorCtr="0" compatLnSpc="1">
            <a:prstTxWarp prst="textNoShape">
              <a:avLst/>
            </a:prstTxWarp>
          </a:bodyPr>
          <a:lstStyle>
            <a:lvl1pPr algn="l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60" tIns="48629" rIns="97260" bIns="48629" numCol="1" anchor="b" anchorCtr="0" compatLnSpc="1">
            <a:prstTxWarp prst="textNoShape">
              <a:avLst/>
            </a:prstTxWarp>
          </a:bodyPr>
          <a:lstStyle>
            <a:lvl1pPr algn="r" defTabSz="972429" eaLnBrk="0" hangingPunct="0">
              <a:defRPr sz="13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fld id="{000E6464-DBE5-4018-B25C-40B10B1D74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1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054F0-94E9-4EDA-9437-88209DD60917}" type="slidenum">
              <a:rPr lang="en-US"/>
              <a:pPr/>
              <a:t>1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links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E6464-DBE5-4018-B25C-40B10B1D747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16E01-DE12-424C-8E51-C8C484651A5F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DE7B1-28A0-443A-9852-D960D30A2812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3238" y="609600"/>
            <a:ext cx="2233612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09600"/>
            <a:ext cx="65484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5BEE5-0442-41BB-9EF6-C3965AF6C4A4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752600"/>
            <a:ext cx="439102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752600"/>
            <a:ext cx="4391025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600200" y="6573838"/>
            <a:ext cx="60198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152400" y="6573838"/>
            <a:ext cx="1143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01000" y="6573838"/>
            <a:ext cx="990600" cy="228600"/>
          </a:xfrm>
        </p:spPr>
        <p:txBody>
          <a:bodyPr/>
          <a:lstStyle>
            <a:lvl1pPr>
              <a:defRPr/>
            </a:lvl1pPr>
          </a:lstStyle>
          <a:p>
            <a:fld id="{2D777262-6EF1-480E-B33C-5012B0D4FB65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752600"/>
            <a:ext cx="893445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600200" y="6573838"/>
            <a:ext cx="60198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52400" y="6573838"/>
            <a:ext cx="11430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573838"/>
            <a:ext cx="990600" cy="228600"/>
          </a:xfrm>
        </p:spPr>
        <p:txBody>
          <a:bodyPr/>
          <a:lstStyle>
            <a:lvl1pPr>
              <a:defRPr/>
            </a:lvl1pPr>
          </a:lstStyle>
          <a:p>
            <a:fld id="{FF9A18D7-AE61-450A-89D8-F576754828CC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51B3-835C-49A3-826E-D864D7222CFD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08DA8-E359-44B1-B1AD-498E0DA2834A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1344F-CC6E-43AE-A3C9-AB06C8FFECE5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B4CF-D491-41B6-AFA5-582F0A6A513B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73485-BD44-45C6-80EC-E593FC155576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753C3-00C0-4F29-9F5B-0D043357E6D1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A1A52-D646-4944-AC43-4EC6E50D6DE4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DC466-1749-47AE-BAF7-E94C506715F0}" type="slidenum">
              <a:rPr lang="en-US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096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752600"/>
            <a:ext cx="8934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20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0200" y="6573838"/>
            <a:ext cx="6019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73838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73838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2151A"/>
                </a:solidFill>
              </a:defRPr>
            </a:lvl1pPr>
          </a:lstStyle>
          <a:p>
            <a:fld id="{AC096B87-848E-44BC-B15D-499F08372197}" type="slidenum">
              <a:rPr lang="en-US"/>
              <a:pPr/>
              <a:t>‹#›</a:t>
            </a:fld>
            <a:endParaRPr lang="en-US" sz="1200"/>
          </a:p>
        </p:txBody>
      </p:sp>
      <p:pic>
        <p:nvPicPr>
          <p:cNvPr id="342023" name="Picture 7"/>
          <p:cNvPicPr>
            <a:picLocks noChangeAspect="1" noChangeArrowheads="1"/>
          </p:cNvPicPr>
          <p:nvPr/>
        </p:nvPicPr>
        <p:blipFill>
          <a:blip r:embed="rId15" cstate="print"/>
          <a:srcRect b="1950"/>
          <a:stretch>
            <a:fillRect/>
          </a:stretch>
        </p:blipFill>
        <p:spPr bwMode="auto">
          <a:xfrm>
            <a:off x="0" y="0"/>
            <a:ext cx="9144000" cy="558800"/>
          </a:xfrm>
          <a:prstGeom prst="rect">
            <a:avLst/>
          </a:prstGeom>
          <a:noFill/>
        </p:spPr>
      </p:pic>
      <p:sp>
        <p:nvSpPr>
          <p:cNvPr id="342024" name="Line 8"/>
          <p:cNvSpPr>
            <a:spLocks noChangeShapeType="1"/>
          </p:cNvSpPr>
          <p:nvPr/>
        </p:nvSpPr>
        <p:spPr bwMode="auto">
          <a:xfrm>
            <a:off x="0" y="584200"/>
            <a:ext cx="91440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82151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82151A"/>
          </a:solidFill>
          <a:latin typeface="+mn-lt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82151A"/>
          </a:solidFill>
          <a:latin typeface="+mn-lt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swift-lang.org/" TargetMode="External"/><Relationship Id="rId13" Type="http://schemas.openxmlformats.org/officeDocument/2006/relationships/hyperlink" Target="https://scec.usc.edu/scecpedia/CyberShake" TargetMode="External"/><Relationship Id="rId3" Type="http://schemas.openxmlformats.org/officeDocument/2006/relationships/hyperlink" Target="http://www.scec.org/" TargetMode="External"/><Relationship Id="rId7" Type="http://schemas.openxmlformats.org/officeDocument/2006/relationships/hyperlink" Target="http://www.globus.org/" TargetMode="External"/><Relationship Id="rId12" Type="http://schemas.openxmlformats.org/officeDocument/2006/relationships/hyperlink" Target="http://saga-project.github.io/saga-pyth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isc.edu/condor/" TargetMode="External"/><Relationship Id="rId11" Type="http://schemas.openxmlformats.org/officeDocument/2006/relationships/hyperlink" Target="http://www.unicore.eu/" TargetMode="External"/><Relationship Id="rId5" Type="http://schemas.openxmlformats.org/officeDocument/2006/relationships/hyperlink" Target="http://pegasus.isi.edu/wms/docs/latest/cli-pegasus-mpi-cluster.php" TargetMode="External"/><Relationship Id="rId10" Type="http://schemas.openxmlformats.org/officeDocument/2006/relationships/hyperlink" Target="https://guse.sztaki.hu/liferay-portal-6.0.5/" TargetMode="External"/><Relationship Id="rId4" Type="http://schemas.openxmlformats.org/officeDocument/2006/relationships/hyperlink" Target="http://pegasus.isi.edu/" TargetMode="External"/><Relationship Id="rId9" Type="http://schemas.openxmlformats.org/officeDocument/2006/relationships/hyperlink" Target="http://www.dps.uibk.ac.at/projects/askalon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cott\Documents\SCEC\M8-1.0-Vmag-Height-Field_720.mo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74E08-7626-4A85-BBE3-EE8606A32BA4}" type="slidenum">
              <a:rPr lang="en-US"/>
              <a:pPr/>
              <a:t>1</a:t>
            </a:fld>
            <a:endParaRPr lang="en-US" sz="120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534400" cy="1676400"/>
          </a:xfrm>
        </p:spPr>
        <p:txBody>
          <a:bodyPr/>
          <a:lstStyle/>
          <a:p>
            <a:r>
              <a:rPr lang="en-US" sz="4800" dirty="0" smtClean="0">
                <a:solidFill>
                  <a:srgbClr val="A50021"/>
                </a:solidFill>
              </a:rPr>
              <a:t>Simplify Your Science with</a:t>
            </a:r>
            <a:br>
              <a:rPr lang="en-US" sz="4800" dirty="0" smtClean="0">
                <a:solidFill>
                  <a:srgbClr val="A50021"/>
                </a:solidFill>
              </a:rPr>
            </a:br>
            <a:r>
              <a:rPr lang="en-US" sz="4800" dirty="0" smtClean="0">
                <a:solidFill>
                  <a:srgbClr val="A50021"/>
                </a:solidFill>
              </a:rPr>
              <a:t>Workflow Tools</a:t>
            </a:r>
            <a:endParaRPr lang="en-US" sz="4800" dirty="0">
              <a:solidFill>
                <a:srgbClr val="A50021"/>
              </a:solidFill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2543175" y="57023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240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381000" y="4953000"/>
            <a:ext cx="548640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Scott Callaghan</a:t>
            </a:r>
          </a:p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Southern California Earthquake Center</a:t>
            </a:r>
          </a:p>
          <a:p>
            <a:pPr algn="l" eaLnBrk="0" hangingPunct="0"/>
            <a:r>
              <a:rPr lang="en-US" sz="2100" dirty="0">
                <a:solidFill>
                  <a:schemeClr val="tx1"/>
                </a:solidFill>
                <a:latin typeface="Times" pitchFamily="18" charset="0"/>
              </a:rPr>
              <a:t>University of Southern </a:t>
            </a:r>
            <a:r>
              <a:rPr lang="en-US" sz="2100" dirty="0" smtClean="0">
                <a:solidFill>
                  <a:schemeClr val="tx1"/>
                </a:solidFill>
                <a:latin typeface="Times" pitchFamily="18" charset="0"/>
              </a:rPr>
              <a:t>California</a:t>
            </a:r>
          </a:p>
          <a:p>
            <a:pPr algn="l" eaLnBrk="0" hangingPunct="0"/>
            <a:r>
              <a:rPr lang="en-US" sz="2100" dirty="0" smtClean="0">
                <a:solidFill>
                  <a:schemeClr val="tx1"/>
                </a:solidFill>
                <a:latin typeface="Times" pitchFamily="18" charset="0"/>
              </a:rPr>
              <a:t>scottcal@usc.edu</a:t>
            </a:r>
            <a:endParaRPr lang="en-US" sz="2100" dirty="0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1239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430713"/>
            <a:ext cx="254476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28800" y="3389293"/>
            <a:ext cx="54864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dirty="0" smtClean="0">
                <a:solidFill>
                  <a:schemeClr val="tx1"/>
                </a:solidFill>
                <a:latin typeface="Times" pitchFamily="18" charset="0"/>
              </a:rPr>
              <a:t>International HPC Summer School</a:t>
            </a:r>
          </a:p>
          <a:p>
            <a:pPr eaLnBrk="0" hangingPunct="0"/>
            <a:r>
              <a:rPr lang="en-US" sz="2800" dirty="0" smtClean="0">
                <a:solidFill>
                  <a:schemeClr val="tx1"/>
                </a:solidFill>
                <a:latin typeface="Times" pitchFamily="18" charset="0"/>
              </a:rPr>
              <a:t>June 4, 2014</a:t>
            </a:r>
            <a:endParaRPr lang="en-US" sz="2800" dirty="0">
              <a:solidFill>
                <a:schemeClr val="tx1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Separation of “submit host” and “execution site”</a:t>
            </a:r>
          </a:p>
          <a:p>
            <a:pPr lvl="1"/>
            <a:r>
              <a:rPr lang="en-US" dirty="0" smtClean="0"/>
              <a:t>Create workflow using code on your local machine</a:t>
            </a:r>
          </a:p>
          <a:p>
            <a:pPr lvl="1"/>
            <a:r>
              <a:rPr lang="en-US" dirty="0" smtClean="0"/>
              <a:t>Can run on local machine or on distributed resources</a:t>
            </a:r>
          </a:p>
          <a:p>
            <a:r>
              <a:rPr lang="en-US" dirty="0" smtClean="0"/>
              <a:t>Workflow represented with directed acyclic graphs</a:t>
            </a:r>
          </a:p>
          <a:p>
            <a:r>
              <a:rPr lang="en-US" dirty="0" smtClean="0"/>
              <a:t>You use API to write code describing workflow</a:t>
            </a:r>
          </a:p>
          <a:p>
            <a:pPr lvl="1"/>
            <a:r>
              <a:rPr lang="en-US" dirty="0" smtClean="0"/>
              <a:t>Python, Java, Perl</a:t>
            </a:r>
          </a:p>
          <a:p>
            <a:pPr lvl="1"/>
            <a:r>
              <a:rPr lang="en-US" dirty="0" smtClean="0"/>
              <a:t>Tasks with parent / child relationships</a:t>
            </a:r>
          </a:p>
          <a:p>
            <a:pPr lvl="1"/>
            <a:r>
              <a:rPr lang="en-US" dirty="0" smtClean="0"/>
              <a:t>Files and their roles</a:t>
            </a:r>
          </a:p>
          <a:p>
            <a:pPr lvl="1"/>
            <a:r>
              <a:rPr lang="en-US" dirty="0" smtClean="0"/>
              <a:t>Can have nested workflows</a:t>
            </a:r>
          </a:p>
          <a:p>
            <a:r>
              <a:rPr lang="en-US" dirty="0" smtClean="0"/>
              <a:t>Pegasus creates XML file of workflow called a DAX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10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/>
          <p:cNvSpPr/>
          <p:nvPr/>
        </p:nvSpPr>
        <p:spPr bwMode="auto">
          <a:xfrm>
            <a:off x="3657600" y="1600200"/>
            <a:ext cx="1752600" cy="8382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11</a:t>
            </a:fld>
            <a:endParaRPr lang="en-US" sz="1200"/>
          </a:p>
        </p:txBody>
      </p:sp>
      <p:sp>
        <p:nvSpPr>
          <p:cNvPr id="17" name="TextBox 16"/>
          <p:cNvSpPr txBox="1"/>
          <p:nvPr/>
        </p:nvSpPr>
        <p:spPr>
          <a:xfrm>
            <a:off x="3622875" y="176278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first_job</a:t>
            </a:r>
            <a:endParaRPr lang="en-US" sz="28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152400" y="4191000"/>
            <a:ext cx="1828800" cy="914400"/>
            <a:chOff x="152400" y="4191000"/>
            <a:chExt cx="1828800" cy="914400"/>
          </a:xfrm>
        </p:grpSpPr>
        <p:sp>
          <p:nvSpPr>
            <p:cNvPr id="49" name="Oval 48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95425" y="24954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input.txt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3657600" y="356229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tmp.txt</a:t>
            </a:r>
            <a:endParaRPr lang="en-US" sz="2400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2057400" y="2005280"/>
            <a:ext cx="1565475" cy="311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4420394" y="2570896"/>
            <a:ext cx="304800" cy="1588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rot="10800000" flipV="1">
            <a:off x="1075000" y="2876490"/>
            <a:ext cx="3116000" cy="12954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0800000" flipV="1">
            <a:off x="2971800" y="3105090"/>
            <a:ext cx="1219200" cy="10668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rot="16200000" flipH="1">
            <a:off x="4424494" y="40161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4944800" y="2855224"/>
            <a:ext cx="2980000" cy="1335776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953000" y="3105090"/>
            <a:ext cx="1143000" cy="10668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rot="16200000" flipH="1">
            <a:off x="9177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 rot="16200000" flipH="1">
            <a:off x="26703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6200000" flipH="1">
            <a:off x="44229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 rot="16200000" flipH="1">
            <a:off x="61755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 rot="16200000" flipH="1">
            <a:off x="7928106" y="5235384"/>
            <a:ext cx="304800" cy="661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304800" y="62599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output.0.dat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2057400" y="627155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output.1.dat</a:t>
            </a:r>
            <a:endParaRPr lang="en-US" sz="2400" dirty="0"/>
          </a:p>
        </p:txBody>
      </p:sp>
      <p:sp>
        <p:nvSpPr>
          <p:cNvPr id="73" name="TextBox 72"/>
          <p:cNvSpPr txBox="1"/>
          <p:nvPr/>
        </p:nvSpPr>
        <p:spPr>
          <a:xfrm>
            <a:off x="3810000" y="627155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output.2.dat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5486400" y="62599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output.3.dat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7315200" y="6259975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output.4.dat</a:t>
            </a:r>
            <a:endParaRPr lang="en-US" sz="2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1915633" y="4169734"/>
            <a:ext cx="1828800" cy="914400"/>
            <a:chOff x="152400" y="4191000"/>
            <a:chExt cx="1828800" cy="914400"/>
          </a:xfrm>
        </p:grpSpPr>
        <p:sp>
          <p:nvSpPr>
            <p:cNvPr id="53" name="Oval 52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645198" y="4180367"/>
            <a:ext cx="1828800" cy="914400"/>
            <a:chOff x="152400" y="4191000"/>
            <a:chExt cx="1828800" cy="914400"/>
          </a:xfrm>
        </p:grpSpPr>
        <p:sp>
          <p:nvSpPr>
            <p:cNvPr id="57" name="Oval 56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396029" y="4169734"/>
            <a:ext cx="1828800" cy="914400"/>
            <a:chOff x="152400" y="4191000"/>
            <a:chExt cx="1828800" cy="914400"/>
          </a:xfrm>
        </p:grpSpPr>
        <p:sp>
          <p:nvSpPr>
            <p:cNvPr id="62" name="Oval 61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137996" y="4180367"/>
            <a:ext cx="1828800" cy="914400"/>
            <a:chOff x="152400" y="4191000"/>
            <a:chExt cx="1828800" cy="914400"/>
          </a:xfrm>
        </p:grpSpPr>
        <p:sp>
          <p:nvSpPr>
            <p:cNvPr id="71" name="Oval 70"/>
            <p:cNvSpPr/>
            <p:nvPr/>
          </p:nvSpPr>
          <p:spPr bwMode="auto">
            <a:xfrm>
              <a:off x="271132" y="4191000"/>
              <a:ext cx="1600200" cy="914400"/>
            </a:xfrm>
            <a:prstGeom prst="ellipse">
              <a:avLst/>
            </a:prstGeom>
            <a:gradFill>
              <a:gsLst>
                <a:gs pos="0">
                  <a:srgbClr val="00B050"/>
                </a:gs>
                <a:gs pos="100000">
                  <a:srgbClr val="CCFF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2400" y="434744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simul_job</a:t>
              </a:r>
              <a:endParaRPr lang="en-US" sz="2800" dirty="0"/>
            </a:p>
          </p:txBody>
        </p:sp>
      </p:grpSp>
      <p:sp>
        <p:nvSpPr>
          <p:cNvPr id="78" name="Rectangle 77"/>
          <p:cNvSpPr/>
          <p:nvPr/>
        </p:nvSpPr>
        <p:spPr bwMode="auto">
          <a:xfrm>
            <a:off x="1295400" y="1600200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4191000" y="2721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76962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59436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41910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438400" y="5388934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685800" y="5399567"/>
            <a:ext cx="7620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DAX Generator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DAX object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ADAG("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test_dax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//Define first job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Job(name="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//Input and output files to first job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File("input.txt")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File("tmp.txt")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//Arguments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input=input.txt output=tmp.txt)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input=input.txt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"output=tmp.txt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//Role of the files for the job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Link.INPUT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Link.OUTPUT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i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//Add the job to the workflow</a:t>
            </a:r>
          </a:p>
          <a:p>
            <a:pPr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073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6096000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nn-NO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 i in range(0, 5):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//Create simulation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Job(id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%s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% (i+1), name="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//Define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File("tmp.txt")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File("output.%d.dat" % i)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//Arguments to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 //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parameter=&lt;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 input=tmp.txt output=output&lt;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&gt;.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dat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("parameter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=%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d" % i,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"input=tmp.txt",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		"output=%s"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%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simulOutputFile.getName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//Role of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link=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Link.INPUT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line=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Link.OUTPUT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//Add job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dax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//Dependency on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dax.depends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(parent=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child=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//Write to file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fp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 open("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test.dax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dax.writeXML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fp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p.close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139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34450" cy="4953000"/>
          </a:xfrm>
        </p:spPr>
        <p:txBody>
          <a:bodyPr/>
          <a:lstStyle/>
          <a:p>
            <a:r>
              <a:rPr lang="en-US" sz="2400" dirty="0" smtClean="0"/>
              <a:t>DAX is “abstract workflow”</a:t>
            </a:r>
          </a:p>
          <a:p>
            <a:pPr lvl="1"/>
            <a:r>
              <a:rPr lang="en-US" sz="2000" dirty="0" smtClean="0"/>
              <a:t>Logical filenames and executables</a:t>
            </a:r>
          </a:p>
          <a:p>
            <a:pPr lvl="1"/>
            <a:r>
              <a:rPr lang="en-US" sz="2000" dirty="0" smtClean="0"/>
              <a:t>Algorithm description</a:t>
            </a:r>
          </a:p>
          <a:p>
            <a:r>
              <a:rPr lang="en-US" sz="2400" dirty="0" smtClean="0"/>
              <a:t>Prepare workflow to execute on a certain system</a:t>
            </a:r>
          </a:p>
          <a:p>
            <a:r>
              <a:rPr lang="en-US" sz="2400" dirty="0" smtClean="0"/>
              <a:t>Use Pegasus to “plan” workflow</a:t>
            </a:r>
          </a:p>
          <a:p>
            <a:pPr lvl="1"/>
            <a:r>
              <a:rPr lang="en-US" sz="2000" dirty="0" smtClean="0"/>
              <a:t>Uses catalogs to resolve logical names, compute info</a:t>
            </a:r>
          </a:p>
          <a:p>
            <a:pPr lvl="1"/>
            <a:r>
              <a:rPr lang="en-US" sz="2000" dirty="0" smtClean="0"/>
              <a:t>Pegasus automatically augments workflow</a:t>
            </a:r>
          </a:p>
          <a:p>
            <a:pPr lvl="2"/>
            <a:r>
              <a:rPr lang="en-US" sz="1900" dirty="0" smtClean="0"/>
              <a:t>Stages jobs (if needed) with </a:t>
            </a:r>
            <a:r>
              <a:rPr lang="en-US" sz="1900" dirty="0" err="1" smtClean="0"/>
              <a:t>GridFTP</a:t>
            </a:r>
            <a:r>
              <a:rPr lang="en-US" sz="1900" dirty="0" smtClean="0"/>
              <a:t> or Globus Online</a:t>
            </a:r>
          </a:p>
          <a:p>
            <a:pPr lvl="2"/>
            <a:r>
              <a:rPr lang="en-US" sz="1900" dirty="0" smtClean="0"/>
              <a:t>Registers output files in a catalog to find later</a:t>
            </a:r>
          </a:p>
          <a:p>
            <a:pPr lvl="2"/>
            <a:r>
              <a:rPr lang="en-US" sz="1900" dirty="0" smtClean="0"/>
              <a:t>Wraps jobs in </a:t>
            </a:r>
            <a:r>
              <a:rPr lang="en-US" sz="1900" dirty="0" err="1" smtClean="0"/>
              <a:t>pegasus-kickstart</a:t>
            </a:r>
            <a:r>
              <a:rPr lang="en-US" sz="1900" dirty="0" smtClean="0"/>
              <a:t> for detailed statistics</a:t>
            </a:r>
          </a:p>
          <a:p>
            <a:pPr lvl="1"/>
            <a:r>
              <a:rPr lang="en-US" sz="2000" dirty="0" smtClean="0"/>
              <a:t>Generates a DAG</a:t>
            </a:r>
          </a:p>
          <a:p>
            <a:pPr lvl="2"/>
            <a:r>
              <a:rPr lang="en-US" sz="1900" dirty="0" smtClean="0"/>
              <a:t>Top-level workflow description (tasks and dependencies)</a:t>
            </a:r>
          </a:p>
          <a:p>
            <a:pPr lvl="2"/>
            <a:r>
              <a:rPr lang="en-US" sz="1900" dirty="0" smtClean="0"/>
              <a:t>Submission file for each job (</a:t>
            </a:r>
            <a:r>
              <a:rPr lang="en-US" sz="1900" dirty="0" err="1" smtClean="0"/>
              <a:t>HTCondor</a:t>
            </a:r>
            <a:r>
              <a:rPr lang="en-US" sz="1900" dirty="0" smtClean="0"/>
              <a:t> format)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14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 bwMode="auto">
          <a:xfrm>
            <a:off x="5452732" y="2362200"/>
            <a:ext cx="1981200" cy="1375138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938132" y="2340934"/>
            <a:ext cx="1981200" cy="1375138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18732" y="1600200"/>
            <a:ext cx="2438400" cy="2527002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 Workflow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15</a:t>
            </a:fld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0" y="2092404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Create workflow description</a:t>
            </a:r>
            <a:br>
              <a:rPr lang="en-US" sz="2200" dirty="0" smtClean="0"/>
            </a:br>
            <a:r>
              <a:rPr lang="en-US" sz="2200" dirty="0" smtClean="0"/>
              <a:t>(you write this)</a:t>
            </a:r>
            <a:endParaRPr lang="en-US" sz="2200" dirty="0"/>
          </a:p>
        </p:txBody>
      </p:sp>
      <p:sp>
        <p:nvSpPr>
          <p:cNvPr id="7" name="Oval 6"/>
          <p:cNvSpPr/>
          <p:nvPr/>
        </p:nvSpPr>
        <p:spPr bwMode="auto">
          <a:xfrm>
            <a:off x="588334" y="3189767"/>
            <a:ext cx="1447800" cy="838200"/>
          </a:xfrm>
          <a:prstGeom prst="ellipse">
            <a:avLst/>
          </a:prstGeom>
          <a:gradFill>
            <a:gsLst>
              <a:gs pos="0">
                <a:srgbClr val="00B0F0"/>
              </a:gs>
              <a:gs pos="100000">
                <a:srgbClr val="CCEC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250" y="337595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DAX API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0" y="27568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Planning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86400" y="2743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Running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90600" y="5943600"/>
            <a:ext cx="30169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Abstract workflow (DAX)</a:t>
            </a:r>
          </a:p>
          <a:p>
            <a:r>
              <a:rPr lang="en-US" sz="1800" dirty="0" smtClean="0"/>
              <a:t>Logical names, algorithm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6858000" y="4495800"/>
            <a:ext cx="1600200" cy="1295400"/>
          </a:xfrm>
          <a:prstGeom prst="ellips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8600" y="5943600"/>
            <a:ext cx="31919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Concrete workflow (DAG)</a:t>
            </a:r>
          </a:p>
          <a:p>
            <a:r>
              <a:rPr lang="en-US" sz="1800" dirty="0" smtClean="0"/>
              <a:t>Physical paths, job scripts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6887900" y="4731603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Scheduler</a:t>
            </a:r>
          </a:p>
          <a:p>
            <a:r>
              <a:rPr lang="en-US" sz="2100" dirty="0" smtClean="0"/>
              <a:t>(</a:t>
            </a:r>
            <a:r>
              <a:rPr lang="en-US" sz="2100" dirty="0" err="1" smtClean="0"/>
              <a:t>HTCondor</a:t>
            </a:r>
            <a:r>
              <a:rPr lang="en-US" sz="2100" dirty="0" smtClean="0"/>
              <a:t>)</a:t>
            </a:r>
            <a:endParaRPr lang="en-US" sz="21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57400" y="3810000"/>
            <a:ext cx="457200" cy="9144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2819400" y="3603978"/>
            <a:ext cx="609600" cy="1120422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rot="16200000" flipH="1">
            <a:off x="4288397" y="3831197"/>
            <a:ext cx="1202625" cy="58378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5400000" flipH="1" flipV="1">
            <a:off x="5295901" y="4000501"/>
            <a:ext cx="1066800" cy="380998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16200000" flipH="1">
            <a:off x="6591299" y="3924301"/>
            <a:ext cx="914402" cy="381000"/>
          </a:xfrm>
          <a:prstGeom prst="straightConnector1">
            <a:avLst/>
          </a:prstGeom>
          <a:solidFill>
            <a:srgbClr val="BABEB6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5" name="Straight Arrow Connector 24"/>
          <p:cNvCxnSpPr>
            <a:endCxn id="32" idx="2"/>
          </p:cNvCxnSpPr>
          <p:nvPr/>
        </p:nvCxnSpPr>
        <p:spPr bwMode="auto">
          <a:xfrm flipV="1">
            <a:off x="8077200" y="3581400"/>
            <a:ext cx="342900" cy="990600"/>
          </a:xfrm>
          <a:prstGeom prst="straightConnector1">
            <a:avLst/>
          </a:prstGeom>
          <a:solidFill>
            <a:srgbClr val="BABEB6"/>
          </a:solidFill>
          <a:ln w="76200" cap="flat" cmpd="dbl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1" name="Isosceles Triangle 30"/>
          <p:cNvSpPr/>
          <p:nvPr/>
        </p:nvSpPr>
        <p:spPr bwMode="auto">
          <a:xfrm>
            <a:off x="7696200" y="2209800"/>
            <a:ext cx="1447800" cy="1371600"/>
          </a:xfrm>
          <a:prstGeom prst="triangle">
            <a:avLst/>
          </a:prstGeom>
          <a:gradFill>
            <a:gsLst>
              <a:gs pos="0">
                <a:srgbClr val="7030A0"/>
              </a:gs>
              <a:gs pos="100000">
                <a:srgbClr val="CCCC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72400" y="2750403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Jobs Execute</a:t>
            </a:r>
            <a:endParaRPr lang="en-US" sz="2400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4876800" y="4724400"/>
            <a:ext cx="990600" cy="1219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133600" y="4724400"/>
            <a:ext cx="990600" cy="1219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with </a:t>
            </a:r>
            <a:r>
              <a:rPr lang="en-US" dirty="0" err="1" smtClean="0"/>
              <a:t>HTCondor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4724400"/>
          </a:xfrm>
        </p:spPr>
        <p:txBody>
          <a:bodyPr/>
          <a:lstStyle/>
          <a:p>
            <a:r>
              <a:rPr lang="en-US" dirty="0" smtClean="0"/>
              <a:t>Developed by </a:t>
            </a:r>
            <a:r>
              <a:rPr lang="en-US" dirty="0" err="1" smtClean="0"/>
              <a:t>HTCondor</a:t>
            </a:r>
            <a:r>
              <a:rPr lang="en-US" dirty="0" smtClean="0"/>
              <a:t> group at U of Wisconsin</a:t>
            </a:r>
          </a:p>
          <a:p>
            <a:r>
              <a:rPr lang="en-US" dirty="0" smtClean="0"/>
              <a:t>Pegasus “submits” workflow to </a:t>
            </a:r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DAGMan</a:t>
            </a:r>
            <a:endParaRPr lang="en-US" dirty="0" smtClean="0"/>
          </a:p>
          <a:p>
            <a:pPr lvl="1"/>
            <a:r>
              <a:rPr lang="en-US" dirty="0" smtClean="0"/>
              <a:t>Contains local queue of jobs</a:t>
            </a:r>
          </a:p>
          <a:p>
            <a:pPr lvl="1"/>
            <a:r>
              <a:rPr lang="en-US" dirty="0" smtClean="0"/>
              <a:t>Monitors dependencies</a:t>
            </a:r>
          </a:p>
          <a:p>
            <a:pPr lvl="1"/>
            <a:r>
              <a:rPr lang="en-US" dirty="0" smtClean="0"/>
              <a:t>Schedules jobs to resources </a:t>
            </a:r>
          </a:p>
          <a:p>
            <a:pPr lvl="1"/>
            <a:r>
              <a:rPr lang="en-US" dirty="0" smtClean="0"/>
              <a:t>Automatically retries failed jobs</a:t>
            </a:r>
          </a:p>
          <a:p>
            <a:pPr lvl="2"/>
            <a:r>
              <a:rPr lang="en-US" dirty="0" smtClean="0"/>
              <a:t>Writes rescue DAG to restart if job keeps failing</a:t>
            </a:r>
          </a:p>
          <a:p>
            <a:pPr lvl="1"/>
            <a:r>
              <a:rPr lang="en-US" dirty="0" smtClean="0"/>
              <a:t>Updates status (jobs ready, complete, failed, etc.)</a:t>
            </a:r>
          </a:p>
          <a:p>
            <a:r>
              <a:rPr lang="en-US" dirty="0" smtClean="0"/>
              <a:t>Can run jobs locally or remotely (cluster, cloud)</a:t>
            </a:r>
          </a:p>
          <a:p>
            <a:pPr lvl="1"/>
            <a:r>
              <a:rPr lang="en-US" sz="2300" dirty="0" err="1" smtClean="0"/>
              <a:t>HTCondor</a:t>
            </a:r>
            <a:r>
              <a:rPr lang="en-US" sz="2300" dirty="0" smtClean="0"/>
              <a:t>-G uses GRAM to submit jobs to remote scheduler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16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the </a:t>
            </a:r>
            <a:r>
              <a:rPr lang="en-US" dirty="0" err="1" smtClean="0"/>
              <a:t>Globus</a:t>
            </a:r>
            <a:r>
              <a:rPr lang="en-US" dirty="0" smtClean="0"/>
              <a:t> Toolkit</a:t>
            </a:r>
          </a:p>
          <a:p>
            <a:r>
              <a:rPr lang="en-US" dirty="0" smtClean="0"/>
              <a:t>Uses certificate-based authentication</a:t>
            </a:r>
          </a:p>
          <a:p>
            <a:pPr lvl="1"/>
            <a:r>
              <a:rPr lang="en-US" dirty="0" smtClean="0"/>
              <a:t>Like </a:t>
            </a:r>
            <a:r>
              <a:rPr lang="en-US" dirty="0" err="1" smtClean="0"/>
              <a:t>gsissh</a:t>
            </a:r>
            <a:r>
              <a:rPr lang="en-US" dirty="0" smtClean="0"/>
              <a:t>, </a:t>
            </a:r>
            <a:r>
              <a:rPr lang="en-US" dirty="0" err="1" smtClean="0"/>
              <a:t>GridFTP</a:t>
            </a:r>
            <a:r>
              <a:rPr lang="en-US" dirty="0" smtClean="0"/>
              <a:t>, </a:t>
            </a:r>
            <a:r>
              <a:rPr lang="en-US" dirty="0" err="1" smtClean="0"/>
              <a:t>Globus</a:t>
            </a:r>
            <a:r>
              <a:rPr lang="en-US" dirty="0" smtClean="0"/>
              <a:t> Online</a:t>
            </a:r>
          </a:p>
          <a:p>
            <a:pPr lvl="1"/>
            <a:r>
              <a:rPr lang="en-US" dirty="0" smtClean="0"/>
              <a:t>Requires X509 certificate and account on remote machine</a:t>
            </a:r>
          </a:p>
          <a:p>
            <a:r>
              <a:rPr lang="en-US" dirty="0" smtClean="0"/>
              <a:t>Enables submission of jobs into a remote queue</a:t>
            </a:r>
          </a:p>
          <a:p>
            <a:r>
              <a:rPr lang="en-US" dirty="0" smtClean="0"/>
              <a:t>Supported by many HPC resources</a:t>
            </a:r>
          </a:p>
          <a:p>
            <a:pPr lvl="1"/>
            <a:r>
              <a:rPr lang="en-US" dirty="0" smtClean="0"/>
              <a:t>Stampede, Blue Waters, </a:t>
            </a:r>
            <a:r>
              <a:rPr lang="en-US" dirty="0" err="1" smtClean="0"/>
              <a:t>SuperMUC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17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2709532" y="5571464"/>
            <a:ext cx="863004" cy="1057936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600200" y="1676400"/>
            <a:ext cx="1905000" cy="12192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1828800" y="4267200"/>
            <a:ext cx="1447800" cy="762000"/>
          </a:xfrm>
          <a:prstGeom prst="roundRect">
            <a:avLst/>
          </a:prstGeom>
          <a:gradFill>
            <a:gsLst>
              <a:gs pos="0">
                <a:srgbClr val="005A9E"/>
              </a:gs>
              <a:gs pos="100000">
                <a:srgbClr val="669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7086600" y="3886200"/>
            <a:ext cx="1524000" cy="2133600"/>
          </a:xfrm>
          <a:prstGeom prst="roundRect">
            <a:avLst/>
          </a:prstGeom>
          <a:gradFill>
            <a:gsLst>
              <a:gs pos="0">
                <a:srgbClr val="005A9E"/>
              </a:gs>
              <a:gs pos="100000">
                <a:srgbClr val="669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Pegasus/</a:t>
            </a:r>
            <a:r>
              <a:rPr lang="en-US" dirty="0" err="1" smtClean="0"/>
              <a:t>HTCondor</a:t>
            </a:r>
            <a:r>
              <a:rPr lang="en-US" dirty="0" smtClean="0"/>
              <a:t>/GRAM stack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18</a:t>
            </a:fld>
            <a:endParaRPr lang="en-US" sz="1200"/>
          </a:p>
        </p:txBody>
      </p:sp>
      <p:sp>
        <p:nvSpPr>
          <p:cNvPr id="8" name="Rounded Rectangle 7"/>
          <p:cNvSpPr/>
          <p:nvPr/>
        </p:nvSpPr>
        <p:spPr bwMode="auto">
          <a:xfrm>
            <a:off x="4343399" y="4038600"/>
            <a:ext cx="1492101" cy="1828800"/>
          </a:xfrm>
          <a:prstGeom prst="roundRect">
            <a:avLst/>
          </a:prstGeom>
          <a:gradFill>
            <a:gsLst>
              <a:gs pos="0">
                <a:srgbClr val="005A9E"/>
              </a:gs>
              <a:gs pos="100000">
                <a:srgbClr val="6699FF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28600" y="3200400"/>
            <a:ext cx="8610600" cy="0"/>
          </a:xfrm>
          <a:prstGeom prst="line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52400" y="17526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you do: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151293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the tools do: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859844" y="17526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Create workflow description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4933" y="4419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Pegasus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4093" y="4114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HTCondor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600" y="38862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Remote scheduler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572000" y="4606725"/>
            <a:ext cx="914400" cy="1066800"/>
          </a:xfrm>
          <a:prstGeom prst="rect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486400" y="4800600"/>
            <a:ext cx="1600200" cy="1588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7391400" y="4724400"/>
            <a:ext cx="914400" cy="1066800"/>
          </a:xfrm>
          <a:prstGeom prst="rect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95800" y="46482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local queue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7315200" y="477851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remote queue</a:t>
            </a:r>
            <a:endParaRPr lang="en-US" sz="2000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552700" y="2895600"/>
            <a:ext cx="4233" cy="1371600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2514600" y="5029200"/>
            <a:ext cx="495300" cy="533400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5400000">
            <a:off x="3775275" y="4038600"/>
            <a:ext cx="5181600" cy="0"/>
          </a:xfrm>
          <a:prstGeom prst="line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4876800" y="1447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Local machine</a:t>
            </a:r>
            <a:endParaRPr 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6465425" y="1447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Remote machine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2731255" y="5847645"/>
            <a:ext cx="86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DAG</a:t>
            </a:r>
            <a:endParaRPr lang="en-US" sz="24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3352800" y="4800600"/>
            <a:ext cx="990600" cy="762000"/>
          </a:xfrm>
          <a:prstGeom prst="straightConnector1">
            <a:avLst/>
          </a:prstGeom>
          <a:solidFill>
            <a:srgbClr val="BABEB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5835501" y="4375299"/>
            <a:ext cx="1066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1833" y="4294634"/>
            <a:ext cx="114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8934450" cy="4724400"/>
          </a:xfrm>
        </p:spPr>
        <p:txBody>
          <a:bodyPr/>
          <a:lstStyle/>
          <a:p>
            <a:r>
              <a:rPr lang="en-US" dirty="0" smtClean="0"/>
              <a:t>Regardless of the tool, trying to solve same problems</a:t>
            </a:r>
          </a:p>
          <a:p>
            <a:pPr lvl="1"/>
            <a:r>
              <a:rPr lang="en-US" dirty="0" smtClean="0"/>
              <a:t>Describe your workflow (Pegasus “Create”)</a:t>
            </a:r>
          </a:p>
          <a:p>
            <a:pPr lvl="1"/>
            <a:r>
              <a:rPr lang="en-US" dirty="0" smtClean="0"/>
              <a:t>Prepare your workflow for the execution environment (Pegasus “Plan”)</a:t>
            </a:r>
          </a:p>
          <a:p>
            <a:pPr lvl="1"/>
            <a:r>
              <a:rPr lang="en-US" dirty="0" smtClean="0"/>
              <a:t>Send jobs to resources (</a:t>
            </a:r>
            <a:r>
              <a:rPr lang="en-US" dirty="0" err="1" smtClean="0"/>
              <a:t>HTCondor</a:t>
            </a:r>
            <a:r>
              <a:rPr lang="en-US" dirty="0" smtClean="0"/>
              <a:t>, GRAM)</a:t>
            </a:r>
          </a:p>
          <a:p>
            <a:pPr lvl="1"/>
            <a:r>
              <a:rPr lang="en-US" dirty="0" smtClean="0"/>
              <a:t>Monitor the execution of the jobs (</a:t>
            </a:r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DAGMan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Brief overview of other available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19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scientific workflows?</a:t>
            </a:r>
          </a:p>
          <a:p>
            <a:r>
              <a:rPr lang="en-US" dirty="0" smtClean="0"/>
              <a:t>What problems do workflow tools solve?</a:t>
            </a:r>
          </a:p>
          <a:p>
            <a:r>
              <a:rPr lang="en-US" dirty="0" smtClean="0"/>
              <a:t>Overview of available workflow tools</a:t>
            </a:r>
          </a:p>
          <a:p>
            <a:r>
              <a:rPr lang="en-US" dirty="0" smtClean="0"/>
              <a:t>CyberShake (seismic hazard application)</a:t>
            </a:r>
          </a:p>
          <a:p>
            <a:pPr lvl="1"/>
            <a:r>
              <a:rPr lang="en-US" dirty="0" smtClean="0"/>
              <a:t>Computational overview</a:t>
            </a:r>
          </a:p>
          <a:p>
            <a:pPr lvl="1"/>
            <a:r>
              <a:rPr lang="en-US" dirty="0" smtClean="0"/>
              <a:t>Challenges and solutions</a:t>
            </a:r>
          </a:p>
          <a:p>
            <a:r>
              <a:rPr lang="en-US" dirty="0" smtClean="0"/>
              <a:t>Ways to simplify your work</a:t>
            </a:r>
          </a:p>
          <a:p>
            <a:r>
              <a:rPr lang="en-US" dirty="0" smtClean="0"/>
              <a:t>Goal:  Help you figure out if this would be useful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Workflow Tools: Swift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34450" cy="1143000"/>
          </a:xfrm>
        </p:spPr>
        <p:txBody>
          <a:bodyPr/>
          <a:lstStyle/>
          <a:p>
            <a:r>
              <a:rPr lang="en-US" dirty="0" smtClean="0"/>
              <a:t>Similar, but workflow defined via scripting language</a:t>
            </a:r>
          </a:p>
          <a:p>
            <a:r>
              <a:rPr lang="en-US" dirty="0" smtClean="0"/>
              <a:t>Developed at the University of Chicago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20</a:t>
            </a:fld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990600" y="2438400"/>
            <a:ext cx="6858000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new type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type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app definition, returns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messagefile</a:t>
            </a:r>
            <a:endParaRPr lang="en-US" sz="18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app (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t) greeting() {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//Print and pipe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stdout</a:t>
            </a: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to t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   echo “Hello, world!”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stdout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=@filename(t);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//Create a new </a:t>
            </a:r>
            <a:r>
              <a:rPr lang="en-US" sz="18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, linked to hello.txt</a:t>
            </a:r>
          </a:p>
          <a:p>
            <a:pPr algn="just">
              <a:lnSpc>
                <a:spcPts val="2000"/>
              </a:lnSpc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messagefile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&lt;“hello.txt”&gt;</a:t>
            </a:r>
          </a:p>
          <a:p>
            <a:pPr algn="just">
              <a:lnSpc>
                <a:spcPts val="2000"/>
              </a:lnSpc>
            </a:pPr>
            <a:r>
              <a:rPr lang="en-US" sz="18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//Run greeting() and store results</a:t>
            </a:r>
          </a:p>
          <a:p>
            <a:pPr algn="just">
              <a:lnSpc>
                <a:spcPts val="2000"/>
              </a:lnSpc>
            </a:pP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outfile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= greeting();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2587" y="5410200"/>
            <a:ext cx="89344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Catalogs used to resolve executables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resources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Workflow compiled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internally and executed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2975" y="1647825"/>
            <a:ext cx="43910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Workflow Tools: </a:t>
            </a:r>
            <a:r>
              <a:rPr lang="en-US" dirty="0" err="1" smtClean="0"/>
              <a:t>Askalon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24400"/>
          </a:xfrm>
        </p:spPr>
        <p:txBody>
          <a:bodyPr/>
          <a:lstStyle/>
          <a:p>
            <a:r>
              <a:rPr lang="en-US" dirty="0" smtClean="0"/>
              <a:t>Developed at</a:t>
            </a:r>
            <a:br>
              <a:rPr lang="en-US" dirty="0" smtClean="0"/>
            </a:br>
            <a:r>
              <a:rPr lang="en-US" dirty="0" smtClean="0"/>
              <a:t>University of Innsbruck</a:t>
            </a:r>
          </a:p>
          <a:p>
            <a:r>
              <a:rPr lang="en-US" dirty="0" smtClean="0"/>
              <a:t>Similar approach</a:t>
            </a:r>
            <a:br>
              <a:rPr lang="en-US" dirty="0" smtClean="0"/>
            </a:br>
            <a:r>
              <a:rPr lang="en-US" dirty="0" smtClean="0"/>
              <a:t>to Pegasus/</a:t>
            </a:r>
            <a:r>
              <a:rPr lang="en-US" dirty="0" err="1" smtClean="0"/>
              <a:t>HTCondor</a:t>
            </a:r>
            <a:endParaRPr lang="en-US" dirty="0" smtClean="0"/>
          </a:p>
          <a:p>
            <a:pPr lvl="1"/>
            <a:r>
              <a:rPr lang="en-US" dirty="0" smtClean="0"/>
              <a:t>Create workflow description</a:t>
            </a:r>
          </a:p>
          <a:p>
            <a:pPr lvl="2"/>
            <a:r>
              <a:rPr lang="en-US" dirty="0" smtClean="0"/>
              <a:t>Either program in workflow language</a:t>
            </a:r>
          </a:p>
          <a:p>
            <a:pPr lvl="2"/>
            <a:r>
              <a:rPr lang="en-US" dirty="0" smtClean="0"/>
              <a:t>Or use UML editor to graphically create</a:t>
            </a:r>
          </a:p>
          <a:p>
            <a:pPr lvl="1"/>
            <a:r>
              <a:rPr lang="en-US" dirty="0" smtClean="0"/>
              <a:t>Conversion: like planning, to bind to specific execution</a:t>
            </a:r>
          </a:p>
          <a:p>
            <a:pPr lvl="1"/>
            <a:r>
              <a:rPr lang="en-US" dirty="0" smtClean="0"/>
              <a:t>Submit jobs to Enactment Engine, which distributes jobs for execution at remote grid or cloud sites</a:t>
            </a:r>
          </a:p>
          <a:p>
            <a:pPr lvl="1"/>
            <a:r>
              <a:rPr lang="en-US" dirty="0" smtClean="0"/>
              <a:t>Provides monitoring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21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914400"/>
          </a:xfrm>
        </p:spPr>
        <p:txBody>
          <a:bodyPr/>
          <a:lstStyle/>
          <a:p>
            <a:r>
              <a:rPr lang="en-US" dirty="0" smtClean="0"/>
              <a:t>Other 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WS-PGRADE/</a:t>
            </a:r>
            <a:r>
              <a:rPr lang="en-US" dirty="0" err="1" smtClean="0"/>
              <a:t>gUSE</a:t>
            </a:r>
            <a:endParaRPr lang="en-US" dirty="0" smtClean="0"/>
          </a:p>
          <a:p>
            <a:pPr lvl="1"/>
            <a:r>
              <a:rPr lang="en-US" dirty="0" smtClean="0"/>
              <a:t>Developed at the Hungarian Academy of Sciences</a:t>
            </a:r>
          </a:p>
          <a:p>
            <a:pPr lvl="1"/>
            <a:r>
              <a:rPr lang="en-US" dirty="0" smtClean="0"/>
              <a:t>WS-PGRADE is GUI interface to </a:t>
            </a:r>
            <a:r>
              <a:rPr lang="en-US" dirty="0" err="1" smtClean="0"/>
              <a:t>gUSE</a:t>
            </a:r>
            <a:r>
              <a:rPr lang="en-US" dirty="0" smtClean="0"/>
              <a:t> services</a:t>
            </a:r>
          </a:p>
          <a:p>
            <a:pPr lvl="1"/>
            <a:r>
              <a:rPr lang="en-US" dirty="0" smtClean="0"/>
              <a:t>Supports “templates”, like OOP inheritance</a:t>
            </a:r>
          </a:p>
          <a:p>
            <a:pPr lvl="1"/>
            <a:r>
              <a:rPr lang="en-US" dirty="0" smtClean="0"/>
              <a:t>Describe workflow, then configure it for execution</a:t>
            </a:r>
          </a:p>
          <a:p>
            <a:r>
              <a:rPr lang="en-US" dirty="0" smtClean="0"/>
              <a:t>UNICORE</a:t>
            </a:r>
          </a:p>
          <a:p>
            <a:pPr lvl="1"/>
            <a:r>
              <a:rPr lang="en-US" dirty="0" smtClean="0"/>
              <a:t>Maintained by </a:t>
            </a:r>
            <a:r>
              <a:rPr lang="en-US" dirty="0" err="1" smtClean="0"/>
              <a:t>Jülich</a:t>
            </a:r>
            <a:r>
              <a:rPr lang="en-US" dirty="0" smtClean="0"/>
              <a:t> Supercomputing Center</a:t>
            </a:r>
          </a:p>
          <a:p>
            <a:pPr lvl="1"/>
            <a:r>
              <a:rPr lang="en-US" dirty="0" smtClean="0"/>
              <a:t>GUI interface to describe workflow</a:t>
            </a:r>
          </a:p>
          <a:p>
            <a:pPr lvl="1"/>
            <a:r>
              <a:rPr lang="en-US" dirty="0" smtClean="0"/>
              <a:t>Submit workflow to Gateway which manages execution</a:t>
            </a:r>
          </a:p>
          <a:p>
            <a:pPr lvl="1"/>
            <a:r>
              <a:rPr lang="en-US" dirty="0" smtClean="0"/>
              <a:t>Gateway interfaces with schedulers over the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22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Remote Job Tools: SAGA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These tools only submit remote jobs</a:t>
            </a:r>
          </a:p>
          <a:p>
            <a:pPr lvl="1"/>
            <a:r>
              <a:rPr lang="en-US" sz="2000" dirty="0" smtClean="0"/>
              <a:t>You must check jobs for success and manage dependencies</a:t>
            </a:r>
          </a:p>
          <a:p>
            <a:r>
              <a:rPr lang="en-US" sz="2400" dirty="0" smtClean="0"/>
              <a:t>Developed </a:t>
            </a:r>
            <a:r>
              <a:rPr lang="en-US" sz="2400" dirty="0"/>
              <a:t>at Rutgers University</a:t>
            </a:r>
          </a:p>
          <a:p>
            <a:r>
              <a:rPr lang="en-US" sz="2400" dirty="0"/>
              <a:t>Python API for job submission and data transfer</a:t>
            </a:r>
          </a:p>
          <a:p>
            <a:r>
              <a:rPr lang="en-US" sz="2400" dirty="0"/>
              <a:t>Interfaces with many scheduler </a:t>
            </a:r>
            <a:r>
              <a:rPr lang="en-US" sz="2400" dirty="0" smtClean="0"/>
              <a:t>types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23</a:t>
            </a:fld>
            <a:endParaRPr lang="en-US" sz="1200"/>
          </a:p>
        </p:txBody>
      </p:sp>
      <p:sp>
        <p:nvSpPr>
          <p:cNvPr id="6" name="TextBox 5"/>
          <p:cNvSpPr txBox="1"/>
          <p:nvPr/>
        </p:nvSpPr>
        <p:spPr>
          <a:xfrm>
            <a:off x="228600" y="3898340"/>
            <a:ext cx="8591813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ctx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saga.Context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“)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Use SSH for authentication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ctx.user_id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your_username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“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Your identity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session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saga.Session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Create new session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session.add_context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ctx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Link session with authentication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Use a PBS adaptor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saga.job.Service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pbs+ssh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://%s“ %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REMOTE_HOST,session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=session)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saga.job.Description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Create description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jd.executable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'/bin/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ls‘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Could include environment, input, output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js.create_job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Create job with description and service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myjob.run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Submit job</a:t>
            </a:r>
          </a:p>
          <a:p>
            <a:pPr algn="l">
              <a:spcBef>
                <a:spcPts val="100"/>
              </a:spcBef>
              <a:buNone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myjob.wait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# Wait for completion or error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44312-1DC4-4713-8F40-9EC921A2E4A5}" type="slidenum">
              <a:rPr lang="en-US"/>
              <a:pPr/>
              <a:t>24</a:t>
            </a:fld>
            <a:endParaRPr lang="en-US" sz="1200"/>
          </a:p>
        </p:txBody>
      </p:sp>
      <p:sp>
        <p:nvSpPr>
          <p:cNvPr id="95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Application:  CyberShake</a:t>
            </a:r>
            <a:endParaRPr lang="en-US" dirty="0"/>
          </a:p>
        </p:txBody>
      </p:sp>
      <p:sp>
        <p:nvSpPr>
          <p:cNvPr id="95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9086850" cy="4724400"/>
          </a:xfrm>
        </p:spPr>
        <p:txBody>
          <a:bodyPr/>
          <a:lstStyle/>
          <a:p>
            <a:r>
              <a:rPr lang="en-US" sz="2600" dirty="0"/>
              <a:t>What will peak ground motion </a:t>
            </a:r>
            <a:r>
              <a:rPr lang="en-US" sz="2600" dirty="0" smtClean="0"/>
              <a:t>be </a:t>
            </a:r>
            <a:r>
              <a:rPr lang="en-US" sz="2600" dirty="0"/>
              <a:t>over the next 50 years?</a:t>
            </a:r>
          </a:p>
          <a:p>
            <a:pPr lvl="1"/>
            <a:r>
              <a:rPr lang="en-US" dirty="0"/>
              <a:t>Used in building codes, insurance, government, planning</a:t>
            </a:r>
          </a:p>
          <a:p>
            <a:pPr lvl="1"/>
            <a:r>
              <a:rPr lang="en-US" dirty="0" smtClean="0"/>
              <a:t>Answered via Probabilistic </a:t>
            </a:r>
            <a:r>
              <a:rPr lang="en-US" dirty="0"/>
              <a:t>Seismic Hazard Analysis (PSHA)</a:t>
            </a:r>
          </a:p>
          <a:p>
            <a:pPr lvl="1"/>
            <a:r>
              <a:rPr lang="en-US" dirty="0"/>
              <a:t>Communicated </a:t>
            </a:r>
            <a:r>
              <a:rPr lang="en-US" dirty="0" smtClean="0"/>
              <a:t>with hazard </a:t>
            </a:r>
            <a:r>
              <a:rPr lang="en-US" dirty="0"/>
              <a:t>curves and maps</a:t>
            </a:r>
          </a:p>
          <a:p>
            <a:endParaRPr lang="en-US" sz="2400" dirty="0"/>
          </a:p>
        </p:txBody>
      </p:sp>
      <p:sp>
        <p:nvSpPr>
          <p:cNvPr id="952324" name="Text Box 4"/>
          <p:cNvSpPr txBox="1">
            <a:spLocks noChangeArrowheads="1"/>
          </p:cNvSpPr>
          <p:nvPr/>
        </p:nvSpPr>
        <p:spPr bwMode="auto">
          <a:xfrm>
            <a:off x="457200" y="6400800"/>
            <a:ext cx="3733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Hazard curve </a:t>
            </a:r>
            <a:r>
              <a:rPr lang="en-US" sz="1800" dirty="0"/>
              <a:t>for downtown LA</a:t>
            </a:r>
          </a:p>
        </p:txBody>
      </p:sp>
      <p:pic>
        <p:nvPicPr>
          <p:cNvPr id="9523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427413"/>
            <a:ext cx="3886200" cy="2973387"/>
          </a:xfrm>
          <a:prstGeom prst="rect">
            <a:avLst/>
          </a:prstGeom>
          <a:noFill/>
        </p:spPr>
      </p:pic>
      <p:sp>
        <p:nvSpPr>
          <p:cNvPr id="952326" name="Line 6"/>
          <p:cNvSpPr>
            <a:spLocks noChangeShapeType="1"/>
          </p:cNvSpPr>
          <p:nvPr/>
        </p:nvSpPr>
        <p:spPr bwMode="auto">
          <a:xfrm>
            <a:off x="762000" y="501015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52327" name="Text Box 7"/>
          <p:cNvSpPr txBox="1">
            <a:spLocks noChangeArrowheads="1"/>
          </p:cNvSpPr>
          <p:nvPr/>
        </p:nvSpPr>
        <p:spPr bwMode="auto">
          <a:xfrm>
            <a:off x="1752600" y="4800600"/>
            <a:ext cx="1752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2% in 50 years</a:t>
            </a:r>
          </a:p>
        </p:txBody>
      </p:sp>
      <p:sp>
        <p:nvSpPr>
          <p:cNvPr id="952328" name="Line 8"/>
          <p:cNvSpPr>
            <a:spLocks noChangeShapeType="1"/>
          </p:cNvSpPr>
          <p:nvPr/>
        </p:nvSpPr>
        <p:spPr bwMode="auto">
          <a:xfrm>
            <a:off x="1752600" y="5029200"/>
            <a:ext cx="0" cy="11128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52329" name="Text Box 9"/>
          <p:cNvSpPr txBox="1">
            <a:spLocks noChangeArrowheads="1"/>
          </p:cNvSpPr>
          <p:nvPr/>
        </p:nvSpPr>
        <p:spPr bwMode="auto">
          <a:xfrm>
            <a:off x="1704975" y="5791200"/>
            <a:ext cx="762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0.6 g</a:t>
            </a:r>
          </a:p>
        </p:txBody>
      </p:sp>
      <p:pic>
        <p:nvPicPr>
          <p:cNvPr id="952330" name="Picture 10" descr="map"/>
          <p:cNvPicPr>
            <a:picLocks noChangeAspect="1" noChangeArrowheads="1"/>
          </p:cNvPicPr>
          <p:nvPr/>
        </p:nvPicPr>
        <p:blipFill>
          <a:blip r:embed="rId3" cstate="print"/>
          <a:srcRect b="31651"/>
          <a:stretch>
            <a:fillRect/>
          </a:stretch>
        </p:blipFill>
        <p:spPr bwMode="auto">
          <a:xfrm>
            <a:off x="4876800" y="3406775"/>
            <a:ext cx="38862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31" name="Text Box 11"/>
          <p:cNvSpPr txBox="1">
            <a:spLocks noChangeArrowheads="1"/>
          </p:cNvSpPr>
          <p:nvPr/>
        </p:nvSpPr>
        <p:spPr bwMode="auto">
          <a:xfrm>
            <a:off x="4572000" y="6400800"/>
            <a:ext cx="4495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Probability of exceeding 0.1g in 50 yrs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952750"/>
            <a:ext cx="5003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Hazard Analysis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34450" cy="4114800"/>
          </a:xfrm>
        </p:spPr>
        <p:txBody>
          <a:bodyPr/>
          <a:lstStyle/>
          <a:p>
            <a:r>
              <a:rPr lang="en-US" dirty="0" smtClean="0"/>
              <a:t>Tensor simulation</a:t>
            </a:r>
          </a:p>
          <a:p>
            <a:pPr lvl="1"/>
            <a:r>
              <a:rPr lang="en-US" dirty="0" smtClean="0"/>
              <a:t>Create 1.5 billion point mesh with material properties</a:t>
            </a:r>
          </a:p>
          <a:p>
            <a:pPr lvl="1"/>
            <a:r>
              <a:rPr lang="en-US" dirty="0" smtClean="0"/>
              <a:t>Generate tensors across volume</a:t>
            </a:r>
          </a:p>
          <a:p>
            <a:pPr lvl="1"/>
            <a:r>
              <a:rPr lang="en-US" dirty="0" smtClean="0"/>
              <a:t>Parallel, ~8,000 CPU-hrs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25</a:t>
            </a:fld>
            <a:endParaRPr lang="en-US" sz="120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644743" y="3428112"/>
            <a:ext cx="3546257" cy="3201288"/>
            <a:chOff x="6619584" y="838200"/>
            <a:chExt cx="2143416" cy="1981200"/>
          </a:xfrm>
        </p:grpSpPr>
        <p:pic>
          <p:nvPicPr>
            <p:cNvPr id="9" name="Picture 8" descr="sSAF_map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19584" y="838200"/>
              <a:ext cx="2143416" cy="19812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563864" y="1981200"/>
              <a:ext cx="676031" cy="57447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dirty="0" smtClean="0"/>
              <a:t>Individual earthquake contributions</a:t>
            </a:r>
          </a:p>
          <a:p>
            <a:pPr lvl="1"/>
            <a:r>
              <a:rPr lang="en-US" dirty="0" smtClean="0"/>
              <a:t>Get list of earthquakes of interest (~415,000)</a:t>
            </a:r>
          </a:p>
          <a:p>
            <a:pPr lvl="1"/>
            <a:r>
              <a:rPr lang="en-US" dirty="0" smtClean="0"/>
              <a:t>Simulate seismograms for each earthquake</a:t>
            </a:r>
          </a:p>
          <a:p>
            <a:pPr lvl="1"/>
            <a:r>
              <a:rPr lang="en-US" dirty="0" smtClean="0"/>
              <a:t>Loosely-coupled, short-running serial jobs</a:t>
            </a:r>
          </a:p>
          <a:p>
            <a:r>
              <a:rPr lang="en-US" dirty="0" smtClean="0"/>
              <a:t>Combine the levels of shaking with probabilities to produce a hazard curve.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26</a:t>
            </a:fld>
            <a:endParaRPr lang="en-US" sz="120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038600"/>
            <a:ext cx="337399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>
            <a:off x="4191000" y="5257800"/>
            <a:ext cx="1371600" cy="1588"/>
          </a:xfrm>
          <a:prstGeom prst="straightConnector1">
            <a:avLst/>
          </a:prstGeom>
          <a:solidFill>
            <a:srgbClr val="BABEB6"/>
          </a:solidFill>
          <a:ln w="101600" cap="flat" cmpd="dbl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</p:spPr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0"/>
            <a:ext cx="39243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326506"/>
            <a:ext cx="990600" cy="228600"/>
          </a:xfrm>
        </p:spPr>
        <p:txBody>
          <a:bodyPr/>
          <a:lstStyle/>
          <a:p>
            <a:fld id="{0ECFDE32-785B-4CA8-8C7E-AAF6D13D8FC5}" type="slidenum">
              <a:rPr lang="en-US"/>
              <a:pPr/>
              <a:t>27</a:t>
            </a:fld>
            <a:endParaRPr lang="en-US" sz="1200"/>
          </a:p>
        </p:txBody>
      </p:sp>
      <p:sp>
        <p:nvSpPr>
          <p:cNvPr id="933918" name="Rectangle 30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915400" cy="1066800"/>
          </a:xfrm>
        </p:spPr>
        <p:txBody>
          <a:bodyPr/>
          <a:lstStyle/>
          <a:p>
            <a:r>
              <a:rPr lang="en-US" dirty="0" smtClean="0"/>
              <a:t>Computational Requirements</a:t>
            </a:r>
            <a:endParaRPr lang="en-US" sz="2400" dirty="0"/>
          </a:p>
        </p:txBody>
      </p:sp>
      <p:graphicFrame>
        <p:nvGraphicFramePr>
          <p:cNvPr id="934001" name="Group 113"/>
          <p:cNvGraphicFramePr>
            <a:graphicFrameLocks noGrp="1"/>
          </p:cNvGraphicFramePr>
          <p:nvPr/>
        </p:nvGraphicFramePr>
        <p:xfrm>
          <a:off x="1600200" y="1752600"/>
          <a:ext cx="7391400" cy="3529648"/>
        </p:xfrm>
        <a:graphic>
          <a:graphicData uri="http://schemas.openxmlformats.org/drawingml/2006/table">
            <a:tbl>
              <a:tblPr/>
              <a:tblGrid>
                <a:gridCol w="1981200"/>
                <a:gridCol w="990600"/>
                <a:gridCol w="1447800"/>
                <a:gridCol w="1447800"/>
                <a:gridCol w="1524000"/>
              </a:tblGrid>
              <a:tr h="44450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Component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DejaVu Sans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Data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DejaVu Sans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Executions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Cores/exec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Core hours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DejaVu Sans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Mesh generation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15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Tensor simulation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40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10,000 CPU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 GPU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16,000 CPU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1,200 GPU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Tensor extraction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690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Seismogram synthesis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12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2,300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Curve generation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 MB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&lt;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757 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DejaVu Sans" charset="0"/>
                          <a:cs typeface="Times New Roman" pitchFamily="18" charset="0"/>
                        </a:rPr>
                        <a:t>18,625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3971" name="Text Box 83"/>
          <p:cNvSpPr txBox="1">
            <a:spLocks noChangeArrowheads="1"/>
          </p:cNvSpPr>
          <p:nvPr/>
        </p:nvSpPr>
        <p:spPr bwMode="auto">
          <a:xfrm>
            <a:off x="228600" y="2362692"/>
            <a:ext cx="14478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66"/>
                </a:solidFill>
              </a:rPr>
              <a:t>Tensor Creation</a:t>
            </a:r>
            <a:endParaRPr lang="en-US" sz="2000" dirty="0">
              <a:solidFill>
                <a:srgbClr val="000066"/>
              </a:solidFill>
            </a:endParaRPr>
          </a:p>
        </p:txBody>
      </p:sp>
      <p:sp>
        <p:nvSpPr>
          <p:cNvPr id="933972" name="Text Box 84"/>
          <p:cNvSpPr txBox="1">
            <a:spLocks noChangeArrowheads="1"/>
          </p:cNvSpPr>
          <p:nvPr/>
        </p:nvSpPr>
        <p:spPr bwMode="auto">
          <a:xfrm>
            <a:off x="120501" y="3717925"/>
            <a:ext cx="152400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66"/>
                </a:solidFill>
              </a:rPr>
              <a:t>Post Processing</a:t>
            </a:r>
          </a:p>
        </p:txBody>
      </p:sp>
      <p:sp>
        <p:nvSpPr>
          <p:cNvPr id="933973" name="Line 85"/>
          <p:cNvSpPr>
            <a:spLocks noChangeShapeType="1"/>
          </p:cNvSpPr>
          <p:nvPr/>
        </p:nvSpPr>
        <p:spPr bwMode="auto">
          <a:xfrm>
            <a:off x="228600" y="2193451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33974" name="Line 86"/>
          <p:cNvSpPr>
            <a:spLocks noChangeShapeType="1"/>
          </p:cNvSpPr>
          <p:nvPr/>
        </p:nvSpPr>
        <p:spPr bwMode="auto">
          <a:xfrm>
            <a:off x="228600" y="3287889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933975" name="Line 87"/>
          <p:cNvSpPr>
            <a:spLocks noChangeShapeType="1"/>
          </p:cNvSpPr>
          <p:nvPr/>
        </p:nvSpPr>
        <p:spPr bwMode="auto">
          <a:xfrm>
            <a:off x="228600" y="483446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638801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for </a:t>
            </a:r>
            <a:r>
              <a:rPr lang="en-US" sz="2400" b="1" dirty="0" smtClean="0"/>
              <a:t>one</a:t>
            </a:r>
            <a:r>
              <a:rPr lang="en-US" sz="2400" dirty="0" smtClean="0"/>
              <a:t> location of interest; we wanted to run ~1000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0494B-B5D5-452C-94A8-77199A0E8219}" type="slidenum">
              <a:rPr lang="en-US"/>
              <a:pPr/>
              <a:t>28</a:t>
            </a:fld>
            <a:endParaRPr lang="en-US" sz="1200"/>
          </a:p>
        </p:txBody>
      </p:sp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Scientific Workflows?</a:t>
            </a:r>
            <a:endParaRPr lang="en-US" dirty="0"/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34450" cy="4724400"/>
          </a:xfrm>
        </p:spPr>
        <p:txBody>
          <a:bodyPr/>
          <a:lstStyle/>
          <a:p>
            <a:r>
              <a:rPr lang="en-US" dirty="0"/>
              <a:t>Large-scale, </a:t>
            </a:r>
            <a:r>
              <a:rPr lang="en-US" dirty="0" smtClean="0"/>
              <a:t>heterogeneous, high throughput</a:t>
            </a:r>
            <a:endParaRPr lang="en-US" dirty="0"/>
          </a:p>
          <a:p>
            <a:pPr lvl="1"/>
            <a:r>
              <a:rPr lang="en-US" dirty="0" smtClean="0"/>
              <a:t>Parallel and many (~415,000) serial tasks</a:t>
            </a:r>
            <a:endParaRPr lang="en-US" dirty="0"/>
          </a:p>
          <a:p>
            <a:pPr lvl="1"/>
            <a:r>
              <a:rPr lang="en-US" dirty="0" smtClean="0"/>
              <a:t>Task duration 100 </a:t>
            </a:r>
            <a:r>
              <a:rPr lang="en-US" dirty="0"/>
              <a:t>ms – </a:t>
            </a:r>
            <a:r>
              <a:rPr lang="en-US" dirty="0" smtClean="0"/>
              <a:t>2 hours</a:t>
            </a:r>
          </a:p>
          <a:p>
            <a:r>
              <a:rPr lang="en-US" dirty="0" smtClean="0"/>
              <a:t>Automation</a:t>
            </a:r>
          </a:p>
          <a:p>
            <a:r>
              <a:rPr lang="en-US" dirty="0" smtClean="0"/>
              <a:t>Data management</a:t>
            </a:r>
          </a:p>
          <a:p>
            <a:r>
              <a:rPr lang="en-US" dirty="0" smtClean="0"/>
              <a:t>Error recovery</a:t>
            </a:r>
          </a:p>
          <a:p>
            <a:r>
              <a:rPr lang="en-US" dirty="0" smtClean="0"/>
              <a:t>Resource provisioning</a:t>
            </a:r>
          </a:p>
          <a:p>
            <a:r>
              <a:rPr lang="en-US" dirty="0" smtClean="0"/>
              <a:t>Scalable</a:t>
            </a:r>
          </a:p>
          <a:p>
            <a:r>
              <a:rPr lang="en-US" dirty="0" smtClean="0"/>
              <a:t>System-independent description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7145" t="9145" r="2858" b="9145"/>
          <a:stretch>
            <a:fillRect/>
          </a:stretch>
        </p:blipFill>
        <p:spPr bwMode="auto">
          <a:xfrm rot="1740000">
            <a:off x="4851184" y="3380840"/>
            <a:ext cx="3866244" cy="24659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5375" y="6573838"/>
            <a:ext cx="990600" cy="228600"/>
          </a:xfrm>
        </p:spPr>
        <p:txBody>
          <a:bodyPr/>
          <a:lstStyle/>
          <a:p>
            <a:fld id="{DFE7DFD5-D236-4324-A7D9-720880520DCE}" type="slidenum">
              <a:rPr lang="en-US"/>
              <a:pPr/>
              <a:t>29</a:t>
            </a:fld>
            <a:endParaRPr lang="en-US" sz="1200"/>
          </a:p>
        </p:txBody>
      </p:sp>
      <p:sp>
        <p:nvSpPr>
          <p:cNvPr id="938031" name="Rectangle 47"/>
          <p:cNvSpPr>
            <a:spLocks noChangeArrowheads="1"/>
          </p:cNvSpPr>
          <p:nvPr/>
        </p:nvSpPr>
        <p:spPr bwMode="auto">
          <a:xfrm>
            <a:off x="3791200" y="1676400"/>
            <a:ext cx="5200400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7" name="Rectangle 43"/>
          <p:cNvSpPr>
            <a:spLocks noChangeArrowheads="1"/>
          </p:cNvSpPr>
          <p:nvPr/>
        </p:nvSpPr>
        <p:spPr bwMode="auto">
          <a:xfrm>
            <a:off x="192975" y="1676400"/>
            <a:ext cx="3429000" cy="4953000"/>
          </a:xfrm>
          <a:prstGeom prst="rect">
            <a:avLst/>
          </a:prstGeom>
          <a:solidFill>
            <a:srgbClr val="BABEB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7"/>
          <p:cNvSpPr>
            <a:spLocks noChangeArrowheads="1"/>
          </p:cNvSpPr>
          <p:nvPr/>
        </p:nvSpPr>
        <p:spPr bwMode="auto">
          <a:xfrm>
            <a:off x="3874325" y="2890650"/>
            <a:ext cx="1143000" cy="8669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CyberShake workflows</a:t>
            </a:r>
          </a:p>
        </p:txBody>
      </p:sp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3869884" y="2961167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Tensor extraction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9" name="Oval 17"/>
          <p:cNvSpPr>
            <a:spLocks noChangeArrowheads="1"/>
          </p:cNvSpPr>
          <p:nvPr/>
        </p:nvSpPr>
        <p:spPr bwMode="auto">
          <a:xfrm>
            <a:off x="5510150" y="3557650"/>
            <a:ext cx="147155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5510150" y="2426525"/>
            <a:ext cx="147155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90" name="Text Box 6"/>
          <p:cNvSpPr txBox="1">
            <a:spLocks noChangeArrowheads="1"/>
          </p:cNvSpPr>
          <p:nvPr/>
        </p:nvSpPr>
        <p:spPr bwMode="auto">
          <a:xfrm>
            <a:off x="5467600" y="3657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47" name="Oval 7"/>
          <p:cNvSpPr>
            <a:spLocks noChangeArrowheads="1"/>
          </p:cNvSpPr>
          <p:nvPr/>
        </p:nvSpPr>
        <p:spPr bwMode="auto">
          <a:xfrm>
            <a:off x="3845625" y="5012375"/>
            <a:ext cx="1143000" cy="8669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7992" name="Text Box 8"/>
          <p:cNvSpPr txBox="1">
            <a:spLocks noChangeArrowheads="1"/>
          </p:cNvSpPr>
          <p:nvPr/>
        </p:nvSpPr>
        <p:spPr bwMode="auto">
          <a:xfrm>
            <a:off x="5467600" y="2514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937998" name="Text Box 14"/>
          <p:cNvSpPr txBox="1">
            <a:spLocks noChangeArrowheads="1"/>
          </p:cNvSpPr>
          <p:nvPr/>
        </p:nvSpPr>
        <p:spPr bwMode="auto">
          <a:xfrm>
            <a:off x="3759301" y="5094767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Tensor extraction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1" name="Oval 7"/>
          <p:cNvSpPr>
            <a:spLocks noChangeArrowheads="1"/>
          </p:cNvSpPr>
          <p:nvPr/>
        </p:nvSpPr>
        <p:spPr bwMode="auto">
          <a:xfrm>
            <a:off x="2109849" y="3950525"/>
            <a:ext cx="1331025" cy="9144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02" name="Text Box 18"/>
          <p:cNvSpPr txBox="1">
            <a:spLocks noChangeArrowheads="1"/>
          </p:cNvSpPr>
          <p:nvPr/>
        </p:nvSpPr>
        <p:spPr bwMode="auto">
          <a:xfrm>
            <a:off x="2133600" y="4038600"/>
            <a:ext cx="1331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Tensor simulation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38003" name="Line 19"/>
          <p:cNvSpPr>
            <a:spLocks noChangeShapeType="1"/>
          </p:cNvSpPr>
          <p:nvPr/>
        </p:nvSpPr>
        <p:spPr bwMode="auto">
          <a:xfrm flipV="1">
            <a:off x="4934200" y="2819400"/>
            <a:ext cx="609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4" name="Line 20"/>
          <p:cNvSpPr>
            <a:spLocks noChangeShapeType="1"/>
          </p:cNvSpPr>
          <p:nvPr/>
        </p:nvSpPr>
        <p:spPr bwMode="auto">
          <a:xfrm>
            <a:off x="4934200" y="3581400"/>
            <a:ext cx="609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5" name="Line 21"/>
          <p:cNvSpPr>
            <a:spLocks noChangeShapeType="1"/>
          </p:cNvSpPr>
          <p:nvPr/>
        </p:nvSpPr>
        <p:spPr bwMode="auto">
          <a:xfrm>
            <a:off x="4934200" y="54864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7" name="Line 23"/>
          <p:cNvSpPr>
            <a:spLocks noChangeShapeType="1"/>
          </p:cNvSpPr>
          <p:nvPr/>
        </p:nvSpPr>
        <p:spPr bwMode="auto">
          <a:xfrm>
            <a:off x="6991600" y="39624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08" name="Line 24"/>
          <p:cNvSpPr>
            <a:spLocks noChangeShapeType="1"/>
          </p:cNvSpPr>
          <p:nvPr/>
        </p:nvSpPr>
        <p:spPr bwMode="auto">
          <a:xfrm>
            <a:off x="6991600" y="2819400"/>
            <a:ext cx="9144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10" name="Text Box 26"/>
          <p:cNvSpPr txBox="1">
            <a:spLocks noChangeArrowheads="1"/>
          </p:cNvSpPr>
          <p:nvPr/>
        </p:nvSpPr>
        <p:spPr bwMode="auto">
          <a:xfrm>
            <a:off x="6137525" y="4343400"/>
            <a:ext cx="2444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38012" name="Text Box 28"/>
          <p:cNvSpPr txBox="1">
            <a:spLocks noChangeArrowheads="1"/>
          </p:cNvSpPr>
          <p:nvPr/>
        </p:nvSpPr>
        <p:spPr bwMode="auto">
          <a:xfrm>
            <a:off x="3429000" y="6034088"/>
            <a:ext cx="19050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x6</a:t>
            </a:r>
            <a:endParaRPr lang="en-US" sz="2800" dirty="0"/>
          </a:p>
        </p:txBody>
      </p:sp>
      <p:sp>
        <p:nvSpPr>
          <p:cNvPr id="938013" name="Text Box 29"/>
          <p:cNvSpPr txBox="1">
            <a:spLocks noChangeArrowheads="1"/>
          </p:cNvSpPr>
          <p:nvPr/>
        </p:nvSpPr>
        <p:spPr bwMode="auto">
          <a:xfrm>
            <a:off x="5315200" y="6035675"/>
            <a:ext cx="1905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x415,000</a:t>
            </a:r>
          </a:p>
        </p:txBody>
      </p:sp>
      <p:sp>
        <p:nvSpPr>
          <p:cNvPr id="50" name="Oval 17"/>
          <p:cNvSpPr>
            <a:spLocks noChangeArrowheads="1"/>
          </p:cNvSpPr>
          <p:nvPr/>
        </p:nvSpPr>
        <p:spPr bwMode="auto">
          <a:xfrm>
            <a:off x="5510150" y="5081650"/>
            <a:ext cx="147155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14" name="Text Box 30"/>
          <p:cNvSpPr txBox="1">
            <a:spLocks noChangeArrowheads="1"/>
          </p:cNvSpPr>
          <p:nvPr/>
        </p:nvSpPr>
        <p:spPr bwMode="auto">
          <a:xfrm>
            <a:off x="7829800" y="6012822"/>
            <a:ext cx="6858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x1</a:t>
            </a:r>
            <a:endParaRPr lang="en-US" sz="2800" dirty="0"/>
          </a:p>
        </p:txBody>
      </p:sp>
      <p:sp>
        <p:nvSpPr>
          <p:cNvPr id="938018" name="Text Box 34"/>
          <p:cNvSpPr txBox="1">
            <a:spLocks noChangeArrowheads="1"/>
          </p:cNvSpPr>
          <p:nvPr/>
        </p:nvSpPr>
        <p:spPr bwMode="auto">
          <a:xfrm>
            <a:off x="5467600" y="5181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Seismogram synthesis</a:t>
            </a:r>
          </a:p>
        </p:txBody>
      </p:sp>
      <p:sp>
        <p:nvSpPr>
          <p:cNvPr id="938021" name="Line 37"/>
          <p:cNvSpPr>
            <a:spLocks noChangeShapeType="1"/>
          </p:cNvSpPr>
          <p:nvPr/>
        </p:nvSpPr>
        <p:spPr bwMode="auto">
          <a:xfrm flipV="1">
            <a:off x="6991600" y="4267200"/>
            <a:ext cx="8382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2" name="Oval 38"/>
          <p:cNvSpPr>
            <a:spLocks noChangeArrowheads="1"/>
          </p:cNvSpPr>
          <p:nvPr/>
        </p:nvSpPr>
        <p:spPr bwMode="auto">
          <a:xfrm>
            <a:off x="313476" y="3962400"/>
            <a:ext cx="1327299" cy="914400"/>
          </a:xfrm>
          <a:prstGeom prst="ellipse">
            <a:avLst/>
          </a:prstGeom>
          <a:gradFill>
            <a:gsLst>
              <a:gs pos="0">
                <a:srgbClr val="99FF99"/>
              </a:gs>
              <a:gs pos="100000">
                <a:srgbClr val="CC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8023" name="Text Box 39"/>
          <p:cNvSpPr txBox="1">
            <a:spLocks noChangeArrowheads="1"/>
          </p:cNvSpPr>
          <p:nvPr/>
        </p:nvSpPr>
        <p:spPr bwMode="auto">
          <a:xfrm>
            <a:off x="209800" y="40386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Mesh generation</a:t>
            </a:r>
          </a:p>
        </p:txBody>
      </p:sp>
      <p:sp>
        <p:nvSpPr>
          <p:cNvPr id="938024" name="Line 40"/>
          <p:cNvSpPr>
            <a:spLocks noChangeShapeType="1"/>
          </p:cNvSpPr>
          <p:nvPr/>
        </p:nvSpPr>
        <p:spPr bwMode="auto">
          <a:xfrm>
            <a:off x="1655134" y="4419600"/>
            <a:ext cx="485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5" name="Line 41"/>
          <p:cNvSpPr>
            <a:spLocks noChangeShapeType="1"/>
          </p:cNvSpPr>
          <p:nvPr/>
        </p:nvSpPr>
        <p:spPr bwMode="auto">
          <a:xfrm flipV="1">
            <a:off x="3352800" y="3581400"/>
            <a:ext cx="685800" cy="584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28" name="Text Box 44"/>
          <p:cNvSpPr txBox="1">
            <a:spLocks noChangeArrowheads="1"/>
          </p:cNvSpPr>
          <p:nvPr/>
        </p:nvSpPr>
        <p:spPr bwMode="auto">
          <a:xfrm>
            <a:off x="421575" y="1752600"/>
            <a:ext cx="3048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Tensor Workflow</a:t>
            </a:r>
            <a:endParaRPr lang="en-US" sz="2800" dirty="0"/>
          </a:p>
        </p:txBody>
      </p:sp>
      <p:sp>
        <p:nvSpPr>
          <p:cNvPr id="938029" name="Text Box 45"/>
          <p:cNvSpPr txBox="1">
            <a:spLocks noChangeArrowheads="1"/>
          </p:cNvSpPr>
          <p:nvPr/>
        </p:nvSpPr>
        <p:spPr bwMode="auto">
          <a:xfrm>
            <a:off x="0" y="6034088"/>
            <a:ext cx="19050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x1</a:t>
            </a:r>
          </a:p>
        </p:txBody>
      </p:sp>
      <p:sp>
        <p:nvSpPr>
          <p:cNvPr id="938030" name="Text Box 46"/>
          <p:cNvSpPr txBox="1">
            <a:spLocks noChangeArrowheads="1"/>
          </p:cNvSpPr>
          <p:nvPr/>
        </p:nvSpPr>
        <p:spPr bwMode="auto">
          <a:xfrm>
            <a:off x="1600200" y="6053667"/>
            <a:ext cx="2286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x2</a:t>
            </a:r>
          </a:p>
        </p:txBody>
      </p:sp>
      <p:sp>
        <p:nvSpPr>
          <p:cNvPr id="938032" name="Line 48"/>
          <p:cNvSpPr>
            <a:spLocks noChangeShapeType="1"/>
          </p:cNvSpPr>
          <p:nvPr/>
        </p:nvSpPr>
        <p:spPr bwMode="auto">
          <a:xfrm>
            <a:off x="3352800" y="4648200"/>
            <a:ext cx="6096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38033" name="Text Box 49"/>
          <p:cNvSpPr txBox="1">
            <a:spLocks noChangeArrowheads="1"/>
          </p:cNvSpPr>
          <p:nvPr/>
        </p:nvSpPr>
        <p:spPr bwMode="auto">
          <a:xfrm>
            <a:off x="3943600" y="1752600"/>
            <a:ext cx="4895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Post-Processing Workflow</a:t>
            </a:r>
            <a:endParaRPr lang="en-US" sz="2800" dirty="0"/>
          </a:p>
        </p:txBody>
      </p:sp>
      <p:sp>
        <p:nvSpPr>
          <p:cNvPr id="938035" name="Text Box 51"/>
          <p:cNvSpPr txBox="1">
            <a:spLocks noChangeArrowheads="1"/>
          </p:cNvSpPr>
          <p:nvPr/>
        </p:nvSpPr>
        <p:spPr bwMode="auto">
          <a:xfrm>
            <a:off x="4308725" y="4056063"/>
            <a:ext cx="244475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0000"/>
              </a:lnSpc>
            </a:pPr>
            <a:r>
              <a:rPr lang="en-US" sz="1800" b="1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70000"/>
              </a:lnSpc>
            </a:pPr>
            <a:r>
              <a:rPr lang="en-US" sz="1800" b="1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5" name="Oval 17"/>
          <p:cNvSpPr>
            <a:spLocks noChangeArrowheads="1"/>
          </p:cNvSpPr>
          <p:nvPr/>
        </p:nvSpPr>
        <p:spPr bwMode="auto">
          <a:xfrm>
            <a:off x="7582150" y="3581400"/>
            <a:ext cx="1314450" cy="76200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CC"/>
              </a:gs>
            </a:gsLst>
            <a:lin ang="5400000" scaled="0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7556899" y="36576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Hazard Curve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7332025" y="2286000"/>
            <a:ext cx="0" cy="4191000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Formal way to express a scientific calculation</a:t>
            </a:r>
          </a:p>
          <a:p>
            <a:r>
              <a:rPr lang="en-US" dirty="0" smtClean="0"/>
              <a:t>Multiple tasks with dependencies between them</a:t>
            </a:r>
            <a:endParaRPr lang="en-US" dirty="0"/>
          </a:p>
          <a:p>
            <a:r>
              <a:rPr lang="en-US" dirty="0" smtClean="0"/>
              <a:t>No limitations on tasks</a:t>
            </a:r>
          </a:p>
          <a:p>
            <a:pPr lvl="1"/>
            <a:r>
              <a:rPr lang="en-US" dirty="0" smtClean="0"/>
              <a:t>Short or long</a:t>
            </a:r>
          </a:p>
          <a:p>
            <a:pPr lvl="1"/>
            <a:r>
              <a:rPr lang="en-US" dirty="0" smtClean="0"/>
              <a:t>Loosely or tightly coupled</a:t>
            </a:r>
          </a:p>
          <a:p>
            <a:r>
              <a:rPr lang="en-US" dirty="0" smtClean="0"/>
              <a:t>Independence of workflow process and data</a:t>
            </a:r>
          </a:p>
          <a:p>
            <a:pPr lvl="1"/>
            <a:r>
              <a:rPr lang="en-US" dirty="0" smtClean="0"/>
              <a:t>Often, run same workflow with different data</a:t>
            </a:r>
          </a:p>
          <a:p>
            <a:r>
              <a:rPr lang="en-US" dirty="0" smtClean="0"/>
              <a:t>You use workflows all the time…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 Resource Provisioning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dirty="0" smtClean="0"/>
              <a:t>In tensor workflow, submit job to remote scheduler</a:t>
            </a:r>
          </a:p>
          <a:p>
            <a:pPr lvl="1"/>
            <a:r>
              <a:rPr lang="en-US" dirty="0" smtClean="0"/>
              <a:t>GRAM puts jobs in remote queue</a:t>
            </a:r>
          </a:p>
          <a:p>
            <a:pPr lvl="1"/>
            <a:r>
              <a:rPr lang="en-US" dirty="0" smtClean="0"/>
              <a:t>Runs like a normal batch job</a:t>
            </a:r>
          </a:p>
          <a:p>
            <a:pPr lvl="1"/>
            <a:r>
              <a:rPr lang="en-US" dirty="0" smtClean="0"/>
              <a:t>Can specify either CPU or GPU nodes</a:t>
            </a:r>
          </a:p>
          <a:p>
            <a:r>
              <a:rPr lang="en-US" dirty="0" smtClean="0"/>
              <a:t>For post-processing workflow, need high throughput</a:t>
            </a:r>
          </a:p>
          <a:p>
            <a:pPr lvl="1"/>
            <a:r>
              <a:rPr lang="en-US" dirty="0" smtClean="0"/>
              <a:t>Putting lots of jobs in the batch queue is ill-advised</a:t>
            </a:r>
          </a:p>
          <a:p>
            <a:pPr lvl="2"/>
            <a:r>
              <a:rPr lang="en-US" dirty="0" smtClean="0"/>
              <a:t>Scheduler isn’t designed for heavy job load</a:t>
            </a:r>
          </a:p>
          <a:p>
            <a:pPr lvl="2"/>
            <a:r>
              <a:rPr lang="en-US" dirty="0" smtClean="0"/>
              <a:t>Scheduler cycle is ~5 minutes</a:t>
            </a:r>
          </a:p>
          <a:p>
            <a:pPr lvl="2"/>
            <a:r>
              <a:rPr lang="en-US" dirty="0" smtClean="0"/>
              <a:t>Policy limits too</a:t>
            </a:r>
          </a:p>
          <a:p>
            <a:r>
              <a:rPr lang="en-US" dirty="0" smtClean="0"/>
              <a:t>Solution: Pegasus-</a:t>
            </a:r>
            <a:r>
              <a:rPr lang="en-US" dirty="0" err="1" smtClean="0"/>
              <a:t>mpi</a:t>
            </a:r>
            <a:r>
              <a:rPr lang="en-US" dirty="0" smtClean="0"/>
              <a:t>-cluster (PMC)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30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Pegasus-</a:t>
            </a:r>
            <a:r>
              <a:rPr lang="en-US" dirty="0" err="1" smtClean="0"/>
              <a:t>mpi</a:t>
            </a:r>
            <a:r>
              <a:rPr lang="en-US" dirty="0" smtClean="0"/>
              <a:t>-cluster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34450" cy="4724400"/>
          </a:xfrm>
        </p:spPr>
        <p:txBody>
          <a:bodyPr/>
          <a:lstStyle/>
          <a:p>
            <a:r>
              <a:rPr lang="en-US" dirty="0" smtClean="0"/>
              <a:t>MPI wrapper around serial or thread-parallel jobs</a:t>
            </a:r>
          </a:p>
          <a:p>
            <a:pPr lvl="1"/>
            <a:r>
              <a:rPr lang="en-US" dirty="0" smtClean="0"/>
              <a:t>Master-worker paradigm</a:t>
            </a:r>
          </a:p>
          <a:p>
            <a:pPr lvl="1"/>
            <a:r>
              <a:rPr lang="en-US" dirty="0" smtClean="0"/>
              <a:t>Preserves dependencies</a:t>
            </a:r>
          </a:p>
          <a:p>
            <a:pPr lvl="1"/>
            <a:r>
              <a:rPr lang="en-US" dirty="0" err="1" smtClean="0"/>
              <a:t>HTCondor</a:t>
            </a:r>
            <a:r>
              <a:rPr lang="en-US" dirty="0" smtClean="0"/>
              <a:t> submits job to multiple nodes, starts PMC</a:t>
            </a:r>
          </a:p>
          <a:p>
            <a:pPr lvl="1"/>
            <a:r>
              <a:rPr lang="en-US" dirty="0" smtClean="0"/>
              <a:t>Specify jobs as usual, Pegasus does wrapping</a:t>
            </a:r>
          </a:p>
          <a:p>
            <a:r>
              <a:rPr lang="en-US" dirty="0" smtClean="0"/>
              <a:t>Uses intelligent scheduling</a:t>
            </a:r>
          </a:p>
          <a:p>
            <a:pPr lvl="1"/>
            <a:r>
              <a:rPr lang="en-US" dirty="0" smtClean="0"/>
              <a:t>Core counts, memory requirements, priorities</a:t>
            </a:r>
          </a:p>
          <a:p>
            <a:pPr lvl="1"/>
            <a:r>
              <a:rPr lang="en-US" dirty="0" smtClean="0"/>
              <a:t>Locality preferences under development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31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D3A1-49BA-4E30-A705-5E257DECC743}" type="slidenum">
              <a:rPr lang="en-US"/>
              <a:pPr/>
              <a:t>32</a:t>
            </a:fld>
            <a:endParaRPr lang="en-US" sz="1200" dirty="0"/>
          </a:p>
        </p:txBody>
      </p:sp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Challenge:  Data Management</a:t>
            </a:r>
          </a:p>
        </p:txBody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Millions of data </a:t>
            </a:r>
            <a:r>
              <a:rPr lang="en-US" dirty="0" smtClean="0"/>
              <a:t>files</a:t>
            </a:r>
            <a:endParaRPr lang="en-US" dirty="0"/>
          </a:p>
          <a:p>
            <a:pPr lvl="1"/>
            <a:r>
              <a:rPr lang="en-US" dirty="0"/>
              <a:t>Pegasus provides </a:t>
            </a:r>
            <a:r>
              <a:rPr lang="en-US" dirty="0" smtClean="0"/>
              <a:t>staging</a:t>
            </a:r>
          </a:p>
          <a:p>
            <a:pPr lvl="2"/>
            <a:r>
              <a:rPr lang="en-US" dirty="0" err="1" smtClean="0"/>
              <a:t>Symlinks</a:t>
            </a:r>
            <a:r>
              <a:rPr lang="en-US" dirty="0" smtClean="0"/>
              <a:t> files if possible, transfers files if needed</a:t>
            </a:r>
          </a:p>
          <a:p>
            <a:pPr lvl="2"/>
            <a:r>
              <a:rPr lang="en-US" dirty="0" smtClean="0"/>
              <a:t>Supports running parts of workflows on separate machines</a:t>
            </a:r>
            <a:endParaRPr lang="en-US" dirty="0"/>
          </a:p>
          <a:p>
            <a:pPr lvl="1"/>
            <a:r>
              <a:rPr lang="en-US" dirty="0" smtClean="0"/>
              <a:t>Transfers </a:t>
            </a:r>
            <a:r>
              <a:rPr lang="en-US" dirty="0"/>
              <a:t>output back to </a:t>
            </a:r>
            <a:r>
              <a:rPr lang="en-US" dirty="0" smtClean="0"/>
              <a:t>local archival disk</a:t>
            </a:r>
          </a:p>
          <a:p>
            <a:pPr lvl="1"/>
            <a:r>
              <a:rPr lang="en-US" dirty="0" smtClean="0"/>
              <a:t>Pegasus registers data products in catalog</a:t>
            </a:r>
          </a:p>
          <a:p>
            <a:pPr lvl="1"/>
            <a:r>
              <a:rPr lang="en-US" dirty="0" smtClean="0"/>
              <a:t>Cleans up temporary files when no longer needed</a:t>
            </a:r>
          </a:p>
          <a:p>
            <a:r>
              <a:rPr lang="en-US" dirty="0" smtClean="0"/>
              <a:t>Directory hierarchy to reduce files per directory</a:t>
            </a:r>
          </a:p>
          <a:p>
            <a:r>
              <a:rPr lang="en-US" dirty="0" smtClean="0"/>
              <a:t>Added </a:t>
            </a:r>
            <a:r>
              <a:rPr lang="en-US" dirty="0"/>
              <a:t>automated checks to </a:t>
            </a:r>
            <a:r>
              <a:rPr lang="en-US" dirty="0" smtClean="0"/>
              <a:t>check integrity</a:t>
            </a:r>
            <a:endParaRPr lang="en-US" dirty="0"/>
          </a:p>
          <a:p>
            <a:pPr lvl="1"/>
            <a:r>
              <a:rPr lang="en-US" dirty="0"/>
              <a:t>Correct number of </a:t>
            </a:r>
            <a:r>
              <a:rPr lang="en-US" dirty="0" smtClean="0"/>
              <a:t>files, </a:t>
            </a:r>
            <a:r>
              <a:rPr lang="en-US" dirty="0" err="1" smtClean="0"/>
              <a:t>NaN</a:t>
            </a:r>
            <a:r>
              <a:rPr lang="en-US" dirty="0"/>
              <a:t>, zero-value </a:t>
            </a:r>
            <a:r>
              <a:rPr lang="en-US" dirty="0" smtClean="0"/>
              <a:t>checks</a:t>
            </a:r>
          </a:p>
          <a:p>
            <a:pPr lvl="1"/>
            <a:r>
              <a:rPr lang="en-US" dirty="0" smtClean="0"/>
              <a:t>Included as new jobs in workflow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 File System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33</a:t>
            </a:fld>
            <a:endParaRPr lang="en-US" sz="120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876800"/>
          </a:xfrm>
        </p:spPr>
        <p:txBody>
          <a:bodyPr/>
          <a:lstStyle/>
          <a:p>
            <a:r>
              <a:rPr lang="en-US" dirty="0" smtClean="0"/>
              <a:t>Seismogram tasks cause heavy I/O load</a:t>
            </a:r>
          </a:p>
          <a:p>
            <a:pPr lvl="1"/>
            <a:r>
              <a:rPr lang="en-US" dirty="0" smtClean="0"/>
              <a:t>Reads an earthquake description</a:t>
            </a:r>
          </a:p>
          <a:p>
            <a:pPr lvl="1"/>
            <a:r>
              <a:rPr lang="en-US" dirty="0" smtClean="0"/>
              <a:t>Writes a seismogram file</a:t>
            </a:r>
          </a:p>
          <a:p>
            <a:r>
              <a:rPr lang="en-US" dirty="0" smtClean="0"/>
              <a:t>Reduce reads</a:t>
            </a:r>
          </a:p>
          <a:p>
            <a:pPr lvl="1"/>
            <a:r>
              <a:rPr lang="en-US" dirty="0" smtClean="0"/>
              <a:t>Generate earthquake description on the fly, from geometry</a:t>
            </a:r>
          </a:p>
          <a:p>
            <a:pPr lvl="1"/>
            <a:r>
              <a:rPr lang="en-US" dirty="0" smtClean="0"/>
              <a:t>Added </a:t>
            </a:r>
            <a:r>
              <a:rPr lang="en-US" dirty="0" err="1" smtClean="0"/>
              <a:t>memcached</a:t>
            </a:r>
            <a:r>
              <a:rPr lang="en-US" dirty="0" smtClean="0"/>
              <a:t> to cache rupture geometry</a:t>
            </a:r>
          </a:p>
          <a:p>
            <a:pPr lvl="2"/>
            <a:r>
              <a:rPr lang="en-US" dirty="0" smtClean="0"/>
              <a:t>Local memory cache on compute node</a:t>
            </a:r>
          </a:p>
          <a:p>
            <a:pPr lvl="2"/>
            <a:r>
              <a:rPr lang="en-US" dirty="0" smtClean="0"/>
              <a:t>Pegasus-</a:t>
            </a:r>
            <a:r>
              <a:rPr lang="en-US" dirty="0" err="1" smtClean="0"/>
              <a:t>mpi</a:t>
            </a:r>
            <a:r>
              <a:rPr lang="en-US" dirty="0" smtClean="0"/>
              <a:t>-cluster hook for custom startup script</a:t>
            </a:r>
          </a:p>
          <a:p>
            <a:r>
              <a:rPr lang="en-US" dirty="0" smtClean="0"/>
              <a:t>Reduce writes</a:t>
            </a:r>
          </a:p>
          <a:p>
            <a:pPr lvl="1"/>
            <a:r>
              <a:rPr lang="en-US" dirty="0" smtClean="0"/>
              <a:t>Pegasus-</a:t>
            </a:r>
            <a:r>
              <a:rPr lang="en-US" dirty="0" err="1" smtClean="0"/>
              <a:t>mpi</a:t>
            </a:r>
            <a:r>
              <a:rPr lang="en-US" dirty="0" smtClean="0"/>
              <a:t>-cluster supports “pipe forwarding”</a:t>
            </a:r>
          </a:p>
          <a:p>
            <a:pPr lvl="1"/>
            <a:r>
              <a:rPr lang="en-US" dirty="0" smtClean="0"/>
              <a:t>Workers write to pipes, master aggregates to fewer files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14.2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610600" cy="4724400"/>
          </a:xfrm>
        </p:spPr>
        <p:txBody>
          <a:bodyPr/>
          <a:lstStyle/>
          <a:p>
            <a:pPr marL="287338" indent="-287338"/>
            <a:r>
              <a:rPr lang="en-US" sz="2400" dirty="0" smtClean="0"/>
              <a:t>Hazard curves for 1144 sites</a:t>
            </a:r>
          </a:p>
          <a:p>
            <a:pPr marL="287338" indent="-287338"/>
            <a:r>
              <a:rPr lang="en-US" sz="2400" dirty="0" smtClean="0"/>
              <a:t>46,720 CPUs + 225 GPUs for 14 days (Blue Waters)</a:t>
            </a:r>
          </a:p>
          <a:p>
            <a:pPr marL="687388" lvl="1" indent="-287338"/>
            <a:r>
              <a:rPr lang="en-US" sz="2000" dirty="0" smtClean="0"/>
              <a:t>Peak of 295,040 CPUs, 1100 GPUs</a:t>
            </a:r>
          </a:p>
          <a:p>
            <a:pPr marL="287338" indent="-287338"/>
            <a:r>
              <a:rPr lang="en-US" sz="2400" dirty="0" smtClean="0"/>
              <a:t>99.8 million tasks executed</a:t>
            </a:r>
          </a:p>
          <a:p>
            <a:pPr lvl="1"/>
            <a:r>
              <a:rPr lang="en-US" sz="2000" dirty="0" smtClean="0"/>
              <a:t>81 tasks/sec</a:t>
            </a:r>
          </a:p>
          <a:p>
            <a:pPr lvl="1"/>
            <a:r>
              <a:rPr lang="en-US" sz="2000" dirty="0" smtClean="0"/>
              <a:t>Only 31,463 jobs in Blue Waters queue</a:t>
            </a:r>
          </a:p>
          <a:p>
            <a:r>
              <a:rPr lang="en-US" sz="2400" dirty="0" smtClean="0"/>
              <a:t>On average, 26.2 workflows running concurrently</a:t>
            </a:r>
          </a:p>
          <a:p>
            <a:pPr marL="287338" indent="-287338"/>
            <a:r>
              <a:rPr lang="en-US" sz="2400" dirty="0" smtClean="0"/>
              <a:t>Managed 830 TB of data</a:t>
            </a:r>
          </a:p>
          <a:p>
            <a:pPr lvl="1"/>
            <a:r>
              <a:rPr lang="en-US" sz="2000" dirty="0" smtClean="0"/>
              <a:t>57 TB output files</a:t>
            </a:r>
          </a:p>
          <a:p>
            <a:pPr lvl="1"/>
            <a:r>
              <a:rPr lang="en-US" sz="2000" dirty="0" smtClean="0"/>
              <a:t>12.3 TB staged back to local disk (~16M files)</a:t>
            </a:r>
            <a:endParaRPr lang="en-US" dirty="0" smtClean="0"/>
          </a:p>
          <a:p>
            <a:pPr marL="287338" indent="-287338"/>
            <a:r>
              <a:rPr lang="en-US" sz="2400" dirty="0" smtClean="0"/>
              <a:t>Workflow tools scale!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34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you use workflow tools?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34450" cy="4724400"/>
          </a:xfrm>
        </p:spPr>
        <p:txBody>
          <a:bodyPr/>
          <a:lstStyle/>
          <a:p>
            <a:r>
              <a:rPr lang="en-US" dirty="0" smtClean="0"/>
              <a:t>Probably using a workflow already</a:t>
            </a:r>
          </a:p>
          <a:p>
            <a:pPr lvl="1"/>
            <a:r>
              <a:rPr lang="en-US" dirty="0" smtClean="0"/>
              <a:t>Replaces manual hand-offs and polling to monitor</a:t>
            </a:r>
          </a:p>
          <a:p>
            <a:r>
              <a:rPr lang="en-US" dirty="0" smtClean="0"/>
              <a:t>Provides framework to assemble community codes</a:t>
            </a:r>
          </a:p>
          <a:p>
            <a:r>
              <a:rPr lang="en-US" dirty="0" smtClean="0"/>
              <a:t>Scales from local computer to large clusters</a:t>
            </a:r>
          </a:p>
          <a:p>
            <a:r>
              <a:rPr lang="en-US" dirty="0" smtClean="0"/>
              <a:t>Provide portable algorithm description independent of data</a:t>
            </a:r>
          </a:p>
          <a:p>
            <a:r>
              <a:rPr lang="en-US" dirty="0" smtClean="0"/>
              <a:t>Does add additional software layers and complexity</a:t>
            </a:r>
          </a:p>
          <a:p>
            <a:pPr lvl="1"/>
            <a:r>
              <a:rPr lang="en-US" dirty="0" smtClean="0"/>
              <a:t>Some development time is required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35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Workflows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34450" cy="4800600"/>
          </a:xfrm>
        </p:spPr>
        <p:txBody>
          <a:bodyPr/>
          <a:lstStyle/>
          <a:p>
            <a:r>
              <a:rPr lang="en-US" sz="2400" dirty="0" smtClean="0"/>
              <a:t>Task executions</a:t>
            </a:r>
          </a:p>
          <a:p>
            <a:pPr lvl="1"/>
            <a:r>
              <a:rPr lang="en-US" sz="2000" dirty="0" smtClean="0"/>
              <a:t>Workflow tools will retry and checkpoint if needed</a:t>
            </a:r>
          </a:p>
          <a:p>
            <a:r>
              <a:rPr lang="en-US" sz="2400" dirty="0" smtClean="0"/>
              <a:t>Data management</a:t>
            </a:r>
          </a:p>
          <a:p>
            <a:pPr lvl="1"/>
            <a:r>
              <a:rPr lang="en-US" sz="2000" dirty="0" smtClean="0"/>
              <a:t>Stage-in and stage-out data</a:t>
            </a:r>
          </a:p>
          <a:p>
            <a:pPr lvl="1"/>
            <a:r>
              <a:rPr lang="en-US" sz="2000" dirty="0" smtClean="0"/>
              <a:t>Ensure data is available for jobs automatically</a:t>
            </a:r>
          </a:p>
          <a:p>
            <a:r>
              <a:rPr lang="en-US" sz="2400" dirty="0" smtClean="0"/>
              <a:t>Task scheduling</a:t>
            </a:r>
          </a:p>
          <a:p>
            <a:pPr lvl="1"/>
            <a:r>
              <a:rPr lang="en-US" sz="2000" dirty="0" smtClean="0"/>
              <a:t>Optimal execution on available resources</a:t>
            </a:r>
          </a:p>
          <a:p>
            <a:r>
              <a:rPr lang="en-US" sz="2400" dirty="0" smtClean="0"/>
              <a:t>Metadata</a:t>
            </a:r>
          </a:p>
          <a:p>
            <a:pPr lvl="1"/>
            <a:r>
              <a:rPr lang="en-US" sz="2000" dirty="0" smtClean="0"/>
              <a:t>Automatically track runtime, environment, arguments, inputs</a:t>
            </a:r>
          </a:p>
          <a:p>
            <a:r>
              <a:rPr lang="en-US" sz="2400" dirty="0" smtClean="0"/>
              <a:t>Getting cores</a:t>
            </a:r>
          </a:p>
          <a:p>
            <a:pPr lvl="1"/>
            <a:r>
              <a:rPr lang="en-US" sz="2000" dirty="0" smtClean="0"/>
              <a:t>Whether large parallel jobs or high throughput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36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dirty="0" smtClean="0"/>
              <a:t>Automation is vital</a:t>
            </a:r>
          </a:p>
          <a:p>
            <a:pPr lvl="1"/>
            <a:r>
              <a:rPr lang="en-US" dirty="0" smtClean="0"/>
              <a:t>Eliminate human polling</a:t>
            </a:r>
          </a:p>
          <a:p>
            <a:pPr lvl="1"/>
            <a:r>
              <a:rPr lang="en-US" dirty="0" smtClean="0"/>
              <a:t>Get everything to run automatically if successful</a:t>
            </a:r>
          </a:p>
          <a:p>
            <a:pPr lvl="1"/>
            <a:r>
              <a:rPr lang="en-US" dirty="0" smtClean="0"/>
              <a:t>Be able to recover from common errors</a:t>
            </a:r>
          </a:p>
          <a:p>
            <a:r>
              <a:rPr lang="en-US" dirty="0" smtClean="0"/>
              <a:t>Put ALL processing steps in the workflow</a:t>
            </a:r>
          </a:p>
          <a:p>
            <a:pPr lvl="1"/>
            <a:r>
              <a:rPr lang="en-US" dirty="0" smtClean="0"/>
              <a:t>Include validation, visualization, publishing, notifications</a:t>
            </a:r>
          </a:p>
          <a:p>
            <a:r>
              <a:rPr lang="en-US" dirty="0" smtClean="0"/>
              <a:t>Avoid premature optimization</a:t>
            </a:r>
          </a:p>
          <a:p>
            <a:r>
              <a:rPr lang="en-US" dirty="0" smtClean="0"/>
              <a:t>Consider new compute environments (dream big!)</a:t>
            </a:r>
          </a:p>
          <a:p>
            <a:pPr lvl="1"/>
            <a:r>
              <a:rPr lang="en-US" dirty="0" smtClean="0"/>
              <a:t>Larger clusters, XSEDE / PRACE, Amazon EC2</a:t>
            </a:r>
          </a:p>
          <a:p>
            <a:r>
              <a:rPr lang="en-US" dirty="0" smtClean="0"/>
              <a:t>Tool developers want to help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37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934450" cy="4724400"/>
          </a:xfrm>
        </p:spPr>
        <p:txBody>
          <a:bodyPr/>
          <a:lstStyle/>
          <a:p>
            <a:r>
              <a:rPr lang="en-US" sz="2200" dirty="0" smtClean="0"/>
              <a:t>SCEC:  </a:t>
            </a:r>
            <a:r>
              <a:rPr lang="en-US" sz="2200" dirty="0" smtClean="0">
                <a:hlinkClick r:id="rId3"/>
              </a:rPr>
              <a:t>http://www.scec.org</a:t>
            </a:r>
            <a:endParaRPr lang="en-US" sz="2200" dirty="0" smtClean="0"/>
          </a:p>
          <a:p>
            <a:r>
              <a:rPr lang="en-US" sz="2200" dirty="0" smtClean="0"/>
              <a:t>Pegasus:  </a:t>
            </a:r>
            <a:r>
              <a:rPr lang="en-US" sz="2200" dirty="0" smtClean="0">
                <a:hlinkClick r:id="rId4"/>
              </a:rPr>
              <a:t>http://pegasus.isi.edu</a:t>
            </a:r>
            <a:endParaRPr lang="en-US" sz="2200" dirty="0" smtClean="0"/>
          </a:p>
          <a:p>
            <a:r>
              <a:rPr lang="en-US" sz="2200" dirty="0" smtClean="0"/>
              <a:t>Pegasus-</a:t>
            </a:r>
            <a:r>
              <a:rPr lang="en-US" sz="2200" dirty="0" err="1" smtClean="0"/>
              <a:t>mpi</a:t>
            </a:r>
            <a:r>
              <a:rPr lang="en-US" sz="2200" dirty="0"/>
              <a:t>-cluster:  </a:t>
            </a:r>
            <a:r>
              <a:rPr lang="en-US" sz="2200" dirty="0">
                <a:hlinkClick r:id="rId5"/>
              </a:rPr>
              <a:t>http://</a:t>
            </a:r>
            <a:r>
              <a:rPr lang="en-US" sz="2200" dirty="0" smtClean="0">
                <a:hlinkClick r:id="rId5"/>
              </a:rPr>
              <a:t>pegasus.isi.edu/wms/docs/latest/cli-pegasus-mpi-cluster.php</a:t>
            </a:r>
            <a:endParaRPr lang="en-US" sz="2200" dirty="0" smtClean="0"/>
          </a:p>
          <a:p>
            <a:r>
              <a:rPr lang="en-US" sz="2200" dirty="0" err="1" smtClean="0"/>
              <a:t>HTCondor</a:t>
            </a:r>
            <a:r>
              <a:rPr lang="en-US" sz="2200" dirty="0" smtClean="0"/>
              <a:t>: </a:t>
            </a:r>
            <a:r>
              <a:rPr lang="en-US" sz="2200" dirty="0" smtClean="0">
                <a:hlinkClick r:id="rId6"/>
              </a:rPr>
              <a:t>http://www.cs.wisc.edu/htcondor/</a:t>
            </a:r>
            <a:endParaRPr lang="en-US" sz="2200" dirty="0" smtClean="0"/>
          </a:p>
          <a:p>
            <a:r>
              <a:rPr lang="en-US" sz="2200" dirty="0" err="1" smtClean="0"/>
              <a:t>Globus</a:t>
            </a:r>
            <a:r>
              <a:rPr lang="en-US" sz="2200" dirty="0" smtClean="0"/>
              <a:t>:  </a:t>
            </a:r>
            <a:r>
              <a:rPr lang="en-US" sz="2200" dirty="0" smtClean="0">
                <a:hlinkClick r:id="rId7"/>
              </a:rPr>
              <a:t>http://www.globus.org/</a:t>
            </a:r>
            <a:endParaRPr lang="en-US" sz="2200" dirty="0" smtClean="0"/>
          </a:p>
          <a:p>
            <a:r>
              <a:rPr lang="en-US" sz="2200" dirty="0"/>
              <a:t>Swift</a:t>
            </a:r>
            <a:r>
              <a:rPr lang="en-US" sz="2200" dirty="0" smtClean="0"/>
              <a:t>:  </a:t>
            </a:r>
            <a:r>
              <a:rPr lang="en-US" sz="2200" dirty="0">
                <a:hlinkClick r:id="rId8"/>
              </a:rPr>
              <a:t>http://</a:t>
            </a:r>
            <a:r>
              <a:rPr lang="en-US" sz="2200" dirty="0" smtClean="0">
                <a:hlinkClick r:id="rId8"/>
              </a:rPr>
              <a:t>swift-lang.org</a:t>
            </a:r>
            <a:endParaRPr lang="en-US" sz="2200" dirty="0" smtClean="0"/>
          </a:p>
          <a:p>
            <a:r>
              <a:rPr lang="en-US" sz="2200" dirty="0" err="1" smtClean="0"/>
              <a:t>Askalon</a:t>
            </a:r>
            <a:r>
              <a:rPr lang="en-US" sz="2200" dirty="0"/>
              <a:t>:  </a:t>
            </a:r>
            <a:r>
              <a:rPr lang="en-US" sz="2200" dirty="0">
                <a:hlinkClick r:id="rId9"/>
              </a:rPr>
              <a:t>http://www.dps.uibk.ac.at/projects/askalon</a:t>
            </a:r>
            <a:r>
              <a:rPr lang="en-US" sz="2200" dirty="0" smtClean="0">
                <a:hlinkClick r:id="rId9"/>
              </a:rPr>
              <a:t>/</a:t>
            </a:r>
            <a:endParaRPr lang="en-US" sz="2200" dirty="0" smtClean="0"/>
          </a:p>
          <a:p>
            <a:r>
              <a:rPr lang="en-US" sz="2200" dirty="0"/>
              <a:t>WS-PGRADE</a:t>
            </a:r>
            <a:r>
              <a:rPr lang="en-US" sz="2200" dirty="0" smtClean="0"/>
              <a:t>:  </a:t>
            </a:r>
            <a:r>
              <a:rPr lang="en-US" sz="2200" dirty="0" smtClean="0">
                <a:hlinkClick r:id="rId10"/>
              </a:rPr>
              <a:t>https</a:t>
            </a:r>
            <a:r>
              <a:rPr lang="en-US" sz="2200" dirty="0">
                <a:hlinkClick r:id="rId10"/>
              </a:rPr>
              <a:t>://guse.sztaki.hu/liferay-portal-6.0.5</a:t>
            </a:r>
            <a:r>
              <a:rPr lang="en-US" sz="2200" dirty="0" smtClean="0">
                <a:hlinkClick r:id="rId10"/>
              </a:rPr>
              <a:t>/</a:t>
            </a:r>
            <a:endParaRPr lang="en-US" sz="2200" dirty="0"/>
          </a:p>
          <a:p>
            <a:r>
              <a:rPr lang="en-US" sz="2200" dirty="0"/>
              <a:t>UNICORE:  </a:t>
            </a:r>
            <a:r>
              <a:rPr lang="en-US" sz="2200" dirty="0">
                <a:hlinkClick r:id="rId11"/>
              </a:rPr>
              <a:t>http://www.unicore.eu</a:t>
            </a:r>
            <a:r>
              <a:rPr lang="en-US" sz="2200" dirty="0" smtClean="0">
                <a:hlinkClick r:id="rId11"/>
              </a:rPr>
              <a:t>/</a:t>
            </a:r>
            <a:endParaRPr lang="en-US" sz="2200" dirty="0" smtClean="0"/>
          </a:p>
          <a:p>
            <a:r>
              <a:rPr lang="en-US" sz="2200" dirty="0"/>
              <a:t>SAGA:  </a:t>
            </a:r>
            <a:r>
              <a:rPr lang="en-US" sz="2200" dirty="0">
                <a:hlinkClick r:id="rId12"/>
              </a:rPr>
              <a:t>http://saga-project.github.io/saga-python</a:t>
            </a:r>
            <a:r>
              <a:rPr lang="en-US" sz="2200" dirty="0" smtClean="0">
                <a:hlinkClick r:id="rId12"/>
              </a:rPr>
              <a:t>/</a:t>
            </a:r>
            <a:endParaRPr lang="en-US" sz="2200" dirty="0" smtClean="0"/>
          </a:p>
          <a:p>
            <a:r>
              <a:rPr lang="en-US" sz="2200" dirty="0" err="1" smtClean="0"/>
              <a:t>CyberShake</a:t>
            </a:r>
            <a:r>
              <a:rPr lang="en-US" sz="2200" dirty="0" smtClean="0"/>
              <a:t>: </a:t>
            </a:r>
            <a:r>
              <a:rPr lang="en-US" sz="2200" dirty="0" smtClean="0">
                <a:hlinkClick r:id="rId13"/>
              </a:rPr>
              <a:t>http://scec.usc.edu/scecpedia/CyberShake</a:t>
            </a:r>
            <a:endParaRPr lang="en-US" sz="2200" dirty="0" smtClean="0"/>
          </a:p>
          <a:p>
            <a:pPr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38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F41B7BF-ECF2-4F8B-8D70-4193E111D77F}" type="slidenum">
              <a:rPr lang="en-US" smtClean="0"/>
              <a:pPr/>
              <a:t>39</a:t>
            </a:fld>
            <a:endParaRPr lang="en-US" sz="1200" smtClean="0"/>
          </a:p>
        </p:txBody>
      </p:sp>
      <p:pic>
        <p:nvPicPr>
          <p:cNvPr id="2053" name="Picture 4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876800"/>
            <a:ext cx="19050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2667000" cy="74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800600"/>
            <a:ext cx="1600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191000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69000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7" descr="C:\Users\Philip James\Desktop\nics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352800"/>
            <a:ext cx="18383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676400"/>
            <a:ext cx="16129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800600"/>
            <a:ext cx="3076575" cy="828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6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3352800"/>
            <a:ext cx="2324100" cy="101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62" name="Picture 9" descr="isi_logo_red_larg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0" y="1905000"/>
            <a:ext cx="160020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17" descr="image_gallery.png"/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5105400" y="1905000"/>
            <a:ext cx="3421185" cy="129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</a:t>
            </a:fld>
            <a:endParaRPr lang="en-US" sz="1200"/>
          </a:p>
        </p:txBody>
      </p:sp>
      <p:sp>
        <p:nvSpPr>
          <p:cNvPr id="5" name="TextBox 4"/>
          <p:cNvSpPr txBox="1"/>
          <p:nvPr/>
        </p:nvSpPr>
        <p:spPr>
          <a:xfrm>
            <a:off x="304800" y="1752601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#!/bin/bash</a:t>
            </a:r>
          </a:p>
          <a:p>
            <a:pPr algn="l"/>
            <a:r>
              <a:rPr lang="en-US" sz="1800" b="1" dirty="0" smtClean="0">
                <a:latin typeface="+mn-lt"/>
                <a:cs typeface="Courier New" pitchFamily="49" charset="0"/>
              </a:rPr>
              <a:t>1) Stage-in input data to compute environment</a:t>
            </a: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scp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myself@datastore.com:/data/input.txt /scratch/input.txt</a:t>
            </a:r>
          </a:p>
          <a:p>
            <a:pPr algn="l"/>
            <a:r>
              <a:rPr lang="en-US" sz="1800" b="1" dirty="0" smtClean="0">
                <a:cs typeface="Courier New" pitchFamily="49" charset="0"/>
              </a:rPr>
              <a:t>2) Run a serial job with an input and output</a:t>
            </a:r>
            <a:endParaRPr lang="en-US" sz="1800" b="1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bin/pre-processing in=input.txt out=tmp.txt</a:t>
            </a:r>
          </a:p>
          <a:p>
            <a:pPr algn="l"/>
            <a:r>
              <a:rPr lang="en-US" sz="1800" b="1" dirty="0" smtClean="0">
                <a:cs typeface="Courier New" pitchFamily="49" charset="0"/>
              </a:rPr>
              <a:t>3) Run a parallel job with the resulting data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bin/parallel-job in=tmp.txt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out_prefix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=output</a:t>
            </a:r>
          </a:p>
          <a:p>
            <a:pPr algn="l"/>
            <a:r>
              <a:rPr lang="en-US" sz="1800" b="1" dirty="0" smtClean="0">
                <a:cs typeface="Courier New" pitchFamily="49" charset="0"/>
              </a:rPr>
              <a:t>4) Run a set of independent serial jobs in parallel – scheduling by hand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for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in `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seq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0 $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np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`; do</a:t>
            </a: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	bin/integrity-check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output.$i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&amp;</a:t>
            </a: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done</a:t>
            </a:r>
          </a:p>
          <a:p>
            <a:pPr algn="l"/>
            <a:r>
              <a:rPr lang="en-US" sz="1800" b="1" dirty="0" smtClean="0">
                <a:cs typeface="Courier New" pitchFamily="49" charset="0"/>
              </a:rPr>
              <a:t>5) While those are running, get metadata and run another serial job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ts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=`date +%s`</a:t>
            </a:r>
            <a:endParaRPr lang="en-US" sz="1800" b="1" dirty="0" smtClean="0">
              <a:cs typeface="Courier New" pitchFamily="49" charset="0"/>
            </a:endParaRPr>
          </a:p>
          <a:p>
            <a:pPr algn="l"/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bin/merge prefix=output out=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output.$ts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b="1" dirty="0" smtClean="0">
                <a:cs typeface="Courier New" pitchFamily="49" charset="0"/>
              </a:rPr>
              <a:t>6) Finally, stage results back to permanent storage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pPr algn="l"/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scp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/scratch/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output.$ts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myself@datastore.com:/data/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output.$ts</a:t>
            </a:r>
            <a:endParaRPr lang="en-US" sz="1800" dirty="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34450" cy="5105400"/>
          </a:xfrm>
        </p:spPr>
        <p:txBody>
          <a:bodyPr/>
          <a:lstStyle/>
          <a:p>
            <a:r>
              <a:rPr lang="en-US" dirty="0" smtClean="0"/>
              <a:t>Workflow management systems take care of these concerns</a:t>
            </a:r>
          </a:p>
          <a:p>
            <a:r>
              <a:rPr lang="en-US" dirty="0" smtClean="0"/>
              <a:t>GUI-based (generally targeted at medium-scale)</a:t>
            </a:r>
          </a:p>
          <a:p>
            <a:pPr lvl="1"/>
            <a:r>
              <a:rPr lang="en-US" dirty="0" err="1" smtClean="0"/>
              <a:t>Kepler</a:t>
            </a:r>
            <a:endParaRPr lang="en-US" dirty="0" smtClean="0"/>
          </a:p>
          <a:p>
            <a:pPr lvl="1"/>
            <a:r>
              <a:rPr lang="en-US" dirty="0" err="1" smtClean="0"/>
              <a:t>Taverna</a:t>
            </a:r>
            <a:r>
              <a:rPr lang="en-US" dirty="0" smtClean="0"/>
              <a:t>, </a:t>
            </a:r>
            <a:r>
              <a:rPr lang="en-US" dirty="0" err="1" smtClean="0"/>
              <a:t>Triana</a:t>
            </a:r>
            <a:r>
              <a:rPr lang="en-US" dirty="0" smtClean="0"/>
              <a:t>, </a:t>
            </a:r>
            <a:r>
              <a:rPr lang="en-US" dirty="0" err="1" smtClean="0"/>
              <a:t>VisTrails</a:t>
            </a:r>
            <a:endParaRPr lang="en-US" dirty="0" smtClean="0"/>
          </a:p>
          <a:p>
            <a:r>
              <a:rPr lang="en-US" dirty="0" smtClean="0"/>
              <a:t>Scripting (generally more scalable, more complexity)</a:t>
            </a:r>
          </a:p>
          <a:p>
            <a:pPr lvl="1"/>
            <a:r>
              <a:rPr lang="en-US" dirty="0" smtClean="0"/>
              <a:t>Pegasus (and Condor)</a:t>
            </a:r>
          </a:p>
          <a:p>
            <a:pPr lvl="1"/>
            <a:r>
              <a:rPr lang="en-US" dirty="0" smtClean="0"/>
              <a:t>Swift</a:t>
            </a:r>
          </a:p>
          <a:p>
            <a:r>
              <a:rPr lang="en-US" dirty="0" smtClean="0"/>
              <a:t>Most tools are free and open source</a:t>
            </a:r>
          </a:p>
          <a:p>
            <a:r>
              <a:rPr lang="en-US" dirty="0" smtClean="0"/>
              <a:t>Not a complete list!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40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75" y="1752600"/>
            <a:ext cx="8991600" cy="4267200"/>
          </a:xfrm>
        </p:spPr>
        <p:txBody>
          <a:bodyPr/>
          <a:lstStyle/>
          <a:p>
            <a:r>
              <a:rPr lang="en-US" dirty="0" smtClean="0"/>
              <a:t>Developed by NSF-funded </a:t>
            </a:r>
            <a:r>
              <a:rPr lang="en-US" dirty="0" err="1" smtClean="0"/>
              <a:t>Kepler</a:t>
            </a:r>
            <a:r>
              <a:rPr lang="en-US" dirty="0" smtClean="0"/>
              <a:t>/CORE team (UCs)</a:t>
            </a:r>
          </a:p>
          <a:p>
            <a:r>
              <a:rPr lang="en-US" dirty="0" smtClean="0"/>
              <a:t>Actor and Director model</a:t>
            </a:r>
          </a:p>
          <a:p>
            <a:pPr lvl="1"/>
            <a:r>
              <a:rPr lang="en-US" dirty="0" smtClean="0"/>
              <a:t>Actors = tasks</a:t>
            </a:r>
          </a:p>
          <a:p>
            <a:pPr lvl="1"/>
            <a:r>
              <a:rPr lang="en-US" dirty="0" smtClean="0"/>
              <a:t>Director = controls execution of tasks</a:t>
            </a:r>
          </a:p>
          <a:p>
            <a:pPr lvl="2"/>
            <a:r>
              <a:rPr lang="en-US" dirty="0" smtClean="0"/>
              <a:t>Serial, parallel, discrete time modeling</a:t>
            </a:r>
          </a:p>
          <a:p>
            <a:r>
              <a:rPr lang="en-US" dirty="0" smtClean="0"/>
              <a:t>Many built-in math and statistics modules</a:t>
            </a:r>
          </a:p>
          <a:p>
            <a:r>
              <a:rPr lang="en-US" dirty="0" smtClean="0"/>
              <a:t>Generally, execution on local machine</a:t>
            </a:r>
          </a:p>
          <a:p>
            <a:r>
              <a:rPr lang="en-US" dirty="0" smtClean="0"/>
              <a:t>Extensive documentation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41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Graphical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8229600" cy="1143000"/>
          </a:xfrm>
        </p:spPr>
        <p:txBody>
          <a:bodyPr/>
          <a:lstStyle/>
          <a:p>
            <a:r>
              <a:rPr lang="en-US" dirty="0" err="1" smtClean="0"/>
              <a:t>Taverna</a:t>
            </a:r>
            <a:endParaRPr lang="en-US" dirty="0" smtClean="0"/>
          </a:p>
          <a:p>
            <a:pPr lvl="1"/>
            <a:r>
              <a:rPr lang="en-US" sz="2300" dirty="0" smtClean="0"/>
              <a:t>Developed by </a:t>
            </a:r>
            <a:r>
              <a:rPr lang="en-US" sz="2300" dirty="0" err="1" smtClean="0"/>
              <a:t>myGrid</a:t>
            </a:r>
            <a:r>
              <a:rPr lang="en-US" sz="2300" dirty="0" smtClean="0"/>
              <a:t> (UK)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42</a:t>
            </a:fld>
            <a:endParaRPr lang="en-US" sz="1200"/>
          </a:p>
        </p:txBody>
      </p:sp>
      <p:pic>
        <p:nvPicPr>
          <p:cNvPr id="7" name="Picture 6" descr="Taverna1_cropp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6547" y="2743200"/>
            <a:ext cx="4741253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6200" y="2438400"/>
            <a:ext cx="426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Runs workflow to minimize completion time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Commonly used in life science community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Triana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algn="l">
              <a:spcBef>
                <a:spcPct val="20000"/>
              </a:spcBef>
              <a:buFont typeface="Arial" pitchFamily="34" charset="0"/>
              <a:buChar char="‒"/>
              <a:defRPr/>
            </a:pPr>
            <a:r>
              <a:rPr lang="en-US" sz="2300" kern="0" dirty="0" smtClean="0">
                <a:solidFill>
                  <a:schemeClr val="tx1"/>
                </a:solidFill>
                <a:latin typeface="+mn-lt"/>
              </a:rPr>
              <a:t>Signal analysis, image manipulation</a:t>
            </a:r>
            <a:endParaRPr kumimoji="0" lang="en-US" sz="2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VisTrails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</a:rPr>
              <a:t>Visualization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rcle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7320" y="1676400"/>
            <a:ext cx="491048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do PSHA?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4343400" cy="47244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Pick a location of interest.</a:t>
            </a:r>
          </a:p>
          <a:p>
            <a:pPr marL="514350" indent="-514350">
              <a:buAutoNum type="arabicPeriod"/>
            </a:pPr>
            <a:r>
              <a:rPr lang="en-US" dirty="0" smtClean="0"/>
              <a:t>Determine what future earthquakes might happen which could affect that location.</a:t>
            </a:r>
          </a:p>
          <a:p>
            <a:pPr marL="514350" indent="-514350">
              <a:buAutoNum type="arabicPeriod"/>
            </a:pPr>
            <a:r>
              <a:rPr lang="en-US" dirty="0" smtClean="0"/>
              <a:t>Estimate the magnitude and probability for each earthquake.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43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computationally </a:t>
            </a:r>
            <a:r>
              <a:rPr lang="en-US" smtClean="0"/>
              <a:t>intensive part...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4. Determine the shaking caused by each earthquake at the site of interest.</a:t>
            </a:r>
          </a:p>
          <a:p>
            <a:pPr marL="0" indent="0">
              <a:buNone/>
            </a:pPr>
            <a:r>
              <a:rPr lang="en-US" dirty="0" smtClean="0"/>
              <a:t>Can calculate with ‘attenuation relationships’ – extrapolate from historical data. Very quick, but simple.</a:t>
            </a:r>
          </a:p>
          <a:p>
            <a:pPr marL="0" indent="0">
              <a:buNone/>
            </a:pPr>
            <a:r>
              <a:rPr lang="en-US" dirty="0" smtClean="0"/>
              <a:t>Alternatively, can</a:t>
            </a:r>
            <a:br>
              <a:rPr lang="en-US" dirty="0" smtClean="0"/>
            </a:br>
            <a:r>
              <a:rPr lang="en-US" dirty="0" smtClean="0"/>
              <a:t>use 3D physics-</a:t>
            </a:r>
            <a:br>
              <a:rPr lang="en-US" dirty="0" smtClean="0"/>
            </a:br>
            <a:r>
              <a:rPr lang="en-US" dirty="0" smtClean="0"/>
              <a:t>based simulation.</a:t>
            </a:r>
          </a:p>
          <a:p>
            <a:pPr marL="0" indent="0">
              <a:buNone/>
            </a:pPr>
            <a:r>
              <a:rPr lang="en-US" dirty="0" smtClean="0"/>
              <a:t>Captures more</a:t>
            </a:r>
            <a:br>
              <a:rPr lang="en-US" dirty="0" smtClean="0"/>
            </a:br>
            <a:r>
              <a:rPr lang="en-US" dirty="0" smtClean="0"/>
              <a:t>complex</a:t>
            </a:r>
            <a:br>
              <a:rPr lang="en-US" dirty="0" smtClean="0"/>
            </a:br>
            <a:r>
              <a:rPr lang="en-US" dirty="0" smtClean="0"/>
              <a:t>phenomena.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44</a:t>
            </a:fld>
            <a:endParaRPr lang="en-US" sz="1200"/>
          </a:p>
        </p:txBody>
      </p:sp>
      <p:pic>
        <p:nvPicPr>
          <p:cNvPr id="8" name="Picture 3" descr="BJF_AttenRe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678866"/>
            <a:ext cx="55626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Southern California Earthquake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91600" cy="1676400"/>
          </a:xfrm>
        </p:spPr>
        <p:txBody>
          <a:bodyPr/>
          <a:lstStyle/>
          <a:p>
            <a:r>
              <a:rPr lang="en-US" dirty="0" smtClean="0"/>
              <a:t>Collaboration of 600+ scientists at 60+ institutions</a:t>
            </a:r>
          </a:p>
          <a:p>
            <a:r>
              <a:rPr lang="en-US" dirty="0" smtClean="0"/>
              <a:t>Focus on Southern California</a:t>
            </a:r>
          </a:p>
          <a:p>
            <a:r>
              <a:rPr lang="en-US" dirty="0" smtClean="0"/>
              <a:t>Earthquake system 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45</a:t>
            </a:fld>
            <a:endParaRPr lang="en-US" sz="120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29125" y="3352800"/>
          <a:ext cx="4562475" cy="313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Document" r:id="rId3" imgW="6171973" imgH="6171973" progId="Word.Document.12">
                  <p:link updateAutomatic="1"/>
                </p:oleObj>
              </mc:Choice>
              <mc:Fallback>
                <p:oleObj name="Document" r:id="rId3" imgW="6171973" imgH="6171973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3352800"/>
                        <a:ext cx="4562475" cy="3135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3276600"/>
            <a:ext cx="426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82151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omputational models of earthquake processes</a:t>
            </a:r>
          </a:p>
          <a:p>
            <a:pPr marL="800100" lvl="1" indent="-342900" algn="l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kern="0" baseline="0" dirty="0" smtClean="0">
                <a:solidFill>
                  <a:schemeClr val="tx1"/>
                </a:solidFill>
                <a:latin typeface="+mn-lt"/>
              </a:rPr>
              <a:t>Shaking</a:t>
            </a:r>
            <a:r>
              <a:rPr lang="en-US" sz="2400" kern="0" dirty="0" smtClean="0">
                <a:solidFill>
                  <a:schemeClr val="tx1"/>
                </a:solidFill>
                <a:latin typeface="+mn-lt"/>
              </a:rPr>
              <a:t> from one earthquake (MPI codes)</a:t>
            </a:r>
            <a:endParaRPr lang="en-US" sz="2400" kern="0" baseline="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kern="0" noProof="0" dirty="0" smtClean="0">
                <a:solidFill>
                  <a:schemeClr val="tx1"/>
                </a:solidFill>
                <a:latin typeface="+mn-lt"/>
              </a:rPr>
              <a:t>Hazard at one location</a:t>
            </a:r>
            <a:br>
              <a:rPr lang="en-US" sz="2400" kern="0" noProof="0" dirty="0" smtClean="0">
                <a:solidFill>
                  <a:schemeClr val="tx1"/>
                </a:solidFill>
                <a:latin typeface="+mn-lt"/>
              </a:rPr>
            </a:br>
            <a:r>
              <a:rPr lang="en-US" sz="2400" kern="0" noProof="0" dirty="0" smtClean="0">
                <a:solidFill>
                  <a:schemeClr val="tx1"/>
                </a:solidFill>
                <a:latin typeface="+mn-lt"/>
              </a:rPr>
              <a:t>(high throughput)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82151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scenario earthquake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46</a:t>
            </a:fld>
            <a:endParaRPr lang="en-US" sz="1200"/>
          </a:p>
        </p:txBody>
      </p:sp>
      <p:pic>
        <p:nvPicPr>
          <p:cNvPr id="5" name="M8-1.0-Vmag-Height-Field_720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752600"/>
            <a:ext cx="8382000" cy="468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0200" y="52578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W2W (S-N)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186-6DDA-40B2-AA76-C28F55A7C955}" type="slidenum">
              <a:rPr lang="en-US"/>
              <a:pPr/>
              <a:t>47</a:t>
            </a:fld>
            <a:endParaRPr lang="en-US" sz="1200"/>
          </a:p>
        </p:txBody>
      </p:sp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915400" cy="914400"/>
          </a:xfrm>
        </p:spPr>
        <p:txBody>
          <a:bodyPr/>
          <a:lstStyle/>
          <a:p>
            <a:r>
              <a:rPr lang="en-US" dirty="0"/>
              <a:t>Results </a:t>
            </a:r>
            <a:r>
              <a:rPr lang="en-US" dirty="0" smtClean="0"/>
              <a:t>(ratio)</a:t>
            </a:r>
            <a:endParaRPr lang="en-US" dirty="0"/>
          </a:p>
        </p:txBody>
      </p:sp>
      <p:sp>
        <p:nvSpPr>
          <p:cNvPr id="907272" name="Text Box 8"/>
          <p:cNvSpPr txBox="1">
            <a:spLocks noChangeArrowheads="1"/>
          </p:cNvSpPr>
          <p:nvPr/>
        </p:nvSpPr>
        <p:spPr bwMode="auto">
          <a:xfrm>
            <a:off x="990600" y="6096000"/>
            <a:ext cx="32766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07274" name="Text Box 10"/>
          <p:cNvSpPr txBox="1">
            <a:spLocks noChangeArrowheads="1"/>
          </p:cNvSpPr>
          <p:nvPr/>
        </p:nvSpPr>
        <p:spPr bwMode="auto">
          <a:xfrm>
            <a:off x="1143000" y="5950803"/>
            <a:ext cx="6858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/>
              <a:t>CyberShake map compared to </a:t>
            </a:r>
            <a:r>
              <a:rPr lang="en-US" sz="2400" dirty="0" smtClean="0"/>
              <a:t>attenuation map – red is higher risk, green lower</a:t>
            </a:r>
            <a:endParaRPr lang="en-US" sz="2400" dirty="0"/>
          </a:p>
        </p:txBody>
      </p:sp>
      <p:grpSp>
        <p:nvGrpSpPr>
          <p:cNvPr id="2" name="Group 33"/>
          <p:cNvGrpSpPr/>
          <p:nvPr/>
        </p:nvGrpSpPr>
        <p:grpSpPr>
          <a:xfrm>
            <a:off x="-4419600" y="304800"/>
            <a:ext cx="6086139" cy="4648200"/>
            <a:chOff x="1447800" y="1219200"/>
            <a:chExt cx="6086139" cy="4648200"/>
          </a:xfrm>
        </p:grpSpPr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1219200"/>
              <a:ext cx="6086139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 bwMode="auto">
            <a:xfrm>
              <a:off x="6858000" y="12192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858000" y="22860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858000" y="34290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858000" y="44958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858000" y="5562600"/>
              <a:ext cx="2286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61480" y="123825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0.0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61480" y="232919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0.5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61480" y="342900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1.0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61480" y="452120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1.5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61480" y="559944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2.0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11"/>
            <p:cNvSpPr txBox="1">
              <a:spLocks noChangeArrowheads="1"/>
            </p:cNvSpPr>
            <p:nvPr/>
          </p:nvSpPr>
          <p:spPr bwMode="auto">
            <a:xfrm>
              <a:off x="1828800" y="4724400"/>
              <a:ext cx="2061315" cy="435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1" dirty="0">
                  <a:solidFill>
                    <a:schemeClr val="accent1"/>
                  </a:solidFill>
                </a:rPr>
                <a:t>Los Angeles</a:t>
              </a: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 rot="2031710">
              <a:off x="3600438" y="3691153"/>
              <a:ext cx="1016564" cy="743657"/>
            </a:xfrm>
            <a:prstGeom prst="ellips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3159714" y="4287242"/>
              <a:ext cx="606819" cy="459315"/>
            </a:xfrm>
            <a:prstGeom prst="straightConnector1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 type="arrow" w="med" len="med"/>
            </a:ln>
          </p:spPr>
        </p:cxnSp>
        <p:sp>
          <p:nvSpPr>
            <p:cNvPr id="33" name="TextBox 32"/>
            <p:cNvSpPr txBox="1"/>
            <p:nvPr/>
          </p:nvSpPr>
          <p:spPr>
            <a:xfrm>
              <a:off x="4191000" y="1600200"/>
              <a:ext cx="24384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</a:rPr>
                <a:t>Southern California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15 million people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3352800" y="0"/>
            <a:ext cx="5181600" cy="5638800"/>
            <a:chOff x="2057400" y="1219200"/>
            <a:chExt cx="5181600" cy="56388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057400" y="1323620"/>
              <a:ext cx="5174392" cy="5534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5" name="Picture 4" descr="http://opensha.usc.edu/gmtData/1401221746393/ratio.150.png"/>
            <p:cNvPicPr>
              <a:picLocks noChangeAspect="1" noChangeArrowheads="1"/>
            </p:cNvPicPr>
            <p:nvPr/>
          </p:nvPicPr>
          <p:blipFill>
            <a:blip r:embed="rId3" cstate="print"/>
            <a:srcRect l="8964" t="9931" r="17328" b="8414"/>
            <a:stretch>
              <a:fillRect/>
            </a:stretch>
          </p:blipFill>
          <p:spPr bwMode="auto">
            <a:xfrm>
              <a:off x="2087238" y="1219200"/>
              <a:ext cx="5105400" cy="5105400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2209800" y="6336957"/>
              <a:ext cx="2133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Lower Attenuation</a:t>
              </a:r>
              <a:endParaRPr lang="en-US" sz="18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53000" y="6336957"/>
              <a:ext cx="2286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Higher CyberShake</a:t>
              </a:r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Sustained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CyberShake studies can run for weeks</a:t>
            </a:r>
          </a:p>
          <a:p>
            <a:r>
              <a:rPr lang="en-US" dirty="0" smtClean="0"/>
              <a:t>Need to automate as much as possible</a:t>
            </a:r>
          </a:p>
          <a:p>
            <a:r>
              <a:rPr lang="en-US" dirty="0" smtClean="0"/>
              <a:t>Workflow tools handle</a:t>
            </a:r>
          </a:p>
          <a:p>
            <a:pPr lvl="1"/>
            <a:r>
              <a:rPr lang="en-US" dirty="0" smtClean="0"/>
              <a:t>Automated job submission, retries</a:t>
            </a:r>
          </a:p>
          <a:p>
            <a:pPr lvl="1"/>
            <a:r>
              <a:rPr lang="en-US" dirty="0" smtClean="0"/>
              <a:t>Data transfer</a:t>
            </a:r>
          </a:p>
          <a:p>
            <a:r>
              <a:rPr lang="en-US" dirty="0" smtClean="0"/>
              <a:t>But we still have to</a:t>
            </a:r>
          </a:p>
          <a:p>
            <a:pPr lvl="1"/>
            <a:r>
              <a:rPr lang="en-US" dirty="0" smtClean="0"/>
              <a:t>Monitor certificates</a:t>
            </a:r>
          </a:p>
          <a:p>
            <a:pPr lvl="1"/>
            <a:r>
              <a:rPr lang="en-US" dirty="0" smtClean="0"/>
              <a:t>Check that job submission and file transfer servers are up</a:t>
            </a:r>
          </a:p>
          <a:p>
            <a:pPr lvl="1"/>
            <a:r>
              <a:rPr lang="en-US" dirty="0" smtClean="0"/>
              <a:t>Monitor and management at the study level</a:t>
            </a:r>
          </a:p>
          <a:p>
            <a:r>
              <a:rPr lang="en-US" dirty="0" smtClean="0"/>
              <a:t>Pegasus team working on “Ensemble Manager”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82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49</a:t>
            </a:fld>
            <a:endParaRPr lang="en-US" sz="1200"/>
          </a:p>
        </p:txBody>
      </p:sp>
      <p:pic>
        <p:nvPicPr>
          <p:cNvPr id="46082" name="Picture 2" descr="http://scec.usc.edu/scecwiki/images/3/33/Study_14.2_CPU_CVMS426.1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1058" y="1295400"/>
            <a:ext cx="5402658" cy="4876800"/>
          </a:xfrm>
          <a:prstGeom prst="rect">
            <a:avLst/>
          </a:prstGeom>
          <a:noFill/>
        </p:spPr>
      </p:pic>
      <p:pic>
        <p:nvPicPr>
          <p:cNvPr id="46084" name="Picture 4" descr="http://scec.usc.edu/scecwiki/images/8/8d/Study_14.2_CPU_CVMH_noGTL.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295400"/>
            <a:ext cx="5334000" cy="4819208"/>
          </a:xfrm>
          <a:prstGeom prst="rect">
            <a:avLst/>
          </a:prstGeom>
          <a:noFill/>
        </p:spPr>
      </p:pic>
      <p:sp>
        <p:nvSpPr>
          <p:cNvPr id="46086" name="AutoShape 6" descr="http://scec.usc.edu/scecwiki/images/3/39/Study_14.2_GPU_BBP_1D.1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86" name="Picture 2" descr="http://scec.usc.edu/scecwiki/images/1/17/Study_14.2_GPU_CVMS426_vs_CPU_CVMH_rati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609600"/>
            <a:ext cx="7175406" cy="647700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914400"/>
          </a:xfrm>
        </p:spPr>
        <p:txBody>
          <a:bodyPr/>
          <a:lstStyle/>
          <a:p>
            <a:r>
              <a:rPr lang="en-US" dirty="0" smtClean="0"/>
              <a:t>CyberShake Results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1676400"/>
            <a:ext cx="243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Southern California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15 million people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2263422" y="4769556"/>
            <a:ext cx="2061315" cy="43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Los Angeles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 rot="2321588">
            <a:off x="4002842" y="3676879"/>
            <a:ext cx="1129843" cy="824826"/>
          </a:xfrm>
          <a:prstGeom prst="ellips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Arrow Connector 14"/>
          <p:cNvCxnSpPr>
            <a:cxnSpLocks noChangeShapeType="1"/>
          </p:cNvCxnSpPr>
          <p:nvPr/>
        </p:nvCxnSpPr>
        <p:spPr bwMode="auto">
          <a:xfrm flipV="1">
            <a:off x="3594336" y="4332398"/>
            <a:ext cx="606819" cy="459315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73045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>
            <a:off x="3584354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Could think of shell script as a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</a:t>
            </a:fld>
            <a:endParaRPr lang="en-US" sz="120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381000" y="2840666"/>
            <a:ext cx="8534400" cy="0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304800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4724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stage-in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700132" y="4584402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parallel-job</a:t>
            </a:r>
            <a:endParaRPr lang="en-US" sz="2000" dirty="0"/>
          </a:p>
        </p:txBody>
      </p:sp>
      <p:sp>
        <p:nvSpPr>
          <p:cNvPr id="17" name="Oval 16"/>
          <p:cNvSpPr/>
          <p:nvPr/>
        </p:nvSpPr>
        <p:spPr bwMode="auto">
          <a:xfrm>
            <a:off x="1944577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419600" y="57912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224132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467600" y="4495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450820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pre-processing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47052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merge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510132" y="4692888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stage-out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495800" y="60198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date</a:t>
            </a:r>
            <a:endParaRPr lang="en-US" sz="2000" dirty="0"/>
          </a:p>
        </p:txBody>
      </p:sp>
      <p:sp>
        <p:nvSpPr>
          <p:cNvPr id="22" name="Oval 21"/>
          <p:cNvSpPr/>
          <p:nvPr/>
        </p:nvSpPr>
        <p:spPr bwMode="auto">
          <a:xfrm>
            <a:off x="6019800" y="2971800"/>
            <a:ext cx="1447800" cy="914400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CCFF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9165" y="3090532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integrity-check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 bwMode="auto">
          <a:xfrm>
            <a:off x="381000" y="1447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234309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input.txt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219200" y="388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input.txt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819400" y="386709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tmp.txt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268969" y="391809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output.*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 bwMode="auto">
          <a:xfrm>
            <a:off x="1447800" y="2971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048000" y="2971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495800" y="2971800"/>
            <a:ext cx="685800" cy="838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72000" y="3048000"/>
            <a:ext cx="685800" cy="838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4648200" y="3124200"/>
            <a:ext cx="685800" cy="8382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629400" y="55626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0800" y="644436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output.$ts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7543800" y="236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output.$ts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 bwMode="auto">
          <a:xfrm>
            <a:off x="7772400" y="1447800"/>
            <a:ext cx="838200" cy="914400"/>
          </a:xfrm>
          <a:prstGeom prst="rect">
            <a:avLst/>
          </a:prstGeom>
          <a:gradFill>
            <a:gsLst>
              <a:gs pos="0">
                <a:srgbClr val="FF9900"/>
              </a:gs>
              <a:gs pos="100000">
                <a:srgbClr val="FFCC66"/>
              </a:gs>
            </a:gsLst>
            <a:lin ang="5400000" scaled="0"/>
          </a:gra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46" name="Straight Arrow Connector 45"/>
          <p:cNvCxnSpPr>
            <a:stCxn id="24" idx="2"/>
          </p:cNvCxnSpPr>
          <p:nvPr/>
        </p:nvCxnSpPr>
        <p:spPr bwMode="auto">
          <a:xfrm>
            <a:off x="800100" y="2712422"/>
            <a:ext cx="38100" cy="1783378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1219200" y="4191000"/>
            <a:ext cx="381000" cy="350222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1981200" y="4191000"/>
            <a:ext cx="304800" cy="3810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2895600" y="4191000"/>
            <a:ext cx="304800" cy="350222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3657600" y="4191000"/>
            <a:ext cx="304800" cy="3810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flipV="1">
            <a:off x="4572000" y="4233532"/>
            <a:ext cx="304800" cy="3048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5231842" y="4243157"/>
            <a:ext cx="254558" cy="362511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5" name="Straight Arrow Connector 64"/>
          <p:cNvCxnSpPr>
            <a:endCxn id="22" idx="2"/>
          </p:cNvCxnSpPr>
          <p:nvPr/>
        </p:nvCxnSpPr>
        <p:spPr bwMode="auto">
          <a:xfrm>
            <a:off x="5334000" y="3429000"/>
            <a:ext cx="685800" cy="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flipV="1">
            <a:off x="5419064" y="5334000"/>
            <a:ext cx="295936" cy="490868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6559141" y="5202866"/>
            <a:ext cx="298859" cy="359734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 flipV="1">
            <a:off x="7239000" y="5181600"/>
            <a:ext cx="304800" cy="3810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 flipV="1">
            <a:off x="8153400" y="2667000"/>
            <a:ext cx="0" cy="1828800"/>
          </a:xfrm>
          <a:prstGeom prst="straightConnector1">
            <a:avLst/>
          </a:prstGeom>
          <a:solidFill>
            <a:srgbClr val="BABEB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DAX Generator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public static void main(String[] </a:t>
            </a:r>
            <a:r>
              <a:rPr lang="en-US" sz="16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args</a:t>
            </a:r>
            <a:r>
              <a:rPr lang="en-US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//Create DAX object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ADAG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ADAG("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test_dax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//Define first job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Job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Job("0",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my_namespace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"v1.0");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//Input and output files to first job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File("input.txt");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File("tmp.txt");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//Arguments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first_job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input=input.txt output=tmp.txt)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("input=input.txt");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("output=tmp.txt");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//Role of the files for the job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OUTPUT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//Add the job to the workflow</a:t>
            </a:r>
          </a:p>
          <a:p>
            <a:pPr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807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nn-NO" sz="16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for (int i=0; i&lt;5; i++) {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//Create simulation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Job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Job(i+1,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my_namespace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simul_job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", "v2.1");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//Define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File("tmp.txt");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File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new File("output." +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+ ".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//Arguments to job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 //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parameter=&lt;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 input=tmp.txt output=output&lt;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&gt;.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dat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("parameter=" +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("input=tmp.txt");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simulJob.addArgument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("output=" +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simulOutputFile.getName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//Role of files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simulInputFile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simulJob.uses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simulOutputFile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File.LINK.</a:t>
            </a:r>
            <a:r>
              <a:rPr lang="en-US" sz="1600" i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OUTPUT</a:t>
            </a:r>
            <a:r>
              <a:rPr lang="en-US" sz="1600" i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//Add job to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dax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//Dependency on </a:t>
            </a:r>
            <a:r>
              <a:rPr lang="en-US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endParaRPr lang="en-US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dax.addDependency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firstJob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simulJob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}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//Write to file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dax.writeToFile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("test.dax");</a:t>
            </a:r>
          </a:p>
          <a:p>
            <a:pPr>
              <a:lnSpc>
                <a:spcPts val="1800"/>
              </a:lnSpc>
              <a:spcBef>
                <a:spcPts val="32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51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869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 executions</a:t>
            </a:r>
          </a:p>
          <a:p>
            <a:pPr lvl="1"/>
            <a:r>
              <a:rPr lang="en-US" dirty="0" smtClean="0"/>
              <a:t>Specify a series of tasks to run</a:t>
            </a:r>
          </a:p>
          <a:p>
            <a:r>
              <a:rPr lang="en-US" dirty="0" smtClean="0"/>
              <a:t>Data and control dependencies between tasks</a:t>
            </a:r>
          </a:p>
          <a:p>
            <a:pPr lvl="1"/>
            <a:r>
              <a:rPr lang="en-US" dirty="0" smtClean="0"/>
              <a:t>Outputs from one task may be inputs for another</a:t>
            </a:r>
          </a:p>
          <a:p>
            <a:r>
              <a:rPr lang="en-US" dirty="0" smtClean="0"/>
              <a:t>Task scheduling</a:t>
            </a:r>
          </a:p>
          <a:p>
            <a:pPr lvl="1"/>
            <a:r>
              <a:rPr lang="en-US" dirty="0" smtClean="0"/>
              <a:t>Some tasks may be able to run in parallel with other tasks</a:t>
            </a:r>
          </a:p>
          <a:p>
            <a:r>
              <a:rPr lang="en-US" dirty="0" smtClean="0"/>
              <a:t>File and metadata management</a:t>
            </a:r>
          </a:p>
          <a:p>
            <a:pPr lvl="1"/>
            <a:r>
              <a:rPr lang="en-US" dirty="0" smtClean="0"/>
              <a:t>Track when a task was run, key parameters</a:t>
            </a:r>
          </a:p>
          <a:p>
            <a:r>
              <a:rPr lang="en-US" dirty="0" smtClean="0"/>
              <a:t>Resource provisioning (getting cores)</a:t>
            </a:r>
          </a:p>
          <a:p>
            <a:pPr lvl="1"/>
            <a:r>
              <a:rPr lang="en-US" dirty="0" smtClean="0"/>
              <a:t>Computational resources are needed to run jobs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6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need help with?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34450" cy="4800600"/>
          </a:xfrm>
        </p:spPr>
        <p:txBody>
          <a:bodyPr/>
          <a:lstStyle/>
          <a:p>
            <a:r>
              <a:rPr lang="en-US" dirty="0" smtClean="0"/>
              <a:t>Task executions</a:t>
            </a:r>
          </a:p>
          <a:p>
            <a:pPr lvl="1"/>
            <a:r>
              <a:rPr lang="en-US" dirty="0" smtClean="0"/>
              <a:t>What if something fails in the middle?</a:t>
            </a:r>
          </a:p>
          <a:p>
            <a:r>
              <a:rPr lang="en-US" dirty="0" smtClean="0"/>
              <a:t>Data and control dependencies</a:t>
            </a:r>
          </a:p>
          <a:p>
            <a:pPr lvl="1"/>
            <a:r>
              <a:rPr lang="en-US" dirty="0" smtClean="0"/>
              <a:t>Make sure inputs are available for tasks</a:t>
            </a:r>
          </a:p>
          <a:p>
            <a:pPr lvl="1"/>
            <a:r>
              <a:rPr lang="en-US" dirty="0" smtClean="0"/>
              <a:t>May have complicated dependencies </a:t>
            </a:r>
          </a:p>
          <a:p>
            <a:r>
              <a:rPr lang="en-US" dirty="0" smtClean="0"/>
              <a:t>Task scheduling</a:t>
            </a:r>
          </a:p>
          <a:p>
            <a:pPr lvl="1"/>
            <a:r>
              <a:rPr lang="en-US" dirty="0" smtClean="0"/>
              <a:t>Minimize execution time while preserving dependencies</a:t>
            </a:r>
          </a:p>
          <a:p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Automatically capture and track</a:t>
            </a:r>
          </a:p>
          <a:p>
            <a:r>
              <a:rPr lang="en-US" dirty="0" smtClean="0"/>
              <a:t>Getting cores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7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workflow via programming</a:t>
            </a:r>
          </a:p>
          <a:p>
            <a:r>
              <a:rPr lang="en-US" dirty="0" smtClean="0"/>
              <a:t>Can support all kinds of workflows</a:t>
            </a:r>
          </a:p>
          <a:p>
            <a:r>
              <a:rPr lang="en-US" dirty="0" smtClean="0"/>
              <a:t>Provide many kinds of fancy features and capabilities</a:t>
            </a:r>
          </a:p>
          <a:p>
            <a:pPr lvl="1"/>
            <a:r>
              <a:rPr lang="en-US" dirty="0" smtClean="0"/>
              <a:t>Flexible but can be complex</a:t>
            </a:r>
          </a:p>
          <a:p>
            <a:r>
              <a:rPr lang="en-US" dirty="0" smtClean="0"/>
              <a:t>Will focus on Pegasus, but concepts are shared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8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Pegasus-WMS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at USC’s Information Sciences Institute</a:t>
            </a:r>
          </a:p>
          <a:p>
            <a:r>
              <a:rPr lang="en-US" dirty="0" smtClean="0"/>
              <a:t>Designed to address our earlier problems:</a:t>
            </a:r>
          </a:p>
          <a:p>
            <a:pPr lvl="1"/>
            <a:r>
              <a:rPr lang="en-US" dirty="0" smtClean="0"/>
              <a:t>Task execution</a:t>
            </a:r>
          </a:p>
          <a:p>
            <a:pPr lvl="1"/>
            <a:r>
              <a:rPr lang="en-US" dirty="0" smtClean="0"/>
              <a:t>Data and control dependencies</a:t>
            </a:r>
          </a:p>
          <a:p>
            <a:pPr lvl="1"/>
            <a:r>
              <a:rPr lang="en-US" dirty="0" smtClean="0"/>
              <a:t>Data and metadata management</a:t>
            </a:r>
          </a:p>
          <a:p>
            <a:pPr lvl="1"/>
            <a:r>
              <a:rPr lang="en-US" dirty="0" smtClean="0"/>
              <a:t>Error recovery</a:t>
            </a:r>
          </a:p>
          <a:p>
            <a:r>
              <a:rPr lang="en-US" dirty="0" smtClean="0"/>
              <a:t>Uses </a:t>
            </a:r>
            <a:r>
              <a:rPr lang="en-US" dirty="0" err="1" smtClean="0"/>
              <a:t>HTCondor</a:t>
            </a:r>
            <a:r>
              <a:rPr lang="en-US" dirty="0" smtClean="0"/>
              <a:t> </a:t>
            </a:r>
            <a:r>
              <a:rPr lang="en-US" dirty="0" err="1" smtClean="0"/>
              <a:t>DAGMan</a:t>
            </a:r>
            <a:r>
              <a:rPr lang="en-US" dirty="0" smtClean="0"/>
              <a:t> for</a:t>
            </a:r>
          </a:p>
          <a:p>
            <a:pPr lvl="1"/>
            <a:r>
              <a:rPr lang="en-US" dirty="0" smtClean="0"/>
              <a:t>Task scheduling</a:t>
            </a:r>
          </a:p>
          <a:p>
            <a:pPr lvl="1"/>
            <a:r>
              <a:rPr lang="en-US" dirty="0" smtClean="0"/>
              <a:t>Resource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51B3-835C-49A3-826E-D864D7222CFD}" type="slidenum">
              <a:rPr lang="en-US" smtClean="0"/>
              <a:pPr/>
              <a:t>9</a:t>
            </a:fld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CEC.new.bann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FF00FF"/>
      </a:hlink>
      <a:folHlink>
        <a:srgbClr val="0000FF"/>
      </a:folHlink>
    </a:clrScheme>
    <a:fontScheme name="2_SCEC.new.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CEC.new.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CEC.new.ban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25551</TotalTime>
  <Words>2631</Words>
  <Application>Microsoft Office PowerPoint</Application>
  <PresentationFormat>On-screen Show (4:3)</PresentationFormat>
  <Paragraphs>639</Paragraphs>
  <Slides>51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2_SCEC.new.banner</vt:lpstr>
      <vt:lpstr>???</vt:lpstr>
      <vt:lpstr>Simplify Your Science with Workflow Tools</vt:lpstr>
      <vt:lpstr>Overview</vt:lpstr>
      <vt:lpstr>Scientific Workflows</vt:lpstr>
      <vt:lpstr>Sample Workflow</vt:lpstr>
      <vt:lpstr>Could think of shell script as a workflow</vt:lpstr>
      <vt:lpstr>Workflow Components</vt:lpstr>
      <vt:lpstr>What do we need help with?</vt:lpstr>
      <vt:lpstr>Workflow Tools</vt:lpstr>
      <vt:lpstr>Pegasus-WMS</vt:lpstr>
      <vt:lpstr>Pegasus Concepts</vt:lpstr>
      <vt:lpstr>Sample Workflow</vt:lpstr>
      <vt:lpstr>Sample DAX Generator</vt:lpstr>
      <vt:lpstr>PowerPoint Presentation</vt:lpstr>
      <vt:lpstr>Planning</vt:lpstr>
      <vt:lpstr>Pegasus Workflow Path</vt:lpstr>
      <vt:lpstr>Running with HTCondor</vt:lpstr>
      <vt:lpstr>GRAM</vt:lpstr>
      <vt:lpstr>Pegasus/HTCondor/GRAM stack</vt:lpstr>
      <vt:lpstr>Other Workflow Tools</vt:lpstr>
      <vt:lpstr>Other Workflow Tools: Swift</vt:lpstr>
      <vt:lpstr>Other Workflow Tools: Askalon</vt:lpstr>
      <vt:lpstr>Other Workflow Tools</vt:lpstr>
      <vt:lpstr>Other Remote Job Tools: SAGA</vt:lpstr>
      <vt:lpstr>Workflow Application:  CyberShake</vt:lpstr>
      <vt:lpstr>Seismic Hazard Analysis Calculation</vt:lpstr>
      <vt:lpstr>Post-Processing</vt:lpstr>
      <vt:lpstr>Computational Requirements</vt:lpstr>
      <vt:lpstr>Why Scientific Workflows?</vt:lpstr>
      <vt:lpstr>CyberShake workflows</vt:lpstr>
      <vt:lpstr>Challenge:  Resource Provisioning</vt:lpstr>
      <vt:lpstr>Pegasus-mpi-cluster</vt:lpstr>
      <vt:lpstr>Challenge:  Data Management</vt:lpstr>
      <vt:lpstr>Challenge:  File System Load</vt:lpstr>
      <vt:lpstr>CyberShake Study 14.2</vt:lpstr>
      <vt:lpstr>Should you use workflow tools?</vt:lpstr>
      <vt:lpstr>Problems Workflows Solve</vt:lpstr>
      <vt:lpstr>Final Thoughts</vt:lpstr>
      <vt:lpstr>Links</vt:lpstr>
      <vt:lpstr>Questions?</vt:lpstr>
      <vt:lpstr>Types of Tools</vt:lpstr>
      <vt:lpstr>Kepler</vt:lpstr>
      <vt:lpstr>Other Graphical Tools</vt:lpstr>
      <vt:lpstr>How do you do PSHA?</vt:lpstr>
      <vt:lpstr>The computationally intensive part...</vt:lpstr>
      <vt:lpstr>Southern California Earthquake Center</vt:lpstr>
      <vt:lpstr>Example scenario earthquake</vt:lpstr>
      <vt:lpstr>Results (ratio)</vt:lpstr>
      <vt:lpstr>Challenge: Sustained Automation</vt:lpstr>
      <vt:lpstr>CyberShake Results</vt:lpstr>
      <vt:lpstr>Sample DAX Generator</vt:lpstr>
      <vt:lpstr>PowerPoint Presentation</vt:lpstr>
    </vt:vector>
  </TitlesOfParts>
  <Company>IRIS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SCEC/CME Architecture</dc:title>
  <dc:creator>Philip Maechling</dc:creator>
  <cp:lastModifiedBy>Scott Callaghan</cp:lastModifiedBy>
  <cp:revision>1428</cp:revision>
  <cp:lastPrinted>2014-06-04T07:00:10Z</cp:lastPrinted>
  <dcterms:created xsi:type="dcterms:W3CDTF">2002-10-09T15:30:27Z</dcterms:created>
  <dcterms:modified xsi:type="dcterms:W3CDTF">2014-06-16T01:47:51Z</dcterms:modified>
</cp:coreProperties>
</file>