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8" r:id="rId5"/>
    <p:sldId id="312" r:id="rId6"/>
    <p:sldId id="313" r:id="rId7"/>
    <p:sldId id="314" r:id="rId8"/>
    <p:sldId id="325" r:id="rId9"/>
    <p:sldId id="316" r:id="rId10"/>
    <p:sldId id="315" r:id="rId11"/>
    <p:sldId id="317" r:id="rId12"/>
    <p:sldId id="318" r:id="rId13"/>
    <p:sldId id="324" r:id="rId14"/>
    <p:sldId id="319" r:id="rId15"/>
    <p:sldId id="326" r:id="rId16"/>
    <p:sldId id="320" r:id="rId17"/>
    <p:sldId id="322" r:id="rId18"/>
    <p:sldId id="323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171E"/>
    <a:srgbClr val="9E1C1F"/>
    <a:srgbClr val="B5B79A"/>
    <a:srgbClr val="F4FF52"/>
    <a:srgbClr val="F9D691"/>
    <a:srgbClr val="FDFEDD"/>
    <a:srgbClr val="DDDDBE"/>
    <a:srgbClr val="AAB9C4"/>
    <a:srgbClr val="BB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/>
    <p:restoredTop sz="86383"/>
  </p:normalViewPr>
  <p:slideViewPr>
    <p:cSldViewPr>
      <p:cViewPr varScale="1">
        <p:scale>
          <a:sx n="113" d="100"/>
          <a:sy n="113" d="100"/>
        </p:scale>
        <p:origin x="-642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4" y="205626"/>
            <a:ext cx="1313688" cy="67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217613" y="2133600"/>
            <a:ext cx="9753600" cy="1600201"/>
          </a:xfrm>
        </p:spPr>
        <p:txBody>
          <a:bodyPr>
            <a:normAutofit/>
          </a:bodyPr>
          <a:lstStyle>
            <a:lvl1pPr algn="ctr">
              <a:lnSpc>
                <a:spcPts val="5500"/>
              </a:lnSpc>
              <a:defRPr sz="44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217613" y="4038600"/>
            <a:ext cx="9753599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7542212" y="6478741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Southern California Earthquake Center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14245" y="7697337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990600"/>
            <a:ext cx="11582404" cy="54102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990600"/>
            <a:ext cx="5638801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8" y="990600"/>
            <a:ext cx="5623137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212" y="914400"/>
            <a:ext cx="5623562" cy="9144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1828800"/>
            <a:ext cx="5623562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914400"/>
            <a:ext cx="5623562" cy="9144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1828800"/>
            <a:ext cx="5623562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084050"/>
            <a:ext cx="8942832" cy="1639824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94612" y="6446520"/>
            <a:ext cx="4114800" cy="365125"/>
          </a:xfrm>
        </p:spPr>
        <p:txBody>
          <a:bodyPr/>
          <a:lstStyle>
            <a:lvl1pPr>
              <a:defRPr sz="1800" b="1" i="1"/>
            </a:lvl1pPr>
          </a:lstStyle>
          <a:p>
            <a:r>
              <a:rPr lang="en-US" dirty="0" err="1" smtClean="0"/>
              <a:t>www.SCEC.org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2" y="274638"/>
            <a:ext cx="11582404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990600"/>
            <a:ext cx="11582404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2" y="6620974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11/13/2017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5013" y="6620974"/>
            <a:ext cx="1143000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037013" y="6528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33363" indent="-225425" algn="l" defTabSz="914400" rtl="0" eaLnBrk="1" latinLnBrk="0" hangingPunct="1">
        <a:lnSpc>
          <a:spcPct val="100000"/>
        </a:lnSpc>
        <a:spcBef>
          <a:spcPts val="1800"/>
        </a:spcBef>
        <a:buClr>
          <a:schemeClr val="tx1"/>
        </a:buClr>
        <a:buSzPct val="90000"/>
        <a:buFont typeface="Arial" pitchFamily="34" charset="0"/>
        <a:buChar char="•"/>
        <a:tabLst/>
        <a:defRPr sz="28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03225" indent="-16986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687388" indent="-18573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20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920750" indent="-1905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8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147763" indent="-18891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8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tif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rvGAHP</a:t>
            </a:r>
            <a:r>
              <a:rPr lang="en-US" dirty="0"/>
              <a:t> </a:t>
            </a:r>
            <a:r>
              <a:rPr lang="en-US" dirty="0" smtClean="0"/>
              <a:t>– Push-Based </a:t>
            </a:r>
            <a:r>
              <a:rPr lang="en-US" dirty="0"/>
              <a:t>Job Submission Using Reverse SSH Connections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Callaghan, Gideon </a:t>
            </a:r>
            <a:r>
              <a:rPr lang="en-US" dirty="0" err="1" smtClean="0"/>
              <a:t>Juve</a:t>
            </a:r>
            <a:r>
              <a:rPr lang="en-US" dirty="0" smtClean="0"/>
              <a:t>, Karan </a:t>
            </a:r>
            <a:r>
              <a:rPr lang="en-US" dirty="0" err="1" smtClean="0"/>
              <a:t>Vahi</a:t>
            </a:r>
            <a:r>
              <a:rPr lang="en-US" dirty="0" smtClean="0"/>
              <a:t>, Philip J. </a:t>
            </a:r>
            <a:r>
              <a:rPr lang="en-US" dirty="0" err="1" smtClean="0"/>
              <a:t>Maechling</a:t>
            </a:r>
            <a:r>
              <a:rPr lang="en-US" dirty="0" smtClean="0"/>
              <a:t>, Thomas H. Jordan and </a:t>
            </a:r>
            <a:r>
              <a:rPr lang="en-US" dirty="0" err="1" smtClean="0"/>
              <a:t>Ewa</a:t>
            </a:r>
            <a:r>
              <a:rPr lang="en-US" dirty="0" smtClean="0"/>
              <a:t> </a:t>
            </a:r>
            <a:r>
              <a:rPr lang="en-US" dirty="0" err="1" smtClean="0"/>
              <a:t>Deelman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0812" y="5638800"/>
            <a:ext cx="975359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4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WORKS ‘17</a:t>
            </a:r>
          </a:p>
          <a:p>
            <a:pPr algn="l"/>
            <a:r>
              <a:rPr lang="en-US" sz="2000" dirty="0" smtClean="0"/>
              <a:t>November 13,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‘run’ for a single site consists of a workflow</a:t>
            </a:r>
          </a:p>
          <a:p>
            <a:r>
              <a:rPr lang="en-US" dirty="0" smtClean="0"/>
              <a:t>Software stack:</a:t>
            </a:r>
          </a:p>
          <a:p>
            <a:pPr lvl="1"/>
            <a:r>
              <a:rPr lang="en-US" dirty="0" smtClean="0"/>
              <a:t>Pegasus-WMS to create workflow description, plan for execution</a:t>
            </a:r>
          </a:p>
          <a:p>
            <a:pPr lvl="1"/>
            <a:r>
              <a:rPr lang="en-US" dirty="0" err="1" smtClean="0"/>
              <a:t>HTCondor</a:t>
            </a:r>
            <a:r>
              <a:rPr lang="en-US" dirty="0" smtClean="0"/>
              <a:t> for runtime execution</a:t>
            </a:r>
          </a:p>
          <a:p>
            <a:pPr lvl="1"/>
            <a:r>
              <a:rPr lang="en-US" dirty="0" smtClean="0"/>
              <a:t>Globus GRAM for communication between workflow host and remote system</a:t>
            </a:r>
          </a:p>
          <a:p>
            <a:r>
              <a:rPr lang="en-US" dirty="0" err="1" smtClean="0"/>
              <a:t>CyberShake</a:t>
            </a:r>
            <a:r>
              <a:rPr lang="en-US" dirty="0" smtClean="0"/>
              <a:t> study consists of running hundreds of sites</a:t>
            </a:r>
            <a:endParaRPr lang="en-US" dirty="0"/>
          </a:p>
          <a:p>
            <a:pPr lvl="1"/>
            <a:r>
              <a:rPr lang="en-US" dirty="0" smtClean="0"/>
              <a:t>Site parallelism of 10-30</a:t>
            </a:r>
          </a:p>
          <a:p>
            <a:r>
              <a:rPr lang="en-US" dirty="0" smtClean="0"/>
              <a:t>Able to split </a:t>
            </a:r>
            <a:r>
              <a:rPr lang="en-US" dirty="0" err="1" smtClean="0"/>
              <a:t>CyberShake</a:t>
            </a:r>
            <a:r>
              <a:rPr lang="en-US" dirty="0" smtClean="0"/>
              <a:t> studies to run on multiple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24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Solutions for </a:t>
            </a:r>
            <a:r>
              <a:rPr lang="en-US" dirty="0" err="1" smtClean="0"/>
              <a:t>CyberShake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requires 800-node GPU jobs</a:t>
            </a:r>
          </a:p>
          <a:p>
            <a:pPr lvl="1"/>
            <a:r>
              <a:rPr lang="en-US" dirty="0" smtClean="0"/>
              <a:t>6.5x faster than CPU version</a:t>
            </a:r>
          </a:p>
          <a:p>
            <a:pPr lvl="1"/>
            <a:r>
              <a:rPr lang="en-US" dirty="0" smtClean="0"/>
              <a:t>Targeted NCSA Blue Waters and OLCF Titan</a:t>
            </a:r>
          </a:p>
          <a:p>
            <a:r>
              <a:rPr lang="en-US" dirty="0" smtClean="0"/>
              <a:t>For Blue Waters: push solution works well</a:t>
            </a:r>
          </a:p>
          <a:p>
            <a:pPr lvl="1"/>
            <a:r>
              <a:rPr lang="en-US" dirty="0" smtClean="0"/>
              <a:t>When jobs appear in </a:t>
            </a:r>
            <a:r>
              <a:rPr lang="en-US" dirty="0" err="1" smtClean="0"/>
              <a:t>HTCondor</a:t>
            </a:r>
            <a:r>
              <a:rPr lang="en-US" dirty="0" smtClean="0"/>
              <a:t> queue, GRAM submits them over the network to be translated and scheduled in Blue Waters queue</a:t>
            </a:r>
          </a:p>
          <a:p>
            <a:r>
              <a:rPr lang="en-US" dirty="0" smtClean="0"/>
              <a:t>For Titan: push solution unavailable due to authentication policy</a:t>
            </a:r>
          </a:p>
          <a:p>
            <a:pPr lvl="1"/>
            <a:r>
              <a:rPr lang="en-US" dirty="0" smtClean="0"/>
              <a:t>Two-factor with fob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roxies only issued for data transfer nodes</a:t>
            </a:r>
          </a:p>
          <a:p>
            <a:pPr lvl="1"/>
            <a:r>
              <a:rPr lang="en-US" dirty="0" smtClean="0"/>
              <a:t>Decided to try pull-based approach with </a:t>
            </a:r>
            <a:r>
              <a:rPr lang="en-US" dirty="0" err="1" smtClean="0"/>
              <a:t>HTCondor</a:t>
            </a:r>
            <a:r>
              <a:rPr lang="en-US" dirty="0" smtClean="0"/>
              <a:t> pilot jobs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9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with Pull-Based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2015, used pull solution using </a:t>
            </a:r>
            <a:r>
              <a:rPr lang="en-US" dirty="0" err="1"/>
              <a:t>HTCondor</a:t>
            </a:r>
            <a:r>
              <a:rPr lang="en-US" dirty="0"/>
              <a:t> pilot jobs</a:t>
            </a:r>
          </a:p>
          <a:p>
            <a:r>
              <a:rPr lang="en-US" dirty="0"/>
              <a:t>Pilot daemon running on login node queried </a:t>
            </a:r>
            <a:r>
              <a:rPr lang="en-US" dirty="0" err="1"/>
              <a:t>HTCondor</a:t>
            </a:r>
            <a:r>
              <a:rPr lang="en-US" dirty="0"/>
              <a:t> queue </a:t>
            </a:r>
            <a:r>
              <a:rPr lang="en-US" dirty="0" smtClean="0"/>
              <a:t>on workflow submission host for jobs</a:t>
            </a:r>
            <a:endParaRPr lang="en-US" dirty="0"/>
          </a:p>
          <a:p>
            <a:r>
              <a:rPr lang="en-US" dirty="0"/>
              <a:t>When idle jobs found, pilot job submitted to Titan queue</a:t>
            </a:r>
          </a:p>
          <a:p>
            <a:r>
              <a:rPr lang="en-US" dirty="0"/>
              <a:t>Because of variability in task sizes, 4 different sizes of pilot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Introduced complexity and possibility of errors</a:t>
            </a:r>
            <a:endParaRPr lang="en-US" dirty="0"/>
          </a:p>
          <a:p>
            <a:r>
              <a:rPr lang="en-US" dirty="0"/>
              <a:t>Pull solution resulted in only 68% resource </a:t>
            </a:r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Scheduling overhead</a:t>
            </a:r>
          </a:p>
          <a:p>
            <a:pPr lvl="1"/>
            <a:r>
              <a:rPr lang="en-US" dirty="0" smtClean="0"/>
              <a:t>Tradeoff between pilot jobs terminating before workflow tasks, and pilot jobs sitting idle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26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910" b="3226"/>
          <a:stretch/>
        </p:blipFill>
        <p:spPr bwMode="auto">
          <a:xfrm>
            <a:off x="7830079" y="1981200"/>
            <a:ext cx="436033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with </a:t>
            </a:r>
            <a:r>
              <a:rPr lang="en-US" dirty="0" err="1" smtClean="0"/>
              <a:t>rvGAHP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2017, performed 31-day </a:t>
            </a:r>
            <a:r>
              <a:rPr lang="en-US" dirty="0" err="1" smtClean="0"/>
              <a:t>CyberShake</a:t>
            </a:r>
            <a:r>
              <a:rPr lang="en-US" dirty="0" smtClean="0"/>
              <a:t> study on Titan using </a:t>
            </a:r>
            <a:r>
              <a:rPr lang="en-US" dirty="0" err="1" smtClean="0"/>
              <a:t>rvGAHP</a:t>
            </a:r>
            <a:endParaRPr lang="en-US" dirty="0" smtClean="0"/>
          </a:p>
          <a:p>
            <a:r>
              <a:rPr lang="en-US" dirty="0" err="1" smtClean="0"/>
              <a:t>rvgahp_server</a:t>
            </a:r>
            <a:r>
              <a:rPr lang="en-US" dirty="0" smtClean="0"/>
              <a:t> daemon ran on Titan login node</a:t>
            </a:r>
            <a:endParaRPr lang="en-US" dirty="0"/>
          </a:p>
          <a:p>
            <a:r>
              <a:rPr lang="en-US" dirty="0" smtClean="0"/>
              <a:t>13,334 jobs submitted through </a:t>
            </a:r>
            <a:r>
              <a:rPr lang="en-US" dirty="0" err="1" smtClean="0"/>
              <a:t>rvGAHP</a:t>
            </a:r>
            <a:endParaRPr lang="en-US" dirty="0" smtClean="0"/>
          </a:p>
          <a:p>
            <a:pPr lvl="1"/>
            <a:r>
              <a:rPr lang="en-US" dirty="0" smtClean="0"/>
              <a:t>10 minutes – 9 hours </a:t>
            </a:r>
            <a:r>
              <a:rPr lang="en-US" dirty="0" err="1" smtClean="0"/>
              <a:t>walltime</a:t>
            </a:r>
            <a:endParaRPr lang="en-US" dirty="0" smtClean="0"/>
          </a:p>
          <a:p>
            <a:pPr lvl="1"/>
            <a:r>
              <a:rPr lang="en-US" dirty="0" smtClean="0"/>
              <a:t>1 – 240 nodes wide</a:t>
            </a:r>
          </a:p>
          <a:p>
            <a:pPr lvl="1"/>
            <a:r>
              <a:rPr lang="en-US" dirty="0" smtClean="0"/>
              <a:t>450,000 node-hours total</a:t>
            </a:r>
          </a:p>
          <a:p>
            <a:r>
              <a:rPr lang="en-US" dirty="0" smtClean="0"/>
              <a:t>Increased resource utilization</a:t>
            </a:r>
            <a:br>
              <a:rPr lang="en-US" dirty="0" smtClean="0"/>
            </a:br>
            <a:r>
              <a:rPr lang="en-US" dirty="0" smtClean="0"/>
              <a:t>from 68% to 97%</a:t>
            </a:r>
          </a:p>
          <a:p>
            <a:pPr lvl="1"/>
            <a:r>
              <a:rPr lang="en-US" dirty="0" smtClean="0"/>
              <a:t>Savings of ~130,000 node hours</a:t>
            </a:r>
          </a:p>
          <a:p>
            <a:r>
              <a:rPr lang="en-US" dirty="0" smtClean="0"/>
              <a:t>Decreased delay per job from 9.2 to 0.6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rvGAHP</a:t>
            </a:r>
            <a:r>
              <a:rPr lang="en-US" dirty="0" smtClean="0"/>
              <a:t> provides new approach for remote resource provisioning</a:t>
            </a:r>
          </a:p>
          <a:p>
            <a:pPr lvl="1"/>
            <a:r>
              <a:rPr lang="en-US" dirty="0" smtClean="0"/>
              <a:t>Reduced overhead of push-based approaches</a:t>
            </a:r>
          </a:p>
          <a:p>
            <a:pPr lvl="1"/>
            <a:r>
              <a:rPr lang="en-US" dirty="0" smtClean="0"/>
              <a:t>Runs on systems requiring two-factor authentication</a:t>
            </a:r>
          </a:p>
          <a:p>
            <a:pPr lvl="1"/>
            <a:r>
              <a:rPr lang="en-US" dirty="0" smtClean="0"/>
              <a:t>Requires little of application developers already using </a:t>
            </a:r>
            <a:r>
              <a:rPr lang="en-US" dirty="0" err="1" smtClean="0"/>
              <a:t>HTCondor</a:t>
            </a:r>
            <a:endParaRPr lang="en-US" dirty="0" smtClean="0"/>
          </a:p>
          <a:p>
            <a:r>
              <a:rPr lang="en-US" dirty="0" smtClean="0"/>
              <a:t>Very effective for real-world seismic hazard workflow application</a:t>
            </a:r>
          </a:p>
          <a:p>
            <a:r>
              <a:rPr lang="en-US" dirty="0" smtClean="0"/>
              <a:t>Increases efficiency on current systems</a:t>
            </a:r>
          </a:p>
          <a:p>
            <a:r>
              <a:rPr lang="en-US" dirty="0" smtClean="0"/>
              <a:t>Opens up new systems for scientific workflows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7938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09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-1588" y="7284342"/>
            <a:ext cx="15849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9CEC4-A8E1-4F11-A707-62DA653B13D9}" type="slidenum">
              <a:rPr lang="en-US" smtClean="0"/>
              <a:pPr/>
              <a:t>14</a:t>
            </a:fld>
            <a:endParaRPr lang="en-US" sz="1900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405" y="2430424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62" y="4589752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7625" y="991205"/>
            <a:ext cx="1981200" cy="12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2402" y="2543493"/>
            <a:ext cx="25504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SCg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02" y="5636267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012" y="853281"/>
            <a:ext cx="2745841" cy="1204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012" y="2366779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7" descr="image_galler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18416" y="3962400"/>
            <a:ext cx="342118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389812" y="4841695"/>
            <a:ext cx="4445773" cy="629913"/>
            <a:chOff x="3009900" y="4800600"/>
            <a:chExt cx="3619500" cy="5128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8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809061" y="3651583"/>
            <a:ext cx="3389164" cy="1085128"/>
            <a:chOff x="-914400" y="852134"/>
            <a:chExt cx="6515100" cy="2085976"/>
          </a:xfrm>
        </p:grpSpPr>
        <p:sp>
          <p:nvSpPr>
            <p:cNvPr id="20" name="Rectangle 19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5" y="838200"/>
            <a:ext cx="2386193" cy="1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incite-1-220x9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4" y="3609351"/>
            <a:ext cx="1651001" cy="705427"/>
          </a:xfrm>
          <a:prstGeom prst="rect">
            <a:avLst/>
          </a:prstGeom>
        </p:spPr>
      </p:pic>
      <p:pic>
        <p:nvPicPr>
          <p:cNvPr id="24" name="Picture 23" descr="doe-logo-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57" y="1066676"/>
            <a:ext cx="3637743" cy="914524"/>
          </a:xfrm>
          <a:prstGeom prst="rect">
            <a:avLst/>
          </a:prstGeom>
        </p:spPr>
      </p:pic>
      <p:pic>
        <p:nvPicPr>
          <p:cNvPr id="25" name="Picture 24" descr="Blue Waters logo.tif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2623167"/>
            <a:ext cx="2057401" cy="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workflows continue to scale up</a:t>
            </a:r>
          </a:p>
          <a:p>
            <a:r>
              <a:rPr lang="en-US" dirty="0" smtClean="0"/>
              <a:t>Require automated resource provisioning on largest available clusters</a:t>
            </a:r>
          </a:p>
          <a:p>
            <a:r>
              <a:rPr lang="en-US" dirty="0" smtClean="0"/>
              <a:t>Two main approaches:</a:t>
            </a:r>
          </a:p>
          <a:p>
            <a:pPr lvl="1"/>
            <a:r>
              <a:rPr lang="en-US" dirty="0" smtClean="0"/>
              <a:t>Push-based: requests initiate from workflow queue</a:t>
            </a:r>
          </a:p>
          <a:p>
            <a:pPr lvl="1"/>
            <a:r>
              <a:rPr lang="en-US" dirty="0" smtClean="0"/>
              <a:t>Pull-based: requests initiate from remote resource</a:t>
            </a:r>
          </a:p>
          <a:p>
            <a:r>
              <a:rPr lang="en-US" dirty="0" smtClean="0"/>
              <a:t>Both have limitations</a:t>
            </a:r>
          </a:p>
          <a:p>
            <a:pPr lvl="1"/>
            <a:r>
              <a:rPr lang="en-US" dirty="0" smtClean="0"/>
              <a:t>Push-based: not viable on systems with two-factor authentication</a:t>
            </a:r>
          </a:p>
          <a:p>
            <a:pPr lvl="1"/>
            <a:r>
              <a:rPr lang="en-US" dirty="0" smtClean="0"/>
              <a:t>Pull-based: risk of high overhead with heterogeneous workloads</a:t>
            </a:r>
          </a:p>
          <a:p>
            <a:r>
              <a:rPr lang="en-US" dirty="0" err="1" smtClean="0"/>
              <a:t>rvGAHP</a:t>
            </a:r>
            <a:r>
              <a:rPr lang="en-US" dirty="0" smtClean="0"/>
              <a:t>: alternative approach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54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Push-Based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752600"/>
            <a:ext cx="5809154" cy="4267200"/>
          </a:xfrm>
        </p:spPr>
        <p:txBody>
          <a:bodyPr/>
          <a:lstStyle/>
          <a:p>
            <a:r>
              <a:rPr lang="en-US" dirty="0" smtClean="0"/>
              <a:t>Request waits in remote queue, starts up, runs workflow task</a:t>
            </a:r>
          </a:p>
          <a:p>
            <a:r>
              <a:rPr lang="en-US" dirty="0" smtClean="0"/>
              <a:t>Efficient use of remote resources: nodes only used when workflow tasks are being run</a:t>
            </a:r>
          </a:p>
          <a:p>
            <a:r>
              <a:rPr lang="en-US" dirty="0" smtClean="0"/>
              <a:t>Requires automated authentication to remote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5064" r="8200" b="13338"/>
          <a:stretch/>
        </p:blipFill>
        <p:spPr bwMode="auto">
          <a:xfrm>
            <a:off x="6119610" y="1600200"/>
            <a:ext cx="6070802" cy="435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3212" y="990600"/>
            <a:ext cx="11734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254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2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3225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0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920750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1889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 requests are on-demand, initiating from runtime manager</a:t>
            </a:r>
          </a:p>
        </p:txBody>
      </p:sp>
    </p:spTree>
    <p:extLst>
      <p:ext uri="{BB962C8B-B14F-4D97-AF65-F5344CB8AC3E}">
        <p14:creationId xmlns:p14="http://schemas.microsoft.com/office/powerpoint/2010/main" val="10124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719263" algn="l"/>
              </a:tabLst>
            </a:pPr>
            <a:r>
              <a:rPr lang="en-US" dirty="0" smtClean="0"/>
              <a:t>Pull-Based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76400"/>
            <a:ext cx="5486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 advertised to workflow submission host for task scheduling</a:t>
            </a:r>
          </a:p>
          <a:p>
            <a:r>
              <a:rPr lang="en-US" dirty="0" smtClean="0"/>
              <a:t>Requires authentication from remote system to workflow host</a:t>
            </a:r>
          </a:p>
          <a:p>
            <a:r>
              <a:rPr lang="en-US" dirty="0" smtClean="0"/>
              <a:t>Can incur overhead</a:t>
            </a:r>
          </a:p>
          <a:p>
            <a:pPr lvl="1"/>
            <a:r>
              <a:rPr lang="en-US" dirty="0" smtClean="0"/>
              <a:t>Waiting for workflow task</a:t>
            </a:r>
          </a:p>
          <a:p>
            <a:pPr lvl="1"/>
            <a:r>
              <a:rPr lang="en-US" dirty="0" smtClean="0"/>
              <a:t>Mismatch of pilot job to task size and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6031" r="5124" b="14222"/>
          <a:stretch/>
        </p:blipFill>
        <p:spPr bwMode="auto">
          <a:xfrm>
            <a:off x="5898331" y="1676400"/>
            <a:ext cx="629208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3212" y="990600"/>
            <a:ext cx="11734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254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2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3225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0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920750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1889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 requests initiate from remote resource (‘pilot job’)</a:t>
            </a:r>
          </a:p>
        </p:txBody>
      </p:sp>
    </p:spTree>
    <p:extLst>
      <p:ext uri="{BB962C8B-B14F-4D97-AF65-F5344CB8AC3E}">
        <p14:creationId xmlns:p14="http://schemas.microsoft.com/office/powerpoint/2010/main" val="41920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Push-based</a:t>
            </a:r>
          </a:p>
          <a:p>
            <a:pPr lvl="1"/>
            <a:r>
              <a:rPr lang="en-US" dirty="0" smtClean="0"/>
              <a:t>Potential issues with automated authentication</a:t>
            </a:r>
            <a:endParaRPr lang="en-US" dirty="0"/>
          </a:p>
          <a:p>
            <a:pPr lvl="1"/>
            <a:r>
              <a:rPr lang="en-US" dirty="0" smtClean="0"/>
              <a:t>Little overhead: node-hours burned are used for workflow work</a:t>
            </a:r>
          </a:p>
          <a:p>
            <a:r>
              <a:rPr lang="en-US" dirty="0" smtClean="0"/>
              <a:t>Pull-based</a:t>
            </a:r>
          </a:p>
          <a:p>
            <a:pPr lvl="1"/>
            <a:r>
              <a:rPr lang="en-US" dirty="0" smtClean="0"/>
              <a:t>Authentication performed from remote system to workflow host</a:t>
            </a:r>
          </a:p>
          <a:p>
            <a:pPr lvl="1"/>
            <a:r>
              <a:rPr lang="en-US" dirty="0" smtClean="0"/>
              <a:t>Risk of high overhead, especially for heterogeneous workloads</a:t>
            </a:r>
          </a:p>
          <a:p>
            <a:r>
              <a:rPr lang="en-US" dirty="0" smtClean="0"/>
              <a:t>Would like solution with overhead characteristics of push-based, but with authentication flexibility of pull-based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04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rvGAHP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new solution, reverse GAHP (</a:t>
            </a:r>
            <a:r>
              <a:rPr lang="en-US" dirty="0" err="1" smtClean="0"/>
              <a:t>rvGAHP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Implementation of text-based GAHP protocol</a:t>
            </a:r>
          </a:p>
          <a:p>
            <a:r>
              <a:rPr lang="en-US" dirty="0" smtClean="0"/>
              <a:t>Push-based approach</a:t>
            </a:r>
          </a:p>
          <a:p>
            <a:r>
              <a:rPr lang="en-US" dirty="0" smtClean="0"/>
              <a:t>Does not require automated authentication to remote resource, just to workflow submission host</a:t>
            </a:r>
          </a:p>
          <a:p>
            <a:r>
              <a:rPr lang="en-US" dirty="0" smtClean="0"/>
              <a:t>Does require daemon running on remote resource</a:t>
            </a:r>
          </a:p>
          <a:p>
            <a:r>
              <a:rPr lang="en-US" dirty="0" smtClean="0"/>
              <a:t>Integrates cleanly with </a:t>
            </a:r>
            <a:r>
              <a:rPr lang="en-US" dirty="0" err="1" smtClean="0"/>
              <a:t>HTCondor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65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104"/>
          <p:cNvCxnSpPr>
            <a:stCxn id="32" idx="0"/>
            <a:endCxn id="44" idx="2"/>
          </p:cNvCxnSpPr>
          <p:nvPr/>
        </p:nvCxnSpPr>
        <p:spPr>
          <a:xfrm flipV="1">
            <a:off x="8740599" y="1752600"/>
            <a:ext cx="2556226" cy="304268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429530" y="3087265"/>
            <a:ext cx="1093298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err="1" smtClean="0"/>
              <a:t>socketpair</a:t>
            </a:r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rvGAHP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990600"/>
            <a:ext cx="5562600" cy="5410200"/>
          </a:xfrm>
        </p:spPr>
        <p:txBody>
          <a:bodyPr>
            <a:normAutofit fontScale="92500" lnSpcReduction="10000"/>
          </a:bodyPr>
          <a:lstStyle/>
          <a:p>
            <a:pPr marL="341313" indent="-33337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 smtClean="0"/>
              <a:t>rvgahp_server</a:t>
            </a:r>
            <a:r>
              <a:rPr lang="en-US" sz="2000" dirty="0" smtClean="0"/>
              <a:t> is started on remote resource</a:t>
            </a:r>
          </a:p>
          <a:p>
            <a:pPr marL="341313" indent="-33337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 smtClean="0"/>
              <a:t>rvgahp_server</a:t>
            </a:r>
            <a:r>
              <a:rPr lang="en-US" sz="2000" dirty="0" smtClean="0"/>
              <a:t> establishes </a:t>
            </a:r>
            <a:r>
              <a:rPr lang="en-US" sz="2000" dirty="0" err="1" smtClean="0"/>
              <a:t>ssh</a:t>
            </a:r>
            <a:r>
              <a:rPr lang="en-US" sz="2000" dirty="0" smtClean="0"/>
              <a:t> connection to workflow submission host and starts </a:t>
            </a:r>
            <a:r>
              <a:rPr lang="en-US" sz="2000" dirty="0" err="1" smtClean="0"/>
              <a:t>rvgahp_proxy</a:t>
            </a:r>
            <a:endParaRPr lang="en-US" sz="2000" dirty="0" smtClean="0"/>
          </a:p>
          <a:p>
            <a:pPr marL="341313" indent="-33337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When remote GAHP job is submitted, </a:t>
            </a:r>
            <a:r>
              <a:rPr lang="en-US" sz="2000" dirty="0" err="1" smtClean="0"/>
              <a:t>GridManager</a:t>
            </a:r>
            <a:r>
              <a:rPr lang="en-US" sz="2000" dirty="0"/>
              <a:t> </a:t>
            </a:r>
            <a:r>
              <a:rPr lang="en-US" sz="2000" dirty="0" smtClean="0"/>
              <a:t>launches </a:t>
            </a:r>
            <a:r>
              <a:rPr lang="en-US" sz="2000" dirty="0" err="1" smtClean="0"/>
              <a:t>rvgahp_client</a:t>
            </a:r>
            <a:endParaRPr lang="en-US" sz="2000" dirty="0" smtClean="0"/>
          </a:p>
          <a:p>
            <a:pPr marL="341313" indent="-333375">
              <a:buFont typeface="+mj-lt"/>
              <a:buAutoNum type="arabicPeriod"/>
            </a:pPr>
            <a:r>
              <a:rPr lang="en-US" sz="2000" dirty="0" err="1" smtClean="0"/>
              <a:t>rvgahp_client</a:t>
            </a:r>
            <a:r>
              <a:rPr lang="en-US" sz="2000" dirty="0" smtClean="0"/>
              <a:t>, via </a:t>
            </a:r>
            <a:r>
              <a:rPr lang="en-US" sz="2000" dirty="0" err="1" smtClean="0"/>
              <a:t>rvgahp_proxy</a:t>
            </a:r>
            <a:r>
              <a:rPr lang="en-US" sz="2000" dirty="0" smtClean="0"/>
              <a:t>, starts appropriate GAHP process on remote resource</a:t>
            </a:r>
          </a:p>
          <a:p>
            <a:pPr marL="341313" indent="-333375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 err="1" smtClean="0"/>
              <a:t>socketpair</a:t>
            </a:r>
            <a:r>
              <a:rPr lang="en-US" sz="2000" dirty="0" smtClean="0"/>
              <a:t> is set up between remote GAHP process and </a:t>
            </a:r>
            <a:r>
              <a:rPr lang="en-US" sz="2000" dirty="0" err="1" smtClean="0"/>
              <a:t>ssh</a:t>
            </a:r>
            <a:r>
              <a:rPr lang="en-US" sz="2000" dirty="0" smtClean="0"/>
              <a:t> process, establishing communication between </a:t>
            </a:r>
            <a:r>
              <a:rPr lang="en-US" sz="2000" dirty="0" err="1" smtClean="0"/>
              <a:t>GridManager</a:t>
            </a:r>
            <a:r>
              <a:rPr lang="en-US" sz="2000" dirty="0" smtClean="0"/>
              <a:t> and remote GAHP process</a:t>
            </a:r>
          </a:p>
          <a:p>
            <a:pPr marL="341313" indent="-333375">
              <a:buFont typeface="+mj-lt"/>
              <a:buAutoNum type="arabicPeriod"/>
            </a:pPr>
            <a:r>
              <a:rPr lang="en-US" sz="2000" dirty="0" smtClean="0"/>
              <a:t>Another </a:t>
            </a:r>
            <a:r>
              <a:rPr lang="en-US" sz="2000" dirty="0" err="1" smtClean="0"/>
              <a:t>ssh</a:t>
            </a:r>
            <a:r>
              <a:rPr lang="en-US" sz="2000" dirty="0" smtClean="0"/>
              <a:t> process and </a:t>
            </a:r>
            <a:r>
              <a:rPr lang="en-US" sz="2000" dirty="0" err="1" smtClean="0"/>
              <a:t>rvgahp_proxy</a:t>
            </a:r>
            <a:r>
              <a:rPr lang="en-US" sz="2000" dirty="0" smtClean="0"/>
              <a:t> are started by the </a:t>
            </a:r>
            <a:r>
              <a:rPr lang="en-US" sz="2000" dirty="0" err="1" smtClean="0"/>
              <a:t>rvgahp_server</a:t>
            </a:r>
            <a:r>
              <a:rPr lang="en-US" sz="2000" dirty="0" smtClean="0"/>
              <a:t> (not shown)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620974"/>
            <a:ext cx="1143000" cy="180974"/>
          </a:xfrm>
        </p:spPr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18412" y="1066800"/>
            <a:ext cx="0" cy="52183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8611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Workflow Submission Host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837611" y="6031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Remote Resource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75612" y="2884967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23262" y="2853584"/>
              <a:ext cx="1157838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/>
                <a:t>r</a:t>
              </a:r>
              <a:r>
                <a:rPr lang="en-US" sz="1300" dirty="0" err="1" smtClean="0"/>
                <a:t>vgahp_server</a:t>
              </a:r>
              <a:endParaRPr lang="en-US" sz="13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75612" y="4795283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81919" y="2853584"/>
              <a:ext cx="1021624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 smtClean="0"/>
                <a:t>ssh</a:t>
              </a:r>
              <a:endParaRPr lang="en-US" sz="13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10425" y="4795283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63316" y="2853584"/>
              <a:ext cx="1089731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 smtClean="0"/>
                <a:t>rvgahp_proxy</a:t>
              </a:r>
              <a:endParaRPr lang="en-US" sz="13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10425" y="2895600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63316" y="2853584"/>
              <a:ext cx="1089732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 smtClean="0"/>
                <a:t>rvgahp_client</a:t>
              </a:r>
              <a:endParaRPr lang="en-US" sz="13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10425" y="1066800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45059" y="2853584"/>
              <a:ext cx="1130693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 smtClean="0"/>
                <a:t>GridManager</a:t>
              </a:r>
              <a:endParaRPr lang="en-US" sz="13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631839" y="1066800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952911" y="2853584"/>
              <a:ext cx="1130987" cy="24211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 smtClean="0"/>
                <a:t>condor_ft-gahp</a:t>
              </a:r>
              <a:endParaRPr lang="en-US" sz="13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631839" y="2895600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930540" y="2850741"/>
              <a:ext cx="1157838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smtClean="0"/>
                <a:t>PBS/LSF/SGE </a:t>
              </a:r>
              <a:endParaRPr lang="en-US" sz="13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631839" y="4795283"/>
            <a:ext cx="1329973" cy="685800"/>
            <a:chOff x="8913812" y="2667000"/>
            <a:chExt cx="1188740" cy="609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8913812" y="2667000"/>
              <a:ext cx="118874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963611" y="2853584"/>
              <a:ext cx="1089731" cy="2421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00" dirty="0" err="1" smtClean="0"/>
                <a:t>batch_gahp</a:t>
              </a:r>
              <a:endParaRPr lang="en-US" sz="1300" dirty="0"/>
            </a:p>
          </p:txBody>
        </p:sp>
      </p:grpSp>
      <p:cxnSp>
        <p:nvCxnSpPr>
          <p:cNvPr id="58" name="Straight Arrow Connector 57"/>
          <p:cNvCxnSpPr>
            <a:stCxn id="10" idx="2"/>
            <a:endCxn id="32" idx="0"/>
          </p:cNvCxnSpPr>
          <p:nvPr/>
        </p:nvCxnSpPr>
        <p:spPr>
          <a:xfrm>
            <a:off x="8740599" y="3570767"/>
            <a:ext cx="0" cy="122451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2"/>
            <a:endCxn id="50" idx="0"/>
          </p:cNvCxnSpPr>
          <p:nvPr/>
        </p:nvCxnSpPr>
        <p:spPr>
          <a:xfrm>
            <a:off x="8740599" y="3570767"/>
            <a:ext cx="2556226" cy="122451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/>
          <p:cNvCxnSpPr>
            <a:stCxn id="41" idx="3"/>
            <a:endCxn id="44" idx="1"/>
          </p:cNvCxnSpPr>
          <p:nvPr/>
        </p:nvCxnSpPr>
        <p:spPr>
          <a:xfrm>
            <a:off x="7140397" y="1409700"/>
            <a:ext cx="3491441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  <a:endCxn id="47" idx="2"/>
          </p:cNvCxnSpPr>
          <p:nvPr/>
        </p:nvCxnSpPr>
        <p:spPr>
          <a:xfrm flipV="1">
            <a:off x="11296825" y="3581400"/>
            <a:ext cx="0" cy="121388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2" idx="1"/>
            <a:endCxn id="35" idx="3"/>
          </p:cNvCxnSpPr>
          <p:nvPr/>
        </p:nvCxnSpPr>
        <p:spPr>
          <a:xfrm flipH="1">
            <a:off x="7140397" y="5138183"/>
            <a:ext cx="93521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8" idx="2"/>
            <a:endCxn id="35" idx="0"/>
          </p:cNvCxnSpPr>
          <p:nvPr/>
        </p:nvCxnSpPr>
        <p:spPr>
          <a:xfrm>
            <a:off x="6475411" y="3581400"/>
            <a:ext cx="0" cy="121388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1" idx="2"/>
            <a:endCxn id="38" idx="0"/>
          </p:cNvCxnSpPr>
          <p:nvPr/>
        </p:nvCxnSpPr>
        <p:spPr>
          <a:xfrm>
            <a:off x="6475411" y="1752600"/>
            <a:ext cx="0" cy="1143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8445978" y="3907985"/>
            <a:ext cx="609600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fork()</a:t>
            </a:r>
            <a:endParaRPr lang="en-US" sz="1300" dirty="0"/>
          </a:p>
        </p:txBody>
      </p:sp>
      <p:sp>
        <p:nvSpPr>
          <p:cNvPr id="95" name="TextBox 94"/>
          <p:cNvSpPr txBox="1"/>
          <p:nvPr/>
        </p:nvSpPr>
        <p:spPr>
          <a:xfrm>
            <a:off x="6170610" y="2111709"/>
            <a:ext cx="609600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fork()</a:t>
            </a:r>
            <a:endParaRPr lang="en-US" sz="1300" dirty="0"/>
          </a:p>
        </p:txBody>
      </p:sp>
      <p:sp>
        <p:nvSpPr>
          <p:cNvPr id="96" name="TextBox 95"/>
          <p:cNvSpPr txBox="1"/>
          <p:nvPr/>
        </p:nvSpPr>
        <p:spPr>
          <a:xfrm>
            <a:off x="10987131" y="3863319"/>
            <a:ext cx="609600" cy="6324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err="1" smtClean="0"/>
              <a:t>qsub</a:t>
            </a:r>
            <a:r>
              <a:rPr lang="en-US" sz="1300" dirty="0" smtClean="0"/>
              <a:t>/</a:t>
            </a:r>
            <a:r>
              <a:rPr lang="en-US" sz="1300" dirty="0" err="1" smtClean="0"/>
              <a:t>qstat</a:t>
            </a:r>
            <a:r>
              <a:rPr lang="en-US" sz="1300" dirty="0" smtClean="0"/>
              <a:t>/</a:t>
            </a:r>
            <a:r>
              <a:rPr lang="en-US" sz="1300" dirty="0" err="1" smtClean="0"/>
              <a:t>qdel</a:t>
            </a:r>
            <a:endParaRPr lang="en-US" sz="1300" dirty="0"/>
          </a:p>
        </p:txBody>
      </p:sp>
      <p:sp>
        <p:nvSpPr>
          <p:cNvPr id="98" name="TextBox 97"/>
          <p:cNvSpPr txBox="1"/>
          <p:nvPr/>
        </p:nvSpPr>
        <p:spPr>
          <a:xfrm>
            <a:off x="8201513" y="1276707"/>
            <a:ext cx="1093298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File transfer</a:t>
            </a:r>
            <a:endParaRPr lang="en-US" sz="1300" dirty="0"/>
          </a:p>
        </p:txBody>
      </p:sp>
      <p:sp>
        <p:nvSpPr>
          <p:cNvPr id="99" name="TextBox 98"/>
          <p:cNvSpPr txBox="1"/>
          <p:nvPr/>
        </p:nvSpPr>
        <p:spPr>
          <a:xfrm>
            <a:off x="9675811" y="4034016"/>
            <a:ext cx="609600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fork()</a:t>
            </a:r>
            <a:endParaRPr lang="en-US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7313612" y="5010507"/>
            <a:ext cx="609600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err="1" smtClean="0"/>
              <a:t>ssh</a:t>
            </a:r>
            <a:endParaRPr lang="en-US" sz="1300" dirty="0"/>
          </a:p>
        </p:txBody>
      </p:sp>
      <p:cxnSp>
        <p:nvCxnSpPr>
          <p:cNvPr id="102" name="Straight Arrow Connector 101"/>
          <p:cNvCxnSpPr>
            <a:stCxn id="10" idx="0"/>
            <a:endCxn id="44" idx="2"/>
          </p:cNvCxnSpPr>
          <p:nvPr/>
        </p:nvCxnSpPr>
        <p:spPr>
          <a:xfrm flipV="1">
            <a:off x="8740599" y="1752600"/>
            <a:ext cx="2556226" cy="113236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675811" y="2166018"/>
            <a:ext cx="609600" cy="2723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fork()</a:t>
            </a:r>
            <a:endParaRPr lang="en-US" sz="1300" dirty="0"/>
          </a:p>
        </p:txBody>
      </p:sp>
      <p:cxnSp>
        <p:nvCxnSpPr>
          <p:cNvPr id="116" name="Straight Arrow Connector 115"/>
          <p:cNvCxnSpPr>
            <a:stCxn id="32" idx="3"/>
            <a:endCxn id="50" idx="1"/>
          </p:cNvCxnSpPr>
          <p:nvPr/>
        </p:nvCxnSpPr>
        <p:spPr>
          <a:xfrm>
            <a:off x="9405585" y="5138183"/>
            <a:ext cx="122625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9592130" y="5000574"/>
            <a:ext cx="838200" cy="272382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err="1" smtClean="0"/>
              <a:t>socketpair</a:t>
            </a:r>
            <a:endParaRPr lang="en-US" sz="1300" dirty="0"/>
          </a:p>
        </p:txBody>
      </p:sp>
      <p:cxnSp>
        <p:nvCxnSpPr>
          <p:cNvPr id="2095" name="Straight Connector 2094"/>
          <p:cNvCxnSpPr/>
          <p:nvPr/>
        </p:nvCxnSpPr>
        <p:spPr>
          <a:xfrm>
            <a:off x="8585195" y="5138152"/>
            <a:ext cx="2039112" cy="0"/>
          </a:xfrm>
          <a:prstGeom prst="line">
            <a:avLst/>
          </a:prstGeom>
          <a:ln w="28575">
            <a:solidFill>
              <a:schemeClr val="bg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TextBox 2100"/>
          <p:cNvSpPr txBox="1"/>
          <p:nvPr/>
        </p:nvSpPr>
        <p:spPr>
          <a:xfrm>
            <a:off x="7276611" y="5460140"/>
            <a:ext cx="685799" cy="2492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GAHP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094412" y="3994818"/>
            <a:ext cx="762000" cy="4524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UNIX socket</a:t>
            </a:r>
            <a:endParaRPr lang="en-US" sz="1300" dirty="0"/>
          </a:p>
        </p:txBody>
      </p:sp>
      <p:sp>
        <p:nvSpPr>
          <p:cNvPr id="2093" name="Freeform 2092"/>
          <p:cNvSpPr/>
          <p:nvPr/>
        </p:nvSpPr>
        <p:spPr>
          <a:xfrm>
            <a:off x="6274781" y="1762125"/>
            <a:ext cx="5002819" cy="3648075"/>
          </a:xfrm>
          <a:custGeom>
            <a:avLst/>
            <a:gdLst>
              <a:gd name="connsiteX0" fmla="*/ 211744 w 5002819"/>
              <a:gd name="connsiteY0" fmla="*/ 0 h 3755448"/>
              <a:gd name="connsiteX1" fmla="*/ 221269 w 5002819"/>
              <a:gd name="connsiteY1" fmla="*/ 3324225 h 3755448"/>
              <a:gd name="connsiteX2" fmla="*/ 2488219 w 5002819"/>
              <a:gd name="connsiteY2" fmla="*/ 3352800 h 3755448"/>
              <a:gd name="connsiteX3" fmla="*/ 5002819 w 5002819"/>
              <a:gd name="connsiteY3" fmla="*/ 9525 h 37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2819" h="3755448">
                <a:moveTo>
                  <a:pt x="211744" y="0"/>
                </a:moveTo>
                <a:cubicBezTo>
                  <a:pt x="26800" y="1382712"/>
                  <a:pt x="-158143" y="2765425"/>
                  <a:pt x="221269" y="3324225"/>
                </a:cubicBezTo>
                <a:cubicBezTo>
                  <a:pt x="600681" y="3883025"/>
                  <a:pt x="1691294" y="3905250"/>
                  <a:pt x="2488219" y="3352800"/>
                </a:cubicBezTo>
                <a:cubicBezTo>
                  <a:pt x="3285144" y="2800350"/>
                  <a:pt x="4143981" y="1404937"/>
                  <a:pt x="5002819" y="9525"/>
                </a:cubicBezTo>
              </a:path>
            </a:pathLst>
          </a:custGeom>
          <a:ln w="28575">
            <a:solidFill>
              <a:schemeClr val="bg1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2070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97" grpId="0" animBg="1"/>
      <p:bldP spid="119" grpId="0" animBg="1"/>
      <p:bldP spid="2101" grpId="0" animBg="1"/>
      <p:bldP spid="138" grpId="0" animBg="1"/>
      <p:bldP spid="2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4259" r="19584" b="7963"/>
          <a:stretch/>
        </p:blipFill>
        <p:spPr bwMode="auto">
          <a:xfrm>
            <a:off x="7367316" y="1981200"/>
            <a:ext cx="4899296" cy="36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Seismic Hazard Analysis (PSHA)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will ground motion be in the next 50 years?</a:t>
            </a:r>
          </a:p>
          <a:p>
            <a:pPr lvl="1"/>
            <a:r>
              <a:rPr lang="en-US" dirty="0" smtClean="0"/>
              <a:t>Building engineers</a:t>
            </a:r>
          </a:p>
          <a:p>
            <a:pPr lvl="1"/>
            <a:r>
              <a:rPr lang="en-US" dirty="0" smtClean="0"/>
              <a:t>Insurance companies</a:t>
            </a:r>
          </a:p>
          <a:p>
            <a:pPr lvl="1"/>
            <a:r>
              <a:rPr lang="en-US" dirty="0" smtClean="0"/>
              <a:t>Disaster planners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PSHA is performed by</a:t>
            </a:r>
          </a:p>
          <a:p>
            <a:pPr marL="515938" lvl="1" indent="-284163">
              <a:buFont typeface="+mj-lt"/>
              <a:buAutoNum type="arabicPeriod"/>
            </a:pPr>
            <a:r>
              <a:rPr lang="en-US" dirty="0" smtClean="0"/>
              <a:t>Assembling a list of earthquakes</a:t>
            </a:r>
          </a:p>
          <a:p>
            <a:pPr marL="515938" lvl="1" indent="-284163">
              <a:buFont typeface="+mj-lt"/>
              <a:buAutoNum type="arabicPeriod"/>
            </a:pPr>
            <a:r>
              <a:rPr lang="en-US" dirty="0" smtClean="0"/>
              <a:t>Calculating the shaking of each</a:t>
            </a:r>
          </a:p>
          <a:p>
            <a:pPr marL="515938" lvl="1" indent="-284163">
              <a:buFont typeface="+mj-lt"/>
              <a:buAutoNum type="arabicPeriod"/>
            </a:pPr>
            <a:r>
              <a:rPr lang="en-US" dirty="0" smtClean="0"/>
              <a:t>Combining shaking with probability</a:t>
            </a:r>
          </a:p>
          <a:p>
            <a:pPr marL="228600" indent="-228600"/>
            <a:r>
              <a:rPr lang="en-US" dirty="0" smtClean="0"/>
              <a:t>SCEC </a:t>
            </a:r>
            <a:r>
              <a:rPr lang="en-US" dirty="0" err="1" smtClean="0"/>
              <a:t>CyberShake</a:t>
            </a:r>
            <a:r>
              <a:rPr lang="en-US" dirty="0" smtClean="0"/>
              <a:t> project – simulation-based approach to step 2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b="4767"/>
          <a:stretch/>
        </p:blipFill>
        <p:spPr bwMode="auto">
          <a:xfrm>
            <a:off x="4628668" y="2074334"/>
            <a:ext cx="273017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27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00" y="632396"/>
            <a:ext cx="3849357" cy="54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Requirements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99937"/>
              </p:ext>
            </p:extLst>
          </p:nvPr>
        </p:nvGraphicFramePr>
        <p:xfrm>
          <a:off x="-5030788" y="7086600"/>
          <a:ext cx="7696202" cy="222504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2590802"/>
                <a:gridCol w="1371600"/>
                <a:gridCol w="1524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Titan</a:t>
                      </a:r>
                      <a:r>
                        <a:rPr lang="en-US" baseline="0" dirty="0" smtClean="0"/>
                        <a:t> Node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Mesh 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 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SGT</a:t>
                      </a:r>
                      <a:r>
                        <a:rPr lang="en-US" baseline="0" dirty="0" smtClean="0"/>
                        <a:t>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 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Seismogram 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 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11/13/2017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212" y="990600"/>
            <a:ext cx="11582404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254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2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3225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0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920750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1889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Computational requirements per site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3212" y="3657600"/>
            <a:ext cx="7909688" cy="2740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254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2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3225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0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920750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1889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8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200-400 sites required to complete study</a:t>
            </a:r>
          </a:p>
          <a:p>
            <a:r>
              <a:rPr lang="en-US" dirty="0" smtClean="0"/>
              <a:t>Parallelism dominated by SGT generation</a:t>
            </a:r>
          </a:p>
          <a:p>
            <a:pPr lvl="1"/>
            <a:r>
              <a:rPr lang="en-US" dirty="0" smtClean="0"/>
              <a:t>2 jobs of 800 GPU nodes x ~1 hour</a:t>
            </a:r>
          </a:p>
          <a:p>
            <a:r>
              <a:rPr lang="en-US" dirty="0" smtClean="0"/>
              <a:t>Cost dominated by seismogram synthesis</a:t>
            </a:r>
          </a:p>
          <a:p>
            <a:pPr lvl="1"/>
            <a:r>
              <a:rPr lang="en-US" dirty="0" smtClean="0"/>
              <a:t>240 nodes for ~10 hours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4211" y="6143500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CyberShake</a:t>
            </a:r>
            <a:r>
              <a:rPr lang="en-US" sz="2000" dirty="0" smtClean="0"/>
              <a:t> workflow schematic</a:t>
            </a:r>
            <a:endParaRPr lang="en-US" sz="2000" dirty="0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535921"/>
              </p:ext>
            </p:extLst>
          </p:nvPr>
        </p:nvGraphicFramePr>
        <p:xfrm>
          <a:off x="684210" y="1636594"/>
          <a:ext cx="6553202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2"/>
                <a:gridCol w="1447800"/>
                <a:gridCol w="1066800"/>
                <a:gridCol w="1371600"/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Stage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Code Type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Nodes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Walltime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Mesh Creation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MPI CPU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240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0.4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hrs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SGT</a:t>
                      </a:r>
                      <a:r>
                        <a:rPr lang="en-US" sz="1900" baseline="0" dirty="0" smtClean="0"/>
                        <a:t> Generation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MPI GPU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800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1.0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Seismogram Synthesis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MPI CPU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240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Other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Sequential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0.1</a:t>
                      </a:r>
                      <a:r>
                        <a:rPr lang="en-US" sz="1900" baseline="0" dirty="0" smtClean="0"/>
                        <a:t> – 2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0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A6411-895A-4DF5-A580-370C32B8C9B0}">
  <ds:schemaRefs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956</Words>
  <Application>Microsoft Office PowerPoint</Application>
  <PresentationFormat>Custom</PresentationFormat>
  <Paragraphs>224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Continental North America 16x9</vt:lpstr>
      <vt:lpstr>rvGAHP – Push-Based Job Submission Using Reverse SSH Connections</vt:lpstr>
      <vt:lpstr>Motivation</vt:lpstr>
      <vt:lpstr>Push-Based Approach</vt:lpstr>
      <vt:lpstr>Pull-Based Approach</vt:lpstr>
      <vt:lpstr>Summary of Approaches</vt:lpstr>
      <vt:lpstr>rvGAHP Overview</vt:lpstr>
      <vt:lpstr>rvGAHP Details</vt:lpstr>
      <vt:lpstr>Application Overview</vt:lpstr>
      <vt:lpstr>Resource Requirements</vt:lpstr>
      <vt:lpstr>CyberShake Workflows</vt:lpstr>
      <vt:lpstr>Current Solutions for CyberShake</vt:lpstr>
      <vt:lpstr>CyberShake with Pull-Based Approach</vt:lpstr>
      <vt:lpstr>CyberShake with rvGAHP</vt:lpstr>
      <vt:lpstr>Conclusion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2017-11-13T20:44:41Z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