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308" r:id="rId5"/>
    <p:sldId id="366" r:id="rId6"/>
    <p:sldId id="369" r:id="rId7"/>
    <p:sldId id="368" r:id="rId8"/>
  </p:sldIdLst>
  <p:sldSz cx="14630400" cy="8229600"/>
  <p:notesSz cx="6858000" cy="9144000"/>
  <p:defaultTextStyle>
    <a:defPPr>
      <a:defRPr lang="en-US"/>
    </a:defPPr>
    <a:lvl1pPr marL="0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731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7463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6194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4926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3657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2389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1120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9852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2592">
          <p15:clr>
            <a:srgbClr val="A4A3A4"/>
          </p15:clr>
        </p15:guide>
        <p15:guide id="4" pos="46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DFEDD"/>
    <a:srgbClr val="FF00FF"/>
    <a:srgbClr val="800000"/>
    <a:srgbClr val="9D171E"/>
    <a:srgbClr val="9E1C1F"/>
    <a:srgbClr val="B5B79A"/>
    <a:srgbClr val="F4FF52"/>
    <a:srgbClr val="F9D691"/>
    <a:srgbClr val="DDDD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4" autoAdjust="0"/>
    <p:restoredTop sz="86383"/>
  </p:normalViewPr>
  <p:slideViewPr>
    <p:cSldViewPr>
      <p:cViewPr varScale="1">
        <p:scale>
          <a:sx n="75" d="100"/>
          <a:sy n="75" d="100"/>
        </p:scale>
        <p:origin x="90" y="108"/>
      </p:cViewPr>
      <p:guideLst>
        <p:guide pos="3839"/>
        <p:guide orient="horz" pos="2160"/>
        <p:guide orient="horz" pos="2592"/>
        <p:guide pos="46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2748" y="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12/12/2021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12/12/2021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463" rtl="0" eaLnBrk="1" latinLnBrk="0" hangingPunct="1">
      <a:defRPr sz="14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548731" algn="l" defTabSz="1097463" rtl="0" eaLnBrk="1" latinLnBrk="0" hangingPunct="1">
      <a:defRPr sz="14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1097463" algn="l" defTabSz="1097463" rtl="0" eaLnBrk="1" latinLnBrk="0" hangingPunct="1">
      <a:defRPr sz="14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646194" algn="l" defTabSz="1097463" rtl="0" eaLnBrk="1" latinLnBrk="0" hangingPunct="1">
      <a:defRPr sz="14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2194926" algn="l" defTabSz="1097463" rtl="0" eaLnBrk="1" latinLnBrk="0" hangingPunct="1">
      <a:defRPr sz="14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743657" algn="l" defTabSz="10974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92389" algn="l" defTabSz="10974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41120" algn="l" defTabSz="10974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89852" algn="l" defTabSz="10974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l="-8000" r="-11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98" y="246751"/>
            <a:ext cx="1576836" cy="8046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1461516" y="2560321"/>
            <a:ext cx="11707369" cy="1920241"/>
          </a:xfrm>
        </p:spPr>
        <p:txBody>
          <a:bodyPr>
            <a:normAutofit/>
          </a:bodyPr>
          <a:lstStyle>
            <a:lvl1pPr algn="ctr">
              <a:lnSpc>
                <a:spcPts val="6601"/>
              </a:lnSpc>
              <a:defRPr sz="5300" b="1" i="0" cap="none" baseline="0">
                <a:solidFill>
                  <a:srgbClr val="9D171E"/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r>
              <a:rPr lang="en-US" dirty="0"/>
              <a:t>Click to Edit Text</a:t>
            </a:r>
          </a:p>
        </p:txBody>
      </p:sp>
      <p:sp>
        <p:nvSpPr>
          <p:cNvPr id="2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461517" y="4846320"/>
            <a:ext cx="11707368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900" baseline="0">
                <a:solidFill>
                  <a:srgbClr val="9D171E"/>
                </a:solidFill>
                <a:latin typeface="Arial" charset="0"/>
                <a:ea typeface="Arial" charset="0"/>
                <a:cs typeface="Arial" charset="0"/>
              </a:defRPr>
            </a:lvl1pPr>
            <a:lvl2pPr marL="548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6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2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1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20" name="Footer Placeholder 19"/>
          <p:cNvSpPr>
            <a:spLocks noGrp="1"/>
          </p:cNvSpPr>
          <p:nvPr userDrawn="1">
            <p:ph type="ftr" sz="quarter" idx="11"/>
          </p:nvPr>
        </p:nvSpPr>
        <p:spPr>
          <a:xfrm>
            <a:off x="9053012" y="7774490"/>
            <a:ext cx="4939046" cy="43815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Southern California Earthquake Center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3940725" y="9236805"/>
            <a:ext cx="221735" cy="509678"/>
          </a:xfrm>
          <a:prstGeom prst="rect">
            <a:avLst/>
          </a:prstGeom>
          <a:noFill/>
        </p:spPr>
        <p:txBody>
          <a:bodyPr wrap="none" lIns="109746" tIns="54873" rIns="109746" bIns="54873" rtlCol="0">
            <a:spAutoFit/>
          </a:bodyPr>
          <a:lstStyle/>
          <a:p>
            <a:pPr>
              <a:lnSpc>
                <a:spcPct val="90000"/>
              </a:lnSpc>
            </a:pPr>
            <a:endParaRPr lang="en-US" sz="29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7875662"/>
            <a:ext cx="14630400" cy="353938"/>
          </a:xfrm>
          <a:prstGeom prst="rect">
            <a:avLst/>
          </a:prstGeom>
          <a:solidFill>
            <a:srgbClr val="9D1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949" y="1188720"/>
            <a:ext cx="13902505" cy="64922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12/12/2021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3950" y="1188720"/>
            <a:ext cx="6768324" cy="6492240"/>
          </a:xfrm>
        </p:spPr>
        <p:txBody>
          <a:bodyPr>
            <a:normAutofit/>
          </a:bodyPr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1900"/>
            </a:lvl6pPr>
            <a:lvl7pPr>
              <a:defRPr sz="1900" baseline="0"/>
            </a:lvl7pPr>
            <a:lvl8pPr>
              <a:defRPr sz="1900" baseline="0"/>
            </a:lvl8pPr>
            <a:lvl9pPr>
              <a:defRPr sz="19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6932" y="1188720"/>
            <a:ext cx="6749522" cy="6492240"/>
          </a:xfrm>
        </p:spPr>
        <p:txBody>
          <a:bodyPr>
            <a:normAutofit/>
          </a:bodyPr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" y="7875662"/>
            <a:ext cx="14630400" cy="353938"/>
          </a:xfrm>
          <a:prstGeom prst="rect">
            <a:avLst/>
          </a:prstGeom>
          <a:solidFill>
            <a:srgbClr val="9D1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92669-E835-224C-A4FB-E230BDF9E72D}" type="datetime1">
              <a:rPr lang="en-US" smtClean="0"/>
              <a:t>12/12/2021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1" y="7875662"/>
            <a:ext cx="14630400" cy="353938"/>
          </a:xfrm>
          <a:prstGeom prst="rect">
            <a:avLst/>
          </a:prstGeom>
          <a:solidFill>
            <a:srgbClr val="9D1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3949" y="1097281"/>
            <a:ext cx="6750032" cy="109728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900" b="0" cap="none" baseline="0">
                <a:solidFill>
                  <a:schemeClr val="tx1">
                    <a:lumMod val="50000"/>
                  </a:schemeClr>
                </a:solidFill>
              </a:defRPr>
            </a:lvl1pPr>
            <a:lvl2pPr marL="548731" indent="0">
              <a:buNone/>
              <a:defRPr sz="2400" b="1"/>
            </a:lvl2pPr>
            <a:lvl3pPr marL="1097463" indent="0">
              <a:buNone/>
              <a:defRPr sz="2200" b="1"/>
            </a:lvl3pPr>
            <a:lvl4pPr marL="1646194" indent="0">
              <a:buNone/>
              <a:defRPr sz="1900" b="1"/>
            </a:lvl4pPr>
            <a:lvl5pPr marL="2194926" indent="0">
              <a:buNone/>
              <a:defRPr sz="1900" b="1"/>
            </a:lvl5pPr>
            <a:lvl6pPr marL="2743657" indent="0">
              <a:buNone/>
              <a:defRPr sz="1900" b="1"/>
            </a:lvl6pPr>
            <a:lvl7pPr marL="3292389" indent="0">
              <a:buNone/>
              <a:defRPr sz="1900" b="1"/>
            </a:lvl7pPr>
            <a:lvl8pPr marL="3841120" indent="0">
              <a:buNone/>
              <a:defRPr sz="1900" b="1"/>
            </a:lvl8pPr>
            <a:lvl9pPr marL="4389852" indent="0">
              <a:buNone/>
              <a:defRPr sz="19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3949" y="2194560"/>
            <a:ext cx="6750032" cy="5486400"/>
          </a:xfrm>
        </p:spPr>
        <p:txBody>
          <a:bodyPr>
            <a:normAutofit/>
          </a:bodyPr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7516422" y="1097281"/>
            <a:ext cx="6750032" cy="109728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900" b="0" cap="none" baseline="0">
                <a:solidFill>
                  <a:schemeClr val="tx1">
                    <a:lumMod val="50000"/>
                  </a:schemeClr>
                </a:solidFill>
              </a:defRPr>
            </a:lvl1pPr>
            <a:lvl2pPr marL="548731" indent="0">
              <a:buNone/>
              <a:defRPr sz="2400" b="1"/>
            </a:lvl2pPr>
            <a:lvl3pPr marL="1097463" indent="0">
              <a:buNone/>
              <a:defRPr sz="2200" b="1"/>
            </a:lvl3pPr>
            <a:lvl4pPr marL="1646194" indent="0">
              <a:buNone/>
              <a:defRPr sz="1900" b="1"/>
            </a:lvl4pPr>
            <a:lvl5pPr marL="2194926" indent="0">
              <a:buNone/>
              <a:defRPr sz="1900" b="1"/>
            </a:lvl5pPr>
            <a:lvl6pPr marL="2743657" indent="0">
              <a:buNone/>
              <a:defRPr sz="1900" b="1"/>
            </a:lvl6pPr>
            <a:lvl7pPr marL="3292389" indent="0">
              <a:buNone/>
              <a:defRPr sz="1900" b="1"/>
            </a:lvl7pPr>
            <a:lvl8pPr marL="3841120" indent="0">
              <a:buNone/>
              <a:defRPr sz="1900" b="1"/>
            </a:lvl8pPr>
            <a:lvl9pPr marL="4389852" indent="0">
              <a:buNone/>
              <a:defRPr sz="19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16422" y="2194560"/>
            <a:ext cx="6750032" cy="5486400"/>
          </a:xfrm>
        </p:spPr>
        <p:txBody>
          <a:bodyPr>
            <a:normAutofit/>
          </a:bodyPr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1700"/>
            </a:lvl6pPr>
            <a:lvl7pPr>
              <a:defRPr sz="1700"/>
            </a:lvl7pPr>
            <a:lvl8pPr>
              <a:defRPr sz="1700" baseline="0"/>
            </a:lvl8pPr>
            <a:lvl9pPr>
              <a:defRPr sz="17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EFF26-A8E4-414A-8E66-6412DFAC93C0}" type="datetime1">
              <a:rPr lang="en-US" smtClean="0"/>
              <a:t>12/12/2021</a:t>
            </a:fld>
            <a:endParaRPr lang="bg-BG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7875662"/>
            <a:ext cx="14630400" cy="353938"/>
          </a:xfrm>
          <a:prstGeom prst="rect">
            <a:avLst/>
          </a:prstGeom>
          <a:solidFill>
            <a:srgbClr val="9D1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F229-4F64-DF42-8714-B47E434B5860}" type="datetime1">
              <a:rPr lang="en-US" smtClean="0"/>
              <a:t>12/12/2021</a:t>
            </a:fld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7875662"/>
            <a:ext cx="14630400" cy="353938"/>
          </a:xfrm>
          <a:prstGeom prst="rect">
            <a:avLst/>
          </a:prstGeom>
          <a:solidFill>
            <a:srgbClr val="9D1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C0F0A-C9FE-4240-9713-B9651F67AA84}" type="datetime1">
              <a:rPr lang="en-US" smtClean="0"/>
              <a:t>12/12/2021</a:t>
            </a:fld>
            <a:endParaRPr lang="bg-B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dpi="0" rotWithShape="1">
          <a:blip r:embed="rId2">
            <a:lum/>
          </a:blip>
          <a:srcRect/>
          <a:stretch>
            <a:fillRect l="-8000" r="-11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984" y="2500860"/>
            <a:ext cx="10734194" cy="1967789"/>
          </a:xfrm>
          <a:prstGeom prst="rect">
            <a:avLst/>
          </a:prstGeom>
        </p:spPr>
      </p:pic>
      <p:sp>
        <p:nvSpPr>
          <p:cNvPr id="29" name="Footer Placeholder 19"/>
          <p:cNvSpPr>
            <a:spLocks noGrp="1"/>
          </p:cNvSpPr>
          <p:nvPr>
            <p:ph type="ftr" sz="quarter" idx="11"/>
          </p:nvPr>
        </p:nvSpPr>
        <p:spPr>
          <a:xfrm>
            <a:off x="9235940" y="7735825"/>
            <a:ext cx="4939046" cy="438150"/>
          </a:xfrm>
        </p:spPr>
        <p:txBody>
          <a:bodyPr/>
          <a:lstStyle>
            <a:lvl1pPr>
              <a:defRPr sz="2200" b="1" i="1"/>
            </a:lvl1pPr>
          </a:lstStyle>
          <a:p>
            <a:r>
              <a:rPr lang="en-US" dirty="0" err="1"/>
              <a:t>www.SCEC.org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3949" y="329566"/>
            <a:ext cx="13902505" cy="767714"/>
          </a:xfrm>
          <a:prstGeom prst="rect">
            <a:avLst/>
          </a:prstGeom>
        </p:spPr>
        <p:txBody>
          <a:bodyPr vert="horz" lIns="109746" tIns="54873" rIns="109746" bIns="54873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949" y="1188720"/>
            <a:ext cx="13902505" cy="6492240"/>
          </a:xfrm>
          <a:prstGeom prst="rect">
            <a:avLst/>
          </a:prstGeom>
        </p:spPr>
        <p:txBody>
          <a:bodyPr vert="horz" lIns="109746" tIns="54873" rIns="109746" bIns="54873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2486" y="7945169"/>
            <a:ext cx="1675947" cy="217169"/>
          </a:xfrm>
          <a:prstGeom prst="rect">
            <a:avLst/>
          </a:prstGeom>
        </p:spPr>
        <p:txBody>
          <a:bodyPr vert="horz" lIns="109746" tIns="54873" rIns="109746" bIns="54873" rtlCol="0" anchor="ctr"/>
          <a:lstStyle>
            <a:lvl1pPr algn="l">
              <a:defRPr sz="1700" i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8D8011A-9C5E-E94F-9F56-DB8DA800CF19}" type="datetime1">
              <a:rPr lang="en-US" smtClean="0"/>
              <a:pPr/>
              <a:t>12/12/2021</a:t>
            </a:fld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077421" y="7945169"/>
            <a:ext cx="1371957" cy="217169"/>
          </a:xfrm>
          <a:prstGeom prst="rect">
            <a:avLst/>
          </a:prstGeom>
        </p:spPr>
        <p:txBody>
          <a:bodyPr vert="horz" lIns="109746" tIns="54873" rIns="109746" bIns="54873" rtlCol="0" anchor="ctr"/>
          <a:lstStyle>
            <a:lvl1pPr algn="r">
              <a:defRPr sz="17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4845678" y="7834678"/>
            <a:ext cx="4939046" cy="438150"/>
          </a:xfrm>
          <a:prstGeom prst="rect">
            <a:avLst/>
          </a:prstGeom>
        </p:spPr>
        <p:txBody>
          <a:bodyPr vert="horz" lIns="109746" tIns="54873" rIns="109746" bIns="54873" rtlCol="0" anchor="ctr"/>
          <a:lstStyle>
            <a:lvl1pPr algn="ctr">
              <a:defRPr sz="1700" b="1" i="1">
                <a:solidFill>
                  <a:srgbClr val="FFFFFF"/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r>
              <a:rPr lang="en-US" dirty="0"/>
              <a:t>Southern California Earthquake Center</a:t>
            </a:r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60" r:id="rId7"/>
  </p:sldLayoutIdLst>
  <p:hf hdr="0"/>
  <p:txStyles>
    <p:titleStyle>
      <a:lvl1pPr algn="ctr" defTabSz="1097463" rtl="0" eaLnBrk="1" latinLnBrk="0" hangingPunct="1">
        <a:lnSpc>
          <a:spcPct val="90000"/>
        </a:lnSpc>
        <a:spcBef>
          <a:spcPct val="0"/>
        </a:spcBef>
        <a:buNone/>
        <a:defRPr sz="5300" b="1" i="1" kern="1200" cap="none" baseline="0">
          <a:solidFill>
            <a:srgbClr val="9D171E"/>
          </a:solidFill>
          <a:latin typeface="Times" charset="0"/>
          <a:ea typeface="Times" charset="0"/>
          <a:cs typeface="Times" charset="0"/>
        </a:defRPr>
      </a:lvl1pPr>
    </p:titleStyle>
    <p:bodyStyle>
      <a:lvl1pPr marL="280082" indent="-270555" algn="l" defTabSz="1097463" rtl="0" eaLnBrk="1" latinLnBrk="0" hangingPunct="1">
        <a:lnSpc>
          <a:spcPct val="100000"/>
        </a:lnSpc>
        <a:spcBef>
          <a:spcPts val="2160"/>
        </a:spcBef>
        <a:buClr>
          <a:schemeClr val="tx1"/>
        </a:buClr>
        <a:buSzPct val="90000"/>
        <a:buFont typeface="Arial" pitchFamily="34" charset="0"/>
        <a:buChar char="•"/>
        <a:tabLst/>
        <a:defRPr sz="3400" kern="1200">
          <a:solidFill>
            <a:sysClr val="windowText" lastClr="000000"/>
          </a:solidFill>
          <a:latin typeface="Arial" charset="0"/>
          <a:ea typeface="Arial" charset="0"/>
          <a:cs typeface="Arial" charset="0"/>
        </a:defRPr>
      </a:lvl1pPr>
      <a:lvl2pPr marL="483951" indent="-203870" algn="l" defTabSz="1097463" rtl="0" eaLnBrk="1" latinLnBrk="0" hangingPunct="1">
        <a:lnSpc>
          <a:spcPct val="100000"/>
        </a:lnSpc>
        <a:spcBef>
          <a:spcPts val="720"/>
        </a:spcBef>
        <a:buClr>
          <a:schemeClr val="tx1"/>
        </a:buClr>
        <a:buSzPct val="80000"/>
        <a:buFont typeface="Arial" charset="0"/>
        <a:buChar char="•"/>
        <a:tabLst/>
        <a:defRPr sz="2900" kern="1200">
          <a:solidFill>
            <a:sysClr val="windowText" lastClr="000000"/>
          </a:solidFill>
          <a:latin typeface="Arial" charset="0"/>
          <a:ea typeface="Arial" charset="0"/>
          <a:cs typeface="Arial" charset="0"/>
        </a:defRPr>
      </a:lvl2pPr>
      <a:lvl3pPr marL="825003" indent="-222923" algn="l" defTabSz="1097463" rtl="0" eaLnBrk="1" latinLnBrk="0" hangingPunct="1">
        <a:lnSpc>
          <a:spcPct val="100000"/>
        </a:lnSpc>
        <a:spcBef>
          <a:spcPts val="720"/>
        </a:spcBef>
        <a:buClr>
          <a:schemeClr val="tx1"/>
        </a:buClr>
        <a:buSzPct val="80000"/>
        <a:buFont typeface="Arial" pitchFamily="34" charset="0"/>
        <a:buChar char="•"/>
        <a:tabLst/>
        <a:defRPr sz="2400" kern="1200">
          <a:solidFill>
            <a:sysClr val="windowText" lastClr="000000"/>
          </a:solidFill>
          <a:latin typeface="Arial" charset="0"/>
          <a:ea typeface="Arial" charset="0"/>
          <a:cs typeface="Arial" charset="0"/>
        </a:defRPr>
      </a:lvl3pPr>
      <a:lvl4pPr marL="1105084" indent="-228638" algn="l" defTabSz="1097463" rtl="0" eaLnBrk="1" latinLnBrk="0" hangingPunct="1">
        <a:lnSpc>
          <a:spcPct val="100000"/>
        </a:lnSpc>
        <a:spcBef>
          <a:spcPts val="720"/>
        </a:spcBef>
        <a:buClr>
          <a:schemeClr val="tx1"/>
        </a:buClr>
        <a:buSzPct val="80000"/>
        <a:buFont typeface="Arial" pitchFamily="34" charset="0"/>
        <a:buChar char="•"/>
        <a:tabLst/>
        <a:defRPr sz="2200" kern="1200">
          <a:solidFill>
            <a:sysClr val="windowText" lastClr="000000"/>
          </a:solidFill>
          <a:latin typeface="Arial" charset="0"/>
          <a:ea typeface="Arial" charset="0"/>
          <a:cs typeface="Arial" charset="0"/>
        </a:defRPr>
      </a:lvl4pPr>
      <a:lvl5pPr marL="1377545" indent="-226733" algn="l" defTabSz="1097463" rtl="0" eaLnBrk="1" latinLnBrk="0" hangingPunct="1">
        <a:lnSpc>
          <a:spcPct val="100000"/>
        </a:lnSpc>
        <a:spcBef>
          <a:spcPts val="720"/>
        </a:spcBef>
        <a:buClr>
          <a:schemeClr val="tx1"/>
        </a:buClr>
        <a:buSzPct val="80000"/>
        <a:buFont typeface="Arial" pitchFamily="34" charset="0"/>
        <a:buChar char="•"/>
        <a:tabLst/>
        <a:defRPr sz="2200" kern="1200">
          <a:solidFill>
            <a:sysClr val="windowText" lastClr="000000"/>
          </a:solidFill>
          <a:latin typeface="Arial" charset="0"/>
          <a:ea typeface="Arial" charset="0"/>
          <a:cs typeface="Arial" charset="0"/>
        </a:defRPr>
      </a:lvl5pPr>
      <a:lvl6pPr marL="1701067" indent="-274366" algn="l" defTabSz="1097463" rtl="0" eaLnBrk="1" latinLnBrk="0" hangingPunct="1">
        <a:spcBef>
          <a:spcPts val="720"/>
        </a:spcBef>
        <a:buSzPct val="80000"/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1975433" indent="-274366" algn="l" defTabSz="1097463" rtl="0" eaLnBrk="1" latinLnBrk="0" hangingPunct="1">
        <a:spcBef>
          <a:spcPts val="720"/>
        </a:spcBef>
        <a:buSzPct val="80000"/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799" indent="-274366" algn="l" defTabSz="1097463" rtl="0" eaLnBrk="1" latinLnBrk="0" hangingPunct="1">
        <a:spcBef>
          <a:spcPts val="720"/>
        </a:spcBef>
        <a:buSzPct val="80000"/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2524165" indent="-274366" algn="l" defTabSz="1097463" rtl="0" eaLnBrk="1" latinLnBrk="0" hangingPunct="1">
        <a:spcBef>
          <a:spcPts val="720"/>
        </a:spcBef>
        <a:buSzPct val="80000"/>
        <a:buFont typeface="Arial" pitchFamily="34" charset="0"/>
        <a:buChar char="•"/>
        <a:defRPr sz="19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731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463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6194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926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657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2389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1120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852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11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9358" y="2362200"/>
            <a:ext cx="12483085" cy="1920241"/>
          </a:xfrm>
        </p:spPr>
        <p:txBody>
          <a:bodyPr>
            <a:normAutofit/>
          </a:bodyPr>
          <a:lstStyle/>
          <a:p>
            <a:r>
              <a:rPr lang="en-US" dirty="0"/>
              <a:t>S11A-05: Verification and Validation of the Broadband </a:t>
            </a:r>
            <a:r>
              <a:rPr lang="en-US" dirty="0" err="1"/>
              <a:t>CyberShake</a:t>
            </a:r>
            <a:r>
              <a:rPr lang="en-US" dirty="0"/>
              <a:t> Platform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8458" y="4876800"/>
            <a:ext cx="11575542" cy="132588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Scott Callaghan, Christine A. Goulet, Fabio Silva, Philip J. </a:t>
            </a:r>
            <a:r>
              <a:rPr lang="en-US" dirty="0" err="1"/>
              <a:t>Maechling</a:t>
            </a:r>
            <a:r>
              <a:rPr lang="en-US" dirty="0"/>
              <a:t>, Robert W. Graves, Ossian O’Reilly, </a:t>
            </a:r>
            <a:r>
              <a:rPr lang="en-US" dirty="0" err="1"/>
              <a:t>Te</a:t>
            </a:r>
            <a:r>
              <a:rPr lang="en-US" dirty="0"/>
              <a:t>-Yang Yeh, Kim B. Olsen, Albert </a:t>
            </a:r>
            <a:r>
              <a:rPr lang="en-US" dirty="0" err="1"/>
              <a:t>Kottke</a:t>
            </a:r>
            <a:r>
              <a:rPr lang="en-US" dirty="0"/>
              <a:t>, and Yehuda Ben-Zion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6200" y="7086600"/>
            <a:ext cx="11707368" cy="609600"/>
          </a:xfrm>
          <a:prstGeom prst="rect">
            <a:avLst/>
          </a:prstGeom>
        </p:spPr>
        <p:txBody>
          <a:bodyPr vert="horz" lIns="109746" tIns="54873" rIns="109746" bIns="54873" rtlCol="0">
            <a:normAutofit/>
          </a:bodyPr>
          <a:lstStyle>
            <a:lvl1pPr marL="0" indent="0" algn="ctr" defTabSz="1097463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90000"/>
              <a:buFont typeface="Arial" pitchFamily="34" charset="0"/>
              <a:buNone/>
              <a:tabLst/>
              <a:defRPr sz="2900" kern="1200" baseline="0">
                <a:solidFill>
                  <a:srgbClr val="9D171E"/>
                </a:solidFill>
                <a:latin typeface="Arial" charset="0"/>
                <a:ea typeface="Arial" charset="0"/>
                <a:cs typeface="Arial" charset="0"/>
              </a:defRPr>
            </a:lvl1pPr>
            <a:lvl2pPr marL="548731" indent="0" algn="ctr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charset="0"/>
              <a:buNone/>
              <a:tabLst/>
              <a:defRPr sz="2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097463" indent="0" algn="ctr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None/>
              <a:tabLst/>
              <a:defRPr sz="24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646194" indent="0" algn="ctr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None/>
              <a:tabLst/>
              <a:defRPr sz="2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2194926" indent="0" algn="ctr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None/>
              <a:tabLst/>
              <a:defRPr sz="2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743657" indent="0" algn="ctr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92389" indent="0" algn="ctr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41120" indent="0" algn="ctr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89852" indent="0" algn="ctr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None/>
              <a:defRPr sz="19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/>
              <a:t>2021 AGU Fall Meeting</a:t>
            </a:r>
          </a:p>
        </p:txBody>
      </p:sp>
    </p:spTree>
    <p:extLst>
      <p:ext uri="{BB962C8B-B14F-4D97-AF65-F5344CB8AC3E}">
        <p14:creationId xmlns:p14="http://schemas.microsoft.com/office/powerpoint/2010/main" val="1916830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29126-1256-48BF-8C2B-DB2D81AF1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Broadband </a:t>
            </a:r>
            <a:r>
              <a:rPr lang="en-US" dirty="0" err="1"/>
              <a:t>CyberShake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ECCC4-E0B5-43D5-B564-ED2E9D618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527" indent="0">
              <a:buNone/>
            </a:pPr>
            <a:r>
              <a:rPr lang="en-US" dirty="0"/>
              <a:t>Broadband Platform modules integrated with </a:t>
            </a:r>
            <a:r>
              <a:rPr lang="en-US" dirty="0" err="1"/>
              <a:t>CyberShake</a:t>
            </a:r>
            <a:endParaRPr lang="en-US" dirty="0"/>
          </a:p>
          <a:p>
            <a:pPr marL="9527" indent="0">
              <a:buNone/>
            </a:pPr>
            <a:r>
              <a:rPr lang="en-US" dirty="0"/>
              <a:t>Verification and validation to assess Broadband </a:t>
            </a:r>
            <a:r>
              <a:rPr lang="en-US" dirty="0" err="1"/>
              <a:t>CyberShake</a:t>
            </a:r>
            <a:endParaRPr lang="en-US" dirty="0"/>
          </a:p>
          <a:p>
            <a:pPr marL="9527" indent="0">
              <a:buNone/>
            </a:pPr>
            <a:endParaRPr lang="en-US" dirty="0"/>
          </a:p>
          <a:p>
            <a:pPr marL="9527" indent="0">
              <a:buNone/>
            </a:pPr>
            <a:endParaRPr lang="en-US" dirty="0"/>
          </a:p>
          <a:p>
            <a:pPr marL="9527" indent="0">
              <a:buNone/>
            </a:pPr>
            <a:endParaRPr lang="en-US" dirty="0"/>
          </a:p>
          <a:p>
            <a:pPr marL="9527" indent="0">
              <a:buNone/>
            </a:pPr>
            <a:endParaRPr lang="en-US" dirty="0"/>
          </a:p>
          <a:p>
            <a:pPr marL="9527" indent="0">
              <a:buNone/>
            </a:pPr>
            <a:endParaRPr lang="en-US" dirty="0"/>
          </a:p>
          <a:p>
            <a:pPr marL="9527" indent="0">
              <a:buNone/>
            </a:pPr>
            <a:r>
              <a:rPr lang="en-US" dirty="0"/>
              <a:t>Both simple and complex tests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867C5C-136C-4DDE-9657-926CDCDD8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12/12/2021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07DF72-ED05-489B-83FE-1DFF843B2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884B6-D895-4461-98BF-B1887742D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1</a:t>
            </a:fld>
            <a:endParaRPr lang="uk-UA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9DD12AA-7E7C-4AF6-8058-20415506E2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" y="2971800"/>
            <a:ext cx="14173200" cy="368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006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Word&#10;&#10;Description automatically generated">
            <a:extLst>
              <a:ext uri="{FF2B5EF4-FFF2-40B4-BE49-F238E27FC236}">
                <a16:creationId xmlns:a16="http://schemas.microsoft.com/office/drawing/2014/main" id="{B97685F1-4C53-42BD-BEE9-6CC86C7D36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7" r="27377" b="25372"/>
          <a:stretch/>
        </p:blipFill>
        <p:spPr>
          <a:xfrm>
            <a:off x="10196983" y="31173"/>
            <a:ext cx="4081440" cy="36418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94A424-14CF-493A-B460-13D0711DB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Comparisons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DCBB5-2AC1-44E5-AAE9-A0B7931A1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 realizations of 1994 Northridge earthquake</a:t>
            </a:r>
          </a:p>
          <a:p>
            <a:pPr marL="274320">
              <a:spcBef>
                <a:spcPts val="1200"/>
              </a:spcBef>
            </a:pPr>
            <a:r>
              <a:rPr lang="en-US" dirty="0"/>
              <a:t>38 stations at distances of 0 – 105 km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8FE3C-1920-444B-9E22-D24A7F7D2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12/12/2021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564C7-1697-4C1E-996F-269B55E20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51DE5-BDAA-4CEF-8249-AE8CE8705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2</a:t>
            </a:fld>
            <a:endParaRPr lang="uk-UA" dirty="0"/>
          </a:p>
        </p:txBody>
      </p:sp>
      <p:pic>
        <p:nvPicPr>
          <p:cNvPr id="10" name="Picture 9" descr="A picture containing nature, rock&#10;&#10;Description automatically generated">
            <a:extLst>
              <a:ext uri="{FF2B5EF4-FFF2-40B4-BE49-F238E27FC236}">
                <a16:creationId xmlns:a16="http://schemas.microsoft.com/office/drawing/2014/main" id="{3539308A-FE21-4AE0-9530-871F72C92D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4600"/>
            <a:ext cx="9481178" cy="5257800"/>
          </a:xfrm>
          <a:prstGeom prst="rect">
            <a:avLst/>
          </a:prstGeom>
        </p:spPr>
      </p:pic>
      <p:pic>
        <p:nvPicPr>
          <p:cNvPr id="16" name="Picture 1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EC6E3F5-DE2F-447C-9E9A-9AC88D503B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1" r="35846" b="25746"/>
          <a:stretch/>
        </p:blipFill>
        <p:spPr>
          <a:xfrm>
            <a:off x="10725144" y="4249823"/>
            <a:ext cx="2762256" cy="3619560"/>
          </a:xfrm>
          <a:prstGeom prst="rect">
            <a:avLst/>
          </a:prstGeom>
        </p:spPr>
      </p:pic>
      <p:pic>
        <p:nvPicPr>
          <p:cNvPr id="17" name="Picture 1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19CF451-979A-4851-8297-2AB513FA1F3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3" t="76667" r="27349" b="11667"/>
          <a:stretch/>
        </p:blipFill>
        <p:spPr>
          <a:xfrm>
            <a:off x="10287000" y="3674919"/>
            <a:ext cx="382381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2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B941C-86F1-4A2C-BF11-E22258DCE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21877-37EF-408B-A79D-6D5CFB976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527" indent="0">
              <a:buNone/>
            </a:pPr>
            <a:r>
              <a:rPr lang="en-US" dirty="0"/>
              <a:t>Overall, BBP and </a:t>
            </a:r>
            <a:r>
              <a:rPr lang="en-US" dirty="0" err="1"/>
              <a:t>CyberShake</a:t>
            </a:r>
            <a:r>
              <a:rPr lang="en-US" dirty="0"/>
              <a:t> results agree closely despite using different low-frequency approaches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BF6213-665D-4EA4-8218-41A83E4B0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12/12/2021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DA753-732E-4FE5-BC0D-E4B0E9078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D455D-0067-47F9-A5E8-FC4C95EF0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3</a:t>
            </a:fld>
            <a:endParaRPr lang="uk-UA" dirty="0"/>
          </a:p>
        </p:txBody>
      </p:sp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6160480E-6C5B-418C-9B6E-6193346676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" t="7292" r="2778" b="4985"/>
          <a:stretch/>
        </p:blipFill>
        <p:spPr>
          <a:xfrm>
            <a:off x="9735364" y="1839398"/>
            <a:ext cx="4541478" cy="56282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59002D6-61A6-4271-9E11-D500EE6A0087}"/>
              </a:ext>
            </a:extLst>
          </p:cNvPr>
          <p:cNvSpPr txBox="1"/>
          <p:nvPr/>
        </p:nvSpPr>
        <p:spPr>
          <a:xfrm>
            <a:off x="305062" y="6717471"/>
            <a:ext cx="889088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Next we will compare Broadband </a:t>
            </a:r>
            <a:r>
              <a:rPr lang="en-US" sz="3200" dirty="0" err="1"/>
              <a:t>CyberShake</a:t>
            </a:r>
            <a:r>
              <a:rPr lang="en-US" sz="3200" dirty="0"/>
              <a:t> to Northridge observations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DCBEB4B-91DC-40CB-9A44-A02E74DC62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46"/>
          <a:stretch/>
        </p:blipFill>
        <p:spPr>
          <a:xfrm>
            <a:off x="197400" y="2762032"/>
            <a:ext cx="9467185" cy="3886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B014D68-B4EF-4F10-8EAE-62EC4A6D4123}"/>
              </a:ext>
            </a:extLst>
          </p:cNvPr>
          <p:cNvSpPr txBox="1"/>
          <p:nvPr/>
        </p:nvSpPr>
        <p:spPr>
          <a:xfrm>
            <a:off x="9784724" y="7399555"/>
            <a:ext cx="47244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Goodness-of-fit for realization #3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7D7203-6BD2-4843-B952-07537A5601AC}"/>
              </a:ext>
            </a:extLst>
          </p:cNvPr>
          <p:cNvSpPr txBox="1"/>
          <p:nvPr/>
        </p:nvSpPr>
        <p:spPr>
          <a:xfrm>
            <a:off x="3124200" y="2438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Site PEL (20 km SE)</a:t>
            </a:r>
          </a:p>
        </p:txBody>
      </p:sp>
    </p:spTree>
    <p:extLst>
      <p:ext uri="{BB962C8B-B14F-4D97-AF65-F5344CB8AC3E}">
        <p14:creationId xmlns:p14="http://schemas.microsoft.com/office/powerpoint/2010/main" val="3409567514"/>
      </p:ext>
    </p:extLst>
  </p:cSld>
  <p:clrMapOvr>
    <a:masterClrMapping/>
  </p:clrMapOvr>
</p:sld>
</file>

<file path=ppt/theme/theme1.xml><?xml version="1.0" encoding="utf-8"?>
<a:theme xmlns:a="http://schemas.openxmlformats.org/drawingml/2006/main" name="Continental North America 16x9">
  <a:themeElements>
    <a:clrScheme name="Custom 8">
      <a:dk1>
        <a:srgbClr val="000000"/>
      </a:dk1>
      <a:lt1>
        <a:srgbClr val="990000"/>
      </a:lt1>
      <a:dk2>
        <a:srgbClr val="DDDDBE"/>
      </a:dk2>
      <a:lt2>
        <a:srgbClr val="AAB9C3"/>
      </a:lt2>
      <a:accent1>
        <a:srgbClr val="561643"/>
      </a:accent1>
      <a:accent2>
        <a:srgbClr val="2076FF"/>
      </a:accent2>
      <a:accent3>
        <a:srgbClr val="8EA604"/>
      </a:accent3>
      <a:accent4>
        <a:srgbClr val="F4B841"/>
      </a:accent4>
      <a:accent5>
        <a:srgbClr val="D17422"/>
      </a:accent5>
      <a:accent6>
        <a:srgbClr val="F75C03"/>
      </a:accent6>
      <a:hlink>
        <a:srgbClr val="2075FF"/>
      </a:hlink>
      <a:folHlink>
        <a:srgbClr val="AAB9C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WorldMapSeries-NorthAmerica_Tan" id="{8CFAC0C2-7596-8141-AC09-7B1BE1AF27ED}" vid="{D2FAE4A1-1E70-C04D-8AB3-03C38252D52D}"/>
    </a:ext>
  </a:extLst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1380830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This template - appropriate for students, teachers, or businesses -  features a title slide with a map of the North American continent in a gray-on-gray color scheme. It's one of a related series of templates, each featuring a different continent.  This template is compatible with PowerPoint 2013 and later, and offers a variety of slide layouts including title slides, bulleted lists, photo with captions, a sample chart, and blank slide, all in a widescreen (16X9) format.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2011-12-19T18:35:00+00:00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TP102804878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725058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DA4BDDA-73A5-4604-9F26-B2277CE31D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0DA6411-895A-4DF5-A580-370C32B8C9B0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http://purl.org/dc/terms/"/>
    <ds:schemaRef ds:uri="4873beb7-5857-4685-be1f-d57550cc96cc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E6EE188-8C78-4767-B50A-130BE287381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145</Words>
  <Application>Microsoft Office PowerPoint</Application>
  <PresentationFormat>Custom</PresentationFormat>
  <Paragraphs>30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Times</vt:lpstr>
      <vt:lpstr>Continental North America 16x9</vt:lpstr>
      <vt:lpstr>S11A-05: Verification and Validation of the Broadband CyberShake Platform</vt:lpstr>
      <vt:lpstr>Broadband CyberShake</vt:lpstr>
      <vt:lpstr>Comparisons</vt:lpstr>
      <vt:lpstr>Results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2017-06-20T22:47:00Z</cp:lastPrinted>
  <dcterms:created xsi:type="dcterms:W3CDTF">2017-06-20T22:12:15Z</dcterms:created>
  <dcterms:modified xsi:type="dcterms:W3CDTF">2021-12-13T06:55:14Z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