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308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5" r:id="rId33"/>
  </p:sldIdLst>
  <p:sldSz cx="14630400" cy="8229600"/>
  <p:notesSz cx="7315200" cy="9601200"/>
  <p:defaultTextStyle>
    <a:defPPr>
      <a:defRPr lang="en-US"/>
    </a:defPPr>
    <a:lvl1pPr marL="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0000FF"/>
    <a:srgbClr val="800000"/>
    <a:srgbClr val="9D171E"/>
    <a:srgbClr val="9E1C1F"/>
    <a:srgbClr val="B5B79A"/>
    <a:srgbClr val="F4FF52"/>
    <a:srgbClr val="F9D691"/>
    <a:srgbClr val="FDF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/>
    <p:restoredTop sz="86383"/>
  </p:normalViewPr>
  <p:slideViewPr>
    <p:cSldViewPr>
      <p:cViewPr varScale="1">
        <p:scale>
          <a:sx n="93" d="100"/>
          <a:sy n="93" d="100"/>
        </p:scale>
        <p:origin x="108" y="66"/>
      </p:cViewPr>
      <p:guideLst>
        <p:guide pos="3839"/>
        <p:guide orient="horz" pos="2160"/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0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r">
              <a:defRPr sz="1400"/>
            </a:lvl1pPr>
          </a:lstStyle>
          <a:p>
            <a:fld id="{128FCA9C-FF92-4024-BDEC-A6D3B663DC09}" type="datetimeFigureOut">
              <a:rPr lang="en-US"/>
              <a:t>7/10/2018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4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r">
              <a:defRPr sz="1400"/>
            </a:lvl1pPr>
          </a:lstStyle>
          <a:p>
            <a:fld id="{772AB877-E7B1-4681-847E-D0918612832B}" type="datetimeFigureOut">
              <a:rPr lang="en-US"/>
              <a:t>7/10/2018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2313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6" rIns="96649" bIns="4832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9" tIns="48326" rIns="96649" bIns="4832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4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6464-DBE5-4018-B25C-40B10B1D747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2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8" y="246751"/>
            <a:ext cx="1576836" cy="804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461516" y="2560321"/>
            <a:ext cx="11707369" cy="1920241"/>
          </a:xfrm>
        </p:spPr>
        <p:txBody>
          <a:bodyPr>
            <a:normAutofit/>
          </a:bodyPr>
          <a:lstStyle>
            <a:lvl1pPr algn="ctr">
              <a:lnSpc>
                <a:spcPts val="6601"/>
              </a:lnSpc>
              <a:defRPr sz="5300" b="1" i="0" cap="none" baseline="0">
                <a:solidFill>
                  <a:srgbClr val="9D171E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2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461517" y="4846320"/>
            <a:ext cx="11707368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9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0" name="Footer Placeholder 19"/>
          <p:cNvSpPr>
            <a:spLocks noGrp="1"/>
          </p:cNvSpPr>
          <p:nvPr userDrawn="1">
            <p:ph type="ftr" sz="quarter" idx="11"/>
          </p:nvPr>
        </p:nvSpPr>
        <p:spPr>
          <a:xfrm>
            <a:off x="9053012" y="7774490"/>
            <a:ext cx="4939046" cy="4381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Southern California Earthquake Center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3940725" y="9236805"/>
            <a:ext cx="221735" cy="509678"/>
          </a:xfrm>
          <a:prstGeom prst="rect">
            <a:avLst/>
          </a:prstGeom>
          <a:noFill/>
        </p:spPr>
        <p:txBody>
          <a:bodyPr wrap="none" lIns="109746" tIns="54873" rIns="109746" bIns="54873" rtlCol="0">
            <a:spAutoFit/>
          </a:bodyPr>
          <a:lstStyle/>
          <a:p>
            <a:pPr>
              <a:lnSpc>
                <a:spcPct val="90000"/>
              </a:lnSpc>
            </a:pPr>
            <a:endParaRPr lang="en-US" sz="2900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9" y="1188720"/>
            <a:ext cx="13902505" cy="64922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7/10/2018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950" y="1188720"/>
            <a:ext cx="6768324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 baseline="0"/>
            </a:lvl7pPr>
            <a:lvl8pPr>
              <a:defRPr sz="1900" baseline="0"/>
            </a:lvl8pPr>
            <a:lvl9pPr>
              <a:defRPr sz="1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6932" y="1188720"/>
            <a:ext cx="6749522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2669-E835-224C-A4FB-E230BDF9E72D}" type="datetime1">
              <a:rPr lang="en-US" smtClean="0"/>
              <a:t>7/10/2018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3949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949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16422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6422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FF26-A8E4-414A-8E66-6412DFAC93C0}" type="datetime1">
              <a:rPr lang="en-US" smtClean="0"/>
              <a:t>7/10/2018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F229-4F64-DF42-8714-B47E434B5860}" type="datetime1">
              <a:rPr lang="en-US" smtClean="0"/>
              <a:t>7/10/2018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0F0A-C9FE-4240-9713-B9651F67AA84}" type="datetime1">
              <a:rPr lang="en-US" smtClean="0"/>
              <a:t>7/10/2018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84" y="2500860"/>
            <a:ext cx="10734194" cy="1967789"/>
          </a:xfrm>
          <a:prstGeom prst="rect">
            <a:avLst/>
          </a:prstGeom>
        </p:spPr>
      </p:pic>
      <p:sp>
        <p:nvSpPr>
          <p:cNvPr id="29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9235940" y="7735825"/>
            <a:ext cx="4939046" cy="438150"/>
          </a:xfrm>
        </p:spPr>
        <p:txBody>
          <a:bodyPr/>
          <a:lstStyle>
            <a:lvl1pPr>
              <a:defRPr sz="2200" b="1" i="1"/>
            </a:lvl1pPr>
          </a:lstStyle>
          <a:p>
            <a:r>
              <a:rPr lang="en-US" dirty="0" err="1"/>
              <a:t>www.SCEC.org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949" y="329566"/>
            <a:ext cx="13902505" cy="767714"/>
          </a:xfrm>
          <a:prstGeom prst="rect">
            <a:avLst/>
          </a:prstGeom>
        </p:spPr>
        <p:txBody>
          <a:bodyPr vert="horz" lIns="109746" tIns="54873" rIns="109746" bIns="5487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949" y="1188720"/>
            <a:ext cx="13902505" cy="649224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486" y="7945169"/>
            <a:ext cx="167594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l">
              <a:defRPr sz="170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8D8011A-9C5E-E94F-9F56-DB8DA800CF19}" type="datetime1">
              <a:rPr lang="en-US" smtClean="0"/>
              <a:pPr/>
              <a:t>7/10/2018</a:t>
            </a:fld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77421" y="7945169"/>
            <a:ext cx="137195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r">
              <a:defRPr sz="17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845678" y="7834678"/>
            <a:ext cx="4939046" cy="438150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ctr">
              <a:defRPr sz="1700" b="1" i="1">
                <a:solidFill>
                  <a:srgbClr val="FFFFFF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Southern California Earthquake Center</a:t>
            </a:r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0" r:id="rId7"/>
  </p:sldLayoutIdLst>
  <p:hf hdr="0"/>
  <p:txStyles>
    <p:titleStyle>
      <a:lvl1pPr algn="ctr" defTabSz="1097463" rtl="0" eaLnBrk="1" latinLnBrk="0" hangingPunct="1">
        <a:lnSpc>
          <a:spcPct val="90000"/>
        </a:lnSpc>
        <a:spcBef>
          <a:spcPct val="0"/>
        </a:spcBef>
        <a:buNone/>
        <a:defRPr sz="5300" b="1" i="1" kern="1200" cap="none" baseline="0">
          <a:solidFill>
            <a:srgbClr val="9D171E"/>
          </a:solidFill>
          <a:latin typeface="Times" charset="0"/>
          <a:ea typeface="Times" charset="0"/>
          <a:cs typeface="Times" charset="0"/>
        </a:defRPr>
      </a:lvl1pPr>
    </p:titleStyle>
    <p:bodyStyle>
      <a:lvl1pPr marL="280082" indent="-270555" algn="l" defTabSz="1097463" rtl="0" eaLnBrk="1" latinLnBrk="0" hangingPunct="1">
        <a:lnSpc>
          <a:spcPct val="100000"/>
        </a:lnSpc>
        <a:spcBef>
          <a:spcPts val="2160"/>
        </a:spcBef>
        <a:buClr>
          <a:schemeClr val="tx1"/>
        </a:buClr>
        <a:buSzPct val="90000"/>
        <a:buFont typeface="Arial" pitchFamily="34" charset="0"/>
        <a:buChar char="•"/>
        <a:tabLst/>
        <a:defRPr sz="3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1pPr>
      <a:lvl2pPr marL="483951" indent="-203870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charset="0"/>
        <a:buChar char="•"/>
        <a:tabLst/>
        <a:defRPr sz="29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2pPr>
      <a:lvl3pPr marL="825003" indent="-22292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3pPr>
      <a:lvl4pPr marL="1105084" indent="-228638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4pPr>
      <a:lvl5pPr marL="1377545" indent="-22673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5pPr>
      <a:lvl6pPr marL="1701067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975433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99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524165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swift-lang.org/" TargetMode="External"/><Relationship Id="rId13" Type="http://schemas.openxmlformats.org/officeDocument/2006/relationships/hyperlink" Target="https://scec.usc.edu/scecpedia/CyberShake" TargetMode="External"/><Relationship Id="rId3" Type="http://schemas.openxmlformats.org/officeDocument/2006/relationships/hyperlink" Target="http://www.scec.org/" TargetMode="External"/><Relationship Id="rId7" Type="http://schemas.openxmlformats.org/officeDocument/2006/relationships/hyperlink" Target="http://www.globus.org/" TargetMode="External"/><Relationship Id="rId12" Type="http://schemas.openxmlformats.org/officeDocument/2006/relationships/hyperlink" Target="http://www.unicore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wisc.edu/condor/" TargetMode="External"/><Relationship Id="rId11" Type="http://schemas.openxmlformats.org/officeDocument/2006/relationships/hyperlink" Target="https://radical-cybertools.github.io/" TargetMode="External"/><Relationship Id="rId5" Type="http://schemas.openxmlformats.org/officeDocument/2006/relationships/hyperlink" Target="http://pegasus.isi.edu/wms/docs/latest/cli-pegasus-mpi-cluster.php" TargetMode="External"/><Relationship Id="rId10" Type="http://schemas.openxmlformats.org/officeDocument/2006/relationships/hyperlink" Target="https://kepler-project.org/" TargetMode="External"/><Relationship Id="rId4" Type="http://schemas.openxmlformats.org/officeDocument/2006/relationships/hyperlink" Target="http://pegasus.isi.edu/" TargetMode="External"/><Relationship Id="rId9" Type="http://schemas.openxmlformats.org/officeDocument/2006/relationships/hyperlink" Target="http://www.dps.uibk.ac.at/projects/askalon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1516" y="2362200"/>
            <a:ext cx="11707369" cy="1920241"/>
          </a:xfrm>
        </p:spPr>
        <p:txBody>
          <a:bodyPr>
            <a:normAutofit/>
          </a:bodyPr>
          <a:lstStyle/>
          <a:p>
            <a:r>
              <a:rPr lang="en-US" dirty="0"/>
              <a:t>Simplify Your Science</a:t>
            </a:r>
            <a:br>
              <a:rPr lang="en-US" dirty="0"/>
            </a:br>
            <a:r>
              <a:rPr lang="en-US" dirty="0"/>
              <a:t>with Workflow Tools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1517" y="4648200"/>
            <a:ext cx="11707368" cy="1630680"/>
          </a:xfrm>
        </p:spPr>
        <p:txBody>
          <a:bodyPr>
            <a:normAutofit/>
          </a:bodyPr>
          <a:lstStyle/>
          <a:p>
            <a:r>
              <a:rPr lang="en-US" dirty="0"/>
              <a:t>Scott Callaghan</a:t>
            </a:r>
          </a:p>
          <a:p>
            <a:r>
              <a:rPr lang="en-US" dirty="0"/>
              <a:t>scottcal@usc.edu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" y="6858000"/>
            <a:ext cx="11707368" cy="83820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0" indent="0" algn="ctr" defTabSz="109746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2900" kern="12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None/>
              <a:tabLst/>
              <a:defRPr sz="2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097463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46194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194926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743657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92389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1120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89852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2018 IHPCSS</a:t>
            </a:r>
          </a:p>
          <a:p>
            <a:pPr algn="l"/>
            <a:r>
              <a:rPr lang="en-US" sz="2000" dirty="0"/>
              <a:t>July 10, 2018</a:t>
            </a:r>
          </a:p>
        </p:txBody>
      </p:sp>
    </p:spTree>
    <p:extLst>
      <p:ext uri="{BB962C8B-B14F-4D97-AF65-F5344CB8AC3E}">
        <p14:creationId xmlns:p14="http://schemas.microsoft.com/office/powerpoint/2010/main" val="1916830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Pegasus-WMS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95400"/>
            <a:ext cx="1429512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Developed at USC’s Information Sciences Institute</a:t>
            </a:r>
          </a:p>
          <a:p>
            <a:r>
              <a:rPr lang="en-US" dirty="0"/>
              <a:t>Used in many domains, including LIGO project</a:t>
            </a:r>
          </a:p>
          <a:p>
            <a:r>
              <a:rPr lang="en-US" dirty="0"/>
              <a:t>Workflows are executed from local machine</a:t>
            </a:r>
          </a:p>
          <a:p>
            <a:pPr lvl="1"/>
            <a:r>
              <a:rPr lang="en-US" dirty="0"/>
              <a:t>Jobs can run on local machine or on distributed resources</a:t>
            </a:r>
          </a:p>
          <a:p>
            <a:r>
              <a:rPr lang="en-US" dirty="0"/>
              <a:t>You use API to write code describing workflow (“create”)</a:t>
            </a:r>
          </a:p>
          <a:p>
            <a:pPr lvl="1"/>
            <a:r>
              <a:rPr lang="en-US" dirty="0"/>
              <a:t>Python, Java, Perl</a:t>
            </a:r>
          </a:p>
          <a:p>
            <a:pPr lvl="1"/>
            <a:r>
              <a:rPr lang="en-US" dirty="0"/>
              <a:t>Tasks with parent / child relationships</a:t>
            </a:r>
          </a:p>
          <a:p>
            <a:pPr lvl="1"/>
            <a:r>
              <a:rPr lang="en-US" dirty="0"/>
              <a:t>Files and their roles</a:t>
            </a:r>
          </a:p>
          <a:p>
            <a:r>
              <a:rPr lang="en-US" dirty="0"/>
              <a:t>Pegasus creates XML file of workflow called a DAX</a:t>
            </a:r>
          </a:p>
          <a:p>
            <a:r>
              <a:rPr lang="en-US" dirty="0"/>
              <a:t>Workflow represented by directed acyclic graph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9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05A3A-8648-4A69-996C-A6FAC0443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40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Workflow Creation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10</a:t>
            </a:fld>
            <a:endParaRPr lang="en-US" sz="1920"/>
          </a:p>
        </p:txBody>
      </p:sp>
      <p:grpSp>
        <p:nvGrpSpPr>
          <p:cNvPr id="3" name="Group 2"/>
          <p:cNvGrpSpPr/>
          <p:nvPr/>
        </p:nvGrpSpPr>
        <p:grpSpPr>
          <a:xfrm>
            <a:off x="456858" y="3728244"/>
            <a:ext cx="2926080" cy="1005840"/>
            <a:chOff x="219724" y="2934696"/>
            <a:chExt cx="1828800" cy="838200"/>
          </a:xfrm>
        </p:grpSpPr>
        <p:sp>
          <p:nvSpPr>
            <p:cNvPr id="47" name="Oval 46"/>
            <p:cNvSpPr/>
            <p:nvPr/>
          </p:nvSpPr>
          <p:spPr bwMode="auto">
            <a:xfrm>
              <a:off x="241495" y="2934696"/>
              <a:ext cx="1752600" cy="838200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rgbClr val="CCFFCC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6304" tIns="73152" rIns="146304" bIns="7315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63040" fontAlgn="base">
                <a:spcBef>
                  <a:spcPct val="0"/>
                </a:spcBef>
                <a:spcAft>
                  <a:spcPct val="0"/>
                </a:spcAft>
              </a:pPr>
              <a:endParaRPr lang="en-US" sz="512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9724" y="3042417"/>
              <a:ext cx="182880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40" dirty="0" err="1"/>
                <a:t>my_job</a:t>
              </a:r>
              <a:endParaRPr lang="en-US" sz="384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02797" y="944880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input.txt</a:t>
            </a:r>
            <a:endParaRPr lang="en-US" sz="3840" dirty="0"/>
          </a:p>
        </p:txBody>
      </p:sp>
      <p:sp>
        <p:nvSpPr>
          <p:cNvPr id="38" name="TextBox 37"/>
          <p:cNvSpPr txBox="1"/>
          <p:nvPr/>
        </p:nvSpPr>
        <p:spPr>
          <a:xfrm>
            <a:off x="437037" y="7187625"/>
            <a:ext cx="292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output.txt</a:t>
            </a:r>
            <a:endParaRPr lang="en-US" sz="3840" dirty="0"/>
          </a:p>
        </p:txBody>
      </p:sp>
      <p:cxnSp>
        <p:nvCxnSpPr>
          <p:cNvPr id="40" name="Straight Arrow Connector 39"/>
          <p:cNvCxnSpPr>
            <a:cxnSpLocks/>
            <a:stCxn id="78" idx="2"/>
            <a:endCxn id="47" idx="0"/>
          </p:cNvCxnSpPr>
          <p:nvPr/>
        </p:nvCxnSpPr>
        <p:spPr bwMode="auto">
          <a:xfrm flipH="1">
            <a:off x="1893772" y="2651760"/>
            <a:ext cx="6305" cy="1076484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8" name="Straight Arrow Connector 47"/>
          <p:cNvCxnSpPr>
            <a:stCxn id="47" idx="4"/>
            <a:endCxn id="79" idx="0"/>
          </p:cNvCxnSpPr>
          <p:nvPr/>
        </p:nvCxnSpPr>
        <p:spPr bwMode="auto">
          <a:xfrm>
            <a:off x="1893772" y="4734084"/>
            <a:ext cx="6305" cy="1335160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8" name="Rectangle 77"/>
          <p:cNvSpPr/>
          <p:nvPr/>
        </p:nvSpPr>
        <p:spPr bwMode="auto">
          <a:xfrm>
            <a:off x="1290477" y="1554480"/>
            <a:ext cx="1219200" cy="109728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290477" y="6069244"/>
            <a:ext cx="1219200" cy="109728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77" name="Content Placeholder 2"/>
          <p:cNvSpPr>
            <a:spLocks noGrp="1"/>
          </p:cNvSpPr>
          <p:nvPr>
            <p:ph idx="1"/>
          </p:nvPr>
        </p:nvSpPr>
        <p:spPr>
          <a:xfrm>
            <a:off x="3901440" y="1371600"/>
            <a:ext cx="10728960" cy="632460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//Create DAX object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dax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ADAG("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test_dax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//Define my job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myJob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Job(name="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my_job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//Input and output files to my job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inputFile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File("input.txt")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outputFile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File("output.txt")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//Arguments to </a:t>
            </a:r>
            <a:r>
              <a:rPr lang="en-US" sz="208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my_job</a:t>
            </a: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(./</a:t>
            </a:r>
            <a:r>
              <a:rPr lang="en-US" sz="208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my_job</a:t>
            </a: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input=input.txt output=output.txt)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myJob.addArgument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("input=input.txt", "output=output.txt")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//Role of the files for the job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myJob.uses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inputFile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link=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Link.INPUT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myJob.uses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outputFile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link=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Link.OUTPUT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2080" i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2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//Add the job to the workflow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dax.addJob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myJob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//Write to file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fp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open("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test.dax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", "w")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dax.writeXML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fp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fp.close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7C55BEC-46E4-42E2-96CF-2C8693DF7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92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ready to run (“Planning”)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71600"/>
            <a:ext cx="14295120" cy="6522720"/>
          </a:xfrm>
        </p:spPr>
        <p:txBody>
          <a:bodyPr>
            <a:normAutofit fontScale="92500" lnSpcReduction="10000"/>
          </a:bodyPr>
          <a:lstStyle/>
          <a:p>
            <a:r>
              <a:rPr lang="en-US" sz="3840" dirty="0"/>
              <a:t>DAX is “abstract workflow”</a:t>
            </a:r>
          </a:p>
          <a:p>
            <a:pPr lvl="1"/>
            <a:r>
              <a:rPr lang="en-US" sz="3200" dirty="0"/>
              <a:t>Logical filenames and executables</a:t>
            </a:r>
          </a:p>
          <a:p>
            <a:pPr lvl="1"/>
            <a:r>
              <a:rPr lang="en-US" sz="3200" dirty="0"/>
              <a:t>Algorithm description</a:t>
            </a:r>
          </a:p>
          <a:p>
            <a:r>
              <a:rPr lang="en-US" sz="3840" dirty="0"/>
              <a:t>Use Pegasus to “plan” workflow for execution</a:t>
            </a:r>
          </a:p>
          <a:p>
            <a:pPr lvl="1"/>
            <a:r>
              <a:rPr lang="en-US" sz="3200" dirty="0"/>
              <a:t>Uses catalogs to resolve logical names, compute info</a:t>
            </a:r>
          </a:p>
          <a:p>
            <a:pPr lvl="1"/>
            <a:r>
              <a:rPr lang="en-US" sz="3200" dirty="0"/>
              <a:t>Pegasus automatically augments workflow</a:t>
            </a:r>
          </a:p>
          <a:p>
            <a:pPr lvl="2"/>
            <a:r>
              <a:rPr lang="en-US" sz="3040" dirty="0"/>
              <a:t>Staging jobs (if needed) with Globus Online</a:t>
            </a:r>
          </a:p>
          <a:p>
            <a:pPr lvl="2"/>
            <a:r>
              <a:rPr lang="en-US" sz="3040" dirty="0"/>
              <a:t>Registers output files in a catalog to find later</a:t>
            </a:r>
          </a:p>
          <a:p>
            <a:pPr lvl="2"/>
            <a:r>
              <a:rPr lang="en-US" sz="3040" dirty="0"/>
              <a:t>Wraps jobs in </a:t>
            </a:r>
            <a:r>
              <a:rPr lang="en-US" sz="3040" dirty="0" err="1"/>
              <a:t>pegasus-kickstart</a:t>
            </a:r>
            <a:r>
              <a:rPr lang="en-US" sz="3040" dirty="0"/>
              <a:t> for detailed statistics</a:t>
            </a:r>
          </a:p>
          <a:p>
            <a:pPr lvl="1"/>
            <a:r>
              <a:rPr lang="en-US" sz="3200" dirty="0"/>
              <a:t>Generates a DAG</a:t>
            </a:r>
          </a:p>
          <a:p>
            <a:pPr lvl="2"/>
            <a:r>
              <a:rPr lang="en-US" sz="3040" dirty="0"/>
              <a:t>Top-level workflow description (tasks and dependencies)</a:t>
            </a:r>
          </a:p>
          <a:p>
            <a:pPr lvl="2"/>
            <a:r>
              <a:rPr lang="en-US" sz="3040" dirty="0"/>
              <a:t>Submission file for each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11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92249-E42C-418C-963E-B880CF7E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37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 bwMode="auto">
          <a:xfrm>
            <a:off x="8724371" y="2209800"/>
            <a:ext cx="3169920" cy="1650166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701011" y="2184280"/>
            <a:ext cx="3169920" cy="1650166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89971" y="1295400"/>
            <a:ext cx="3901440" cy="3032403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Pegasus Workflow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12</a:t>
            </a:fld>
            <a:endParaRPr lang="en-US" sz="1920"/>
          </a:p>
        </p:txBody>
      </p:sp>
      <p:sp>
        <p:nvSpPr>
          <p:cNvPr id="6" name="TextBox 5"/>
          <p:cNvSpPr txBox="1"/>
          <p:nvPr/>
        </p:nvSpPr>
        <p:spPr>
          <a:xfrm>
            <a:off x="0" y="1646873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Create workflow description</a:t>
            </a:r>
            <a:br>
              <a:rPr lang="en-US" sz="3200" dirty="0"/>
            </a:br>
            <a:r>
              <a:rPr lang="en-US" sz="3200" dirty="0"/>
              <a:t>(you write this)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941334" y="3202880"/>
            <a:ext cx="2316480" cy="1005840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CCEC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6400" y="3426301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DAX API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8720" y="2683378"/>
            <a:ext cx="256032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0" dirty="0"/>
              <a:t>Plan</a:t>
            </a:r>
            <a:endParaRPr lang="en-US" sz="3520" dirty="0"/>
          </a:p>
        </p:txBody>
      </p:sp>
      <p:sp>
        <p:nvSpPr>
          <p:cNvPr id="14" name="TextBox 13"/>
          <p:cNvSpPr txBox="1"/>
          <p:nvPr/>
        </p:nvSpPr>
        <p:spPr>
          <a:xfrm>
            <a:off x="8778240" y="2667000"/>
            <a:ext cx="30480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0" dirty="0"/>
              <a:t>Run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84960" y="6629400"/>
            <a:ext cx="4827130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Abstract workflow (DAX)</a:t>
            </a:r>
          </a:p>
          <a:p>
            <a:r>
              <a:rPr lang="en-US" sz="2880" dirty="0"/>
              <a:t>Logical names, algorithm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0972800" y="4770120"/>
            <a:ext cx="2682240" cy="188976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61760" y="6629400"/>
            <a:ext cx="5107094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Concrete workflow (DAG)</a:t>
            </a:r>
          </a:p>
          <a:p>
            <a:r>
              <a:rPr lang="en-US" sz="2880" dirty="0"/>
              <a:t>Physical paths, job scripts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51686" y="5053084"/>
            <a:ext cx="256032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60" dirty="0"/>
              <a:t>Scheduler</a:t>
            </a:r>
          </a:p>
          <a:p>
            <a:r>
              <a:rPr lang="en-US" sz="3360" dirty="0"/>
              <a:t>(</a:t>
            </a:r>
            <a:r>
              <a:rPr lang="en-US" sz="3360" dirty="0" err="1"/>
              <a:t>HTCondor</a:t>
            </a:r>
            <a:r>
              <a:rPr lang="en-US" sz="3360" dirty="0"/>
              <a:t>)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291840" y="3947160"/>
            <a:ext cx="731520" cy="1097280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4511040" y="3699934"/>
            <a:ext cx="975360" cy="1344507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0" name="Straight Arrow Connector 29"/>
          <p:cNvCxnSpPr>
            <a:cxnSpLocks/>
          </p:cNvCxnSpPr>
          <p:nvPr/>
        </p:nvCxnSpPr>
        <p:spPr bwMode="auto">
          <a:xfrm>
            <a:off x="7356515" y="3601288"/>
            <a:ext cx="803771" cy="1260278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5" name="Straight Arrow Connector 34"/>
          <p:cNvCxnSpPr>
            <a:cxnSpLocks/>
          </p:cNvCxnSpPr>
          <p:nvPr/>
        </p:nvCxnSpPr>
        <p:spPr bwMode="auto">
          <a:xfrm flipV="1">
            <a:off x="8647966" y="3719829"/>
            <a:ext cx="804334" cy="1050291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rot="16200000" flipH="1">
            <a:off x="10728959" y="4008122"/>
            <a:ext cx="1097283" cy="609600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" name="Straight Arrow Connector 24"/>
          <p:cNvCxnSpPr>
            <a:endCxn id="32" idx="2"/>
          </p:cNvCxnSpPr>
          <p:nvPr/>
        </p:nvCxnSpPr>
        <p:spPr bwMode="auto">
          <a:xfrm flipV="1">
            <a:off x="12858970" y="3735003"/>
            <a:ext cx="548640" cy="1126563"/>
          </a:xfrm>
          <a:prstGeom prst="straightConnector1">
            <a:avLst/>
          </a:prstGeom>
          <a:solidFill>
            <a:srgbClr val="BABEB6"/>
          </a:solidFill>
          <a:ln w="76200" cap="flat" cmpd="dbl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1" name="Isosceles Triangle 30"/>
          <p:cNvSpPr/>
          <p:nvPr/>
        </p:nvSpPr>
        <p:spPr bwMode="auto">
          <a:xfrm>
            <a:off x="12070080" y="1905001"/>
            <a:ext cx="2560320" cy="1806517"/>
          </a:xfrm>
          <a:prstGeom prst="triangle">
            <a:avLst/>
          </a:prstGeom>
          <a:gradFill>
            <a:gsLst>
              <a:gs pos="0">
                <a:srgbClr val="7030A0"/>
              </a:gs>
              <a:gs pos="100000">
                <a:srgbClr val="CCCC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371290" y="2460808"/>
            <a:ext cx="207264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0" dirty="0"/>
              <a:t>Jobs Execute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7494461" y="4774360"/>
            <a:ext cx="1264710" cy="146304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535680" y="5044440"/>
            <a:ext cx="1341120" cy="146304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9D9072-435E-4C0F-905B-7DC28F80DDF4}"/>
              </a:ext>
            </a:extLst>
          </p:cNvPr>
          <p:cNvSpPr/>
          <p:nvPr/>
        </p:nvSpPr>
        <p:spPr bwMode="auto">
          <a:xfrm>
            <a:off x="7680960" y="4953000"/>
            <a:ext cx="1264710" cy="146304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EA6837-1B46-487F-9B4E-0A83DED058E2}"/>
              </a:ext>
            </a:extLst>
          </p:cNvPr>
          <p:cNvSpPr/>
          <p:nvPr/>
        </p:nvSpPr>
        <p:spPr bwMode="auto">
          <a:xfrm>
            <a:off x="7879290" y="5196840"/>
            <a:ext cx="1264710" cy="146304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C8798E27-0ACE-4455-8973-C120EFACD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84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tools in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95400"/>
            <a:ext cx="14142720" cy="6400800"/>
          </a:xfrm>
        </p:spPr>
        <p:txBody>
          <a:bodyPr>
            <a:normAutofit/>
          </a:bodyPr>
          <a:lstStyle/>
          <a:p>
            <a:r>
              <a:rPr lang="en-US" dirty="0" err="1"/>
              <a:t>HTCondor</a:t>
            </a:r>
            <a:r>
              <a:rPr lang="en-US" dirty="0"/>
              <a:t> (UW Madison)</a:t>
            </a:r>
          </a:p>
          <a:p>
            <a:pPr lvl="1"/>
            <a:r>
              <a:rPr lang="en-US" dirty="0"/>
              <a:t>Pegasus ‘submits’ workflow to </a:t>
            </a:r>
            <a:r>
              <a:rPr lang="en-US" dirty="0" err="1"/>
              <a:t>HTCondor</a:t>
            </a:r>
            <a:endParaRPr lang="en-US" dirty="0"/>
          </a:p>
          <a:p>
            <a:pPr lvl="1"/>
            <a:r>
              <a:rPr lang="en-US" dirty="0"/>
              <a:t>Supervises runtime execution of DAG files</a:t>
            </a:r>
          </a:p>
          <a:p>
            <a:pPr lvl="2"/>
            <a:r>
              <a:rPr lang="en-US" dirty="0"/>
              <a:t>Maintains job queue</a:t>
            </a:r>
          </a:p>
          <a:p>
            <a:pPr lvl="2"/>
            <a:r>
              <a:rPr lang="en-US" dirty="0"/>
              <a:t>Monitors dependencies</a:t>
            </a:r>
          </a:p>
          <a:p>
            <a:pPr lvl="2"/>
            <a:r>
              <a:rPr lang="en-US" dirty="0"/>
              <a:t>Schedules jobs</a:t>
            </a:r>
          </a:p>
          <a:p>
            <a:pPr lvl="2"/>
            <a:r>
              <a:rPr lang="en-US" dirty="0"/>
              <a:t>Retries failures</a:t>
            </a:r>
          </a:p>
          <a:p>
            <a:pPr lvl="2"/>
            <a:r>
              <a:rPr lang="en-US" dirty="0"/>
              <a:t>Writes checkpoint</a:t>
            </a:r>
          </a:p>
          <a:p>
            <a:r>
              <a:rPr lang="en-US" dirty="0"/>
              <a:t>Tools for remote job submission to clusters and clouds</a:t>
            </a:r>
          </a:p>
          <a:p>
            <a:pPr lvl="1"/>
            <a:r>
              <a:rPr lang="en-US" dirty="0"/>
              <a:t>GRAM, SSH, BOSCO, CREAMCE, </a:t>
            </a:r>
            <a:r>
              <a:rPr lang="en-US" dirty="0" err="1"/>
              <a:t>glideins</a:t>
            </a:r>
            <a:r>
              <a:rPr lang="en-US" dirty="0"/>
              <a:t>/pilot jobs, …</a:t>
            </a:r>
          </a:p>
          <a:p>
            <a:pPr lvl="1"/>
            <a:r>
              <a:rPr lang="en-US" dirty="0"/>
              <a:t>Condor uses tool to match jobs to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13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C1866-4324-4A47-B79D-8D45500D9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45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4335251" y="6319997"/>
            <a:ext cx="1380806" cy="1269523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560320" y="1645920"/>
            <a:ext cx="3048000" cy="146304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2926080" y="4754880"/>
            <a:ext cx="2316480" cy="914400"/>
          </a:xfrm>
          <a:prstGeom prst="roundRect">
            <a:avLst/>
          </a:prstGeom>
          <a:gradFill>
            <a:gsLst>
              <a:gs pos="0">
                <a:srgbClr val="005A9E"/>
              </a:gs>
              <a:gs pos="100000">
                <a:srgbClr val="6699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1338560" y="4297680"/>
            <a:ext cx="2438400" cy="2560320"/>
          </a:xfrm>
          <a:prstGeom prst="roundRect">
            <a:avLst/>
          </a:prstGeom>
          <a:gradFill>
            <a:gsLst>
              <a:gs pos="0">
                <a:srgbClr val="005A9E"/>
              </a:gs>
              <a:gs pos="100000">
                <a:srgbClr val="6699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Full workflow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14</a:t>
            </a:fld>
            <a:endParaRPr lang="en-US" sz="1920"/>
          </a:p>
        </p:txBody>
      </p:sp>
      <p:sp>
        <p:nvSpPr>
          <p:cNvPr id="8" name="Rounded Rectangle 7"/>
          <p:cNvSpPr/>
          <p:nvPr/>
        </p:nvSpPr>
        <p:spPr bwMode="auto">
          <a:xfrm>
            <a:off x="6949441" y="4480560"/>
            <a:ext cx="2387362" cy="2194560"/>
          </a:xfrm>
          <a:prstGeom prst="roundRect">
            <a:avLst/>
          </a:prstGeom>
          <a:gradFill>
            <a:gsLst>
              <a:gs pos="0">
                <a:srgbClr val="005A9E"/>
              </a:gs>
              <a:gs pos="100000">
                <a:srgbClr val="6699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65760" y="3474720"/>
            <a:ext cx="13776960" cy="0"/>
          </a:xfrm>
          <a:prstGeom prst="line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74320" y="1600200"/>
            <a:ext cx="231648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0" dirty="0"/>
              <a:t>What you do: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" y="4478631"/>
            <a:ext cx="292608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0" dirty="0"/>
              <a:t>What the tools do: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6080" y="1608320"/>
            <a:ext cx="231648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80" dirty="0"/>
              <a:t>Create workflow description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71893" y="4846321"/>
            <a:ext cx="24384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0" dirty="0"/>
              <a:t>Pegasus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70549" y="4528966"/>
            <a:ext cx="256032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" dirty="0" err="1"/>
              <a:t>HTCondor</a:t>
            </a:r>
            <a:endParaRPr lang="en-US" sz="3520" dirty="0"/>
          </a:p>
        </p:txBody>
      </p:sp>
      <p:sp>
        <p:nvSpPr>
          <p:cNvPr id="21" name="TextBox 20"/>
          <p:cNvSpPr txBox="1"/>
          <p:nvPr/>
        </p:nvSpPr>
        <p:spPr>
          <a:xfrm>
            <a:off x="11338560" y="4297680"/>
            <a:ext cx="256032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" dirty="0"/>
              <a:t>Remote scheduler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315200" y="5162310"/>
            <a:ext cx="1463040" cy="1280160"/>
          </a:xfrm>
          <a:prstGeom prst="rect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1826240" y="5455920"/>
            <a:ext cx="1463040" cy="1280160"/>
          </a:xfrm>
          <a:prstGeom prst="rect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93280" y="5212080"/>
            <a:ext cx="1706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local queue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704320" y="5520857"/>
            <a:ext cx="1706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remote queue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4084322" y="3108960"/>
            <a:ext cx="6773" cy="1645920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023360" y="5669280"/>
            <a:ext cx="792480" cy="640080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rot="5400000">
            <a:off x="7076760" y="4480560"/>
            <a:ext cx="6217920" cy="0"/>
          </a:xfrm>
          <a:prstGeom prst="line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7802880" y="1371600"/>
            <a:ext cx="2194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Local machine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344680" y="1371601"/>
            <a:ext cx="207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Remote machine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70008" y="6651415"/>
            <a:ext cx="137724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dirty="0"/>
              <a:t>DAG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5364480" y="5394960"/>
            <a:ext cx="1584960" cy="914400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9429268" y="4884597"/>
            <a:ext cx="1706880" cy="155787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21392" y="4793454"/>
            <a:ext cx="1828802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" dirty="0"/>
              <a:t>SSH/</a:t>
            </a:r>
            <a:br>
              <a:rPr lang="en-US" sz="3520" dirty="0"/>
            </a:br>
            <a:r>
              <a:rPr lang="en-US" sz="3520" dirty="0"/>
              <a:t>GRAM/</a:t>
            </a:r>
          </a:p>
          <a:p>
            <a:pPr algn="ctr"/>
            <a:r>
              <a:rPr lang="en-US" sz="3520" dirty="0"/>
              <a:t>etc.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847F7035-78A5-4BAD-B409-8D99070B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8778240" y="5394961"/>
            <a:ext cx="2560320" cy="1906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52549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Workflow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1295400"/>
            <a:ext cx="14295120" cy="5669280"/>
          </a:xfrm>
        </p:spPr>
        <p:txBody>
          <a:bodyPr/>
          <a:lstStyle/>
          <a:p>
            <a:r>
              <a:rPr lang="en-US" dirty="0"/>
              <a:t>Regardless of the tool, same basic stages</a:t>
            </a:r>
          </a:p>
          <a:p>
            <a:pPr lvl="1"/>
            <a:r>
              <a:rPr lang="en-US" dirty="0"/>
              <a:t>Describe your workflow (Pegasus “Create”)</a:t>
            </a:r>
          </a:p>
          <a:p>
            <a:pPr lvl="1"/>
            <a:r>
              <a:rPr lang="en-US" dirty="0"/>
              <a:t>Prepare your workflow for the execution environment (Pegasus “Plan”)</a:t>
            </a:r>
          </a:p>
          <a:p>
            <a:pPr lvl="1"/>
            <a:r>
              <a:rPr lang="en-US" dirty="0"/>
              <a:t>Send jobs to resources (</a:t>
            </a:r>
            <a:r>
              <a:rPr lang="en-US" dirty="0" err="1"/>
              <a:t>HTCondor</a:t>
            </a:r>
            <a:r>
              <a:rPr lang="en-US" dirty="0"/>
              <a:t>, SSH, GRAM)</a:t>
            </a:r>
          </a:p>
          <a:p>
            <a:pPr lvl="1"/>
            <a:r>
              <a:rPr lang="en-US" dirty="0"/>
              <a:t>Monitor the execution of the jobs (</a:t>
            </a:r>
            <a:r>
              <a:rPr lang="en-US" dirty="0" err="1"/>
              <a:t>HTCondor</a:t>
            </a:r>
            <a:r>
              <a:rPr lang="en-US" dirty="0"/>
              <a:t> </a:t>
            </a:r>
            <a:r>
              <a:rPr lang="en-US" dirty="0" err="1"/>
              <a:t>DAGMan</a:t>
            </a:r>
            <a:r>
              <a:rPr lang="en-US" dirty="0"/>
              <a:t>)</a:t>
            </a:r>
          </a:p>
          <a:p>
            <a:r>
              <a:rPr lang="en-US" dirty="0"/>
              <a:t>Brief overview of some other available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15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D6B07-B29B-4458-861B-F16D6CC6A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60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Workflow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1" y="1219200"/>
            <a:ext cx="7051859" cy="6339840"/>
          </a:xfrm>
        </p:spPr>
        <p:txBody>
          <a:bodyPr/>
          <a:lstStyle/>
          <a:p>
            <a:r>
              <a:rPr lang="en-US" dirty="0"/>
              <a:t>Swift (U of Chicago)</a:t>
            </a:r>
          </a:p>
          <a:p>
            <a:pPr lvl="1"/>
            <a:r>
              <a:rPr lang="en-US" sz="2880" dirty="0"/>
              <a:t>Workflow defined via scripting language</a:t>
            </a:r>
          </a:p>
          <a:p>
            <a:pPr marL="642621" lvl="1" indent="0">
              <a:buNone/>
            </a:pPr>
            <a:endParaRPr lang="en-US" sz="2720" dirty="0"/>
          </a:p>
          <a:p>
            <a:pPr lvl="1"/>
            <a:endParaRPr lang="en-US" sz="2720" dirty="0"/>
          </a:p>
          <a:p>
            <a:pPr lvl="1"/>
            <a:endParaRPr lang="en-US" sz="2720" dirty="0"/>
          </a:p>
          <a:p>
            <a:pPr lvl="1"/>
            <a:endParaRPr lang="en-US" sz="2720" dirty="0"/>
          </a:p>
          <a:p>
            <a:pPr lvl="1"/>
            <a:endParaRPr lang="en-US" sz="2720" dirty="0"/>
          </a:p>
          <a:p>
            <a:pPr marL="642621" lvl="1" indent="0">
              <a:buNone/>
            </a:pPr>
            <a:endParaRPr lang="en-US" sz="2720" dirty="0"/>
          </a:p>
          <a:p>
            <a:pPr lvl="1"/>
            <a:r>
              <a:rPr lang="en-US" sz="2880" dirty="0"/>
              <a:t>Workflow compiled internally and executed</a:t>
            </a:r>
          </a:p>
          <a:p>
            <a:pPr lvl="1"/>
            <a:r>
              <a:rPr lang="en-US" sz="2880" dirty="0"/>
              <a:t>Focus on large data, many tasks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16</a:t>
            </a:fld>
            <a:endParaRPr lang="en-US" sz="1920"/>
          </a:p>
        </p:txBody>
      </p:sp>
      <p:sp>
        <p:nvSpPr>
          <p:cNvPr id="5" name="TextBox 4"/>
          <p:cNvSpPr txBox="1"/>
          <p:nvPr/>
        </p:nvSpPr>
        <p:spPr>
          <a:xfrm>
            <a:off x="365760" y="2804161"/>
            <a:ext cx="6339840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//Create new type</a:t>
            </a:r>
          </a:p>
          <a:p>
            <a:pPr algn="just"/>
            <a:r>
              <a:rPr lang="en-US" sz="1680" dirty="0">
                <a:latin typeface="Courier New" pitchFamily="49" charset="0"/>
                <a:cs typeface="Courier New" pitchFamily="49" charset="0"/>
              </a:rPr>
              <a:t>type </a:t>
            </a:r>
            <a:r>
              <a:rPr lang="en-US" sz="1680" dirty="0" err="1">
                <a:latin typeface="Courier New" pitchFamily="49" charset="0"/>
                <a:cs typeface="Courier New" pitchFamily="49" charset="0"/>
              </a:rPr>
              <a:t>messagefile</a:t>
            </a:r>
            <a:r>
              <a:rPr lang="en-US" sz="168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just"/>
            <a:r>
              <a:rPr lang="en-US" sz="16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//Create app definition, returns </a:t>
            </a:r>
            <a:r>
              <a:rPr lang="en-US" sz="168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messagefile</a:t>
            </a:r>
            <a:endParaRPr lang="en-US" sz="168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sz="1680" dirty="0">
                <a:latin typeface="Courier New" pitchFamily="49" charset="0"/>
                <a:cs typeface="Courier New" pitchFamily="49" charset="0"/>
              </a:rPr>
              <a:t>app (</a:t>
            </a:r>
            <a:r>
              <a:rPr lang="en-US" sz="1680" dirty="0" err="1">
                <a:latin typeface="Courier New" pitchFamily="49" charset="0"/>
                <a:cs typeface="Courier New" pitchFamily="49" charset="0"/>
              </a:rPr>
              <a:t>messagefile</a:t>
            </a:r>
            <a:r>
              <a:rPr lang="en-US" sz="1680" dirty="0">
                <a:latin typeface="Courier New" pitchFamily="49" charset="0"/>
                <a:cs typeface="Courier New" pitchFamily="49" charset="0"/>
              </a:rPr>
              <a:t> t) greeting() {</a:t>
            </a:r>
          </a:p>
          <a:p>
            <a:pPr algn="just"/>
            <a:r>
              <a:rPr lang="en-US" sz="168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//Print and pipe </a:t>
            </a:r>
            <a:r>
              <a:rPr lang="en-US" sz="168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US" sz="16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to t</a:t>
            </a:r>
          </a:p>
          <a:p>
            <a:pPr algn="just"/>
            <a:r>
              <a:rPr lang="en-US" sz="1680" dirty="0">
                <a:latin typeface="Courier New" pitchFamily="49" charset="0"/>
                <a:cs typeface="Courier New" pitchFamily="49" charset="0"/>
              </a:rPr>
              <a:t>    echo “Hello, world!” </a:t>
            </a:r>
            <a:r>
              <a:rPr lang="en-US" sz="1680" dirty="0" err="1">
                <a:latin typeface="Courier New" pitchFamily="49" charset="0"/>
                <a:cs typeface="Courier New" pitchFamily="49" charset="0"/>
              </a:rPr>
              <a:t>stdout</a:t>
            </a:r>
            <a:r>
              <a:rPr lang="en-US" sz="1680" dirty="0">
                <a:latin typeface="Courier New" pitchFamily="49" charset="0"/>
                <a:cs typeface="Courier New" pitchFamily="49" charset="0"/>
              </a:rPr>
              <a:t>=@filename(t);</a:t>
            </a:r>
          </a:p>
          <a:p>
            <a:pPr algn="just"/>
            <a:r>
              <a:rPr lang="en-US" sz="168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just"/>
            <a:r>
              <a:rPr lang="en-US" sz="16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//Create a new </a:t>
            </a:r>
            <a:r>
              <a:rPr lang="en-US" sz="168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messagefile</a:t>
            </a:r>
            <a:r>
              <a:rPr lang="en-US" sz="16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linked to hello.txt</a:t>
            </a:r>
          </a:p>
          <a:p>
            <a:pPr algn="just"/>
            <a:r>
              <a:rPr lang="en-US" sz="1680" dirty="0" err="1">
                <a:latin typeface="Courier New" pitchFamily="49" charset="0"/>
                <a:cs typeface="Courier New" pitchFamily="49" charset="0"/>
              </a:rPr>
              <a:t>messagefile</a:t>
            </a:r>
            <a:r>
              <a:rPr lang="en-US" sz="168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80" dirty="0" err="1">
                <a:latin typeface="Courier New" pitchFamily="49" charset="0"/>
                <a:cs typeface="Courier New" pitchFamily="49" charset="0"/>
              </a:rPr>
              <a:t>outfile</a:t>
            </a:r>
            <a:r>
              <a:rPr lang="en-US" sz="1680" dirty="0">
                <a:latin typeface="Courier New" pitchFamily="49" charset="0"/>
                <a:cs typeface="Courier New" pitchFamily="49" charset="0"/>
              </a:rPr>
              <a:t> &lt;“hello.txt”&gt;</a:t>
            </a:r>
          </a:p>
          <a:p>
            <a:pPr algn="just"/>
            <a:r>
              <a:rPr lang="en-US" sz="16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//Run greeting() and store results</a:t>
            </a:r>
          </a:p>
          <a:p>
            <a:pPr algn="just"/>
            <a:r>
              <a:rPr lang="en-US" sz="1680" dirty="0" err="1">
                <a:latin typeface="Courier New" pitchFamily="49" charset="0"/>
                <a:cs typeface="Courier New" pitchFamily="49" charset="0"/>
              </a:rPr>
              <a:t>outfile</a:t>
            </a:r>
            <a:r>
              <a:rPr lang="en-US" sz="1680" dirty="0">
                <a:latin typeface="Courier New" pitchFamily="49" charset="0"/>
                <a:cs typeface="Courier New" pitchFamily="49" charset="0"/>
              </a:rPr>
              <a:t> = greeting();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2B55AC-3135-45AA-B16C-431266BE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1F95FA-49F0-43F3-AF44-233D7A31457A}"/>
              </a:ext>
            </a:extLst>
          </p:cNvPr>
          <p:cNvSpPr txBox="1">
            <a:spLocks/>
          </p:cNvSpPr>
          <p:nvPr/>
        </p:nvSpPr>
        <p:spPr>
          <a:xfrm>
            <a:off x="7071360" y="1227762"/>
            <a:ext cx="7051859" cy="633984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Askalon</a:t>
            </a:r>
            <a:r>
              <a:rPr lang="en-US" dirty="0"/>
              <a:t> (U of Innsbruck)</a:t>
            </a:r>
          </a:p>
          <a:p>
            <a:pPr lvl="1"/>
            <a:r>
              <a:rPr lang="en-US" sz="2880" dirty="0"/>
              <a:t>Create workflow description</a:t>
            </a:r>
          </a:p>
          <a:p>
            <a:pPr lvl="2"/>
            <a:r>
              <a:rPr lang="en-US" sz="2380" dirty="0"/>
              <a:t>Use workflow language</a:t>
            </a:r>
          </a:p>
          <a:p>
            <a:pPr lvl="2"/>
            <a:r>
              <a:rPr lang="en-US" sz="2380" dirty="0"/>
              <a:t>Or use UML editor to graphically create</a:t>
            </a:r>
          </a:p>
          <a:p>
            <a:pPr lvl="1"/>
            <a:r>
              <a:rPr lang="en-US" sz="2720" dirty="0"/>
              <a:t>Conversion: like planning, to prep for execution</a:t>
            </a:r>
          </a:p>
          <a:p>
            <a:pPr lvl="1"/>
            <a:r>
              <a:rPr lang="en-US" sz="2720" dirty="0"/>
              <a:t>Submit jobs to Enactment Engine, which distributes jobs for execution at remote grid or cloud sites</a:t>
            </a:r>
          </a:p>
          <a:p>
            <a:pPr lvl="1"/>
            <a:r>
              <a:rPr lang="en-US" sz="2880" dirty="0"/>
              <a:t>Provides monitoring tools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22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"/>
            <a:ext cx="14630400" cy="1097280"/>
          </a:xfrm>
        </p:spPr>
        <p:txBody>
          <a:bodyPr/>
          <a:lstStyle/>
          <a:p>
            <a:r>
              <a:rPr lang="en-US" dirty="0"/>
              <a:t>More Workflow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19200"/>
            <a:ext cx="14295120" cy="6477000"/>
          </a:xfrm>
        </p:spPr>
        <p:txBody>
          <a:bodyPr>
            <a:normAutofit fontScale="92500" lnSpcReduction="20000"/>
          </a:bodyPr>
          <a:lstStyle/>
          <a:p>
            <a:r>
              <a:rPr lang="en-US" sz="3840" dirty="0" err="1"/>
              <a:t>Kepler</a:t>
            </a:r>
            <a:r>
              <a:rPr lang="en-US" sz="3840" dirty="0"/>
              <a:t> (diverse US collaboration)</a:t>
            </a:r>
          </a:p>
          <a:p>
            <a:pPr lvl="1"/>
            <a:r>
              <a:rPr lang="en-US" sz="3200" dirty="0"/>
              <a:t>GUI interface</a:t>
            </a:r>
          </a:p>
          <a:p>
            <a:pPr lvl="1"/>
            <a:r>
              <a:rPr lang="en-US" sz="3200" dirty="0"/>
              <a:t>Many models of computation (‘actors’) with built-in components (tasks) </a:t>
            </a:r>
          </a:p>
          <a:p>
            <a:r>
              <a:rPr lang="en-US" sz="3680" dirty="0"/>
              <a:t>RADICAL </a:t>
            </a:r>
            <a:r>
              <a:rPr lang="en-US" sz="3680" dirty="0" err="1"/>
              <a:t>Cybertools</a:t>
            </a:r>
            <a:r>
              <a:rPr lang="en-US" sz="3680" dirty="0"/>
              <a:t> (international)</a:t>
            </a:r>
          </a:p>
          <a:p>
            <a:pPr lvl="1"/>
            <a:r>
              <a:rPr lang="en-US" sz="3200" dirty="0"/>
              <a:t>Sits atop SAGA, a Python API for submitting remote jobs</a:t>
            </a:r>
          </a:p>
          <a:p>
            <a:pPr lvl="1"/>
            <a:r>
              <a:rPr lang="en-US" sz="3200" dirty="0"/>
              <a:t>Uses pilot jobs to provision resources</a:t>
            </a:r>
          </a:p>
          <a:p>
            <a:r>
              <a:rPr lang="en-US" sz="3840" dirty="0"/>
              <a:t>UNICORE (</a:t>
            </a:r>
            <a:r>
              <a:rPr lang="en-US" sz="3840" dirty="0" err="1"/>
              <a:t>Jülich</a:t>
            </a:r>
            <a:r>
              <a:rPr lang="en-US" sz="3840" dirty="0"/>
              <a:t> Supercomputing Center)</a:t>
            </a:r>
          </a:p>
          <a:p>
            <a:pPr lvl="1"/>
            <a:r>
              <a:rPr lang="en-US" sz="3200" dirty="0"/>
              <a:t>GUI interface to describe workflow</a:t>
            </a:r>
          </a:p>
          <a:p>
            <a:pPr lvl="1"/>
            <a:r>
              <a:rPr lang="en-US" sz="3200" dirty="0"/>
              <a:t>Branches, loops, parallel loops</a:t>
            </a:r>
          </a:p>
          <a:p>
            <a:r>
              <a:rPr lang="en-US" sz="3840" dirty="0"/>
              <a:t>Many more: ask me about specific use cases</a:t>
            </a:r>
          </a:p>
          <a:p>
            <a:r>
              <a:rPr lang="en-US" dirty="0"/>
              <a:t>NCSA Blue Waters has webinars online on several tools</a:t>
            </a:r>
            <a:endParaRPr lang="en-US" sz="384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17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4BE5A-F0F2-4C61-9150-DD8B921C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713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4312-1DC4-4713-8F40-9EC921A2E4A5}" type="slidenum">
              <a:rPr lang="en-US"/>
              <a:pPr/>
              <a:t>18</a:t>
            </a:fld>
            <a:endParaRPr lang="en-US" sz="1920"/>
          </a:p>
        </p:txBody>
      </p:sp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Workflow Application:  CyberShake</a:t>
            </a:r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" y="1188720"/>
            <a:ext cx="14142720" cy="5669280"/>
          </a:xfrm>
        </p:spPr>
        <p:txBody>
          <a:bodyPr/>
          <a:lstStyle/>
          <a:p>
            <a:r>
              <a:rPr lang="en-US" dirty="0"/>
              <a:t>What will peak ground motion be over the next 50 years?</a:t>
            </a:r>
          </a:p>
          <a:p>
            <a:pPr lvl="1"/>
            <a:r>
              <a:rPr lang="en-US" dirty="0"/>
              <a:t>Used in building codes, insurance rates, disaster planning</a:t>
            </a:r>
          </a:p>
          <a:p>
            <a:pPr lvl="1"/>
            <a:r>
              <a:rPr lang="en-US" dirty="0"/>
              <a:t>Answered via Probabilistic Seismic Hazard Analysis (PSHA)</a:t>
            </a:r>
          </a:p>
          <a:p>
            <a:pPr lvl="1"/>
            <a:r>
              <a:rPr lang="en-US" dirty="0"/>
              <a:t>Communicated with hazard curves and maps</a:t>
            </a:r>
          </a:p>
          <a:p>
            <a:endParaRPr lang="en-US" sz="384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6" b="4400"/>
          <a:stretch/>
        </p:blipFill>
        <p:spPr bwMode="auto">
          <a:xfrm>
            <a:off x="853441" y="3581400"/>
            <a:ext cx="528305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>
            <a:cxnSpLocks/>
          </p:cNvCxnSpPr>
          <p:nvPr/>
        </p:nvCxnSpPr>
        <p:spPr bwMode="auto">
          <a:xfrm>
            <a:off x="1419230" y="5704112"/>
            <a:ext cx="867274" cy="1"/>
          </a:xfrm>
          <a:prstGeom prst="straightConnector1">
            <a:avLst/>
          </a:prstGeom>
          <a:solidFill>
            <a:srgbClr val="BABEB6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>
            <a:cxnSpLocks/>
          </p:cNvCxnSpPr>
          <p:nvPr/>
        </p:nvCxnSpPr>
        <p:spPr bwMode="auto">
          <a:xfrm>
            <a:off x="2294283" y="5703990"/>
            <a:ext cx="0" cy="1535010"/>
          </a:xfrm>
          <a:prstGeom prst="straightConnector1">
            <a:avLst/>
          </a:prstGeom>
          <a:solidFill>
            <a:srgbClr val="BABEB6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107051" y="5288281"/>
            <a:ext cx="326333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2% in 50 years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33600" y="6781800"/>
            <a:ext cx="119769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0.4 g</a:t>
            </a:r>
          </a:p>
        </p:txBody>
      </p:sp>
      <p:pic>
        <p:nvPicPr>
          <p:cNvPr id="25" name="Picture 2" descr="http://scec.usc.edu/scecwiki/images/6/6a/CS_Map_2s_Study_15_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t="10168" r="14898" b="18810"/>
          <a:stretch/>
        </p:blipFill>
        <p:spPr bwMode="auto">
          <a:xfrm>
            <a:off x="8229600" y="2819400"/>
            <a:ext cx="6090487" cy="50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2DE8DB4-5D64-472A-B225-835234A9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78CEEE-25CD-4522-9405-ECFF2439C7FC}"/>
              </a:ext>
            </a:extLst>
          </p:cNvPr>
          <p:cNvCxnSpPr>
            <a:cxnSpLocks/>
          </p:cNvCxnSpPr>
          <p:nvPr/>
        </p:nvCxnSpPr>
        <p:spPr>
          <a:xfrm flipV="1">
            <a:off x="3124200" y="5993014"/>
            <a:ext cx="7924800" cy="1079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29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scientific workflows?</a:t>
            </a:r>
          </a:p>
          <a:p>
            <a:r>
              <a:rPr lang="en-US" dirty="0"/>
              <a:t>What problems do workflow tools solve?</a:t>
            </a:r>
          </a:p>
          <a:p>
            <a:r>
              <a:rPr lang="en-US" dirty="0"/>
              <a:t>Overview of available workflow tools</a:t>
            </a:r>
          </a:p>
          <a:p>
            <a:r>
              <a:rPr lang="en-US" dirty="0"/>
              <a:t>CyberShake (seismic hazard application)</a:t>
            </a:r>
          </a:p>
          <a:p>
            <a:pPr lvl="1"/>
            <a:r>
              <a:rPr lang="en-US" dirty="0"/>
              <a:t>Computational overview</a:t>
            </a:r>
          </a:p>
          <a:p>
            <a:pPr lvl="1"/>
            <a:r>
              <a:rPr lang="en-US" dirty="0"/>
              <a:t>Challenges and solutions</a:t>
            </a:r>
          </a:p>
          <a:p>
            <a:r>
              <a:rPr lang="en-US" dirty="0"/>
              <a:t>Ways to simplify your work</a:t>
            </a:r>
          </a:p>
          <a:p>
            <a:r>
              <a:rPr lang="en-US" dirty="0"/>
              <a:t>Goal:  Help you figure out if this would be useful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</a:t>
            </a:fld>
            <a:endParaRPr lang="en-US" sz="192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D7EE6E0-A3C4-4BFC-81F5-338E8CB0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67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CyberShake</a:t>
            </a:r>
            <a:r>
              <a:rPr lang="en-US" dirty="0"/>
              <a:t> Computational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447800"/>
            <a:ext cx="14295120" cy="6309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Determine shaking of ~500,000 earthquakes per site</a:t>
            </a:r>
          </a:p>
          <a:p>
            <a:r>
              <a:rPr lang="en-US" dirty="0"/>
              <a:t>Large parallel jobs</a:t>
            </a:r>
          </a:p>
          <a:p>
            <a:pPr lvl="1"/>
            <a:r>
              <a:rPr lang="en-US" dirty="0"/>
              <a:t>2 GPU wave propagation jobs, 800 nodes x 1 </a:t>
            </a:r>
            <a:r>
              <a:rPr lang="en-US" dirty="0" err="1"/>
              <a:t>hr</a:t>
            </a:r>
            <a:r>
              <a:rPr lang="en-US" dirty="0"/>
              <a:t>, 1.5 TB output</a:t>
            </a:r>
          </a:p>
          <a:p>
            <a:r>
              <a:rPr lang="en-US" dirty="0"/>
              <a:t>Small serial jobs</a:t>
            </a:r>
          </a:p>
          <a:p>
            <a:pPr lvl="1"/>
            <a:r>
              <a:rPr lang="en-US" dirty="0"/>
              <a:t>500,000 seismogram calculation jobs, 1 core x 4.7 min, 30 GB</a:t>
            </a:r>
          </a:p>
          <a:p>
            <a:r>
              <a:rPr lang="en-US" dirty="0"/>
              <a:t>Need ~300 sites for hazard map</a:t>
            </a:r>
          </a:p>
          <a:p>
            <a:r>
              <a:rPr lang="en-US" dirty="0"/>
              <a:t>Decided to use scientific workflows</a:t>
            </a:r>
          </a:p>
          <a:p>
            <a:pPr lvl="1"/>
            <a:r>
              <a:rPr lang="en-US" dirty="0"/>
              <a:t>Automation</a:t>
            </a:r>
          </a:p>
          <a:p>
            <a:pPr lvl="1"/>
            <a:r>
              <a:rPr lang="en-US" dirty="0"/>
              <a:t>Data management</a:t>
            </a:r>
          </a:p>
          <a:p>
            <a:pPr lvl="1"/>
            <a:r>
              <a:rPr lang="en-US" dirty="0"/>
              <a:t>Error recovery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19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5A8A1-9BA2-43AB-BF43-764ECD7D7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00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Challenge:  Resource Provisioning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447800"/>
            <a:ext cx="14295120" cy="56692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large parallel jobs, submit to remote scheduler</a:t>
            </a:r>
          </a:p>
          <a:p>
            <a:pPr lvl="1"/>
            <a:r>
              <a:rPr lang="en-US" dirty="0"/>
              <a:t>GRAM (or other tool) puts jobs in remote queue</a:t>
            </a:r>
          </a:p>
          <a:p>
            <a:pPr lvl="1"/>
            <a:r>
              <a:rPr lang="en-US" dirty="0"/>
              <a:t>Runs like a normal batch job</a:t>
            </a:r>
          </a:p>
          <a:p>
            <a:pPr lvl="1"/>
            <a:r>
              <a:rPr lang="en-US" dirty="0"/>
              <a:t>Can specify either CPU or GPU nodes</a:t>
            </a:r>
          </a:p>
          <a:p>
            <a:r>
              <a:rPr lang="en-US" dirty="0"/>
              <a:t>For small serial jobs, need high throughput</a:t>
            </a:r>
          </a:p>
          <a:p>
            <a:pPr lvl="1"/>
            <a:r>
              <a:rPr lang="en-US" dirty="0"/>
              <a:t>Putting lots of jobs in the batch queue is ill-advised</a:t>
            </a:r>
          </a:p>
          <a:p>
            <a:pPr lvl="2"/>
            <a:r>
              <a:rPr lang="en-US" dirty="0"/>
              <a:t>Scheduler isn’t designed for heavy job load</a:t>
            </a:r>
          </a:p>
          <a:p>
            <a:pPr lvl="2"/>
            <a:r>
              <a:rPr lang="en-US" dirty="0"/>
              <a:t>Scheduler cycle is ~5 minutes</a:t>
            </a:r>
          </a:p>
          <a:p>
            <a:pPr lvl="2"/>
            <a:r>
              <a:rPr lang="en-US" dirty="0"/>
              <a:t>Policy limits number of job submissions</a:t>
            </a:r>
          </a:p>
          <a:p>
            <a:r>
              <a:rPr lang="en-US" dirty="0"/>
              <a:t>Solution: Pegasus-</a:t>
            </a:r>
            <a:r>
              <a:rPr lang="en-US" dirty="0" err="1"/>
              <a:t>mpi</a:t>
            </a:r>
            <a:r>
              <a:rPr lang="en-US" dirty="0"/>
              <a:t>-cluster (PMC)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20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173F3-BA83-4FCE-9AB7-153D305B0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18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Pegasus-</a:t>
            </a:r>
            <a:r>
              <a:rPr lang="en-US" dirty="0" err="1"/>
              <a:t>mpi</a:t>
            </a:r>
            <a:r>
              <a:rPr lang="en-US" dirty="0"/>
              <a:t>-cluster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71600"/>
            <a:ext cx="14295120" cy="56692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MPI wrapper around serial or thread-parallel jobs</a:t>
            </a:r>
          </a:p>
          <a:p>
            <a:pPr lvl="1"/>
            <a:r>
              <a:rPr lang="en-US" dirty="0"/>
              <a:t>Master-worker paradigm</a:t>
            </a:r>
          </a:p>
          <a:p>
            <a:pPr lvl="1"/>
            <a:r>
              <a:rPr lang="en-US" dirty="0"/>
              <a:t>Preserves dependencies</a:t>
            </a:r>
          </a:p>
          <a:p>
            <a:pPr lvl="1"/>
            <a:r>
              <a:rPr lang="en-US" dirty="0" err="1"/>
              <a:t>HTCondor</a:t>
            </a:r>
            <a:r>
              <a:rPr lang="en-US" dirty="0"/>
              <a:t> submits job to multiple nodes, starts PMC</a:t>
            </a:r>
          </a:p>
          <a:p>
            <a:pPr lvl="1"/>
            <a:r>
              <a:rPr lang="en-US" dirty="0"/>
              <a:t>Specify jobs as usual, Pegasus does wrapping</a:t>
            </a:r>
          </a:p>
          <a:p>
            <a:r>
              <a:rPr lang="en-US" dirty="0"/>
              <a:t>Uses intelligent scheduling</a:t>
            </a:r>
          </a:p>
          <a:p>
            <a:pPr lvl="1"/>
            <a:r>
              <a:rPr lang="en-US" dirty="0"/>
              <a:t>Core counts</a:t>
            </a:r>
          </a:p>
          <a:p>
            <a:pPr lvl="1"/>
            <a:r>
              <a:rPr lang="en-US" dirty="0"/>
              <a:t>Memory requirements</a:t>
            </a:r>
          </a:p>
          <a:p>
            <a:r>
              <a:rPr lang="en-US" dirty="0"/>
              <a:t>Can combine writes</a:t>
            </a:r>
          </a:p>
          <a:p>
            <a:pPr lvl="1"/>
            <a:r>
              <a:rPr lang="en-US" dirty="0"/>
              <a:t>Workers write to master, master aggregates to fewer files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21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7C524-40FE-43B8-8B55-D3822B6AC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99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D3A1-49BA-4E30-A705-5E257DECC743}" type="slidenum">
              <a:rPr lang="en-US"/>
              <a:pPr/>
              <a:t>22</a:t>
            </a:fld>
            <a:endParaRPr lang="en-US" sz="1920" dirty="0"/>
          </a:p>
        </p:txBody>
      </p:sp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Challenge:  Data Management</a:t>
            </a:r>
          </a:p>
        </p:txBody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" y="1371600"/>
            <a:ext cx="14295120" cy="6217920"/>
          </a:xfrm>
        </p:spPr>
        <p:txBody>
          <a:bodyPr>
            <a:normAutofit/>
          </a:bodyPr>
          <a:lstStyle/>
          <a:p>
            <a:r>
              <a:rPr lang="en-US" dirty="0"/>
              <a:t>Millions of data files</a:t>
            </a:r>
          </a:p>
          <a:p>
            <a:pPr lvl="1"/>
            <a:r>
              <a:rPr lang="en-US" dirty="0"/>
              <a:t>Pegasus provides staging</a:t>
            </a:r>
          </a:p>
          <a:p>
            <a:pPr lvl="2"/>
            <a:r>
              <a:rPr lang="en-US" dirty="0" err="1"/>
              <a:t>Symlinks</a:t>
            </a:r>
            <a:r>
              <a:rPr lang="en-US" dirty="0"/>
              <a:t> files if possible, transfers files if needed</a:t>
            </a:r>
          </a:p>
          <a:p>
            <a:pPr lvl="2"/>
            <a:r>
              <a:rPr lang="en-US" dirty="0"/>
              <a:t>Transfers output back to local archival disk</a:t>
            </a:r>
          </a:p>
          <a:p>
            <a:pPr lvl="2"/>
            <a:r>
              <a:rPr lang="en-US" dirty="0"/>
              <a:t>Supports running parts of workflows on separate machines</a:t>
            </a:r>
          </a:p>
          <a:p>
            <a:pPr lvl="1"/>
            <a:r>
              <a:rPr lang="en-US" dirty="0"/>
              <a:t>Cleans up temporary files when no longer needed</a:t>
            </a:r>
          </a:p>
          <a:p>
            <a:pPr lvl="1"/>
            <a:r>
              <a:rPr lang="en-US" dirty="0"/>
              <a:t>Directory hierarchy to reduce files per directory</a:t>
            </a:r>
          </a:p>
          <a:p>
            <a:r>
              <a:rPr lang="en-US" dirty="0"/>
              <a:t>We added automated checks to check integrity</a:t>
            </a:r>
          </a:p>
          <a:p>
            <a:pPr lvl="1"/>
            <a:r>
              <a:rPr lang="en-US" dirty="0"/>
              <a:t>Correct number of files, </a:t>
            </a:r>
            <a:r>
              <a:rPr lang="en-US" dirty="0" err="1"/>
              <a:t>NaN</a:t>
            </a:r>
            <a:r>
              <a:rPr lang="en-US" dirty="0"/>
              <a:t>, zero-value checks, correct size</a:t>
            </a:r>
          </a:p>
          <a:p>
            <a:pPr lvl="1"/>
            <a:r>
              <a:rPr lang="en-US" dirty="0"/>
              <a:t>Included as new jobs in workflow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424A5-2656-4ED0-9CF1-560AD4C5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81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CyberShake</a:t>
            </a:r>
            <a:r>
              <a:rPr lang="en-US" dirty="0"/>
              <a:t> Study 17.3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19200"/>
            <a:ext cx="8595360" cy="6324600"/>
          </a:xfrm>
        </p:spPr>
        <p:txBody>
          <a:bodyPr>
            <a:normAutofit fontScale="85000" lnSpcReduction="20000"/>
          </a:bodyPr>
          <a:lstStyle/>
          <a:p>
            <a:pPr marL="225425" indent="-225425"/>
            <a:r>
              <a:rPr lang="en-US" sz="3800" dirty="0"/>
              <a:t>Hazard curves for 876 sites</a:t>
            </a:r>
          </a:p>
          <a:p>
            <a:pPr marL="225425" indent="-225425"/>
            <a:r>
              <a:rPr lang="en-US" sz="3800" dirty="0"/>
              <a:t>Used OLCF Titan and NCSA Blue Waters</a:t>
            </a:r>
          </a:p>
          <a:p>
            <a:pPr marL="225425" indent="-225425"/>
            <a:r>
              <a:rPr lang="en-US" sz="3800" dirty="0"/>
              <a:t>Averaged 1295 nodes (CPUs and GPUs) for 31 days </a:t>
            </a:r>
          </a:p>
          <a:p>
            <a:pPr marL="566477" lvl="2" indent="-225425"/>
            <a:r>
              <a:rPr lang="en-US" sz="3300" dirty="0"/>
              <a:t>Workflow tools scheduled 15,581 jobs</a:t>
            </a:r>
          </a:p>
          <a:p>
            <a:pPr marL="566477" lvl="2" indent="-225425"/>
            <a:r>
              <a:rPr lang="en-US" sz="3300" dirty="0"/>
              <a:t>23.9 workflows running concurrently</a:t>
            </a:r>
          </a:p>
          <a:p>
            <a:pPr marL="225425" indent="-225425"/>
            <a:r>
              <a:rPr lang="en-US" sz="3800" dirty="0"/>
              <a:t>Generated 285 million seismograms</a:t>
            </a:r>
          </a:p>
          <a:p>
            <a:pPr marL="225425" indent="-225425"/>
            <a:r>
              <a:rPr lang="en-US" sz="3800" dirty="0"/>
              <a:t>Workflow tools managed 777 TB of data</a:t>
            </a:r>
          </a:p>
          <a:p>
            <a:pPr marL="566477" lvl="2" indent="-225425"/>
            <a:r>
              <a:rPr lang="en-US" sz="3300" dirty="0"/>
              <a:t>308 TB of intermediate data transferred</a:t>
            </a:r>
          </a:p>
          <a:p>
            <a:pPr marL="566477" lvl="2" indent="-225425"/>
            <a:r>
              <a:rPr lang="en-US" sz="3300" dirty="0"/>
              <a:t>10.7 TB (~17M files) staged back to local disk</a:t>
            </a:r>
          </a:p>
          <a:p>
            <a:pPr marL="225425" indent="-225425"/>
            <a:r>
              <a:rPr lang="en-US" sz="3800" dirty="0"/>
              <a:t>Workflow tools scale!</a:t>
            </a:r>
          </a:p>
          <a:p>
            <a:pPr marL="225425" indent="-225425">
              <a:buNone/>
            </a:pPr>
            <a:endParaRPr lang="en-US" sz="352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23</a:t>
            </a:fld>
            <a:endParaRPr lang="en-US" sz="1920"/>
          </a:p>
        </p:txBody>
      </p:sp>
      <p:pic>
        <p:nvPicPr>
          <p:cNvPr id="8" name="Picture 2" descr="https://scec.usc.edu/scecwiki/images/b/b0/Study_17_3_3D_3se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160" y="951442"/>
            <a:ext cx="6492240" cy="72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0B8570-FE33-46F8-A740-ECD552BA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07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Workflows Solve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71600"/>
            <a:ext cx="1429512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sz="3840" dirty="0"/>
              <a:t>Task executions</a:t>
            </a:r>
          </a:p>
          <a:p>
            <a:pPr lvl="1"/>
            <a:r>
              <a:rPr lang="en-US" sz="3200" dirty="0"/>
              <a:t>Workflow tools will retry and checkpoint if needed</a:t>
            </a:r>
          </a:p>
          <a:p>
            <a:r>
              <a:rPr lang="en-US" sz="3840" dirty="0"/>
              <a:t>Data management</a:t>
            </a:r>
          </a:p>
          <a:p>
            <a:pPr lvl="1"/>
            <a:r>
              <a:rPr lang="en-US" sz="3200" dirty="0"/>
              <a:t>Stage-in and stage-out data for jobs automatically</a:t>
            </a:r>
          </a:p>
          <a:p>
            <a:r>
              <a:rPr lang="en-US" sz="3840" dirty="0"/>
              <a:t>Task scheduling</a:t>
            </a:r>
          </a:p>
          <a:p>
            <a:pPr lvl="1"/>
            <a:r>
              <a:rPr lang="en-US" sz="3200" dirty="0"/>
              <a:t>Optimal execution on available resources</a:t>
            </a:r>
          </a:p>
          <a:p>
            <a:r>
              <a:rPr lang="en-US" sz="3840" dirty="0"/>
              <a:t>Metadata</a:t>
            </a:r>
          </a:p>
          <a:p>
            <a:pPr lvl="1"/>
            <a:r>
              <a:rPr lang="en-US" sz="3200" dirty="0"/>
              <a:t>Automatically track runtime, environment, arguments, inputs</a:t>
            </a:r>
          </a:p>
          <a:p>
            <a:r>
              <a:rPr lang="en-US" sz="3840" dirty="0"/>
              <a:t>Getting cores</a:t>
            </a:r>
          </a:p>
          <a:p>
            <a:pPr lvl="1"/>
            <a:r>
              <a:rPr lang="en-US" sz="3200" dirty="0"/>
              <a:t>Whether large parallel jobs or high throughput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24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04F1D-A782-4D7A-B921-00F9EC99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01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Should you use workflow tools?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71600"/>
            <a:ext cx="14295120" cy="6172200"/>
          </a:xfrm>
        </p:spPr>
        <p:txBody>
          <a:bodyPr>
            <a:normAutofit/>
          </a:bodyPr>
          <a:lstStyle/>
          <a:p>
            <a:r>
              <a:rPr lang="en-US" dirty="0"/>
              <a:t>Probably using a workflow already</a:t>
            </a:r>
          </a:p>
          <a:p>
            <a:pPr lvl="1"/>
            <a:r>
              <a:rPr lang="en-US" dirty="0"/>
              <a:t>Replaces manual hand-offs and polling to monitor</a:t>
            </a:r>
          </a:p>
          <a:p>
            <a:r>
              <a:rPr lang="en-US" dirty="0"/>
              <a:t>Provides framework to assemble community codes</a:t>
            </a:r>
          </a:p>
          <a:p>
            <a:pPr lvl="1"/>
            <a:r>
              <a:rPr lang="en-US" dirty="0"/>
              <a:t>Also useful for training new teammates</a:t>
            </a:r>
          </a:p>
          <a:p>
            <a:r>
              <a:rPr lang="en-US" dirty="0"/>
              <a:t>Scales from local computer to large clusters</a:t>
            </a:r>
          </a:p>
          <a:p>
            <a:r>
              <a:rPr lang="en-US" dirty="0"/>
              <a:t>Provide portable algorithm description independent of data</a:t>
            </a:r>
          </a:p>
          <a:p>
            <a:pPr lvl="1"/>
            <a:r>
              <a:rPr lang="en-US" dirty="0" err="1"/>
              <a:t>CyberShake</a:t>
            </a:r>
            <a:r>
              <a:rPr lang="en-US" dirty="0"/>
              <a:t> has run on 9 systems since 2007 with same workflow</a:t>
            </a:r>
          </a:p>
          <a:p>
            <a:r>
              <a:rPr lang="en-US" dirty="0"/>
              <a:t>Does add additional software layers and complexity</a:t>
            </a:r>
          </a:p>
          <a:p>
            <a:pPr lvl="1"/>
            <a:r>
              <a:rPr lang="en-US" dirty="0"/>
              <a:t>Some development time is required</a:t>
            </a:r>
            <a:endParaRPr lang="en-US" sz="448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25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6F033-E3A7-410E-83ED-A8F46B331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6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493520"/>
            <a:ext cx="14295120" cy="62788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Automation is vital, even without workflow tools</a:t>
            </a:r>
          </a:p>
          <a:p>
            <a:pPr lvl="1"/>
            <a:r>
              <a:rPr lang="en-US" dirty="0"/>
              <a:t>Eliminate human polling</a:t>
            </a:r>
          </a:p>
          <a:p>
            <a:pPr lvl="1"/>
            <a:r>
              <a:rPr lang="en-US" dirty="0"/>
              <a:t>Get everything to run automatically if successful</a:t>
            </a:r>
          </a:p>
          <a:p>
            <a:pPr lvl="1"/>
            <a:r>
              <a:rPr lang="en-US" dirty="0"/>
              <a:t>Be able to recover from common errors</a:t>
            </a:r>
          </a:p>
          <a:p>
            <a:r>
              <a:rPr lang="en-US" dirty="0"/>
              <a:t>Put ALL processing steps in the workflow</a:t>
            </a:r>
          </a:p>
          <a:p>
            <a:pPr lvl="1"/>
            <a:r>
              <a:rPr lang="en-US" dirty="0"/>
              <a:t>Include validation, visualization, publishing, notifications</a:t>
            </a:r>
          </a:p>
          <a:p>
            <a:r>
              <a:rPr lang="en-US" dirty="0"/>
              <a:t>Avoid premature optimization</a:t>
            </a:r>
          </a:p>
          <a:p>
            <a:r>
              <a:rPr lang="en-US" dirty="0"/>
              <a:t>Consider new compute environments (dream big!)</a:t>
            </a:r>
          </a:p>
          <a:p>
            <a:pPr lvl="1"/>
            <a:r>
              <a:rPr lang="en-US" dirty="0"/>
              <a:t>Larger clusters, XSEDE/PRACE/RIKEN/</a:t>
            </a:r>
            <a:r>
              <a:rPr lang="en-US" dirty="0" err="1"/>
              <a:t>SciNet</a:t>
            </a:r>
            <a:r>
              <a:rPr lang="en-US" dirty="0"/>
              <a:t>, Amazon EC2</a:t>
            </a:r>
          </a:p>
          <a:p>
            <a:r>
              <a:rPr lang="en-US" dirty="0"/>
              <a:t>Tool developers want to help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26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E678A-1328-4315-9ED4-5F58891BE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77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19200"/>
            <a:ext cx="14295120" cy="6461760"/>
          </a:xfrm>
        </p:spPr>
        <p:txBody>
          <a:bodyPr>
            <a:normAutofit/>
          </a:bodyPr>
          <a:lstStyle/>
          <a:p>
            <a:pPr>
              <a:spcBef>
                <a:spcPts val="320"/>
              </a:spcBef>
            </a:pPr>
            <a:r>
              <a:rPr lang="en-US" sz="2880" dirty="0"/>
              <a:t>SCEC:  </a:t>
            </a:r>
            <a:r>
              <a:rPr lang="en-US" sz="2880" dirty="0">
                <a:hlinkClick r:id="rId3"/>
              </a:rPr>
              <a:t>http://www.scec.org</a:t>
            </a:r>
            <a:endParaRPr lang="en-US" sz="2880" dirty="0"/>
          </a:p>
          <a:p>
            <a:pPr>
              <a:spcBef>
                <a:spcPts val="320"/>
              </a:spcBef>
            </a:pPr>
            <a:r>
              <a:rPr lang="en-US" sz="2880" dirty="0"/>
              <a:t>Pegasus:  </a:t>
            </a:r>
            <a:r>
              <a:rPr lang="en-US" sz="2880" dirty="0">
                <a:hlinkClick r:id="rId4"/>
              </a:rPr>
              <a:t>http://pegasus.isi.edu</a:t>
            </a:r>
            <a:endParaRPr lang="en-US" sz="2880" dirty="0"/>
          </a:p>
          <a:p>
            <a:pPr>
              <a:spcBef>
                <a:spcPts val="320"/>
              </a:spcBef>
            </a:pPr>
            <a:r>
              <a:rPr lang="en-US" sz="2880" dirty="0"/>
              <a:t>Pegasus-</a:t>
            </a:r>
            <a:r>
              <a:rPr lang="en-US" sz="2880" dirty="0" err="1"/>
              <a:t>mpi</a:t>
            </a:r>
            <a:r>
              <a:rPr lang="en-US" sz="2880" dirty="0"/>
              <a:t>-cluster:  </a:t>
            </a:r>
            <a:r>
              <a:rPr lang="en-US" sz="2880" dirty="0">
                <a:hlinkClick r:id="rId5"/>
              </a:rPr>
              <a:t>http://pegasus.isi.edu/wms/docs/latest/cli-pegasus-mpi-cluster.php</a:t>
            </a:r>
            <a:endParaRPr lang="en-US" sz="2880" dirty="0"/>
          </a:p>
          <a:p>
            <a:pPr>
              <a:spcBef>
                <a:spcPts val="320"/>
              </a:spcBef>
            </a:pPr>
            <a:r>
              <a:rPr lang="en-US" sz="2880" dirty="0" err="1"/>
              <a:t>HTCondor</a:t>
            </a:r>
            <a:r>
              <a:rPr lang="en-US" sz="2880" dirty="0"/>
              <a:t>: </a:t>
            </a:r>
            <a:r>
              <a:rPr lang="en-US" sz="2880" dirty="0">
                <a:hlinkClick r:id="rId6"/>
              </a:rPr>
              <a:t>http://www.cs.wisc.edu/htcondor/</a:t>
            </a:r>
            <a:endParaRPr lang="en-US" sz="2880" dirty="0"/>
          </a:p>
          <a:p>
            <a:pPr>
              <a:spcBef>
                <a:spcPts val="320"/>
              </a:spcBef>
            </a:pPr>
            <a:r>
              <a:rPr lang="en-US" sz="2880" dirty="0" err="1"/>
              <a:t>Globus</a:t>
            </a:r>
            <a:r>
              <a:rPr lang="en-US" sz="2880" dirty="0"/>
              <a:t>:  </a:t>
            </a:r>
            <a:r>
              <a:rPr lang="en-US" sz="2880" dirty="0">
                <a:hlinkClick r:id="rId7"/>
              </a:rPr>
              <a:t>http://www.globus.org/</a:t>
            </a:r>
            <a:endParaRPr lang="en-US" sz="2880" dirty="0"/>
          </a:p>
          <a:p>
            <a:pPr>
              <a:spcBef>
                <a:spcPts val="320"/>
              </a:spcBef>
            </a:pPr>
            <a:r>
              <a:rPr lang="en-US" sz="2880" dirty="0"/>
              <a:t>Swift:  </a:t>
            </a:r>
            <a:r>
              <a:rPr lang="en-US" sz="2880" dirty="0">
                <a:hlinkClick r:id="rId8"/>
              </a:rPr>
              <a:t>http://swift-lang.org</a:t>
            </a:r>
            <a:endParaRPr lang="en-US" sz="2880" dirty="0"/>
          </a:p>
          <a:p>
            <a:pPr>
              <a:spcBef>
                <a:spcPts val="320"/>
              </a:spcBef>
            </a:pPr>
            <a:r>
              <a:rPr lang="en-US" sz="2880" dirty="0" err="1"/>
              <a:t>Askalon</a:t>
            </a:r>
            <a:r>
              <a:rPr lang="en-US" sz="2880" dirty="0"/>
              <a:t>:  </a:t>
            </a:r>
            <a:r>
              <a:rPr lang="en-US" sz="2880" dirty="0">
                <a:hlinkClick r:id="rId9"/>
              </a:rPr>
              <a:t>http://www.dps.uibk.ac.at/projects/askalon/</a:t>
            </a:r>
            <a:endParaRPr lang="en-US" sz="2880" dirty="0"/>
          </a:p>
          <a:p>
            <a:pPr>
              <a:spcBef>
                <a:spcPts val="320"/>
              </a:spcBef>
            </a:pPr>
            <a:r>
              <a:rPr lang="en-US" sz="2880" dirty="0" err="1"/>
              <a:t>Kepler</a:t>
            </a:r>
            <a:r>
              <a:rPr lang="en-US" sz="2880" dirty="0"/>
              <a:t>: </a:t>
            </a:r>
            <a:r>
              <a:rPr lang="en-US" sz="2880" dirty="0">
                <a:hlinkClick r:id="rId10"/>
              </a:rPr>
              <a:t>https://kepler-project.org/</a:t>
            </a:r>
            <a:endParaRPr lang="en-US" sz="2880" dirty="0"/>
          </a:p>
          <a:p>
            <a:pPr>
              <a:spcBef>
                <a:spcPts val="320"/>
              </a:spcBef>
            </a:pPr>
            <a:r>
              <a:rPr lang="en-US" sz="2880" dirty="0"/>
              <a:t>RADICAL </a:t>
            </a:r>
            <a:r>
              <a:rPr lang="en-US" sz="2880" dirty="0" err="1"/>
              <a:t>Cybertools</a:t>
            </a:r>
            <a:r>
              <a:rPr lang="en-US" sz="2880" dirty="0"/>
              <a:t>:  </a:t>
            </a:r>
            <a:r>
              <a:rPr lang="en-US" sz="2880" dirty="0">
                <a:hlinkClick r:id="rId11"/>
              </a:rPr>
              <a:t>https://radical-cybertools.github.io/</a:t>
            </a:r>
            <a:endParaRPr lang="en-US" sz="2880" dirty="0"/>
          </a:p>
          <a:p>
            <a:pPr>
              <a:spcBef>
                <a:spcPts val="320"/>
              </a:spcBef>
            </a:pPr>
            <a:r>
              <a:rPr lang="en-US" sz="2880" dirty="0"/>
              <a:t>UNICORE:  </a:t>
            </a:r>
            <a:r>
              <a:rPr lang="en-US" sz="2880" dirty="0">
                <a:hlinkClick r:id="rId12"/>
              </a:rPr>
              <a:t>http://www.unicore.eu/</a:t>
            </a:r>
            <a:endParaRPr lang="en-US" sz="2880" dirty="0"/>
          </a:p>
          <a:p>
            <a:pPr>
              <a:spcBef>
                <a:spcPts val="320"/>
              </a:spcBef>
            </a:pPr>
            <a:r>
              <a:rPr lang="en-US" sz="2880" dirty="0" err="1"/>
              <a:t>CyberShake</a:t>
            </a:r>
            <a:r>
              <a:rPr lang="en-US" sz="2880" dirty="0"/>
              <a:t>: </a:t>
            </a:r>
            <a:r>
              <a:rPr lang="en-US" sz="2880" dirty="0">
                <a:hlinkClick r:id="rId13"/>
              </a:rPr>
              <a:t>http://scec.usc.edu/scecpedia/CyberShake</a:t>
            </a:r>
            <a:endParaRPr lang="en-US" sz="288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27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D479-4FDF-4A1D-8061-0C55BF2F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71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28</a:t>
            </a:fld>
            <a:endParaRPr lang="uk-UA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28600" y="7874896"/>
            <a:ext cx="1584960" cy="274320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defPPr>
              <a:defRPr lang="en-US"/>
            </a:defPPr>
            <a:lvl1pPr marL="0" algn="r" defTabSz="1097463" rtl="0" eaLnBrk="1" latinLnBrk="0" hangingPunct="1">
              <a:defRPr sz="1700" kern="12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463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6194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926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657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2389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1120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852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/>
          </a:p>
        </p:txBody>
      </p:sp>
      <p:pic>
        <p:nvPicPr>
          <p:cNvPr id="8" name="Picture 7" descr="bigus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669" y="3512363"/>
            <a:ext cx="2292123" cy="8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8405" y="5902241"/>
            <a:ext cx="3158885" cy="8818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2983938"/>
            <a:ext cx="1981200" cy="121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C:\Users\Philip James\Documents\PetaSHA_Builds\Build_7_31June2008\SCEC_SSA_2008\New_TACC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59490" y="3879477"/>
            <a:ext cx="255044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USCgr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85567"/>
            <a:ext cx="9144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61304" y="1428754"/>
            <a:ext cx="2745841" cy="12041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" name="Picture 9" descr="isi_logo_red_lar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60511" y="4655857"/>
            <a:ext cx="1953997" cy="124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8610600" y="5329300"/>
            <a:ext cx="4445773" cy="629913"/>
            <a:chOff x="3009900" y="4800600"/>
            <a:chExt cx="3619500" cy="51284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009900" y="4800600"/>
              <a:ext cx="3619500" cy="5128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7" name="Picture 2" descr="https://www.olcf.ornl.gov/wp-content/themes/olcf/images/olcf-logo-white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827665"/>
              <a:ext cx="3524250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0607334" y="6789569"/>
            <a:ext cx="3389164" cy="1085128"/>
            <a:chOff x="-914400" y="852134"/>
            <a:chExt cx="6515100" cy="2085976"/>
          </a:xfrm>
        </p:grpSpPr>
        <p:sp>
          <p:nvSpPr>
            <p:cNvPr id="19" name="Rectangle 18"/>
            <p:cNvSpPr/>
            <p:nvPr/>
          </p:nvSpPr>
          <p:spPr bwMode="auto">
            <a:xfrm>
              <a:off x="-914400" y="852134"/>
              <a:ext cx="6172200" cy="1774030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0" name="Picture 2" descr="https://pegasus.isi.edu/wordpress/wp-content/uploads/2015/10/logo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0" y="852134"/>
              <a:ext cx="6362700" cy="2085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1195316"/>
            <a:ext cx="2386193" cy="128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 descr="incite-1-220x94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9" y="5898429"/>
            <a:ext cx="1651001" cy="705427"/>
          </a:xfrm>
          <a:prstGeom prst="rect">
            <a:avLst/>
          </a:prstGeom>
        </p:spPr>
      </p:pic>
      <p:pic>
        <p:nvPicPr>
          <p:cNvPr id="23" name="Picture 22" descr="doe-logo-1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560803"/>
            <a:ext cx="3637743" cy="914524"/>
          </a:xfrm>
          <a:prstGeom prst="rect">
            <a:avLst/>
          </a:prstGeom>
        </p:spPr>
      </p:pic>
      <p:pic>
        <p:nvPicPr>
          <p:cNvPr id="24" name="Picture 23" descr="Blue Waters logo.tif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44" y="3200400"/>
            <a:ext cx="2057401" cy="73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3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Scientific Workflows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way to express a scientific calculation</a:t>
            </a:r>
          </a:p>
          <a:p>
            <a:r>
              <a:rPr lang="en-US" dirty="0"/>
              <a:t>Multiple tasks with dependencies between them</a:t>
            </a:r>
          </a:p>
          <a:p>
            <a:r>
              <a:rPr lang="en-US" dirty="0"/>
              <a:t>No limitations on tasks</a:t>
            </a:r>
          </a:p>
          <a:p>
            <a:r>
              <a:rPr lang="en-US" dirty="0"/>
              <a:t>Capture task parameters, input, output</a:t>
            </a:r>
          </a:p>
          <a:p>
            <a:r>
              <a:rPr lang="en-US" dirty="0"/>
              <a:t>Independence of workflow process and data</a:t>
            </a:r>
          </a:p>
          <a:p>
            <a:pPr lvl="1"/>
            <a:r>
              <a:rPr lang="en-US" dirty="0"/>
              <a:t>Often, run same workflow with different data</a:t>
            </a:r>
          </a:p>
          <a:p>
            <a:r>
              <a:rPr lang="en-US" dirty="0"/>
              <a:t>You use workflows all the time…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D164E-42E9-40AE-98A5-7963341E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65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Perhaps your workflow is simple…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3</a:t>
            </a:fld>
            <a:endParaRPr lang="en-US" sz="1920"/>
          </a:p>
        </p:txBody>
      </p:sp>
      <p:sp>
        <p:nvSpPr>
          <p:cNvPr id="5" name="Oval 4"/>
          <p:cNvSpPr/>
          <p:nvPr/>
        </p:nvSpPr>
        <p:spPr bwMode="auto">
          <a:xfrm>
            <a:off x="426720" y="3602917"/>
            <a:ext cx="231648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66" y="3816181"/>
            <a:ext cx="195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stage-in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779520" y="3602917"/>
            <a:ext cx="268224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7067" y="3805422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parallel job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7634349" y="3602917"/>
            <a:ext cx="285077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56269" y="3788435"/>
            <a:ext cx="268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post-process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1521440" y="3581400"/>
            <a:ext cx="237744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50362" y="3794664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stage-out</a:t>
            </a:r>
          </a:p>
        </p:txBody>
      </p:sp>
      <p:cxnSp>
        <p:nvCxnSpPr>
          <p:cNvPr id="86" name="Straight Arrow Connector 85"/>
          <p:cNvCxnSpPr>
            <a:stCxn id="5" idx="6"/>
            <a:endCxn id="7" idx="2"/>
          </p:cNvCxnSpPr>
          <p:nvPr/>
        </p:nvCxnSpPr>
        <p:spPr bwMode="auto">
          <a:xfrm>
            <a:off x="2743200" y="4151557"/>
            <a:ext cx="103632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7" name="Straight Arrow Connector 86"/>
          <p:cNvCxnSpPr>
            <a:endCxn id="10" idx="2"/>
          </p:cNvCxnSpPr>
          <p:nvPr/>
        </p:nvCxnSpPr>
        <p:spPr bwMode="auto">
          <a:xfrm>
            <a:off x="6461760" y="4151557"/>
            <a:ext cx="1172589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10485120" y="4138064"/>
            <a:ext cx="103632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BCBA232-0F1A-4709-8632-B194D38C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77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…or maybe a bit more complicated…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4</a:t>
            </a:fld>
            <a:endParaRPr lang="en-US" sz="1920"/>
          </a:p>
        </p:txBody>
      </p:sp>
      <p:sp>
        <p:nvSpPr>
          <p:cNvPr id="5" name="Oval 4"/>
          <p:cNvSpPr/>
          <p:nvPr/>
        </p:nvSpPr>
        <p:spPr bwMode="auto">
          <a:xfrm>
            <a:off x="426720" y="3322320"/>
            <a:ext cx="274320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842" y="3514067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pre-process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220589" y="3307032"/>
            <a:ext cx="175349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1520" y="3535584"/>
            <a:ext cx="17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Job 2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8122029" y="3322320"/>
            <a:ext cx="285077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71560" y="3550872"/>
            <a:ext cx="268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visualize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1765280" y="3322320"/>
            <a:ext cx="237744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0" y="3535584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publish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4220589" y="4663440"/>
            <a:ext cx="175349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65320" y="4891992"/>
            <a:ext cx="17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Job 3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4220589" y="1981200"/>
            <a:ext cx="175349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1520" y="2189204"/>
            <a:ext cx="17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Job 1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4220589" y="6126480"/>
            <a:ext cx="175349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5320" y="6355032"/>
            <a:ext cx="17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Job 4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169920" y="3870960"/>
            <a:ext cx="103632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1" name="Straight Arrow Connector 20"/>
          <p:cNvCxnSpPr>
            <a:cxnSpLocks/>
            <a:endCxn id="16" idx="2"/>
          </p:cNvCxnSpPr>
          <p:nvPr/>
        </p:nvCxnSpPr>
        <p:spPr bwMode="auto">
          <a:xfrm flipV="1">
            <a:off x="2926080" y="2529840"/>
            <a:ext cx="1294509" cy="984228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2" name="Straight Arrow Connector 21"/>
          <p:cNvCxnSpPr>
            <a:endCxn id="14" idx="2"/>
          </p:cNvCxnSpPr>
          <p:nvPr/>
        </p:nvCxnSpPr>
        <p:spPr bwMode="auto">
          <a:xfrm>
            <a:off x="2926080" y="4170383"/>
            <a:ext cx="1294509" cy="1041698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>
            <a:endCxn id="18" idx="2"/>
          </p:cNvCxnSpPr>
          <p:nvPr/>
        </p:nvCxnSpPr>
        <p:spPr bwMode="auto">
          <a:xfrm>
            <a:off x="2621280" y="4297680"/>
            <a:ext cx="1599309" cy="237744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974080" y="2502947"/>
            <a:ext cx="2316480" cy="1185133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" name="Straight Arrow Connector 27"/>
          <p:cNvCxnSpPr>
            <a:endCxn id="10" idx="2"/>
          </p:cNvCxnSpPr>
          <p:nvPr/>
        </p:nvCxnSpPr>
        <p:spPr bwMode="auto">
          <a:xfrm>
            <a:off x="5974080" y="3870960"/>
            <a:ext cx="2147949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5974080" y="4053840"/>
            <a:ext cx="2316480" cy="115824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2" name="Straight Arrow Connector 31"/>
          <p:cNvCxnSpPr>
            <a:endCxn id="10" idx="3"/>
          </p:cNvCxnSpPr>
          <p:nvPr/>
        </p:nvCxnSpPr>
        <p:spPr bwMode="auto">
          <a:xfrm flipV="1">
            <a:off x="5974081" y="4258907"/>
            <a:ext cx="2565435" cy="2410835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4" name="Straight Arrow Connector 33"/>
          <p:cNvCxnSpPr>
            <a:stCxn id="10" idx="6"/>
            <a:endCxn id="12" idx="2"/>
          </p:cNvCxnSpPr>
          <p:nvPr/>
        </p:nvCxnSpPr>
        <p:spPr bwMode="auto">
          <a:xfrm>
            <a:off x="10972800" y="3870960"/>
            <a:ext cx="79248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60775081-27BB-40AF-8F65-5C76D331B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4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…or maybe just confusing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5</a:t>
            </a:fld>
            <a:endParaRPr lang="en-US" sz="1920"/>
          </a:p>
        </p:txBody>
      </p:sp>
      <p:sp>
        <p:nvSpPr>
          <p:cNvPr id="5" name="Oval 4"/>
          <p:cNvSpPr/>
          <p:nvPr/>
        </p:nvSpPr>
        <p:spPr bwMode="auto">
          <a:xfrm>
            <a:off x="426720" y="2092737"/>
            <a:ext cx="231648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306001"/>
            <a:ext cx="195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stage-in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023360" y="3677697"/>
            <a:ext cx="268224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891" y="3906249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parallel job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8168640" y="2214657"/>
            <a:ext cx="285077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5251" y="2254378"/>
            <a:ext cx="268224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post-process again if it failed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1826240" y="2114254"/>
            <a:ext cx="237744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09120" y="232751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stage-out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444646" y="4208411"/>
            <a:ext cx="2316480" cy="134112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4287298"/>
            <a:ext cx="195072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stage-in that other file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4145280" y="2092737"/>
            <a:ext cx="231648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6280" y="2057400"/>
            <a:ext cx="195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edit file names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4023360" y="5384577"/>
            <a:ext cx="2316480" cy="134112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5280" y="5596759"/>
            <a:ext cx="213360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job you always forget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8290560" y="5881533"/>
            <a:ext cx="2316480" cy="134112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73440" y="5872258"/>
            <a:ext cx="195072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job from past post-doc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7254240" y="3677697"/>
            <a:ext cx="268224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1704320" y="6125373"/>
            <a:ext cx="231648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87200" y="6238018"/>
            <a:ext cx="195072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email your supervisor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15200" y="3884732"/>
            <a:ext cx="268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post-process</a:t>
            </a:r>
          </a:p>
        </p:txBody>
      </p:sp>
      <p:cxnSp>
        <p:nvCxnSpPr>
          <p:cNvPr id="28" name="Straight Arrow Connector 27"/>
          <p:cNvCxnSpPr>
            <a:stCxn id="5" idx="6"/>
            <a:endCxn id="16" idx="2"/>
          </p:cNvCxnSpPr>
          <p:nvPr/>
        </p:nvCxnSpPr>
        <p:spPr bwMode="auto">
          <a:xfrm>
            <a:off x="2743200" y="2641377"/>
            <a:ext cx="140208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" name="Straight Arrow Connector 28"/>
          <p:cNvCxnSpPr>
            <a:endCxn id="7" idx="2"/>
          </p:cNvCxnSpPr>
          <p:nvPr/>
        </p:nvCxnSpPr>
        <p:spPr bwMode="auto">
          <a:xfrm flipV="1">
            <a:off x="2621280" y="4226338"/>
            <a:ext cx="1402080" cy="343397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>
            <a:endCxn id="18" idx="2"/>
          </p:cNvCxnSpPr>
          <p:nvPr/>
        </p:nvCxnSpPr>
        <p:spPr bwMode="auto">
          <a:xfrm>
            <a:off x="2438400" y="5364855"/>
            <a:ext cx="1584960" cy="690282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3" name="Straight Arrow Connector 32"/>
          <p:cNvCxnSpPr>
            <a:endCxn id="7" idx="0"/>
          </p:cNvCxnSpPr>
          <p:nvPr/>
        </p:nvCxnSpPr>
        <p:spPr bwMode="auto">
          <a:xfrm>
            <a:off x="5303520" y="3190017"/>
            <a:ext cx="60960" cy="48768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6" name="Straight Arrow Connector 35"/>
          <p:cNvCxnSpPr>
            <a:cxnSpLocks/>
          </p:cNvCxnSpPr>
          <p:nvPr/>
        </p:nvCxnSpPr>
        <p:spPr bwMode="auto">
          <a:xfrm flipH="1" flipV="1">
            <a:off x="8778240" y="4774977"/>
            <a:ext cx="670560" cy="109728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8" name="Straight Arrow Connector 37"/>
          <p:cNvCxnSpPr>
            <a:endCxn id="22" idx="2"/>
          </p:cNvCxnSpPr>
          <p:nvPr/>
        </p:nvCxnSpPr>
        <p:spPr bwMode="auto">
          <a:xfrm>
            <a:off x="6705600" y="4226337"/>
            <a:ext cx="54864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0" name="Straight Arrow Connector 39"/>
          <p:cNvCxnSpPr>
            <a:cxnSpLocks/>
          </p:cNvCxnSpPr>
          <p:nvPr/>
        </p:nvCxnSpPr>
        <p:spPr bwMode="auto">
          <a:xfrm>
            <a:off x="6278880" y="6238017"/>
            <a:ext cx="2011680" cy="30480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8641081" y="3311937"/>
            <a:ext cx="472440" cy="36576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7" name="Straight Arrow Connector 46"/>
          <p:cNvCxnSpPr>
            <a:endCxn id="12" idx="2"/>
          </p:cNvCxnSpPr>
          <p:nvPr/>
        </p:nvCxnSpPr>
        <p:spPr bwMode="auto">
          <a:xfrm flipV="1">
            <a:off x="11019411" y="2662894"/>
            <a:ext cx="806829" cy="59302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9" name="Straight Arrow Connector 48"/>
          <p:cNvCxnSpPr>
            <a:cxnSpLocks/>
          </p:cNvCxnSpPr>
          <p:nvPr/>
        </p:nvCxnSpPr>
        <p:spPr bwMode="auto">
          <a:xfrm flipH="1">
            <a:off x="12862560" y="3203415"/>
            <a:ext cx="152400" cy="2912682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2" name="Oval 51"/>
          <p:cNvSpPr/>
          <p:nvPr/>
        </p:nvSpPr>
        <p:spPr bwMode="auto">
          <a:xfrm>
            <a:off x="9997440" y="4409216"/>
            <a:ext cx="2316480" cy="1300779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936480" y="4490037"/>
            <a:ext cx="243840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do you still need this job?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11932921" y="5529809"/>
            <a:ext cx="381000" cy="708208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9891651" y="4294469"/>
            <a:ext cx="471549" cy="365288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22B09844-506B-4757-A68C-D7A11242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4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Workflow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95400"/>
            <a:ext cx="14295120" cy="6324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Task executions</a:t>
            </a:r>
          </a:p>
          <a:p>
            <a:pPr lvl="1"/>
            <a:r>
              <a:rPr lang="en-US" dirty="0"/>
              <a:t>Specify a series of tasks to run</a:t>
            </a:r>
          </a:p>
          <a:p>
            <a:r>
              <a:rPr lang="en-US" dirty="0"/>
              <a:t>Data and control dependencies between tasks</a:t>
            </a:r>
          </a:p>
          <a:p>
            <a:pPr lvl="1"/>
            <a:r>
              <a:rPr lang="en-US" dirty="0"/>
              <a:t>Outputs from one task may be inputs for another</a:t>
            </a:r>
          </a:p>
          <a:p>
            <a:r>
              <a:rPr lang="en-US" dirty="0"/>
              <a:t>Task scheduling</a:t>
            </a:r>
          </a:p>
          <a:p>
            <a:pPr lvl="1"/>
            <a:r>
              <a:rPr lang="en-US" dirty="0"/>
              <a:t>Some tasks may be able to run in parallel with other tasks</a:t>
            </a:r>
          </a:p>
          <a:p>
            <a:r>
              <a:rPr lang="en-US" dirty="0"/>
              <a:t>File and metadata management</a:t>
            </a:r>
          </a:p>
          <a:p>
            <a:pPr lvl="1"/>
            <a:r>
              <a:rPr lang="en-US" dirty="0"/>
              <a:t>Track when a task was run, key parameters</a:t>
            </a:r>
          </a:p>
          <a:p>
            <a:r>
              <a:rPr lang="en-US" dirty="0"/>
              <a:t>Resource provisioning (getting cores)</a:t>
            </a:r>
          </a:p>
          <a:p>
            <a:pPr lvl="1"/>
            <a:r>
              <a:rPr lang="en-US" dirty="0"/>
              <a:t>Computational resources are needed to run jobs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6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F6EF4-7473-432C-B634-F84A2778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we need help with?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95400"/>
            <a:ext cx="14295120" cy="6096000"/>
          </a:xfrm>
        </p:spPr>
        <p:txBody>
          <a:bodyPr/>
          <a:lstStyle/>
          <a:p>
            <a:r>
              <a:rPr lang="en-US" dirty="0"/>
              <a:t>Task executions</a:t>
            </a:r>
          </a:p>
          <a:p>
            <a:pPr lvl="1"/>
            <a:r>
              <a:rPr lang="en-US" dirty="0"/>
              <a:t>What if something fails in the middle?</a:t>
            </a:r>
          </a:p>
          <a:p>
            <a:r>
              <a:rPr lang="en-US" dirty="0"/>
              <a:t>Data and control dependencies</a:t>
            </a:r>
          </a:p>
          <a:p>
            <a:pPr lvl="1"/>
            <a:r>
              <a:rPr lang="en-US" dirty="0"/>
              <a:t>Make sure inputs are available for tasks</a:t>
            </a:r>
          </a:p>
          <a:p>
            <a:r>
              <a:rPr lang="en-US" dirty="0"/>
              <a:t>Task scheduling</a:t>
            </a:r>
          </a:p>
          <a:p>
            <a:pPr lvl="1"/>
            <a:r>
              <a:rPr lang="en-US" dirty="0"/>
              <a:t>Minimize execution time while preserving dependencies</a:t>
            </a:r>
          </a:p>
          <a:p>
            <a:r>
              <a:rPr lang="en-US" dirty="0"/>
              <a:t>Metadata</a:t>
            </a:r>
          </a:p>
          <a:p>
            <a:pPr lvl="1"/>
            <a:r>
              <a:rPr lang="en-US" dirty="0"/>
              <a:t>Automatically capture and track</a:t>
            </a:r>
          </a:p>
          <a:p>
            <a:r>
              <a:rPr lang="en-US" dirty="0"/>
              <a:t>Getting cores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7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FFE24-936D-4BD5-8CC5-48A8DEB7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5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Workflow tools can help!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Automate your pipeline</a:t>
            </a:r>
          </a:p>
          <a:p>
            <a:r>
              <a:rPr lang="en-US" dirty="0"/>
              <a:t>Define your workflow via programming or GUI</a:t>
            </a:r>
          </a:p>
          <a:p>
            <a:r>
              <a:rPr lang="en-US" dirty="0"/>
              <a:t>Run workflow on local or remote system</a:t>
            </a:r>
          </a:p>
          <a:p>
            <a:r>
              <a:rPr lang="en-US" dirty="0"/>
              <a:t>Can support all kinds of workflows</a:t>
            </a:r>
          </a:p>
          <a:p>
            <a:r>
              <a:rPr lang="en-US" dirty="0"/>
              <a:t>Use existing code (no changes)</a:t>
            </a:r>
          </a:p>
          <a:p>
            <a:r>
              <a:rPr lang="en-US" dirty="0"/>
              <a:t>Provide many kinds of fancy features and capabilities</a:t>
            </a:r>
          </a:p>
          <a:p>
            <a:pPr lvl="1"/>
            <a:r>
              <a:rPr lang="en-US" dirty="0"/>
              <a:t>Flexible but can be complex</a:t>
            </a:r>
          </a:p>
          <a:p>
            <a:r>
              <a:rPr lang="en-US" dirty="0"/>
              <a:t>Will discuss one set of tools (Pegasus) as example, but concepts are shared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8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4A639-555E-4DCE-9725-268CB2F4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28189"/>
      </p:ext>
    </p:extLst>
  </p:cSld>
  <p:clrMapOvr>
    <a:masterClrMapping/>
  </p:clrMapOvr>
</p:sld>
</file>

<file path=ppt/theme/theme1.xml><?xml version="1.0" encoding="utf-8"?>
<a:theme xmlns:a="http://schemas.openxmlformats.org/drawingml/2006/main" name="Continental North America 16x9">
  <a:themeElements>
    <a:clrScheme name="Custom 8">
      <a:dk1>
        <a:srgbClr val="000000"/>
      </a:dk1>
      <a:lt1>
        <a:srgbClr val="990000"/>
      </a:lt1>
      <a:dk2>
        <a:srgbClr val="DDDDBE"/>
      </a:dk2>
      <a:lt2>
        <a:srgbClr val="AAB9C3"/>
      </a:lt2>
      <a:accent1>
        <a:srgbClr val="561643"/>
      </a:accent1>
      <a:accent2>
        <a:srgbClr val="2076FF"/>
      </a:accent2>
      <a:accent3>
        <a:srgbClr val="8EA604"/>
      </a:accent3>
      <a:accent4>
        <a:srgbClr val="F4B841"/>
      </a:accent4>
      <a:accent5>
        <a:srgbClr val="D17422"/>
      </a:accent5>
      <a:accent6>
        <a:srgbClr val="F75C03"/>
      </a:accent6>
      <a:hlink>
        <a:srgbClr val="2075FF"/>
      </a:hlink>
      <a:folHlink>
        <a:srgbClr val="AAB9C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MapSeries-NorthAmerica_Tan" id="{8CFAC0C2-7596-8141-AC09-7B1BE1AF27ED}" vid="{D2FAE4A1-1E70-C04D-8AB3-03C38252D52D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1380830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template - appropriate for students, teachers, or businesses -  features a title slide with a map of the North American continent in a gray-on-gray color scheme. It's one of a related series of templates, each featuring a different continent.  This template is compatible with PowerPoint 2013 and later, and offers a variety of slide layouts including title slides, bulleted lists, photo with captions, a sample chart, and blank slide, all in a widescreen (16X9) format.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2011-12-19T18:35:00+00:00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TP102804878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725058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DA6411-895A-4DF5-A580-370C32B8C9B0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A4BDDA-73A5-4604-9F26-B2277CE31D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1938</Words>
  <Application>Microsoft Office PowerPoint</Application>
  <PresentationFormat>Custom</PresentationFormat>
  <Paragraphs>379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Century Gothic</vt:lpstr>
      <vt:lpstr>Courier New</vt:lpstr>
      <vt:lpstr>Times</vt:lpstr>
      <vt:lpstr>Continental North America 16x9</vt:lpstr>
      <vt:lpstr>Simplify Your Science with Workflow Tools</vt:lpstr>
      <vt:lpstr>Overview</vt:lpstr>
      <vt:lpstr>Scientific Workflows</vt:lpstr>
      <vt:lpstr>Perhaps your workflow is simple…</vt:lpstr>
      <vt:lpstr>…or maybe a bit more complicated…</vt:lpstr>
      <vt:lpstr>…or maybe just confusing</vt:lpstr>
      <vt:lpstr>Workflow Components</vt:lpstr>
      <vt:lpstr>What do we need help with?</vt:lpstr>
      <vt:lpstr>Workflow tools can help!</vt:lpstr>
      <vt:lpstr>Pegasus-WMS</vt:lpstr>
      <vt:lpstr>Sample Workflow Creation</vt:lpstr>
      <vt:lpstr>Getting ready to run (“Planning”)</vt:lpstr>
      <vt:lpstr>Pegasus Workflow Path</vt:lpstr>
      <vt:lpstr>Other tools in stack</vt:lpstr>
      <vt:lpstr>Full workflow stack</vt:lpstr>
      <vt:lpstr>Other Workflow Tools</vt:lpstr>
      <vt:lpstr>Other Workflow Tools</vt:lpstr>
      <vt:lpstr>More Workflow Tools</vt:lpstr>
      <vt:lpstr>Workflow Application:  CyberShake</vt:lpstr>
      <vt:lpstr>CyberShake Computational Requirements</vt:lpstr>
      <vt:lpstr>Challenge:  Resource Provisioning</vt:lpstr>
      <vt:lpstr>Pegasus-mpi-cluster</vt:lpstr>
      <vt:lpstr>Challenge:  Data Management</vt:lpstr>
      <vt:lpstr>CyberShake Study 17.3</vt:lpstr>
      <vt:lpstr>Problems Workflows Solve</vt:lpstr>
      <vt:lpstr>Should you use workflow tools?</vt:lpstr>
      <vt:lpstr>Final Thoughts</vt:lpstr>
      <vt:lpstr>Links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2017-06-20T22:47:00Z</cp:lastPrinted>
  <dcterms:created xsi:type="dcterms:W3CDTF">2017-06-20T22:12:15Z</dcterms:created>
  <dcterms:modified xsi:type="dcterms:W3CDTF">2018-07-10T08:40:13Z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