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08" r:id="rId5"/>
    <p:sldId id="370" r:id="rId6"/>
    <p:sldId id="374" r:id="rId7"/>
    <p:sldId id="372" r:id="rId8"/>
    <p:sldId id="373" r:id="rId9"/>
    <p:sldId id="378" r:id="rId10"/>
    <p:sldId id="377" r:id="rId11"/>
    <p:sldId id="387" r:id="rId12"/>
    <p:sldId id="383" r:id="rId13"/>
    <p:sldId id="380" r:id="rId14"/>
    <p:sldId id="381" r:id="rId15"/>
    <p:sldId id="382" r:id="rId16"/>
    <p:sldId id="384" r:id="rId17"/>
    <p:sldId id="385" r:id="rId18"/>
    <p:sldId id="386" r:id="rId19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EDD"/>
    <a:srgbClr val="FF00FF"/>
    <a:srgbClr val="800000"/>
    <a:srgbClr val="9D171E"/>
    <a:srgbClr val="9E1C1F"/>
    <a:srgbClr val="B5B79A"/>
    <a:srgbClr val="F4FF52"/>
    <a:srgbClr val="F9D691"/>
    <a:srgbClr val="DDD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86383"/>
  </p:normalViewPr>
  <p:slideViewPr>
    <p:cSldViewPr>
      <p:cViewPr>
        <p:scale>
          <a:sx n="80" d="100"/>
          <a:sy n="80" d="100"/>
        </p:scale>
        <p:origin x="114" y="420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2/22/2022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2/22/2022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2/22/2022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651759"/>
            <a:ext cx="12483085" cy="1920241"/>
          </a:xfrm>
        </p:spPr>
        <p:txBody>
          <a:bodyPr>
            <a:normAutofit/>
          </a:bodyPr>
          <a:lstStyle/>
          <a:p>
            <a:r>
              <a:rPr lang="en-US" dirty="0" err="1"/>
              <a:t>CyberShake</a:t>
            </a:r>
            <a:r>
              <a:rPr lang="en-US" dirty="0"/>
              <a:t> Study 21.12:</a:t>
            </a:r>
            <a:br>
              <a:rPr lang="en-US" dirty="0"/>
            </a:br>
            <a:r>
              <a:rPr lang="en-US" dirty="0"/>
              <a:t>Say, what is that, anyway?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11707368" cy="6096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February 2022 SCEC Staff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463E5A-4752-4878-BFED-8A58FB1576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Callaghan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C08A-D20A-47F5-A267-54203782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2719877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Study 21.12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8DABB-3447-47B8-AF02-9DE2E9C0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483E1-D378-46A9-907A-3AB0B2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86EEB-BF93-486B-A358-5A6F867A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BC44DBA-BFE7-4D67-BBE6-ADFB221CF35F}"/>
              </a:ext>
            </a:extLst>
          </p:cNvPr>
          <p:cNvSpPr/>
          <p:nvPr/>
        </p:nvSpPr>
        <p:spPr>
          <a:xfrm rot="5400000">
            <a:off x="5410200" y="2382691"/>
            <a:ext cx="762000" cy="3048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CB023-8668-41C6-982A-8875FE18A215}"/>
              </a:ext>
            </a:extLst>
          </p:cNvPr>
          <p:cNvSpPr txBox="1"/>
          <p:nvPr/>
        </p:nvSpPr>
        <p:spPr>
          <a:xfrm>
            <a:off x="3810000" y="4325791"/>
            <a:ext cx="3886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What is </a:t>
            </a:r>
            <a:r>
              <a:rPr lang="en-US" sz="2800" dirty="0" err="1"/>
              <a:t>CyberShake</a:t>
            </a:r>
            <a:r>
              <a:rPr lang="en-US" sz="2800" dirty="0"/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317EF0B-DA80-4BBF-8EB8-4B857E74CD5B}"/>
              </a:ext>
            </a:extLst>
          </p:cNvPr>
          <p:cNvSpPr/>
          <p:nvPr/>
        </p:nvSpPr>
        <p:spPr>
          <a:xfrm rot="5400000">
            <a:off x="8610600" y="2367522"/>
            <a:ext cx="762000" cy="3048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2C194-3BDE-4B81-B125-6F26F41A2DB9}"/>
              </a:ext>
            </a:extLst>
          </p:cNvPr>
          <p:cNvSpPr txBox="1"/>
          <p:nvPr/>
        </p:nvSpPr>
        <p:spPr>
          <a:xfrm>
            <a:off x="7315200" y="4343400"/>
            <a:ext cx="38862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What’s unique about Study 21.12?</a:t>
            </a:r>
          </a:p>
        </p:txBody>
      </p:sp>
    </p:spTree>
    <p:extLst>
      <p:ext uri="{BB962C8B-B14F-4D97-AF65-F5344CB8AC3E}">
        <p14:creationId xmlns:p14="http://schemas.microsoft.com/office/powerpoint/2010/main" val="22433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E26C-982E-40A8-BD70-648F6FE8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special about this study, scientifically?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6BA0-CD72-456B-87FA-BF6AD37B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0532651" cy="6492240"/>
          </a:xfrm>
        </p:spPr>
        <p:txBody>
          <a:bodyPr>
            <a:normAutofit/>
          </a:bodyPr>
          <a:lstStyle/>
          <a:p>
            <a:r>
              <a:rPr lang="en-US" dirty="0" err="1"/>
              <a:t>RSQSim</a:t>
            </a:r>
            <a:r>
              <a:rPr lang="en-US" dirty="0"/>
              <a:t> earthquake simulator as source of ERF</a:t>
            </a:r>
          </a:p>
          <a:p>
            <a:r>
              <a:rPr lang="en-US" dirty="0"/>
              <a:t>Kevin and Bruce Shaw</a:t>
            </a:r>
            <a:br>
              <a:rPr lang="en-US" dirty="0"/>
            </a:br>
            <a:r>
              <a:rPr lang="en-US" dirty="0"/>
              <a:t>generated 715,000 years of</a:t>
            </a:r>
            <a:br>
              <a:rPr lang="en-US" dirty="0"/>
            </a:br>
            <a:r>
              <a:rPr lang="en-US" dirty="0"/>
              <a:t>California earthquakes</a:t>
            </a:r>
          </a:p>
          <a:p>
            <a:r>
              <a:rPr lang="en-US" dirty="0"/>
              <a:t>Builds on Kevin’s paper</a:t>
            </a:r>
            <a:br>
              <a:rPr lang="en-US" dirty="0"/>
            </a:br>
            <a:r>
              <a:rPr lang="en-US" dirty="0"/>
              <a:t>(presented at 10/20</a:t>
            </a:r>
            <a:br>
              <a:rPr lang="en-US" dirty="0"/>
            </a:br>
            <a:r>
              <a:rPr lang="en-US" dirty="0"/>
              <a:t>staff meeting)</a:t>
            </a:r>
          </a:p>
          <a:p>
            <a:r>
              <a:rPr lang="en-US" dirty="0"/>
              <a:t>Entire Southern California</a:t>
            </a:r>
            <a:br>
              <a:rPr lang="en-US" dirty="0"/>
            </a:br>
            <a:r>
              <a:rPr lang="en-US" dirty="0"/>
              <a:t>hazard map (335 sites)</a:t>
            </a:r>
          </a:p>
          <a:p>
            <a:r>
              <a:rPr lang="en-US" dirty="0"/>
              <a:t>First fully physics-based PSHA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8144B-B247-461B-B955-15FD2993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98671-6574-40B9-99B1-D45FAEE0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78B7B-9DBF-4DE3-9BEC-C3AAC63B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7" name="rsqsim_3kyr_30s.avi">
            <a:hlinkClick r:id="" action="ppaction://media"/>
            <a:extLst>
              <a:ext uri="{FF2B5EF4-FFF2-40B4-BE49-F238E27FC236}">
                <a16:creationId xmlns:a16="http://schemas.microsoft.com/office/drawing/2014/main" id="{D753D69E-171F-459D-AD2B-BCEEFE5A3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1828800"/>
            <a:ext cx="9372600" cy="51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21FDD6-D986-4367-BAFF-BAB37E208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261360" y="3733800"/>
            <a:ext cx="1152144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2647B-3B74-4153-8243-400F26E8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special about this study, technically?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26C58-D4DB-4B0E-8A59-82F6B4E27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summer 2021, moved our workflow server to USC CARC</a:t>
            </a:r>
          </a:p>
          <a:p>
            <a:pPr lvl="1"/>
            <a:r>
              <a:rPr lang="en-US" dirty="0"/>
              <a:t>Many issues to resolve (storage, firewall, permissions, etc.)</a:t>
            </a:r>
          </a:p>
          <a:p>
            <a:pPr lvl="1"/>
            <a:r>
              <a:rPr lang="en-US" dirty="0"/>
              <a:t>First </a:t>
            </a:r>
            <a:r>
              <a:rPr lang="en-US" dirty="0" err="1"/>
              <a:t>CyberShake</a:t>
            </a:r>
            <a:r>
              <a:rPr lang="en-US" dirty="0"/>
              <a:t> study with new server</a:t>
            </a:r>
          </a:p>
          <a:p>
            <a:r>
              <a:rPr lang="en-US" dirty="0"/>
              <a:t>First study to use the Summit supercomputer at Oak Ridge</a:t>
            </a:r>
          </a:p>
          <a:p>
            <a:pPr lvl="1"/>
            <a:r>
              <a:rPr lang="en-US" dirty="0"/>
              <a:t>#2 on Top500 list</a:t>
            </a:r>
          </a:p>
          <a:p>
            <a:pPr lvl="1"/>
            <a:r>
              <a:rPr lang="en-US" dirty="0"/>
              <a:t>70,000 node-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FF2CC-F5A4-451C-A448-294990CD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DBFA-F8A6-4E45-BEAA-08D72544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619-762F-4FFD-9857-362BD999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360EFA-227C-48F3-B16F-7A2B9A2CFBE5}"/>
              </a:ext>
            </a:extLst>
          </p:cNvPr>
          <p:cNvSpPr/>
          <p:nvPr/>
        </p:nvSpPr>
        <p:spPr>
          <a:xfrm>
            <a:off x="4574260" y="4495800"/>
            <a:ext cx="685800" cy="565126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147BB5-01AD-44AA-A528-5F8B3913098E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5260060" y="4778363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AEA2C1-2E8D-4568-A308-73C779C8CCF7}"/>
              </a:ext>
            </a:extLst>
          </p:cNvPr>
          <p:cNvSpPr txBox="1"/>
          <p:nvPr/>
        </p:nvSpPr>
        <p:spPr>
          <a:xfrm>
            <a:off x="5869660" y="4572000"/>
            <a:ext cx="36031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Peak of 46% of Summit</a:t>
            </a:r>
          </a:p>
        </p:txBody>
      </p:sp>
    </p:spTree>
    <p:extLst>
      <p:ext uri="{BB962C8B-B14F-4D97-AF65-F5344CB8AC3E}">
        <p14:creationId xmlns:p14="http://schemas.microsoft.com/office/powerpoint/2010/main" val="144738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3F7A-0A92-4DE8-A695-F12C2510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Results, 2 sec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A5DB4A37-9930-41FC-97D9-D9397C8BF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r="4967" b="5518"/>
          <a:stretch/>
        </p:blipFill>
        <p:spPr>
          <a:xfrm>
            <a:off x="363948" y="1410727"/>
            <a:ext cx="6265451" cy="64466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B660B-AD26-4846-88F2-34206435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D70A-6434-4F39-8C61-4E8159B1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FD82-804B-4C72-88DA-AF375B66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EA39E548-34BC-4038-B43A-7E3DE822A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905" b="5308"/>
          <a:stretch/>
        </p:blipFill>
        <p:spPr>
          <a:xfrm>
            <a:off x="7885408" y="1388157"/>
            <a:ext cx="6592593" cy="64465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85C94-AF3B-488E-9851-4EE4885B93DC}"/>
              </a:ext>
            </a:extLst>
          </p:cNvPr>
          <p:cNvSpPr txBox="1"/>
          <p:nvPr/>
        </p:nvSpPr>
        <p:spPr>
          <a:xfrm>
            <a:off x="2362200" y="1013938"/>
            <a:ext cx="2590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Study 21.12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C1B8A-8129-42C7-8196-E732A4B46172}"/>
              </a:ext>
            </a:extLst>
          </p:cNvPr>
          <p:cNvSpPr txBox="1"/>
          <p:nvPr/>
        </p:nvSpPr>
        <p:spPr>
          <a:xfrm>
            <a:off x="9296400" y="669566"/>
            <a:ext cx="47244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Ratio of Study 21.12 to UCERF2 </a:t>
            </a:r>
            <a:r>
              <a:rPr lang="en-US" sz="2800" dirty="0" err="1"/>
              <a:t>CyberShake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760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3F7A-0A92-4DE8-A695-F12C2510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Results, 3 sec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B660B-AD26-4846-88F2-34206435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D70A-6434-4F39-8C61-4E8159B1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FD82-804B-4C72-88DA-AF375B66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85C94-AF3B-488E-9851-4EE4885B93DC}"/>
              </a:ext>
            </a:extLst>
          </p:cNvPr>
          <p:cNvSpPr txBox="1"/>
          <p:nvPr/>
        </p:nvSpPr>
        <p:spPr>
          <a:xfrm>
            <a:off x="2362200" y="1013938"/>
            <a:ext cx="2590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Study 21.12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C1B8A-8129-42C7-8196-E732A4B46172}"/>
              </a:ext>
            </a:extLst>
          </p:cNvPr>
          <p:cNvSpPr txBox="1"/>
          <p:nvPr/>
        </p:nvSpPr>
        <p:spPr>
          <a:xfrm>
            <a:off x="9296400" y="669566"/>
            <a:ext cx="47244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Ratio of Study 21.12 to UCERF2 </a:t>
            </a:r>
            <a:r>
              <a:rPr lang="en-US" sz="2800" dirty="0" err="1"/>
              <a:t>CyberShake</a:t>
            </a:r>
            <a:endParaRPr lang="en-US" sz="2800" dirty="0"/>
          </a:p>
        </p:txBody>
      </p:sp>
      <p:pic>
        <p:nvPicPr>
          <p:cNvPr id="7" name="Picture 6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BA66C7B3-B7B6-49B7-936B-EF147A20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719" r="-2206" b="5689"/>
          <a:stretch/>
        </p:blipFill>
        <p:spPr>
          <a:xfrm>
            <a:off x="7941200" y="1465124"/>
            <a:ext cx="6765400" cy="6383476"/>
          </a:xfrm>
          <a:prstGeom prst="rect">
            <a:avLst/>
          </a:prstGeom>
        </p:spPr>
      </p:pic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D7E54324-262F-4CD6-8473-E358FD503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4211" b="5976"/>
          <a:stretch/>
        </p:blipFill>
        <p:spPr>
          <a:xfrm>
            <a:off x="340425" y="1416694"/>
            <a:ext cx="6376680" cy="6446929"/>
          </a:xfrm>
        </p:spPr>
      </p:pic>
    </p:spTree>
    <p:extLst>
      <p:ext uri="{BB962C8B-B14F-4D97-AF65-F5344CB8AC3E}">
        <p14:creationId xmlns:p14="http://schemas.microsoft.com/office/powerpoint/2010/main" val="29010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42CE-F54A-4496-8DA3-FF866C7C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you know!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44267-0870-48FB-8795-E8BB2B8C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9EA36-59A1-452F-8ADF-524DB65E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6F3-2ECC-4C9D-9DDB-F4BA99BD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F00A1-A82B-4AEC-9952-EB476449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685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CC9C-D4C5-4BDC-A808-FC888B66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January 2022 staff slides…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E5B01-2FA0-444E-A32D-A932C21F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FBD96-0557-43DF-9E4A-F9D6E840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EAA9-4139-413E-8A8E-6C6D8B1F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68CB3-B0F6-4D6B-82F3-C9E44733A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20371" r="46354" b="17593"/>
          <a:stretch/>
        </p:blipFill>
        <p:spPr>
          <a:xfrm>
            <a:off x="931982" y="1828800"/>
            <a:ext cx="4648200" cy="510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F53F5D-8BB5-4718-9CE1-4CF0B3FA7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3" t="21111" r="12499" b="41667"/>
          <a:stretch/>
        </p:blipFill>
        <p:spPr>
          <a:xfrm>
            <a:off x="6676799" y="4434840"/>
            <a:ext cx="7086600" cy="3063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BB315F-3106-4837-8431-DFFBF170F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25" t="21111" r="13116" b="50926"/>
          <a:stretch/>
        </p:blipFill>
        <p:spPr>
          <a:xfrm>
            <a:off x="7315200" y="1516380"/>
            <a:ext cx="4939046" cy="230124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EC2482C-8339-403B-BB3D-3F75A0E0F47A}"/>
              </a:ext>
            </a:extLst>
          </p:cNvPr>
          <p:cNvSpPr/>
          <p:nvPr/>
        </p:nvSpPr>
        <p:spPr>
          <a:xfrm>
            <a:off x="6934200" y="2971800"/>
            <a:ext cx="5791200" cy="102108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9EF1C8-7424-4233-B8FE-30FE4DA05074}"/>
              </a:ext>
            </a:extLst>
          </p:cNvPr>
          <p:cNvSpPr/>
          <p:nvPr/>
        </p:nvSpPr>
        <p:spPr>
          <a:xfrm>
            <a:off x="6324600" y="6728460"/>
            <a:ext cx="7543800" cy="102108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3C8981-DD88-464A-8AFC-DCEA1D2CB234}"/>
              </a:ext>
            </a:extLst>
          </p:cNvPr>
          <p:cNvSpPr/>
          <p:nvPr/>
        </p:nvSpPr>
        <p:spPr>
          <a:xfrm>
            <a:off x="745510" y="5562600"/>
            <a:ext cx="5274290" cy="143380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8892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C08A-D20A-47F5-A267-54203782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2719877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 Study 21.12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8DABB-3447-47B8-AF02-9DE2E9C0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483E1-D378-46A9-907A-3AB0B2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86EEB-BF93-486B-A358-5A6F867A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BC44DBA-BFE7-4D67-BBE6-ADFB221CF35F}"/>
              </a:ext>
            </a:extLst>
          </p:cNvPr>
          <p:cNvSpPr/>
          <p:nvPr/>
        </p:nvSpPr>
        <p:spPr>
          <a:xfrm rot="5400000">
            <a:off x="5334000" y="2382691"/>
            <a:ext cx="762000" cy="3048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CB023-8668-41C6-982A-8875FE18A215}"/>
              </a:ext>
            </a:extLst>
          </p:cNvPr>
          <p:cNvSpPr txBox="1"/>
          <p:nvPr/>
        </p:nvSpPr>
        <p:spPr>
          <a:xfrm>
            <a:off x="3553326" y="4366590"/>
            <a:ext cx="3886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What is </a:t>
            </a:r>
            <a:r>
              <a:rPr lang="en-US" sz="2800" dirty="0" err="1"/>
              <a:t>CyberShake</a:t>
            </a:r>
            <a:r>
              <a:rPr lang="en-US" sz="2800" dirty="0"/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317EF0B-DA80-4BBF-8EB8-4B857E74CD5B}"/>
              </a:ext>
            </a:extLst>
          </p:cNvPr>
          <p:cNvSpPr/>
          <p:nvPr/>
        </p:nvSpPr>
        <p:spPr>
          <a:xfrm rot="5400000">
            <a:off x="8610600" y="2367522"/>
            <a:ext cx="762000" cy="3048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2C194-3BDE-4B81-B125-6F26F41A2DB9}"/>
              </a:ext>
            </a:extLst>
          </p:cNvPr>
          <p:cNvSpPr txBox="1"/>
          <p:nvPr/>
        </p:nvSpPr>
        <p:spPr>
          <a:xfrm>
            <a:off x="7315200" y="4343400"/>
            <a:ext cx="38862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What’s unique about Study 21.12?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9DA66-8867-443B-B210-CB4FF47C89C6}"/>
              </a:ext>
            </a:extLst>
          </p:cNvPr>
          <p:cNvSpPr txBox="1"/>
          <p:nvPr/>
        </p:nvSpPr>
        <p:spPr>
          <a:xfrm>
            <a:off x="3549313" y="4362439"/>
            <a:ext cx="3886200" cy="4801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What is </a:t>
            </a:r>
            <a:r>
              <a:rPr lang="en-US" sz="2800" b="1" dirty="0" err="1"/>
              <a:t>CyberShake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36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DD35-CB0E-467E-A12C-6C4DD7C8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Seismic Hazard Analysis (PSHA)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D176-72C9-4CC3-A6D0-C8CB6649E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356360"/>
            <a:ext cx="13902505" cy="6492240"/>
          </a:xfrm>
        </p:spPr>
        <p:txBody>
          <a:bodyPr>
            <a:normAutofit/>
          </a:bodyPr>
          <a:lstStyle/>
          <a:p>
            <a:pPr marL="9527" indent="0">
              <a:buNone/>
            </a:pPr>
            <a:r>
              <a:rPr lang="en-US" dirty="0"/>
              <a:t>Quantifying hazard based on probabilities.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Pick a location.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Get a list of all possible earthquakes</a:t>
            </a:r>
            <a:br>
              <a:rPr lang="en-US" dirty="0"/>
            </a:br>
            <a:r>
              <a:rPr lang="en-US" dirty="0"/>
              <a:t>that might affect the site, along</a:t>
            </a:r>
            <a:br>
              <a:rPr lang="en-US" dirty="0"/>
            </a:br>
            <a:r>
              <a:rPr lang="en-US" dirty="0"/>
              <a:t>with their probabilities.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Calculate the amount of shaking each</a:t>
            </a:r>
            <a:br>
              <a:rPr lang="en-US" dirty="0"/>
            </a:br>
            <a:r>
              <a:rPr lang="en-US" dirty="0"/>
              <a:t>earthquake would cause at the site.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Combine the shaking values with the</a:t>
            </a:r>
            <a:br>
              <a:rPr lang="en-US" dirty="0"/>
            </a:br>
            <a:r>
              <a:rPr lang="en-US" dirty="0"/>
              <a:t>probabilities to produce a hazard curve.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8A373-D0CC-4D8A-9BF0-F8B3ED55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B8559-7FC9-493E-ADA2-CF0D56A7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960A5-D9FE-4EE4-AD75-EB236128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46D2DA2-34FD-4A7E-AE7C-EE1BF1CCA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4400"/>
          <a:stretch/>
        </p:blipFill>
        <p:spPr bwMode="auto">
          <a:xfrm>
            <a:off x="9691354" y="4072974"/>
            <a:ext cx="4939046" cy="377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A26C280-806A-4BB5-9569-6DB05C2FC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34" y="1045623"/>
            <a:ext cx="4603766" cy="30691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D8269A-B213-4D2D-8997-DA50BAE2B3E5}"/>
              </a:ext>
            </a:extLst>
          </p:cNvPr>
          <p:cNvCxnSpPr>
            <a:cxnSpLocks/>
          </p:cNvCxnSpPr>
          <p:nvPr/>
        </p:nvCxnSpPr>
        <p:spPr>
          <a:xfrm>
            <a:off x="9619488" y="6165376"/>
            <a:ext cx="152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D0793B-A92F-4465-9A63-04A7D9E45390}"/>
              </a:ext>
            </a:extLst>
          </p:cNvPr>
          <p:cNvSpPr txBox="1"/>
          <p:nvPr/>
        </p:nvSpPr>
        <p:spPr>
          <a:xfrm>
            <a:off x="8717924" y="5786811"/>
            <a:ext cx="1066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2% in 50 </a:t>
            </a:r>
            <a:r>
              <a:rPr lang="en-US" sz="2400" dirty="0" err="1"/>
              <a:t>yrs</a:t>
            </a: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615E8F-6A6C-4895-ADA1-716563C60DF9}"/>
              </a:ext>
            </a:extLst>
          </p:cNvPr>
          <p:cNvCxnSpPr/>
          <p:nvPr/>
        </p:nvCxnSpPr>
        <p:spPr>
          <a:xfrm>
            <a:off x="11132024" y="6158552"/>
            <a:ext cx="0" cy="136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019FD3-A85A-4D00-8F42-57612374BEE0}"/>
              </a:ext>
            </a:extLst>
          </p:cNvPr>
          <p:cNvSpPr txBox="1"/>
          <p:nvPr/>
        </p:nvSpPr>
        <p:spPr>
          <a:xfrm>
            <a:off x="11132024" y="7066368"/>
            <a:ext cx="973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0.45g</a:t>
            </a:r>
          </a:p>
        </p:txBody>
      </p:sp>
    </p:spTree>
    <p:extLst>
      <p:ext uri="{BB962C8B-B14F-4D97-AF65-F5344CB8AC3E}">
        <p14:creationId xmlns:p14="http://schemas.microsoft.com/office/powerpoint/2010/main" val="29876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7743-E581-4D04-B292-9224AC06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do we get this list?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46939-D228-4E1C-86B7-B7B4CB2A4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Called an ‘earthquake rupture forecast’, or ERF</a:t>
            </a:r>
          </a:p>
          <a:p>
            <a:r>
              <a:rPr lang="en-US" dirty="0"/>
              <a:t>Working Group on California Earthquake Probabilities produces ERFs</a:t>
            </a:r>
          </a:p>
          <a:p>
            <a:pPr lvl="1"/>
            <a:r>
              <a:rPr lang="en-US" dirty="0"/>
              <a:t>UCERF2 (2008), UCERF3 (2015), ask Kevin about UCERF4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/>
              <a:t>Derived from slip rates, event rates, deformation, other observables</a:t>
            </a:r>
          </a:p>
          <a:p>
            <a:r>
              <a:rPr lang="en-US" dirty="0">
                <a:sym typeface="Wingdings" panose="05000000000000000000" pitchFamily="2" charset="2"/>
              </a:rPr>
              <a:t>Alternatively, can run a physics-based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earthquake simulator, like </a:t>
            </a:r>
            <a:r>
              <a:rPr lang="en-US" dirty="0" err="1">
                <a:sym typeface="Wingdings" panose="05000000000000000000" pitchFamily="2" charset="2"/>
              </a:rPr>
              <a:t>RSQSim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Simulates hundreds of thousands of years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of California fault system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Use the generated earthquakes as an ERF</a:t>
            </a:r>
          </a:p>
          <a:p>
            <a:r>
              <a:rPr lang="en-US" dirty="0">
                <a:sym typeface="Wingdings" panose="05000000000000000000" pitchFamily="2" charset="2"/>
              </a:rPr>
              <a:t>Usually 50-600k earthquakes per site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C519-C912-4822-9F71-6A52A8B0C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72C3E-FE4A-41D6-8395-9FEF4240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CA51-979D-4446-96E9-0B7790A6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8" name="Picture 7" descr="Diagram, map&#10;&#10;Description automatically generated">
            <a:extLst>
              <a:ext uri="{FF2B5EF4-FFF2-40B4-BE49-F238E27FC236}">
                <a16:creationId xmlns:a16="http://schemas.microsoft.com/office/drawing/2014/main" id="{0121ED9F-EC36-491C-9E8F-9413E8D6C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3800"/>
            <a:ext cx="575622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DD35-CB0E-467E-A12C-6C4DD7C8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Seismic Hazard Analysis (PSHA)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D176-72C9-4CC3-A6D0-C8CB6649E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356360"/>
            <a:ext cx="13902505" cy="6492240"/>
          </a:xfrm>
        </p:spPr>
        <p:txBody>
          <a:bodyPr>
            <a:normAutofit/>
          </a:bodyPr>
          <a:lstStyle/>
          <a:p>
            <a:pPr marL="9527" indent="0">
              <a:buNone/>
            </a:pPr>
            <a:r>
              <a:rPr lang="en-US" dirty="0"/>
              <a:t>Quantifying hazard based on probabilities.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Pick a location.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Get a list of all possible earthquakes</a:t>
            </a:r>
            <a:br>
              <a:rPr lang="en-US" dirty="0"/>
            </a:br>
            <a:r>
              <a:rPr lang="en-US" dirty="0"/>
              <a:t>that might affect this location, along</a:t>
            </a:r>
            <a:br>
              <a:rPr lang="en-US" dirty="0"/>
            </a:br>
            <a:r>
              <a:rPr lang="en-US" dirty="0"/>
              <a:t>with their probabilities.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Calculate the amount of shaking each</a:t>
            </a:r>
            <a:br>
              <a:rPr lang="en-US" dirty="0"/>
            </a:br>
            <a:r>
              <a:rPr lang="en-US" dirty="0"/>
              <a:t>earthquake would cause at your site.</a:t>
            </a:r>
          </a:p>
          <a:p>
            <a:pPr marL="523877" indent="-514350">
              <a:buFont typeface="+mj-lt"/>
              <a:buAutoNum type="arabicPeriod"/>
            </a:pPr>
            <a:r>
              <a:rPr lang="en-US" dirty="0"/>
              <a:t>Combine the shaking values with the</a:t>
            </a:r>
            <a:br>
              <a:rPr lang="en-US" dirty="0"/>
            </a:br>
            <a:r>
              <a:rPr lang="en-US" dirty="0"/>
              <a:t>probabilities to produce a hazard curve.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8A373-D0CC-4D8A-9BF0-F8B3ED55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2/22/2022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B8559-7FC9-493E-ADA2-CF0D56A7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960A5-D9FE-4EE4-AD75-EB236128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46D2DA2-34FD-4A7E-AE7C-EE1BF1CCA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4400"/>
          <a:stretch/>
        </p:blipFill>
        <p:spPr bwMode="auto">
          <a:xfrm>
            <a:off x="9691354" y="4072974"/>
            <a:ext cx="4939046" cy="377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A26C280-806A-4BB5-9569-6DB05C2FC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34" y="1045623"/>
            <a:ext cx="4603766" cy="30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AEC8-9784-497A-A74C-4365070C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Calculating Intensities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9D8FD-98DB-4C9B-846C-13904176D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is to use ground motion prediction</a:t>
            </a:r>
            <a:br>
              <a:rPr lang="en-US" dirty="0"/>
            </a:br>
            <a:r>
              <a:rPr lang="en-US" dirty="0"/>
              <a:t>equations (GMPEs).</a:t>
            </a:r>
          </a:p>
          <a:p>
            <a:pPr lvl="1"/>
            <a:r>
              <a:rPr lang="en-US" dirty="0"/>
              <a:t>Regressions on historic earthquake data</a:t>
            </a:r>
          </a:p>
          <a:p>
            <a:pPr lvl="1"/>
            <a:r>
              <a:rPr lang="en-US" dirty="0"/>
              <a:t>Very quick to calculate</a:t>
            </a:r>
          </a:p>
          <a:p>
            <a:pPr lvl="1"/>
            <a:r>
              <a:rPr lang="en-US" dirty="0"/>
              <a:t>Only able to capture simpler effects</a:t>
            </a:r>
          </a:p>
          <a:p>
            <a:r>
              <a:rPr lang="en-US" dirty="0" err="1"/>
              <a:t>CyberShake</a:t>
            </a:r>
            <a:r>
              <a:rPr lang="en-US" dirty="0"/>
              <a:t> uses a “physics-based” approach</a:t>
            </a:r>
          </a:p>
          <a:p>
            <a:pPr lvl="1"/>
            <a:r>
              <a:rPr lang="en-US" dirty="0"/>
              <a:t>Performs wave propagation simulations </a:t>
            </a:r>
          </a:p>
          <a:p>
            <a:pPr lvl="1"/>
            <a:r>
              <a:rPr lang="en-US" dirty="0"/>
              <a:t>Captures complex physics</a:t>
            </a:r>
          </a:p>
          <a:p>
            <a:pPr lvl="1"/>
            <a:r>
              <a:rPr lang="en-US" dirty="0"/>
              <a:t>Requires supercomputers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C3B92-4BB5-4A60-810C-B24E6D4A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3137D-8DE5-487D-9915-9E4C8BC2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FD7AA-0E12-4CE8-BA04-7C9124D3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8" name="ely-saf-surface">
            <a:hlinkClick r:id="" action="ppaction://media"/>
            <a:extLst>
              <a:ext uri="{FF2B5EF4-FFF2-40B4-BE49-F238E27FC236}">
                <a16:creationId xmlns:a16="http://schemas.microsoft.com/office/drawing/2014/main" id="{8E24C233-D789-4EA6-83A5-0D8D854A6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537" y="4724400"/>
            <a:ext cx="6231467" cy="3505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70BEFE-C258-4C6E-ABB1-87DCBFA65295}"/>
              </a:ext>
            </a:extLst>
          </p:cNvPr>
          <p:cNvGrpSpPr/>
          <p:nvPr/>
        </p:nvGrpSpPr>
        <p:grpSpPr>
          <a:xfrm>
            <a:off x="10515600" y="1371600"/>
            <a:ext cx="3352800" cy="2514600"/>
            <a:chOff x="10058400" y="1371600"/>
            <a:chExt cx="3352800" cy="25146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4902C8F-F463-4555-BE0C-C95EE4E4405A}"/>
                </a:ext>
              </a:extLst>
            </p:cNvPr>
            <p:cNvCxnSpPr/>
            <p:nvPr/>
          </p:nvCxnSpPr>
          <p:spPr>
            <a:xfrm>
              <a:off x="10058400" y="1371600"/>
              <a:ext cx="0" cy="2514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BE9171-ED2A-4344-8F32-0E54B9DE9B5F}"/>
                </a:ext>
              </a:extLst>
            </p:cNvPr>
            <p:cNvCxnSpPr/>
            <p:nvPr/>
          </p:nvCxnSpPr>
          <p:spPr>
            <a:xfrm>
              <a:off x="10058400" y="3886200"/>
              <a:ext cx="3352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A4AB8DE-BF05-4530-91D0-57118CAAAF40}"/>
              </a:ext>
            </a:extLst>
          </p:cNvPr>
          <p:cNvSpPr txBox="1"/>
          <p:nvPr/>
        </p:nvSpPr>
        <p:spPr>
          <a:xfrm>
            <a:off x="11506200" y="3920836"/>
            <a:ext cx="1447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A11C0-B721-4741-ADFC-FAF5757A5527}"/>
              </a:ext>
            </a:extLst>
          </p:cNvPr>
          <p:cNvSpPr txBox="1"/>
          <p:nvPr/>
        </p:nvSpPr>
        <p:spPr>
          <a:xfrm>
            <a:off x="9296400" y="2199430"/>
            <a:ext cx="1219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Ground Motion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7BE5EE-6B47-4FF2-A6B4-37B0DBB9DBC7}"/>
              </a:ext>
            </a:extLst>
          </p:cNvPr>
          <p:cNvSpPr/>
          <p:nvPr/>
        </p:nvSpPr>
        <p:spPr>
          <a:xfrm>
            <a:off x="10896600" y="1783079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8D6BF9-D440-4CFB-874E-1BB42D213415}"/>
              </a:ext>
            </a:extLst>
          </p:cNvPr>
          <p:cNvSpPr/>
          <p:nvPr/>
        </p:nvSpPr>
        <p:spPr>
          <a:xfrm>
            <a:off x="11201400" y="2410048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18FF0C-3DED-4834-B162-BB6100CB0222}"/>
              </a:ext>
            </a:extLst>
          </p:cNvPr>
          <p:cNvSpPr/>
          <p:nvPr/>
        </p:nvSpPr>
        <p:spPr>
          <a:xfrm>
            <a:off x="11718273" y="1860122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76081B-09C3-4144-9C47-18C91D58633C}"/>
              </a:ext>
            </a:extLst>
          </p:cNvPr>
          <p:cNvSpPr/>
          <p:nvPr/>
        </p:nvSpPr>
        <p:spPr>
          <a:xfrm>
            <a:off x="12115800" y="2594312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C4C3AF-402A-4FB6-8F68-29B74400F47A}"/>
              </a:ext>
            </a:extLst>
          </p:cNvPr>
          <p:cNvSpPr/>
          <p:nvPr/>
        </p:nvSpPr>
        <p:spPr>
          <a:xfrm>
            <a:off x="12496800" y="2421032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D391D3-4DD0-453B-ABD4-068903154025}"/>
              </a:ext>
            </a:extLst>
          </p:cNvPr>
          <p:cNvSpPr/>
          <p:nvPr/>
        </p:nvSpPr>
        <p:spPr>
          <a:xfrm>
            <a:off x="12959541" y="3580082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7E34B7-2D14-4FC8-A63A-1A923BA2C650}"/>
              </a:ext>
            </a:extLst>
          </p:cNvPr>
          <p:cNvSpPr/>
          <p:nvPr/>
        </p:nvSpPr>
        <p:spPr>
          <a:xfrm>
            <a:off x="12695596" y="3257589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3E840F-9C51-4751-BDE3-23E0607F7D9D}"/>
              </a:ext>
            </a:extLst>
          </p:cNvPr>
          <p:cNvSpPr/>
          <p:nvPr/>
        </p:nvSpPr>
        <p:spPr>
          <a:xfrm>
            <a:off x="13335000" y="3087856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FE4C71-964D-4050-8582-14301FD3D639}"/>
              </a:ext>
            </a:extLst>
          </p:cNvPr>
          <p:cNvCxnSpPr>
            <a:cxnSpLocks/>
          </p:cNvCxnSpPr>
          <p:nvPr/>
        </p:nvCxnSpPr>
        <p:spPr>
          <a:xfrm>
            <a:off x="10820400" y="1600200"/>
            <a:ext cx="2667000" cy="2056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4074A2-7554-418A-A18D-2156741739A8}"/>
              </a:ext>
            </a:extLst>
          </p:cNvPr>
          <p:cNvSpPr txBox="1"/>
          <p:nvPr/>
        </p:nvSpPr>
        <p:spPr>
          <a:xfrm>
            <a:off x="11741439" y="946868"/>
            <a:ext cx="97732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M6.5</a:t>
            </a:r>
          </a:p>
        </p:txBody>
      </p:sp>
    </p:spTree>
    <p:extLst>
      <p:ext uri="{BB962C8B-B14F-4D97-AF65-F5344CB8AC3E}">
        <p14:creationId xmlns:p14="http://schemas.microsoft.com/office/powerpoint/2010/main" val="12247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/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6FBE-1EFA-4F8C-8D48-D7608793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</a:t>
            </a:r>
            <a:r>
              <a:rPr lang="en-US" dirty="0" err="1"/>
              <a:t>CyberShake</a:t>
            </a:r>
            <a:r>
              <a:rPr lang="en-US" dirty="0"/>
              <a:t> worth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D1F36-ECC6-4A28-8285-92DC3D8F5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19"/>
            <a:ext cx="13902505" cy="65836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Overall goal is to reduce hazard uncertainty</a:t>
            </a:r>
          </a:p>
          <a:p>
            <a:r>
              <a:rPr lang="en-US" dirty="0"/>
              <a:t>GMPEs deliver a mean + standard deviation.  Larger deviations translate into higher hazard curves, requiring stronger buildings.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dirty="0" err="1"/>
              <a:t>CyberShake</a:t>
            </a:r>
            <a:r>
              <a:rPr lang="en-US" dirty="0"/>
              <a:t>, we hope to be able to model additional physics to reduce uncertainty.</a:t>
            </a:r>
          </a:p>
          <a:p>
            <a:pPr lvl="1"/>
            <a:r>
              <a:rPr lang="en-US" dirty="0"/>
              <a:t>For example, perhaps differences in ground structure which are rolled into ‘uncertainty’ in GMPEs can be modeled in </a:t>
            </a:r>
            <a:r>
              <a:rPr lang="en-US" dirty="0" err="1"/>
              <a:t>CyberShake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E715A-AA11-4162-937F-681B6125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C8EE1-F430-4ACC-858B-07990622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423B-6FAD-4462-AC56-E9F6AF17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FCB63-DDA9-477B-89A5-908AB84239D8}"/>
              </a:ext>
            </a:extLst>
          </p:cNvPr>
          <p:cNvSpPr/>
          <p:nvPr/>
        </p:nvSpPr>
        <p:spPr>
          <a:xfrm>
            <a:off x="1371599" y="3276601"/>
            <a:ext cx="4144011" cy="1981200"/>
          </a:xfrm>
          <a:custGeom>
            <a:avLst/>
            <a:gdLst>
              <a:gd name="connsiteX0" fmla="*/ 0 w 3019926"/>
              <a:gd name="connsiteY0" fmla="*/ 1443789 h 1443789"/>
              <a:gd name="connsiteX1" fmla="*/ 830178 w 3019926"/>
              <a:gd name="connsiteY1" fmla="*/ 1058778 h 1443789"/>
              <a:gd name="connsiteX2" fmla="*/ 1515978 w 3019926"/>
              <a:gd name="connsiteY2" fmla="*/ 0 h 1443789"/>
              <a:gd name="connsiteX3" fmla="*/ 2201778 w 3019926"/>
              <a:gd name="connsiteY3" fmla="*/ 1058778 h 1443789"/>
              <a:gd name="connsiteX4" fmla="*/ 3019926 w 3019926"/>
              <a:gd name="connsiteY4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926" h="1443789">
                <a:moveTo>
                  <a:pt x="0" y="1443789"/>
                </a:moveTo>
                <a:cubicBezTo>
                  <a:pt x="288757" y="1371599"/>
                  <a:pt x="577515" y="1299409"/>
                  <a:pt x="830178" y="1058778"/>
                </a:cubicBezTo>
                <a:cubicBezTo>
                  <a:pt x="1082841" y="818146"/>
                  <a:pt x="1287378" y="0"/>
                  <a:pt x="1515978" y="0"/>
                </a:cubicBezTo>
                <a:cubicBezTo>
                  <a:pt x="1744578" y="0"/>
                  <a:pt x="1951120" y="818146"/>
                  <a:pt x="2201778" y="1058778"/>
                </a:cubicBezTo>
                <a:cubicBezTo>
                  <a:pt x="2452436" y="1299409"/>
                  <a:pt x="2736181" y="1371599"/>
                  <a:pt x="3019926" y="1443789"/>
                </a:cubicBezTo>
              </a:path>
            </a:pathLst>
          </a:cu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BA9FB7-1887-4A42-B36C-9F48606A387B}"/>
              </a:ext>
            </a:extLst>
          </p:cNvPr>
          <p:cNvCxnSpPr>
            <a:cxnSpLocks/>
          </p:cNvCxnSpPr>
          <p:nvPr/>
        </p:nvCxnSpPr>
        <p:spPr>
          <a:xfrm>
            <a:off x="5669379" y="411480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2AD4A69-B718-494C-9A50-1C04593EC662}"/>
              </a:ext>
            </a:extLst>
          </p:cNvPr>
          <p:cNvSpPr/>
          <p:nvPr/>
        </p:nvSpPr>
        <p:spPr>
          <a:xfrm>
            <a:off x="2291770" y="3283753"/>
            <a:ext cx="2280230" cy="1966661"/>
          </a:xfrm>
          <a:custGeom>
            <a:avLst/>
            <a:gdLst>
              <a:gd name="connsiteX0" fmla="*/ 0 w 3019926"/>
              <a:gd name="connsiteY0" fmla="*/ 1443789 h 1443789"/>
              <a:gd name="connsiteX1" fmla="*/ 830178 w 3019926"/>
              <a:gd name="connsiteY1" fmla="*/ 1058778 h 1443789"/>
              <a:gd name="connsiteX2" fmla="*/ 1515978 w 3019926"/>
              <a:gd name="connsiteY2" fmla="*/ 0 h 1443789"/>
              <a:gd name="connsiteX3" fmla="*/ 2201778 w 3019926"/>
              <a:gd name="connsiteY3" fmla="*/ 1058778 h 1443789"/>
              <a:gd name="connsiteX4" fmla="*/ 3019926 w 3019926"/>
              <a:gd name="connsiteY4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926" h="1443789">
                <a:moveTo>
                  <a:pt x="0" y="1443789"/>
                </a:moveTo>
                <a:cubicBezTo>
                  <a:pt x="288757" y="1371599"/>
                  <a:pt x="577515" y="1299409"/>
                  <a:pt x="830178" y="1058778"/>
                </a:cubicBezTo>
                <a:cubicBezTo>
                  <a:pt x="1082841" y="818146"/>
                  <a:pt x="1287378" y="0"/>
                  <a:pt x="1515978" y="0"/>
                </a:cubicBezTo>
                <a:cubicBezTo>
                  <a:pt x="1744578" y="0"/>
                  <a:pt x="1951120" y="818146"/>
                  <a:pt x="2201778" y="1058778"/>
                </a:cubicBezTo>
                <a:cubicBezTo>
                  <a:pt x="2452436" y="1299409"/>
                  <a:pt x="2736181" y="1371599"/>
                  <a:pt x="3019926" y="1443789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483B83-2A1E-495E-8ECB-0D4B50F189F3}"/>
              </a:ext>
            </a:extLst>
          </p:cNvPr>
          <p:cNvGrpSpPr/>
          <p:nvPr/>
        </p:nvGrpSpPr>
        <p:grpSpPr>
          <a:xfrm>
            <a:off x="3460810" y="3956129"/>
            <a:ext cx="794495" cy="381000"/>
            <a:chOff x="3962400" y="3890208"/>
            <a:chExt cx="1066800" cy="3810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5F7E250-1D71-40C2-94F9-D6271C494C44}"/>
                </a:ext>
              </a:extLst>
            </p:cNvPr>
            <p:cNvCxnSpPr/>
            <p:nvPr/>
          </p:nvCxnSpPr>
          <p:spPr>
            <a:xfrm>
              <a:off x="3962400" y="4066672"/>
              <a:ext cx="10668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438332B-B73C-4D16-B553-4D5322C0CEFC}"/>
                </a:ext>
              </a:extLst>
            </p:cNvPr>
            <p:cNvCxnSpPr/>
            <p:nvPr/>
          </p:nvCxnSpPr>
          <p:spPr>
            <a:xfrm>
              <a:off x="5029200" y="3890208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EB29DBB-2F44-4123-8AC2-4AB89D260FBF}"/>
              </a:ext>
            </a:extLst>
          </p:cNvPr>
          <p:cNvSpPr/>
          <p:nvPr/>
        </p:nvSpPr>
        <p:spPr>
          <a:xfrm>
            <a:off x="7495852" y="3055627"/>
            <a:ext cx="3324548" cy="2214203"/>
          </a:xfrm>
          <a:prstGeom prst="rect">
            <a:avLst/>
          </a:prstGeom>
          <a:noFill/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3C71FC-437E-46C6-AB74-29F58A2059BF}"/>
              </a:ext>
            </a:extLst>
          </p:cNvPr>
          <p:cNvSpPr txBox="1"/>
          <p:nvPr/>
        </p:nvSpPr>
        <p:spPr>
          <a:xfrm>
            <a:off x="3872277" y="2895600"/>
            <a:ext cx="6273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/>
              <a:t>σ</a:t>
            </a:r>
            <a:endParaRPr lang="en-US" sz="2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A82E-89D8-413F-B8B6-19CCB6B739F7}"/>
              </a:ext>
            </a:extLst>
          </p:cNvPr>
          <p:cNvCxnSpPr>
            <a:cxnSpLocks/>
          </p:cNvCxnSpPr>
          <p:nvPr/>
        </p:nvCxnSpPr>
        <p:spPr>
          <a:xfrm flipH="1">
            <a:off x="1219200" y="5269833"/>
            <a:ext cx="44501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B34890A-D84E-48C2-A5BC-6E24F1500374}"/>
              </a:ext>
            </a:extLst>
          </p:cNvPr>
          <p:cNvSpPr txBox="1"/>
          <p:nvPr/>
        </p:nvSpPr>
        <p:spPr>
          <a:xfrm>
            <a:off x="3660773" y="3713932"/>
            <a:ext cx="6273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/>
              <a:t>σ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4F49B-768F-465D-84F3-93C7B16F2636}"/>
              </a:ext>
            </a:extLst>
          </p:cNvPr>
          <p:cNvSpPr txBox="1"/>
          <p:nvPr/>
        </p:nvSpPr>
        <p:spPr>
          <a:xfrm>
            <a:off x="907940" y="5381480"/>
            <a:ext cx="54472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Single-event intensity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2FCCF-E742-46F8-BA86-E4B362809B4F}"/>
              </a:ext>
            </a:extLst>
          </p:cNvPr>
          <p:cNvSpPr txBox="1"/>
          <p:nvPr/>
        </p:nvSpPr>
        <p:spPr>
          <a:xfrm>
            <a:off x="6125175" y="3581400"/>
            <a:ext cx="3745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/>
              <a:t>∑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324BC2-40CE-44A9-843D-2836C382990B}"/>
              </a:ext>
            </a:extLst>
          </p:cNvPr>
          <p:cNvSpPr txBox="1"/>
          <p:nvPr/>
        </p:nvSpPr>
        <p:spPr>
          <a:xfrm>
            <a:off x="6400800" y="5366468"/>
            <a:ext cx="54472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Hazard Curve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0D90BF-CFB6-4FFA-9EAC-5372F46C3136}"/>
              </a:ext>
            </a:extLst>
          </p:cNvPr>
          <p:cNvSpPr/>
          <p:nvPr/>
        </p:nvSpPr>
        <p:spPr>
          <a:xfrm>
            <a:off x="7507706" y="3441032"/>
            <a:ext cx="2743200" cy="1828801"/>
          </a:xfrm>
          <a:custGeom>
            <a:avLst/>
            <a:gdLst>
              <a:gd name="connsiteX0" fmla="*/ 0 w 2743200"/>
              <a:gd name="connsiteY0" fmla="*/ 0 h 1888958"/>
              <a:gd name="connsiteX1" fmla="*/ 794084 w 2743200"/>
              <a:gd name="connsiteY1" fmla="*/ 866274 h 1888958"/>
              <a:gd name="connsiteX2" fmla="*/ 2743200 w 2743200"/>
              <a:gd name="connsiteY2" fmla="*/ 1888958 h 18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1888958">
                <a:moveTo>
                  <a:pt x="0" y="0"/>
                </a:moveTo>
                <a:cubicBezTo>
                  <a:pt x="168442" y="275724"/>
                  <a:pt x="336884" y="551448"/>
                  <a:pt x="794084" y="866274"/>
                </a:cubicBezTo>
                <a:cubicBezTo>
                  <a:pt x="1251284" y="1181100"/>
                  <a:pt x="2374232" y="1722521"/>
                  <a:pt x="2743200" y="1888958"/>
                </a:cubicBezTo>
              </a:path>
            </a:pathLst>
          </a:custGeom>
          <a:noFill/>
          <a:ln w="190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5C91469-E77D-4488-B46B-DE097E6447EE}"/>
              </a:ext>
            </a:extLst>
          </p:cNvPr>
          <p:cNvSpPr/>
          <p:nvPr/>
        </p:nvSpPr>
        <p:spPr>
          <a:xfrm>
            <a:off x="7493437" y="3441030"/>
            <a:ext cx="1596742" cy="1828801"/>
          </a:xfrm>
          <a:custGeom>
            <a:avLst/>
            <a:gdLst>
              <a:gd name="connsiteX0" fmla="*/ 0 w 2743200"/>
              <a:gd name="connsiteY0" fmla="*/ 0 h 1888958"/>
              <a:gd name="connsiteX1" fmla="*/ 794084 w 2743200"/>
              <a:gd name="connsiteY1" fmla="*/ 866274 h 1888958"/>
              <a:gd name="connsiteX2" fmla="*/ 2743200 w 2743200"/>
              <a:gd name="connsiteY2" fmla="*/ 1888958 h 18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1888958">
                <a:moveTo>
                  <a:pt x="0" y="0"/>
                </a:moveTo>
                <a:cubicBezTo>
                  <a:pt x="168442" y="275724"/>
                  <a:pt x="336884" y="551448"/>
                  <a:pt x="794084" y="866274"/>
                </a:cubicBezTo>
                <a:cubicBezTo>
                  <a:pt x="1251284" y="1181100"/>
                  <a:pt x="2374232" y="1722521"/>
                  <a:pt x="2743200" y="1888958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D85A7E-6117-4E29-A0B1-A8C2EB9DCB8A}"/>
              </a:ext>
            </a:extLst>
          </p:cNvPr>
          <p:cNvCxnSpPr/>
          <p:nvPr/>
        </p:nvCxnSpPr>
        <p:spPr>
          <a:xfrm>
            <a:off x="4098601" y="3392898"/>
            <a:ext cx="0" cy="6948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025CA7-62EF-4A77-B092-8B5FEF3AA66F}"/>
              </a:ext>
            </a:extLst>
          </p:cNvPr>
          <p:cNvCxnSpPr>
            <a:cxnSpLocks/>
          </p:cNvCxnSpPr>
          <p:nvPr/>
        </p:nvCxnSpPr>
        <p:spPr>
          <a:xfrm>
            <a:off x="8991600" y="4680210"/>
            <a:ext cx="0" cy="501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C85F87-F86D-42EA-9D1F-E3A2A3206343}"/>
              </a:ext>
            </a:extLst>
          </p:cNvPr>
          <p:cNvGrpSpPr/>
          <p:nvPr/>
        </p:nvGrpSpPr>
        <p:grpSpPr>
          <a:xfrm>
            <a:off x="3468330" y="3050363"/>
            <a:ext cx="1254760" cy="522817"/>
            <a:chOff x="4670304" y="3109331"/>
            <a:chExt cx="1254760" cy="5228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8A6CEA-8FC2-4525-B43A-99423503776D}"/>
                </a:ext>
              </a:extLst>
            </p:cNvPr>
            <p:cNvCxnSpPr/>
            <p:nvPr/>
          </p:nvCxnSpPr>
          <p:spPr>
            <a:xfrm>
              <a:off x="4670304" y="3351479"/>
              <a:ext cx="1254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7F47D2-73DA-4AE6-B6F4-6457DB86CAB8}"/>
                </a:ext>
              </a:extLst>
            </p:cNvPr>
            <p:cNvCxnSpPr/>
            <p:nvPr/>
          </p:nvCxnSpPr>
          <p:spPr>
            <a:xfrm>
              <a:off x="5925064" y="3109331"/>
              <a:ext cx="0" cy="5228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E5B435-A47F-4DBF-A208-6AE3E53F9A40}"/>
              </a:ext>
            </a:extLst>
          </p:cNvPr>
          <p:cNvCxnSpPr>
            <a:cxnSpLocks/>
          </p:cNvCxnSpPr>
          <p:nvPr/>
        </p:nvCxnSpPr>
        <p:spPr>
          <a:xfrm flipH="1">
            <a:off x="3453562" y="3005243"/>
            <a:ext cx="1" cy="24049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3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53" grpId="0"/>
      <p:bldP spid="32" grpId="0"/>
      <p:bldP spid="1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B882A4F-C8C0-4174-91F7-0BED5E03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53515" r="2381" b="191"/>
          <a:stretch/>
        </p:blipFill>
        <p:spPr>
          <a:xfrm>
            <a:off x="5045143" y="4540655"/>
            <a:ext cx="9479161" cy="332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64958-2F61-4358-ADB1-8BB09137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DB75-8D5C-4677-AFED-0CEF7A2B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CyberShake</a:t>
            </a:r>
            <a:r>
              <a:rPr lang="en-US" dirty="0"/>
              <a:t> manages many jobs and files</a:t>
            </a:r>
          </a:p>
          <a:p>
            <a:pPr lvl="1"/>
            <a:r>
              <a:rPr lang="en-US" dirty="0"/>
              <a:t>16,000 software executions</a:t>
            </a:r>
          </a:p>
          <a:p>
            <a:pPr lvl="1"/>
            <a:r>
              <a:rPr lang="en-US" dirty="0"/>
              <a:t>103 million files</a:t>
            </a:r>
          </a:p>
          <a:p>
            <a:r>
              <a:rPr lang="en-US" dirty="0"/>
              <a:t>We use workflow tools (Pegasus, </a:t>
            </a:r>
            <a:r>
              <a:rPr lang="en-US" dirty="0" err="1"/>
              <a:t>HTCondor</a:t>
            </a:r>
            <a:r>
              <a:rPr lang="en-US" dirty="0"/>
              <a:t>) to help with all this</a:t>
            </a:r>
          </a:p>
          <a:p>
            <a:pPr lvl="1"/>
            <a:r>
              <a:rPr lang="en-US" dirty="0"/>
              <a:t>Describes the software steps, their inputs, and their outputs</a:t>
            </a:r>
          </a:p>
          <a:p>
            <a:pPr lvl="1"/>
            <a:r>
              <a:rPr lang="en-US" dirty="0"/>
              <a:t>Transfers files between workflow server, USC storage, and supercomputer</a:t>
            </a:r>
          </a:p>
          <a:p>
            <a:pPr lvl="1"/>
            <a:r>
              <a:rPr lang="en-US" dirty="0"/>
              <a:t>Execute jobs automatically</a:t>
            </a:r>
          </a:p>
          <a:p>
            <a:pPr lvl="1"/>
            <a:r>
              <a:rPr lang="en-US" dirty="0"/>
              <a:t>Restarts jobs if they fail</a:t>
            </a:r>
          </a:p>
          <a:p>
            <a:r>
              <a:rPr lang="en-US" dirty="0"/>
              <a:t>One workflow per site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97DAB-66EF-42A8-9EFA-02D06CFD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2/23/2022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8C987-A4FC-426A-838D-F11C9C7B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224B-5D52-4FDD-AECE-518D0567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F15875-0F66-470F-80DB-398867E387F7}"/>
              </a:ext>
            </a:extLst>
          </p:cNvPr>
          <p:cNvGrpSpPr/>
          <p:nvPr/>
        </p:nvGrpSpPr>
        <p:grpSpPr>
          <a:xfrm>
            <a:off x="12539037" y="1097280"/>
            <a:ext cx="1727414" cy="2015330"/>
            <a:chOff x="6071719" y="5364480"/>
            <a:chExt cx="1243481" cy="14507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4B544-DB9E-4ED9-9812-8105CE02791B}"/>
                </a:ext>
              </a:extLst>
            </p:cNvPr>
            <p:cNvSpPr/>
            <p:nvPr/>
          </p:nvSpPr>
          <p:spPr>
            <a:xfrm>
              <a:off x="6071719" y="5364480"/>
              <a:ext cx="1243481" cy="132881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" name="Picture 7" descr="A picture containing text, weapon&#10;&#10;Description automatically generated">
              <a:extLst>
                <a:ext uri="{FF2B5EF4-FFF2-40B4-BE49-F238E27FC236}">
                  <a16:creationId xmlns:a16="http://schemas.microsoft.com/office/drawing/2014/main" id="{BD20990A-C1D7-4C7B-AB4C-BCE9DF010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719" y="5486400"/>
              <a:ext cx="1243481" cy="132881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02C9B-B8D0-4F1B-868B-F6373F6E5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5264" b="14815"/>
          <a:stretch/>
        </p:blipFill>
        <p:spPr>
          <a:xfrm>
            <a:off x="8382000" y="1714107"/>
            <a:ext cx="4038600" cy="13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441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701</Words>
  <Application>Microsoft Office PowerPoint</Application>
  <PresentationFormat>Custom</PresentationFormat>
  <Paragraphs>134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Times</vt:lpstr>
      <vt:lpstr>Continental North America 16x9</vt:lpstr>
      <vt:lpstr>CyberShake Study 21.12: Say, what is that, anyway?</vt:lpstr>
      <vt:lpstr>From January 2022 staff slides…</vt:lpstr>
      <vt:lpstr>CyberShake  Study 21.12</vt:lpstr>
      <vt:lpstr>Probabilistic Seismic Hazard Analysis (PSHA)</vt:lpstr>
      <vt:lpstr>Where do we get this list?</vt:lpstr>
      <vt:lpstr>Probabilistic Seismic Hazard Analysis (PSHA)</vt:lpstr>
      <vt:lpstr>Calculating Intensities</vt:lpstr>
      <vt:lpstr>Is CyberShake worth it?</vt:lpstr>
      <vt:lpstr>Workflow Tools</vt:lpstr>
      <vt:lpstr>CyberShake Study 21.12</vt:lpstr>
      <vt:lpstr>What’s special about this study, scientifically?</vt:lpstr>
      <vt:lpstr>What’s special about this study, technically?</vt:lpstr>
      <vt:lpstr>Results, 2 sec</vt:lpstr>
      <vt:lpstr>Results, 3 sec</vt:lpstr>
      <vt:lpstr>Now you know!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2022-02-24T06:17:12Z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