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removePersonalInfoOnSave="1" saveSubsetFonts="1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308" r:id="rId5"/>
    <p:sldId id="312" r:id="rId6"/>
    <p:sldId id="323" r:id="rId7"/>
    <p:sldId id="322" r:id="rId8"/>
    <p:sldId id="329" r:id="rId9"/>
    <p:sldId id="327" r:id="rId10"/>
    <p:sldId id="328" r:id="rId11"/>
    <p:sldId id="325" r:id="rId12"/>
    <p:sldId id="331" r:id="rId13"/>
    <p:sldId id="318" r:id="rId14"/>
  </p:sldIdLst>
  <p:sldSz cx="14630400" cy="8229600"/>
  <p:notesSz cx="6858000" cy="9144000"/>
  <p:defaultTextStyle>
    <a:defPPr>
      <a:defRPr lang="en-US"/>
    </a:defPPr>
    <a:lvl1pPr marL="0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548731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097463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1646194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2194926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2743657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3292389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3841120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4389852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  <p15:guide id="3" orient="horz" pos="2592">
          <p15:clr>
            <a:srgbClr val="A4A3A4"/>
          </p15:clr>
        </p15:guide>
        <p15:guide id="4" pos="460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800000"/>
    <a:srgbClr val="9D171E"/>
    <a:srgbClr val="9E1C1F"/>
    <a:srgbClr val="B5B79A"/>
    <a:srgbClr val="F4FF52"/>
    <a:srgbClr val="F9D691"/>
    <a:srgbClr val="FDFEDD"/>
    <a:srgbClr val="DDDDBE"/>
    <a:srgbClr val="AAB9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4" autoAdjust="0"/>
    <p:restoredTop sz="88889" autoAdjust="0"/>
  </p:normalViewPr>
  <p:slideViewPr>
    <p:cSldViewPr>
      <p:cViewPr varScale="1">
        <p:scale>
          <a:sx n="82" d="100"/>
          <a:sy n="82" d="100"/>
        </p:scale>
        <p:origin x="888" y="84"/>
      </p:cViewPr>
      <p:guideLst>
        <p:guide pos="3839"/>
        <p:guide orient="horz" pos="2160"/>
        <p:guide orient="horz" pos="2592"/>
        <p:guide pos="46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2748" y="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8FCA9C-FF92-4024-BDEC-A6D3B663DC09}" type="datetimeFigureOut">
              <a:rPr lang="en-US"/>
              <a:t>4/23/2019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46DCAE-1661-43FF-8A44-43DAFDC1FD9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9805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AB877-E7B1-4681-847E-D0918612832B}" type="datetimeFigureOut">
              <a:rPr lang="en-US"/>
              <a:t>4/23/2019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C971FF-EF28-4195-A575-329446EFAA5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8995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97463" rtl="0" eaLnBrk="1" latinLnBrk="0" hangingPunct="1">
      <a:defRPr sz="14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1pPr>
    <a:lvl2pPr marL="548731" algn="l" defTabSz="1097463" rtl="0" eaLnBrk="1" latinLnBrk="0" hangingPunct="1">
      <a:defRPr sz="14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2pPr>
    <a:lvl3pPr marL="1097463" algn="l" defTabSz="1097463" rtl="0" eaLnBrk="1" latinLnBrk="0" hangingPunct="1">
      <a:defRPr sz="14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3pPr>
    <a:lvl4pPr marL="1646194" algn="l" defTabSz="1097463" rtl="0" eaLnBrk="1" latinLnBrk="0" hangingPunct="1">
      <a:defRPr sz="14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4pPr>
    <a:lvl5pPr marL="2194926" algn="l" defTabSz="1097463" rtl="0" eaLnBrk="1" latinLnBrk="0" hangingPunct="1">
      <a:defRPr sz="14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5pPr>
    <a:lvl6pPr marL="2743657" algn="l" defTabSz="109746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92389" algn="l" defTabSz="109746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41120" algn="l" defTabSz="109746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89852" algn="l" defTabSz="109746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systems</a:t>
            </a:r>
          </a:p>
          <a:p>
            <a:r>
              <a:rPr lang="en-US" dirty="0"/>
              <a:t>DM code</a:t>
            </a:r>
          </a:p>
          <a:p>
            <a:r>
              <a:rPr lang="en-US" dirty="0"/>
              <a:t>Containerized version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971FF-EF28-4195-A575-329446EFAA5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324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l="-8000" r="-11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98" y="246751"/>
            <a:ext cx="1576836" cy="8046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1461516" y="2560321"/>
            <a:ext cx="11707369" cy="1920241"/>
          </a:xfrm>
        </p:spPr>
        <p:txBody>
          <a:bodyPr>
            <a:normAutofit/>
          </a:bodyPr>
          <a:lstStyle>
            <a:lvl1pPr algn="ctr">
              <a:lnSpc>
                <a:spcPts val="6601"/>
              </a:lnSpc>
              <a:defRPr sz="5300" b="1" i="0" cap="none" baseline="0">
                <a:solidFill>
                  <a:srgbClr val="9D171E"/>
                </a:solidFill>
                <a:latin typeface="Times" charset="0"/>
                <a:ea typeface="Times" charset="0"/>
                <a:cs typeface="Times" charset="0"/>
              </a:defRPr>
            </a:lvl1pPr>
          </a:lstStyle>
          <a:p>
            <a:r>
              <a:rPr lang="en-US" dirty="0"/>
              <a:t>Click to Edit Text</a:t>
            </a:r>
          </a:p>
        </p:txBody>
      </p:sp>
      <p:sp>
        <p:nvSpPr>
          <p:cNvPr id="2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1461517" y="4846320"/>
            <a:ext cx="11707368" cy="1371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900" baseline="0">
                <a:solidFill>
                  <a:srgbClr val="9D171E"/>
                </a:solidFill>
                <a:latin typeface="Arial" charset="0"/>
                <a:ea typeface="Arial" charset="0"/>
                <a:cs typeface="Arial" charset="0"/>
              </a:defRPr>
            </a:lvl1pPr>
            <a:lvl2pPr marL="548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6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2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1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20" name="Footer Placeholder 19"/>
          <p:cNvSpPr>
            <a:spLocks noGrp="1"/>
          </p:cNvSpPr>
          <p:nvPr userDrawn="1">
            <p:ph type="ftr" sz="quarter" idx="11"/>
          </p:nvPr>
        </p:nvSpPr>
        <p:spPr>
          <a:xfrm>
            <a:off x="9053012" y="7774490"/>
            <a:ext cx="4939046" cy="438150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Southern California Earthquake Center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13940725" y="9236805"/>
            <a:ext cx="221735" cy="509678"/>
          </a:xfrm>
          <a:prstGeom prst="rect">
            <a:avLst/>
          </a:prstGeom>
          <a:noFill/>
        </p:spPr>
        <p:txBody>
          <a:bodyPr wrap="none" lIns="109746" tIns="54873" rIns="109746" bIns="54873" rtlCol="0">
            <a:spAutoFit/>
          </a:bodyPr>
          <a:lstStyle/>
          <a:p>
            <a:pPr>
              <a:lnSpc>
                <a:spcPct val="90000"/>
              </a:lnSpc>
            </a:pPr>
            <a:endParaRPr lang="en-US" sz="2900" dirty="0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7875662"/>
            <a:ext cx="14630400" cy="353938"/>
          </a:xfrm>
          <a:prstGeom prst="rect">
            <a:avLst/>
          </a:prstGeom>
          <a:solidFill>
            <a:srgbClr val="9D17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949" y="1188720"/>
            <a:ext cx="13902505" cy="6492240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4/23/2019</a:t>
            </a:fld>
            <a:endParaRPr lang="bg-B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94642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3950" y="1188720"/>
            <a:ext cx="6768324" cy="6492240"/>
          </a:xfrm>
        </p:spPr>
        <p:txBody>
          <a:bodyPr>
            <a:normAutofit/>
          </a:bodyPr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1900"/>
            </a:lvl6pPr>
            <a:lvl7pPr>
              <a:defRPr sz="1900" baseline="0"/>
            </a:lvl7pPr>
            <a:lvl8pPr>
              <a:defRPr sz="1900" baseline="0"/>
            </a:lvl8pPr>
            <a:lvl9pPr>
              <a:defRPr sz="19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16932" y="1188720"/>
            <a:ext cx="6749522" cy="6492240"/>
          </a:xfrm>
        </p:spPr>
        <p:txBody>
          <a:bodyPr>
            <a:normAutofit/>
          </a:bodyPr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1" y="7875662"/>
            <a:ext cx="14630400" cy="353938"/>
          </a:xfrm>
          <a:prstGeom prst="rect">
            <a:avLst/>
          </a:prstGeom>
          <a:solidFill>
            <a:srgbClr val="9D17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92669-E835-224C-A4FB-E230BDF9E72D}" type="datetime1">
              <a:rPr lang="en-US" smtClean="0"/>
              <a:t>4/23/2019</a:t>
            </a:fld>
            <a:endParaRPr lang="bg-BG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97784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1" y="7875662"/>
            <a:ext cx="14630400" cy="353938"/>
          </a:xfrm>
          <a:prstGeom prst="rect">
            <a:avLst/>
          </a:prstGeom>
          <a:solidFill>
            <a:srgbClr val="9D17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63949" y="1097281"/>
            <a:ext cx="6750032" cy="109728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900" b="0" cap="none" baseline="0">
                <a:solidFill>
                  <a:schemeClr val="tx1">
                    <a:lumMod val="50000"/>
                  </a:schemeClr>
                </a:solidFill>
              </a:defRPr>
            </a:lvl1pPr>
            <a:lvl2pPr marL="548731" indent="0">
              <a:buNone/>
              <a:defRPr sz="2400" b="1"/>
            </a:lvl2pPr>
            <a:lvl3pPr marL="1097463" indent="0">
              <a:buNone/>
              <a:defRPr sz="2200" b="1"/>
            </a:lvl3pPr>
            <a:lvl4pPr marL="1646194" indent="0">
              <a:buNone/>
              <a:defRPr sz="1900" b="1"/>
            </a:lvl4pPr>
            <a:lvl5pPr marL="2194926" indent="0">
              <a:buNone/>
              <a:defRPr sz="1900" b="1"/>
            </a:lvl5pPr>
            <a:lvl6pPr marL="2743657" indent="0">
              <a:buNone/>
              <a:defRPr sz="1900" b="1"/>
            </a:lvl6pPr>
            <a:lvl7pPr marL="3292389" indent="0">
              <a:buNone/>
              <a:defRPr sz="1900" b="1"/>
            </a:lvl7pPr>
            <a:lvl8pPr marL="3841120" indent="0">
              <a:buNone/>
              <a:defRPr sz="1900" b="1"/>
            </a:lvl8pPr>
            <a:lvl9pPr marL="4389852" indent="0">
              <a:buNone/>
              <a:defRPr sz="19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3949" y="2194560"/>
            <a:ext cx="6750032" cy="5486400"/>
          </a:xfrm>
        </p:spPr>
        <p:txBody>
          <a:bodyPr>
            <a:normAutofit/>
          </a:bodyPr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7516422" y="1097281"/>
            <a:ext cx="6750032" cy="109728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900" b="0" cap="none" baseline="0">
                <a:solidFill>
                  <a:schemeClr val="tx1">
                    <a:lumMod val="50000"/>
                  </a:schemeClr>
                </a:solidFill>
              </a:defRPr>
            </a:lvl1pPr>
            <a:lvl2pPr marL="548731" indent="0">
              <a:buNone/>
              <a:defRPr sz="2400" b="1"/>
            </a:lvl2pPr>
            <a:lvl3pPr marL="1097463" indent="0">
              <a:buNone/>
              <a:defRPr sz="2200" b="1"/>
            </a:lvl3pPr>
            <a:lvl4pPr marL="1646194" indent="0">
              <a:buNone/>
              <a:defRPr sz="1900" b="1"/>
            </a:lvl4pPr>
            <a:lvl5pPr marL="2194926" indent="0">
              <a:buNone/>
              <a:defRPr sz="1900" b="1"/>
            </a:lvl5pPr>
            <a:lvl6pPr marL="2743657" indent="0">
              <a:buNone/>
              <a:defRPr sz="1900" b="1"/>
            </a:lvl6pPr>
            <a:lvl7pPr marL="3292389" indent="0">
              <a:buNone/>
              <a:defRPr sz="1900" b="1"/>
            </a:lvl7pPr>
            <a:lvl8pPr marL="3841120" indent="0">
              <a:buNone/>
              <a:defRPr sz="1900" b="1"/>
            </a:lvl8pPr>
            <a:lvl9pPr marL="4389852" indent="0">
              <a:buNone/>
              <a:defRPr sz="19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516422" y="2194560"/>
            <a:ext cx="6750032" cy="5486400"/>
          </a:xfrm>
        </p:spPr>
        <p:txBody>
          <a:bodyPr>
            <a:normAutofit/>
          </a:bodyPr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1700"/>
            </a:lvl6pPr>
            <a:lvl7pPr>
              <a:defRPr sz="1700"/>
            </a:lvl7pPr>
            <a:lvl8pPr>
              <a:defRPr sz="1700" baseline="0"/>
            </a:lvl8pPr>
            <a:lvl9pPr>
              <a:defRPr sz="17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EFF26-A8E4-414A-8E66-6412DFAC93C0}" type="datetime1">
              <a:rPr lang="en-US" smtClean="0"/>
              <a:t>4/23/2019</a:t>
            </a:fld>
            <a:endParaRPr lang="bg-BG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862447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" y="7875662"/>
            <a:ext cx="14630400" cy="353938"/>
          </a:xfrm>
          <a:prstGeom prst="rect">
            <a:avLst/>
          </a:prstGeom>
          <a:solidFill>
            <a:srgbClr val="9D17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DF229-4F64-DF42-8714-B47E434B5860}" type="datetime1">
              <a:rPr lang="en-US" smtClean="0"/>
              <a:t>4/23/2019</a:t>
            </a:fld>
            <a:endParaRPr lang="bg-B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336223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7875662"/>
            <a:ext cx="14630400" cy="353938"/>
          </a:xfrm>
          <a:prstGeom prst="rect">
            <a:avLst/>
          </a:prstGeom>
          <a:solidFill>
            <a:srgbClr val="9D17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C0F0A-C9FE-4240-9713-B9651F67AA84}" type="datetime1">
              <a:rPr lang="en-US" smtClean="0"/>
              <a:t>4/23/2019</a:t>
            </a:fld>
            <a:endParaRPr lang="bg-BG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53411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bg>
      <p:bgPr>
        <a:blipFill dpi="0" rotWithShape="1">
          <a:blip r:embed="rId2">
            <a:lum/>
          </a:blip>
          <a:srcRect/>
          <a:stretch>
            <a:fillRect l="-8000" r="-11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984" y="2500860"/>
            <a:ext cx="10734194" cy="1967789"/>
          </a:xfrm>
          <a:prstGeom prst="rect">
            <a:avLst/>
          </a:prstGeom>
        </p:spPr>
      </p:pic>
      <p:sp>
        <p:nvSpPr>
          <p:cNvPr id="29" name="Footer Placeholder 19"/>
          <p:cNvSpPr>
            <a:spLocks noGrp="1"/>
          </p:cNvSpPr>
          <p:nvPr>
            <p:ph type="ftr" sz="quarter" idx="11"/>
          </p:nvPr>
        </p:nvSpPr>
        <p:spPr>
          <a:xfrm>
            <a:off x="9235940" y="7735825"/>
            <a:ext cx="4939046" cy="438150"/>
          </a:xfrm>
        </p:spPr>
        <p:txBody>
          <a:bodyPr/>
          <a:lstStyle>
            <a:lvl1pPr>
              <a:defRPr sz="2200" b="1" i="1"/>
            </a:lvl1pPr>
          </a:lstStyle>
          <a:p>
            <a:r>
              <a:rPr lang="en-US" dirty="0" err="1"/>
              <a:t>www.SCEC.org</a:t>
            </a:r>
            <a:endParaRPr lang="en-US" dirty="0"/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3949" y="329566"/>
            <a:ext cx="13902505" cy="767714"/>
          </a:xfrm>
          <a:prstGeom prst="rect">
            <a:avLst/>
          </a:prstGeom>
        </p:spPr>
        <p:txBody>
          <a:bodyPr vert="horz" lIns="109746" tIns="54873" rIns="109746" bIns="54873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3949" y="1188720"/>
            <a:ext cx="13902505" cy="6492240"/>
          </a:xfrm>
          <a:prstGeom prst="rect">
            <a:avLst/>
          </a:prstGeom>
        </p:spPr>
        <p:txBody>
          <a:bodyPr vert="horz" lIns="109746" tIns="54873" rIns="109746" bIns="54873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2486" y="7945169"/>
            <a:ext cx="1675947" cy="217169"/>
          </a:xfrm>
          <a:prstGeom prst="rect">
            <a:avLst/>
          </a:prstGeom>
        </p:spPr>
        <p:txBody>
          <a:bodyPr vert="horz" lIns="109746" tIns="54873" rIns="109746" bIns="54873" rtlCol="0" anchor="ctr"/>
          <a:lstStyle>
            <a:lvl1pPr algn="l">
              <a:defRPr sz="1700" i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8D8011A-9C5E-E94F-9F56-DB8DA800CF19}" type="datetime1">
              <a:rPr lang="en-US" smtClean="0"/>
              <a:pPr/>
              <a:t>4/23/2019</a:t>
            </a:fld>
            <a:endParaRPr lang="bg-B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077421" y="7945169"/>
            <a:ext cx="1371957" cy="217169"/>
          </a:xfrm>
          <a:prstGeom prst="rect">
            <a:avLst/>
          </a:prstGeom>
        </p:spPr>
        <p:txBody>
          <a:bodyPr vert="horz" lIns="109746" tIns="54873" rIns="109746" bIns="54873" rtlCol="0" anchor="ctr"/>
          <a:lstStyle>
            <a:lvl1pPr algn="r">
              <a:defRPr sz="17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3"/>
          </p:nvPr>
        </p:nvSpPr>
        <p:spPr>
          <a:xfrm>
            <a:off x="4845678" y="7834678"/>
            <a:ext cx="4939046" cy="438150"/>
          </a:xfrm>
          <a:prstGeom prst="rect">
            <a:avLst/>
          </a:prstGeom>
        </p:spPr>
        <p:txBody>
          <a:bodyPr vert="horz" lIns="109746" tIns="54873" rIns="109746" bIns="54873" rtlCol="0" anchor="ctr"/>
          <a:lstStyle>
            <a:lvl1pPr algn="ctr">
              <a:defRPr sz="1700" b="1" i="1">
                <a:solidFill>
                  <a:srgbClr val="FFFFFF"/>
                </a:solidFill>
                <a:latin typeface="Times" charset="0"/>
                <a:ea typeface="Times" charset="0"/>
                <a:cs typeface="Times" charset="0"/>
              </a:defRPr>
            </a:lvl1pPr>
          </a:lstStyle>
          <a:p>
            <a:r>
              <a:rPr lang="en-US" dirty="0"/>
              <a:t>Southern California Earthquake Center</a:t>
            </a:r>
          </a:p>
        </p:txBody>
      </p:sp>
    </p:spTree>
    <p:extLst>
      <p:ext uri="{BB962C8B-B14F-4D97-AF65-F5344CB8AC3E}">
        <p14:creationId xmlns:p14="http://schemas.microsoft.com/office/powerpoint/2010/main" val="18963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60" r:id="rId7"/>
  </p:sldLayoutIdLst>
  <p:hf hdr="0"/>
  <p:txStyles>
    <p:titleStyle>
      <a:lvl1pPr algn="ctr" defTabSz="1097463" rtl="0" eaLnBrk="1" latinLnBrk="0" hangingPunct="1">
        <a:lnSpc>
          <a:spcPct val="90000"/>
        </a:lnSpc>
        <a:spcBef>
          <a:spcPct val="0"/>
        </a:spcBef>
        <a:buNone/>
        <a:defRPr sz="5300" b="1" i="1" kern="1200" cap="none" baseline="0">
          <a:solidFill>
            <a:srgbClr val="9D171E"/>
          </a:solidFill>
          <a:latin typeface="Times" charset="0"/>
          <a:ea typeface="Times" charset="0"/>
          <a:cs typeface="Times" charset="0"/>
        </a:defRPr>
      </a:lvl1pPr>
    </p:titleStyle>
    <p:bodyStyle>
      <a:lvl1pPr marL="280082" indent="-270555" algn="l" defTabSz="1097463" rtl="0" eaLnBrk="1" latinLnBrk="0" hangingPunct="1">
        <a:lnSpc>
          <a:spcPct val="100000"/>
        </a:lnSpc>
        <a:spcBef>
          <a:spcPts val="2160"/>
        </a:spcBef>
        <a:buClr>
          <a:schemeClr val="tx1"/>
        </a:buClr>
        <a:buSzPct val="90000"/>
        <a:buFont typeface="Arial" pitchFamily="34" charset="0"/>
        <a:buChar char="•"/>
        <a:tabLst/>
        <a:defRPr sz="3400" kern="1200">
          <a:solidFill>
            <a:sysClr val="windowText" lastClr="000000"/>
          </a:solidFill>
          <a:latin typeface="Arial" charset="0"/>
          <a:ea typeface="Arial" charset="0"/>
          <a:cs typeface="Arial" charset="0"/>
        </a:defRPr>
      </a:lvl1pPr>
      <a:lvl2pPr marL="483951" indent="-203870" algn="l" defTabSz="1097463" rtl="0" eaLnBrk="1" latinLnBrk="0" hangingPunct="1">
        <a:lnSpc>
          <a:spcPct val="100000"/>
        </a:lnSpc>
        <a:spcBef>
          <a:spcPts val="720"/>
        </a:spcBef>
        <a:buClr>
          <a:schemeClr val="tx1"/>
        </a:buClr>
        <a:buSzPct val="80000"/>
        <a:buFont typeface="Arial" charset="0"/>
        <a:buChar char="•"/>
        <a:tabLst/>
        <a:defRPr sz="2900" kern="1200">
          <a:solidFill>
            <a:sysClr val="windowText" lastClr="000000"/>
          </a:solidFill>
          <a:latin typeface="Arial" charset="0"/>
          <a:ea typeface="Arial" charset="0"/>
          <a:cs typeface="Arial" charset="0"/>
        </a:defRPr>
      </a:lvl2pPr>
      <a:lvl3pPr marL="825003" indent="-222923" algn="l" defTabSz="1097463" rtl="0" eaLnBrk="1" latinLnBrk="0" hangingPunct="1">
        <a:lnSpc>
          <a:spcPct val="100000"/>
        </a:lnSpc>
        <a:spcBef>
          <a:spcPts val="720"/>
        </a:spcBef>
        <a:buClr>
          <a:schemeClr val="tx1"/>
        </a:buClr>
        <a:buSzPct val="80000"/>
        <a:buFont typeface="Arial" pitchFamily="34" charset="0"/>
        <a:buChar char="•"/>
        <a:tabLst/>
        <a:defRPr sz="2400" kern="1200">
          <a:solidFill>
            <a:sysClr val="windowText" lastClr="000000"/>
          </a:solidFill>
          <a:latin typeface="Arial" charset="0"/>
          <a:ea typeface="Arial" charset="0"/>
          <a:cs typeface="Arial" charset="0"/>
        </a:defRPr>
      </a:lvl3pPr>
      <a:lvl4pPr marL="1105084" indent="-228638" algn="l" defTabSz="1097463" rtl="0" eaLnBrk="1" latinLnBrk="0" hangingPunct="1">
        <a:lnSpc>
          <a:spcPct val="100000"/>
        </a:lnSpc>
        <a:spcBef>
          <a:spcPts val="720"/>
        </a:spcBef>
        <a:buClr>
          <a:schemeClr val="tx1"/>
        </a:buClr>
        <a:buSzPct val="80000"/>
        <a:buFont typeface="Arial" pitchFamily="34" charset="0"/>
        <a:buChar char="•"/>
        <a:tabLst/>
        <a:defRPr sz="2200" kern="1200">
          <a:solidFill>
            <a:sysClr val="windowText" lastClr="000000"/>
          </a:solidFill>
          <a:latin typeface="Arial" charset="0"/>
          <a:ea typeface="Arial" charset="0"/>
          <a:cs typeface="Arial" charset="0"/>
        </a:defRPr>
      </a:lvl4pPr>
      <a:lvl5pPr marL="1377545" indent="-226733" algn="l" defTabSz="1097463" rtl="0" eaLnBrk="1" latinLnBrk="0" hangingPunct="1">
        <a:lnSpc>
          <a:spcPct val="100000"/>
        </a:lnSpc>
        <a:spcBef>
          <a:spcPts val="720"/>
        </a:spcBef>
        <a:buClr>
          <a:schemeClr val="tx1"/>
        </a:buClr>
        <a:buSzPct val="80000"/>
        <a:buFont typeface="Arial" pitchFamily="34" charset="0"/>
        <a:buChar char="•"/>
        <a:tabLst/>
        <a:defRPr sz="2200" kern="1200">
          <a:solidFill>
            <a:sysClr val="windowText" lastClr="000000"/>
          </a:solidFill>
          <a:latin typeface="Arial" charset="0"/>
          <a:ea typeface="Arial" charset="0"/>
          <a:cs typeface="Arial" charset="0"/>
        </a:defRPr>
      </a:lvl5pPr>
      <a:lvl6pPr marL="1701067" indent="-274366" algn="l" defTabSz="1097463" rtl="0" eaLnBrk="1" latinLnBrk="0" hangingPunct="1">
        <a:spcBef>
          <a:spcPts val="720"/>
        </a:spcBef>
        <a:buSzPct val="80000"/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1975433" indent="-274366" algn="l" defTabSz="1097463" rtl="0" eaLnBrk="1" latinLnBrk="0" hangingPunct="1">
        <a:spcBef>
          <a:spcPts val="720"/>
        </a:spcBef>
        <a:buSzPct val="80000"/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799" indent="-274366" algn="l" defTabSz="1097463" rtl="0" eaLnBrk="1" latinLnBrk="0" hangingPunct="1">
        <a:spcBef>
          <a:spcPts val="720"/>
        </a:spcBef>
        <a:buSzPct val="80000"/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2524165" indent="-274366" algn="l" defTabSz="1097463" rtl="0" eaLnBrk="1" latinLnBrk="0" hangingPunct="1">
        <a:spcBef>
          <a:spcPts val="720"/>
        </a:spcBef>
        <a:buSzPct val="80000"/>
        <a:buFont typeface="Arial" pitchFamily="34" charset="0"/>
        <a:buChar char="•"/>
        <a:defRPr sz="19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8731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463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46194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94926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657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92389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41120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89852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11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1516" y="2362200"/>
            <a:ext cx="11707369" cy="1920241"/>
          </a:xfrm>
        </p:spPr>
        <p:txBody>
          <a:bodyPr>
            <a:normAutofit/>
          </a:bodyPr>
          <a:lstStyle/>
          <a:p>
            <a:r>
              <a:rPr lang="en-US" dirty="0"/>
              <a:t>Computational Tools to Support Large-Scale </a:t>
            </a:r>
            <a:r>
              <a:rPr lang="en-US" dirty="0" err="1"/>
              <a:t>CyberShake</a:t>
            </a:r>
            <a:r>
              <a:rPr lang="en-US" dirty="0"/>
              <a:t> PSHA Simulations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1517" y="4648200"/>
            <a:ext cx="11707368" cy="1630680"/>
          </a:xfrm>
        </p:spPr>
        <p:txBody>
          <a:bodyPr>
            <a:normAutofit/>
          </a:bodyPr>
          <a:lstStyle/>
          <a:p>
            <a:r>
              <a:rPr lang="en-US" dirty="0"/>
              <a:t>Scott Callaghan, Philip J. </a:t>
            </a:r>
            <a:r>
              <a:rPr lang="en-US" dirty="0" err="1"/>
              <a:t>Maechling</a:t>
            </a:r>
            <a:r>
              <a:rPr lang="en-US" dirty="0"/>
              <a:t>, Christine A. </a:t>
            </a:r>
            <a:r>
              <a:rPr lang="en-US" dirty="0" err="1"/>
              <a:t>Goulet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Kevin R. Milner, Mei-Hui </a:t>
            </a:r>
            <a:r>
              <a:rPr lang="en-US" dirty="0" err="1"/>
              <a:t>Su</a:t>
            </a:r>
            <a:r>
              <a:rPr lang="en-US" dirty="0"/>
              <a:t>, Karan </a:t>
            </a:r>
            <a:r>
              <a:rPr lang="en-US" dirty="0" err="1"/>
              <a:t>Vahi</a:t>
            </a:r>
            <a:r>
              <a:rPr lang="en-US" dirty="0"/>
              <a:t>, </a:t>
            </a:r>
            <a:r>
              <a:rPr lang="en-US" dirty="0" err="1"/>
              <a:t>Ewa</a:t>
            </a:r>
            <a:r>
              <a:rPr lang="en-US" dirty="0"/>
              <a:t> </a:t>
            </a:r>
            <a:r>
              <a:rPr lang="en-US" dirty="0" err="1"/>
              <a:t>Deelman</a:t>
            </a:r>
            <a:r>
              <a:rPr lang="en-US" dirty="0"/>
              <a:t>, Robert W. Graves, Kim B. Olsen, </a:t>
            </a:r>
            <a:r>
              <a:rPr lang="en-US" dirty="0" err="1"/>
              <a:t>Yifeng</a:t>
            </a:r>
            <a:r>
              <a:rPr lang="en-US" dirty="0"/>
              <a:t> Cui, and Thomas H. Jordan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76200" y="6858000"/>
            <a:ext cx="11707368" cy="838200"/>
          </a:xfrm>
          <a:prstGeom prst="rect">
            <a:avLst/>
          </a:prstGeom>
        </p:spPr>
        <p:txBody>
          <a:bodyPr vert="horz" lIns="109746" tIns="54873" rIns="109746" bIns="54873" rtlCol="0">
            <a:normAutofit/>
          </a:bodyPr>
          <a:lstStyle>
            <a:lvl1pPr marL="0" indent="0" algn="ctr" defTabSz="1097463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90000"/>
              <a:buFont typeface="Arial" pitchFamily="34" charset="0"/>
              <a:buNone/>
              <a:tabLst/>
              <a:defRPr sz="2900" kern="1200" baseline="0">
                <a:solidFill>
                  <a:srgbClr val="9D171E"/>
                </a:solidFill>
                <a:latin typeface="Arial" charset="0"/>
                <a:ea typeface="Arial" charset="0"/>
                <a:cs typeface="Arial" charset="0"/>
              </a:defRPr>
            </a:lvl1pPr>
            <a:lvl2pPr marL="548731" indent="0" algn="ctr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charset="0"/>
              <a:buNone/>
              <a:tabLst/>
              <a:defRPr sz="29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1097463" indent="0" algn="ctr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None/>
              <a:tabLst/>
              <a:defRPr sz="24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646194" indent="0" algn="ctr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None/>
              <a:tabLst/>
              <a:defRPr sz="2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2194926" indent="0" algn="ctr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None/>
              <a:tabLst/>
              <a:defRPr sz="2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  <a:lvl6pPr marL="2743657" indent="0" algn="ctr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92389" indent="0" algn="ctr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841120" indent="0" algn="ctr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389852" indent="0" algn="ctr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None/>
              <a:defRPr sz="19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/>
              <a:t>2019 SSA Annual Meeting</a:t>
            </a:r>
          </a:p>
          <a:p>
            <a:pPr algn="l"/>
            <a:r>
              <a:rPr lang="en-US" sz="2000" dirty="0"/>
              <a:t>April 24, 2019</a:t>
            </a:r>
          </a:p>
        </p:txBody>
      </p:sp>
    </p:spTree>
    <p:extLst>
      <p:ext uri="{BB962C8B-B14F-4D97-AF65-F5344CB8AC3E}">
        <p14:creationId xmlns:p14="http://schemas.microsoft.com/office/powerpoint/2010/main" val="19168304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9</a:t>
            </a:fld>
            <a:endParaRPr lang="uk-UA" dirty="0"/>
          </a:p>
        </p:txBody>
      </p:sp>
      <p:pic>
        <p:nvPicPr>
          <p:cNvPr id="8" name="Picture 7" descr="bigusg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669" y="3512363"/>
            <a:ext cx="2292123" cy="846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8405" y="5902241"/>
            <a:ext cx="3158885" cy="88185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0" y="2983938"/>
            <a:ext cx="1981200" cy="1218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6" descr="C:\Users\Philip James\Documents\PetaSHA_Builds\Build_7_31June2008\SCEC_SSA_2008\New_TACC_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59490" y="3879477"/>
            <a:ext cx="2550446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USCgri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985567"/>
            <a:ext cx="914400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61304" y="1428754"/>
            <a:ext cx="2745841" cy="120411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4" name="Picture 9" descr="isi_logo_red_larg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60511" y="4655857"/>
            <a:ext cx="1953997" cy="1242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Group 14"/>
          <p:cNvGrpSpPr/>
          <p:nvPr/>
        </p:nvGrpSpPr>
        <p:grpSpPr>
          <a:xfrm>
            <a:off x="8610600" y="5329300"/>
            <a:ext cx="4445773" cy="629913"/>
            <a:chOff x="3009900" y="4800600"/>
            <a:chExt cx="3619500" cy="512840"/>
          </a:xfrm>
        </p:grpSpPr>
        <p:sp>
          <p:nvSpPr>
            <p:cNvPr id="16" name="Rectangle 15"/>
            <p:cNvSpPr/>
            <p:nvPr/>
          </p:nvSpPr>
          <p:spPr bwMode="auto">
            <a:xfrm>
              <a:off x="3009900" y="4800600"/>
              <a:ext cx="3619500" cy="51284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</a:endParaRPr>
            </a:p>
          </p:txBody>
        </p:sp>
        <p:pic>
          <p:nvPicPr>
            <p:cNvPr id="17" name="Picture 2" descr="https://www.olcf.ornl.gov/wp-content/themes/olcf/images/olcf-logo-white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4827665"/>
              <a:ext cx="3524250" cy="485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/>
          <p:cNvGrpSpPr/>
          <p:nvPr/>
        </p:nvGrpSpPr>
        <p:grpSpPr>
          <a:xfrm>
            <a:off x="10607334" y="6789569"/>
            <a:ext cx="3389164" cy="1085128"/>
            <a:chOff x="-914400" y="852134"/>
            <a:chExt cx="6515100" cy="2085976"/>
          </a:xfrm>
        </p:grpSpPr>
        <p:sp>
          <p:nvSpPr>
            <p:cNvPr id="19" name="Rectangle 18"/>
            <p:cNvSpPr/>
            <p:nvPr/>
          </p:nvSpPr>
          <p:spPr bwMode="auto">
            <a:xfrm>
              <a:off x="-914400" y="852134"/>
              <a:ext cx="6172200" cy="1774030"/>
            </a:xfrm>
            <a:prstGeom prst="rect">
              <a:avLst/>
            </a:prstGeom>
            <a:solidFill>
              <a:srgbClr val="3366CC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</a:endParaRPr>
            </a:p>
          </p:txBody>
        </p:sp>
        <p:pic>
          <p:nvPicPr>
            <p:cNvPr id="20" name="Picture 2" descr="https://pegasus.isi.edu/wordpress/wp-content/uploads/2015/10/logo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2000" y="852134"/>
              <a:ext cx="6362700" cy="2085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" y="1195316"/>
            <a:ext cx="2386193" cy="1280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1" descr="incite-1-220x94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29" y="5898429"/>
            <a:ext cx="1651001" cy="705427"/>
          </a:xfrm>
          <a:prstGeom prst="rect">
            <a:avLst/>
          </a:prstGeom>
        </p:spPr>
      </p:pic>
      <p:pic>
        <p:nvPicPr>
          <p:cNvPr id="23" name="Picture 22" descr="doe-logo-1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1560803"/>
            <a:ext cx="3637743" cy="914524"/>
          </a:xfrm>
          <a:prstGeom prst="rect">
            <a:avLst/>
          </a:prstGeom>
        </p:spPr>
      </p:pic>
      <p:pic>
        <p:nvPicPr>
          <p:cNvPr id="24" name="Picture 23" descr="Blue Waters logo.tiff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844" y="3200400"/>
            <a:ext cx="2057401" cy="73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203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BCE17B0-0AE4-494E-98BB-EE2AA8797E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" r="5220" b="4562"/>
          <a:stretch/>
        </p:blipFill>
        <p:spPr>
          <a:xfrm>
            <a:off x="8077200" y="1143000"/>
            <a:ext cx="6553200" cy="66221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CyberShake</a:t>
            </a:r>
            <a:r>
              <a:rPr lang="en-US" dirty="0"/>
              <a:t>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949" y="1188720"/>
            <a:ext cx="8018051" cy="649224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Southern California Earthquake Center’s 3D physics-based probabilistic seismic hazard analysis (PSHA) platform</a:t>
            </a:r>
          </a:p>
          <a:p>
            <a:r>
              <a:rPr lang="en-US" dirty="0"/>
              <a:t>UCERF2 ERF (M≥6.5, ≤200 km) with Graves &amp; </a:t>
            </a:r>
            <a:r>
              <a:rPr lang="en-US" dirty="0" err="1"/>
              <a:t>Pitarka</a:t>
            </a:r>
            <a:r>
              <a:rPr lang="en-US" dirty="0"/>
              <a:t> rupture generator (~500,000 events per site)</a:t>
            </a:r>
          </a:p>
          <a:p>
            <a:r>
              <a:rPr lang="en-US" dirty="0"/>
              <a:t>Reciprocity-based approach to simulate seismograms</a:t>
            </a:r>
          </a:p>
          <a:p>
            <a:r>
              <a:rPr lang="en-US" dirty="0"/>
              <a:t>Intensity measures derived from seismograms</a:t>
            </a:r>
          </a:p>
          <a:p>
            <a:r>
              <a:rPr lang="en-US" dirty="0"/>
              <a:t>Hazard results from individual sites interpolated with GMPEs to make map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</a:t>
            </a:fld>
            <a:endParaRPr lang="uk-UA" dirty="0"/>
          </a:p>
        </p:txBody>
      </p:sp>
      <p:sp>
        <p:nvSpPr>
          <p:cNvPr id="9" name="TextBox 8"/>
          <p:cNvSpPr txBox="1"/>
          <p:nvPr/>
        </p:nvSpPr>
        <p:spPr>
          <a:xfrm>
            <a:off x="10439400" y="1611138"/>
            <a:ext cx="3962400" cy="598662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lIns="135679" tIns="67836" rIns="135679" bIns="67836" rtlCol="0">
            <a:spAutoFit/>
          </a:bodyPr>
          <a:lstStyle/>
          <a:p>
            <a:pPr algn="r"/>
            <a:r>
              <a:rPr lang="en-US" sz="1500" dirty="0">
                <a:solidFill>
                  <a:srgbClr val="FFFFFF"/>
                </a:solidFill>
              </a:rPr>
              <a:t>Structural models: CVM-S4.26, CCA-06</a:t>
            </a:r>
          </a:p>
          <a:p>
            <a:pPr algn="r"/>
            <a:r>
              <a:rPr lang="en-US" sz="1500" dirty="0">
                <a:solidFill>
                  <a:srgbClr val="FFFFFF"/>
                </a:solidFill>
              </a:rPr>
              <a:t>Earthquake forecast: UCERF2</a:t>
            </a:r>
          </a:p>
        </p:txBody>
      </p:sp>
    </p:spTree>
    <p:extLst>
      <p:ext uri="{BB962C8B-B14F-4D97-AF65-F5344CB8AC3E}">
        <p14:creationId xmlns:p14="http://schemas.microsoft.com/office/powerpoint/2010/main" val="3770917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5F387-1730-468E-9525-A3150BC79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Northern California: Study 18.8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6A89501-6379-4C8D-918A-A6713B6314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2"/>
          <a:stretch/>
        </p:blipFill>
        <p:spPr>
          <a:xfrm>
            <a:off x="7584380" y="1371600"/>
            <a:ext cx="7056487" cy="6071311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59749F-B4A5-4D20-8816-E7084FB48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3E30E4-3981-4693-8A46-141AAE83A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AECBD1-F7A7-41D5-BEEF-EF5CF785F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2</a:t>
            </a:fld>
            <a:endParaRPr lang="uk-UA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0D70932-BAC3-4D11-8B3C-04C89FA34296}"/>
              </a:ext>
            </a:extLst>
          </p:cNvPr>
          <p:cNvSpPr txBox="1">
            <a:spLocks/>
          </p:cNvSpPr>
          <p:nvPr/>
        </p:nvSpPr>
        <p:spPr>
          <a:xfrm>
            <a:off x="304799" y="1356360"/>
            <a:ext cx="7125329" cy="6492240"/>
          </a:xfrm>
          <a:prstGeom prst="rect">
            <a:avLst/>
          </a:prstGeom>
        </p:spPr>
        <p:txBody>
          <a:bodyPr vert="horz" lIns="109746" tIns="54873" rIns="109746" bIns="54873" rtlCol="0">
            <a:normAutofit fontScale="92500" lnSpcReduction="10000"/>
          </a:bodyPr>
          <a:lstStyle>
            <a:lvl1pPr marL="280082" indent="-270555" algn="l" defTabSz="1097463" rtl="0" eaLnBrk="1" latinLnBrk="0" hangingPunct="1">
              <a:lnSpc>
                <a:spcPct val="100000"/>
              </a:lnSpc>
              <a:spcBef>
                <a:spcPts val="2160"/>
              </a:spcBef>
              <a:buClr>
                <a:schemeClr val="tx1"/>
              </a:buClr>
              <a:buSzPct val="90000"/>
              <a:buFont typeface="Arial" pitchFamily="34" charset="0"/>
              <a:buChar char="•"/>
              <a:tabLst/>
              <a:defRPr sz="34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1pPr>
            <a:lvl2pPr marL="483951" indent="-203870" algn="l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charset="0"/>
              <a:buChar char="•"/>
              <a:tabLst/>
              <a:defRPr sz="29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2pPr>
            <a:lvl3pPr marL="825003" indent="-222923" algn="l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tabLst/>
              <a:defRPr sz="24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3pPr>
            <a:lvl4pPr marL="1105084" indent="-228638" algn="l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tabLst/>
              <a:defRPr sz="22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7545" indent="-226733" algn="l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tabLst/>
              <a:defRPr sz="22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1701067" indent="-274366" algn="l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75433" indent="-274366" algn="l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Char char="•"/>
              <a:defRPr sz="1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49799" indent="-274366" algn="l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Char char="•"/>
              <a:defRPr sz="1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24165" indent="-274366" algn="l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Char char="•"/>
              <a:defRPr sz="1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After success of Central California </a:t>
            </a:r>
            <a:r>
              <a:rPr lang="en-US" dirty="0" err="1"/>
              <a:t>CyberShake</a:t>
            </a:r>
            <a:r>
              <a:rPr lang="en-US" dirty="0"/>
              <a:t>, move further north</a:t>
            </a:r>
          </a:p>
          <a:p>
            <a:r>
              <a:rPr lang="en-US" dirty="0"/>
              <a:t>869 locations</a:t>
            </a:r>
          </a:p>
          <a:p>
            <a:r>
              <a:rPr lang="en-US" dirty="0"/>
              <a:t>1 Hz</a:t>
            </a:r>
          </a:p>
          <a:p>
            <a:r>
              <a:rPr lang="en-US" dirty="0"/>
              <a:t>Vs min = 500 m/s</a:t>
            </a:r>
          </a:p>
          <a:p>
            <a:r>
              <a:rPr lang="en-US" dirty="0"/>
              <a:t>Large simulation volumes</a:t>
            </a:r>
            <a:br>
              <a:rPr lang="en-US" dirty="0"/>
            </a:br>
            <a:r>
              <a:rPr lang="en-US" dirty="0"/>
              <a:t>(1100 x 450 km)</a:t>
            </a:r>
          </a:p>
          <a:p>
            <a:r>
              <a:rPr lang="en-US" dirty="0"/>
              <a:t>Tiled velocity model</a:t>
            </a:r>
          </a:p>
          <a:p>
            <a:pPr lvl="1"/>
            <a:r>
              <a:rPr lang="en-US" dirty="0"/>
              <a:t>CCA-06 + Ely GTL</a:t>
            </a:r>
          </a:p>
          <a:p>
            <a:pPr lvl="1"/>
            <a:r>
              <a:rPr lang="en-US" dirty="0"/>
              <a:t>USGS Bay Area model</a:t>
            </a:r>
          </a:p>
          <a:p>
            <a:pPr lvl="1"/>
            <a:r>
              <a:rPr lang="en-US" dirty="0"/>
              <a:t>CVM-S4.26.M01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F2EDE748-725A-40CE-AFDF-52C9254CF3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8" t="7662" r="59079" b="12748"/>
          <a:stretch/>
        </p:blipFill>
        <p:spPr bwMode="auto">
          <a:xfrm>
            <a:off x="8841360" y="1371600"/>
            <a:ext cx="4798440" cy="5424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467C83D-15A7-4812-8B6F-17723B7CDA10}"/>
              </a:ext>
            </a:extLst>
          </p:cNvPr>
          <p:cNvSpPr txBox="1"/>
          <p:nvPr/>
        </p:nvSpPr>
        <p:spPr>
          <a:xfrm>
            <a:off x="8695757" y="6791532"/>
            <a:ext cx="50292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Southern CA region in black</a:t>
            </a:r>
          </a:p>
          <a:p>
            <a:pPr algn="ctr">
              <a:lnSpc>
                <a:spcPct val="90000"/>
              </a:lnSpc>
            </a:pPr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Central CA region in magenta</a:t>
            </a:r>
          </a:p>
          <a:p>
            <a:pPr algn="ctr">
              <a:lnSpc>
                <a:spcPct val="90000"/>
              </a:lnSpc>
            </a:pPr>
            <a:r>
              <a:rPr lang="en-US" sz="2400" dirty="0">
                <a:solidFill>
                  <a:schemeClr val="accent6"/>
                </a:solidFill>
              </a:rPr>
              <a:t>Bay Area region in orange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634542-99DA-45C8-A718-7C62B5571444}"/>
              </a:ext>
            </a:extLst>
          </p:cNvPr>
          <p:cNvSpPr txBox="1"/>
          <p:nvPr/>
        </p:nvSpPr>
        <p:spPr>
          <a:xfrm>
            <a:off x="8153400" y="7467984"/>
            <a:ext cx="6096001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869 sites, densest near San Francisco Bay</a:t>
            </a:r>
          </a:p>
        </p:txBody>
      </p:sp>
    </p:spTree>
    <p:extLst>
      <p:ext uri="{BB962C8B-B14F-4D97-AF65-F5344CB8AC3E}">
        <p14:creationId xmlns:p14="http://schemas.microsoft.com/office/powerpoint/2010/main" val="1169703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B340B-9262-47A8-B587-B61E9C907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CyberShake</a:t>
            </a:r>
            <a:r>
              <a:rPr lang="en-US" dirty="0"/>
              <a:t> Computational Requirements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D96C970E-5C40-415A-BB7A-AC877CA316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3115055"/>
              </p:ext>
            </p:extLst>
          </p:nvPr>
        </p:nvGraphicFramePr>
        <p:xfrm>
          <a:off x="455410" y="1264920"/>
          <a:ext cx="13412990" cy="3535680"/>
        </p:xfrm>
        <a:graphic>
          <a:graphicData uri="http://schemas.openxmlformats.org/drawingml/2006/table">
            <a:tbl>
              <a:tblPr firstRow="1" lastRow="1" bandRow="1">
                <a:tableStyleId>{8A107856-5554-42FB-B03E-39F5DBC370BA}</a:tableStyleId>
              </a:tblPr>
              <a:tblGrid>
                <a:gridCol w="6707390">
                  <a:extLst>
                    <a:ext uri="{9D8B030D-6E8A-4147-A177-3AD203B41FA5}">
                      <a16:colId xmlns:a16="http://schemas.microsoft.com/office/drawing/2014/main" val="1007606895"/>
                    </a:ext>
                  </a:extLst>
                </a:gridCol>
                <a:gridCol w="4191000">
                  <a:extLst>
                    <a:ext uri="{9D8B030D-6E8A-4147-A177-3AD203B41FA5}">
                      <a16:colId xmlns:a16="http://schemas.microsoft.com/office/drawing/2014/main" val="36975200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8038283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 err="1"/>
                        <a:t>CyberShake</a:t>
                      </a:r>
                      <a:r>
                        <a:rPr lang="en-US" sz="2800" dirty="0"/>
                        <a:t> stage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Compute-hours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Output data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61104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Velocity mesh creation using UCVM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3,700 CPU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177 GB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32484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Strain Green Tensor (SGT) simulations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2,500 GPU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345 GB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80946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Seismogram Synthesis (post-processing)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61,000 CPU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17 GB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84436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0974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Total, 1 site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10974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64,700 CPU; 2,500 GPU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10974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539 GB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8116493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r>
                        <a:rPr lang="en-US" sz="2800" dirty="0"/>
                        <a:t>Total, entire study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56 million CPU,</a:t>
                      </a:r>
                      <a:br>
                        <a:rPr lang="en-US" sz="2800" dirty="0"/>
                      </a:br>
                      <a:r>
                        <a:rPr lang="en-US" sz="2800" dirty="0"/>
                        <a:t>2.1 million GPU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457 TB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907950"/>
                  </a:ext>
                </a:extLst>
              </a:tr>
            </a:tbl>
          </a:graphicData>
        </a:graphic>
      </p:graphicFrame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6C6E17-5EE5-45BE-A409-17F4E947D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7FE87-4C4B-48BF-85D2-4461933C6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3</a:t>
            </a:fld>
            <a:endParaRPr lang="uk-UA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40FBE79-FAC8-4755-BC57-0A52104AE0A2}"/>
              </a:ext>
            </a:extLst>
          </p:cNvPr>
          <p:cNvSpPr txBox="1">
            <a:spLocks/>
          </p:cNvSpPr>
          <p:nvPr/>
        </p:nvSpPr>
        <p:spPr>
          <a:xfrm>
            <a:off x="455410" y="4897169"/>
            <a:ext cx="13420952" cy="2875231"/>
          </a:xfrm>
          <a:prstGeom prst="rect">
            <a:avLst/>
          </a:prstGeom>
        </p:spPr>
        <p:txBody>
          <a:bodyPr vert="horz" lIns="109746" tIns="54873" rIns="109746" bIns="54873" rtlCol="0">
            <a:normAutofit/>
          </a:bodyPr>
          <a:lstStyle>
            <a:lvl1pPr marL="280082" indent="-270555" algn="l" defTabSz="1097463" rtl="0" eaLnBrk="1" latinLnBrk="0" hangingPunct="1">
              <a:lnSpc>
                <a:spcPct val="100000"/>
              </a:lnSpc>
              <a:spcBef>
                <a:spcPts val="2160"/>
              </a:spcBef>
              <a:buClr>
                <a:schemeClr val="tx1"/>
              </a:buClr>
              <a:buSzPct val="90000"/>
              <a:buFont typeface="Arial" pitchFamily="34" charset="0"/>
              <a:buChar char="•"/>
              <a:tabLst/>
              <a:defRPr sz="34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1pPr>
            <a:lvl2pPr marL="483951" indent="-203870" algn="l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charset="0"/>
              <a:buChar char="•"/>
              <a:tabLst/>
              <a:defRPr sz="29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2pPr>
            <a:lvl3pPr marL="825003" indent="-222923" algn="l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tabLst/>
              <a:defRPr sz="24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3pPr>
            <a:lvl4pPr marL="1105084" indent="-228638" algn="l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tabLst/>
              <a:defRPr sz="22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7545" indent="-226733" algn="l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tabLst/>
              <a:defRPr sz="22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1701067" indent="-274366" algn="l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75433" indent="-274366" algn="l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Char char="•"/>
              <a:defRPr sz="1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49799" indent="-274366" algn="l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Char char="•"/>
              <a:defRPr sz="1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24165" indent="-274366" algn="l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Char char="•"/>
              <a:defRPr sz="1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Very large computational requirements</a:t>
            </a:r>
          </a:p>
          <a:p>
            <a:r>
              <a:rPr lang="en-US" dirty="0"/>
              <a:t>Targeted NCSA </a:t>
            </a:r>
            <a:r>
              <a:rPr lang="en-US" i="1" dirty="0"/>
              <a:t>Blue Waters </a:t>
            </a:r>
            <a:r>
              <a:rPr lang="en-US" dirty="0"/>
              <a:t>and OLCF </a:t>
            </a:r>
            <a:r>
              <a:rPr lang="en-US" i="1" dirty="0"/>
              <a:t>Titan</a:t>
            </a:r>
            <a:r>
              <a:rPr lang="en-US" dirty="0"/>
              <a:t> supercomputers</a:t>
            </a:r>
          </a:p>
          <a:p>
            <a:r>
              <a:rPr lang="en-US" dirty="0"/>
              <a:t>High degree of automation required for around-the-clock execution</a:t>
            </a:r>
          </a:p>
          <a:p>
            <a:pPr lvl="1"/>
            <a:r>
              <a:rPr lang="en-US" dirty="0"/>
              <a:t>SCEC uses scientific workflow technology to orchestrate these simulations</a:t>
            </a:r>
          </a:p>
        </p:txBody>
      </p:sp>
    </p:spTree>
    <p:extLst>
      <p:ext uri="{BB962C8B-B14F-4D97-AF65-F5344CB8AC3E}">
        <p14:creationId xmlns:p14="http://schemas.microsoft.com/office/powerpoint/2010/main" val="3761796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C602B-C585-4B65-AC18-E8722A771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Scientific Workflow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895913-4D61-4972-89A0-BAAAAA7BB0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949" y="1188720"/>
            <a:ext cx="9618251" cy="649224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Pegasus-WMS</a:t>
            </a:r>
          </a:p>
          <a:p>
            <a:pPr lvl="1"/>
            <a:r>
              <a:rPr lang="en-US" dirty="0"/>
              <a:t>Use API to create description of workflow</a:t>
            </a:r>
          </a:p>
          <a:p>
            <a:pPr lvl="2"/>
            <a:r>
              <a:rPr lang="en-US" dirty="0"/>
              <a:t>Tasks with dependencies</a:t>
            </a:r>
          </a:p>
          <a:p>
            <a:pPr lvl="2"/>
            <a:r>
              <a:rPr lang="en-US" dirty="0"/>
              <a:t>Input/output files</a:t>
            </a:r>
          </a:p>
          <a:p>
            <a:pPr lvl="1"/>
            <a:r>
              <a:rPr lang="en-US" dirty="0"/>
              <a:t>Plans workflow for execution on specified systems</a:t>
            </a:r>
          </a:p>
          <a:p>
            <a:pPr lvl="1"/>
            <a:r>
              <a:rPr lang="en-US" dirty="0"/>
              <a:t>Adds jobs to manage data</a:t>
            </a:r>
          </a:p>
          <a:p>
            <a:pPr lvl="1"/>
            <a:r>
              <a:rPr lang="en-US" dirty="0"/>
              <a:t>Wraps executables to track metadata</a:t>
            </a:r>
          </a:p>
          <a:p>
            <a:r>
              <a:rPr lang="en-US" dirty="0" err="1"/>
              <a:t>HTCondor</a:t>
            </a:r>
            <a:endParaRPr lang="en-US" dirty="0"/>
          </a:p>
          <a:p>
            <a:pPr lvl="1"/>
            <a:r>
              <a:rPr lang="en-US" dirty="0"/>
              <a:t>Manages real-time execution of jobs</a:t>
            </a:r>
          </a:p>
          <a:p>
            <a:pPr lvl="1"/>
            <a:r>
              <a:rPr lang="en-US" dirty="0"/>
              <a:t>Submits jobs to remote systems, checks on success</a:t>
            </a:r>
          </a:p>
          <a:p>
            <a:pPr lvl="1"/>
            <a:r>
              <a:rPr lang="en-US" dirty="0"/>
              <a:t>Monitors dependencies</a:t>
            </a:r>
          </a:p>
          <a:p>
            <a:pPr lvl="1"/>
            <a:r>
              <a:rPr lang="en-US" dirty="0"/>
              <a:t>Checkpoints workflow</a:t>
            </a:r>
          </a:p>
          <a:p>
            <a:r>
              <a:rPr lang="en-US" dirty="0" err="1"/>
              <a:t>GridFTP</a:t>
            </a:r>
            <a:r>
              <a:rPr lang="en-US" dirty="0"/>
              <a:t> used to transfer data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BA3268-78B0-4044-BAD8-DACFB9FF9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F4154-CAED-47C8-A604-9A5923D16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4</a:t>
            </a:fld>
            <a:endParaRPr lang="uk-UA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F0B66E43-089C-458A-88C0-60E34138A1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5" r="19102"/>
          <a:stretch/>
        </p:blipFill>
        <p:spPr bwMode="auto">
          <a:xfrm>
            <a:off x="10134600" y="990600"/>
            <a:ext cx="4495799" cy="6509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CE912F-46E2-4315-BD16-330535AB5E26}"/>
              </a:ext>
            </a:extLst>
          </p:cNvPr>
          <p:cNvSpPr txBox="1"/>
          <p:nvPr/>
        </p:nvSpPr>
        <p:spPr>
          <a:xfrm>
            <a:off x="10334221" y="7496294"/>
            <a:ext cx="4219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Schematic of </a:t>
            </a:r>
            <a:r>
              <a:rPr lang="en-US" sz="2000" dirty="0" err="1"/>
              <a:t>CyberShake</a:t>
            </a:r>
            <a:r>
              <a:rPr lang="en-US" sz="2000" dirty="0"/>
              <a:t> workflow</a:t>
            </a:r>
          </a:p>
        </p:txBody>
      </p:sp>
    </p:spTree>
    <p:extLst>
      <p:ext uri="{BB962C8B-B14F-4D97-AF65-F5344CB8AC3E}">
        <p14:creationId xmlns:p14="http://schemas.microsoft.com/office/powerpoint/2010/main" val="8932357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49BB0-26FC-4FD4-903F-D862998B8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949" y="316119"/>
            <a:ext cx="13902505" cy="767714"/>
          </a:xfrm>
        </p:spPr>
        <p:txBody>
          <a:bodyPr>
            <a:normAutofit fontScale="90000"/>
          </a:bodyPr>
          <a:lstStyle/>
          <a:p>
            <a:r>
              <a:rPr lang="en-US" dirty="0"/>
              <a:t>Automated Remote Job Submission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63BAD8-669A-457E-B8BE-1E4CB781F4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Push-based</a:t>
            </a:r>
          </a:p>
          <a:p>
            <a:pPr lvl="1"/>
            <a:r>
              <a:rPr lang="en-US" dirty="0"/>
              <a:t>When jobs are ready to run, send them over the network to wait in queue</a:t>
            </a:r>
          </a:p>
          <a:p>
            <a:pPr lvl="1"/>
            <a:r>
              <a:rPr lang="en-US" dirty="0"/>
              <a:t>SSH: keys must be accepted on remote system</a:t>
            </a:r>
          </a:p>
          <a:p>
            <a:pPr lvl="1"/>
            <a:r>
              <a:rPr lang="en-US" dirty="0"/>
              <a:t>Globus GRAM: protocol for job submission, requires support on remote system</a:t>
            </a:r>
          </a:p>
          <a:p>
            <a:pPr lvl="1"/>
            <a:r>
              <a:rPr lang="en-US" dirty="0" err="1"/>
              <a:t>rvGAHP</a:t>
            </a:r>
            <a:r>
              <a:rPr lang="en-US" dirty="0"/>
              <a:t>: daemon on remote system connects to workflow submit host</a:t>
            </a:r>
          </a:p>
          <a:p>
            <a:pPr lvl="2"/>
            <a:r>
              <a:rPr lang="en-US" dirty="0"/>
              <a:t>Can be used on systems with two-factor authentication</a:t>
            </a:r>
          </a:p>
          <a:p>
            <a:r>
              <a:rPr lang="en-US" dirty="0"/>
              <a:t>Pull-based (“pilot jobs”)</a:t>
            </a:r>
          </a:p>
          <a:p>
            <a:pPr lvl="1"/>
            <a:r>
              <a:rPr lang="en-US" dirty="0"/>
              <a:t>Submit job on remote system first</a:t>
            </a:r>
          </a:p>
          <a:p>
            <a:pPr lvl="1"/>
            <a:r>
              <a:rPr lang="en-US" dirty="0"/>
              <a:t>After job starts up, advertises to workflow submit host</a:t>
            </a:r>
          </a:p>
          <a:p>
            <a:pPr lvl="1"/>
            <a:r>
              <a:rPr lang="en-US" dirty="0"/>
              <a:t>Results in additional overhead</a:t>
            </a:r>
          </a:p>
          <a:p>
            <a:pPr lvl="1"/>
            <a:r>
              <a:rPr lang="en-US" dirty="0"/>
              <a:t>Can take advantage of queue policies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8B14F-D04E-4638-A2D4-CFD4CB74E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A551F0-9902-4E7F-A9BB-3D0F76A43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5</a:t>
            </a:fld>
            <a:endParaRPr lang="uk-UA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22FAB6A-C909-4EB6-ADD2-585F358F29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4195903"/>
              </p:ext>
            </p:extLst>
          </p:nvPr>
        </p:nvGraphicFramePr>
        <p:xfrm>
          <a:off x="9906000" y="4876800"/>
          <a:ext cx="4343400" cy="2363124"/>
        </p:xfrm>
        <a:graphic>
          <a:graphicData uri="http://schemas.openxmlformats.org/drawingml/2006/table">
            <a:tbl>
              <a:tblPr firstRow="1">
                <a:tableStyleId>{F5AB1C69-6EDB-4FF4-983F-18BD219EF322}</a:tableStyleId>
              </a:tblPr>
              <a:tblGrid>
                <a:gridCol w="646895">
                  <a:extLst>
                    <a:ext uri="{9D8B030D-6E8A-4147-A177-3AD203B41FA5}">
                      <a16:colId xmlns:a16="http://schemas.microsoft.com/office/drawing/2014/main" val="3992539154"/>
                    </a:ext>
                  </a:extLst>
                </a:gridCol>
                <a:gridCol w="1820714">
                  <a:extLst>
                    <a:ext uri="{9D8B030D-6E8A-4147-A177-3AD203B41FA5}">
                      <a16:colId xmlns:a16="http://schemas.microsoft.com/office/drawing/2014/main" val="1536057140"/>
                    </a:ext>
                  </a:extLst>
                </a:gridCol>
                <a:gridCol w="1875791">
                  <a:extLst>
                    <a:ext uri="{9D8B030D-6E8A-4147-A177-3AD203B41FA5}">
                      <a16:colId xmlns:a16="http://schemas.microsoft.com/office/drawing/2014/main" val="955205377"/>
                    </a:ext>
                  </a:extLst>
                </a:gridCol>
              </a:tblGrid>
              <a:tr h="393854">
                <a:tc>
                  <a:txBody>
                    <a:bodyPr/>
                    <a:lstStyle/>
                    <a:p>
                      <a:r>
                        <a:rPr lang="en-US" sz="2000" dirty="0"/>
                        <a:t>Bin</a:t>
                      </a:r>
                    </a:p>
                  </a:txBody>
                  <a:tcPr marL="84332" marR="84332" marT="42166" marB="42166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Node Range</a:t>
                      </a:r>
                    </a:p>
                  </a:txBody>
                  <a:tcPr marL="84332" marR="84332" marT="42166" marB="42166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Aging Boost</a:t>
                      </a:r>
                    </a:p>
                  </a:txBody>
                  <a:tcPr marL="84332" marR="84332" marT="42166" marB="42166"/>
                </a:tc>
                <a:extLst>
                  <a:ext uri="{0D108BD9-81ED-4DB2-BD59-A6C34878D82A}">
                    <a16:rowId xmlns:a16="http://schemas.microsoft.com/office/drawing/2014/main" val="136748536"/>
                  </a:ext>
                </a:extLst>
              </a:tr>
              <a:tr h="393854">
                <a:tc>
                  <a:txBody>
                    <a:bodyPr/>
                    <a:lstStyle/>
                    <a:p>
                      <a:r>
                        <a:rPr lang="en-US" sz="2000" dirty="0"/>
                        <a:t>1</a:t>
                      </a:r>
                    </a:p>
                  </a:txBody>
                  <a:tcPr marL="84332" marR="84332" marT="42166" marB="42166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11250+</a:t>
                      </a:r>
                    </a:p>
                  </a:txBody>
                  <a:tcPr marL="84332" marR="84332" marT="42166" marB="42166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15 days</a:t>
                      </a:r>
                    </a:p>
                  </a:txBody>
                  <a:tcPr marL="84332" marR="84332" marT="42166" marB="42166"/>
                </a:tc>
                <a:extLst>
                  <a:ext uri="{0D108BD9-81ED-4DB2-BD59-A6C34878D82A}">
                    <a16:rowId xmlns:a16="http://schemas.microsoft.com/office/drawing/2014/main" val="682109851"/>
                  </a:ext>
                </a:extLst>
              </a:tr>
              <a:tr h="393854">
                <a:tc>
                  <a:txBody>
                    <a:bodyPr/>
                    <a:lstStyle/>
                    <a:p>
                      <a:r>
                        <a:rPr lang="en-US" sz="2000" dirty="0"/>
                        <a:t>2</a:t>
                      </a:r>
                    </a:p>
                  </a:txBody>
                  <a:tcPr marL="84332" marR="84332" marT="42166" marB="42166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 3750 – 11249</a:t>
                      </a:r>
                    </a:p>
                  </a:txBody>
                  <a:tcPr marL="84332" marR="84332" marT="42166" marB="42166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5 days</a:t>
                      </a:r>
                    </a:p>
                  </a:txBody>
                  <a:tcPr marL="84332" marR="84332" marT="42166" marB="42166"/>
                </a:tc>
                <a:extLst>
                  <a:ext uri="{0D108BD9-81ED-4DB2-BD59-A6C34878D82A}">
                    <a16:rowId xmlns:a16="http://schemas.microsoft.com/office/drawing/2014/main" val="2439939163"/>
                  </a:ext>
                </a:extLst>
              </a:tr>
              <a:tr h="393854">
                <a:tc>
                  <a:txBody>
                    <a:bodyPr/>
                    <a:lstStyle/>
                    <a:p>
                      <a:r>
                        <a:rPr lang="en-US" sz="2000" dirty="0"/>
                        <a:t>3</a:t>
                      </a:r>
                    </a:p>
                  </a:txBody>
                  <a:tcPr marL="84332" marR="84332" marT="42166" marB="42166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   313 – 3749</a:t>
                      </a:r>
                    </a:p>
                  </a:txBody>
                  <a:tcPr marL="84332" marR="84332" marT="42166" marB="42166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0</a:t>
                      </a:r>
                    </a:p>
                  </a:txBody>
                  <a:tcPr marL="84332" marR="84332" marT="42166" marB="42166"/>
                </a:tc>
                <a:extLst>
                  <a:ext uri="{0D108BD9-81ED-4DB2-BD59-A6C34878D82A}">
                    <a16:rowId xmlns:a16="http://schemas.microsoft.com/office/drawing/2014/main" val="2562581694"/>
                  </a:ext>
                </a:extLst>
              </a:tr>
              <a:tr h="393854">
                <a:tc>
                  <a:txBody>
                    <a:bodyPr/>
                    <a:lstStyle/>
                    <a:p>
                      <a:r>
                        <a:rPr lang="en-US" sz="2000" dirty="0"/>
                        <a:t>4</a:t>
                      </a:r>
                    </a:p>
                  </a:txBody>
                  <a:tcPr marL="84332" marR="84332" marT="42166" marB="42166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   126 – 312</a:t>
                      </a:r>
                    </a:p>
                  </a:txBody>
                  <a:tcPr marL="84332" marR="84332" marT="42166" marB="42166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0</a:t>
                      </a:r>
                    </a:p>
                  </a:txBody>
                  <a:tcPr marL="84332" marR="84332" marT="42166" marB="42166"/>
                </a:tc>
                <a:extLst>
                  <a:ext uri="{0D108BD9-81ED-4DB2-BD59-A6C34878D82A}">
                    <a16:rowId xmlns:a16="http://schemas.microsoft.com/office/drawing/2014/main" val="3226207758"/>
                  </a:ext>
                </a:extLst>
              </a:tr>
              <a:tr h="393854">
                <a:tc>
                  <a:txBody>
                    <a:bodyPr/>
                    <a:lstStyle/>
                    <a:p>
                      <a:r>
                        <a:rPr lang="en-US" sz="2000" dirty="0"/>
                        <a:t>5</a:t>
                      </a:r>
                    </a:p>
                  </a:txBody>
                  <a:tcPr marL="84332" marR="84332" marT="42166" marB="42166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       1 – 125</a:t>
                      </a:r>
                    </a:p>
                  </a:txBody>
                  <a:tcPr marL="84332" marR="84332" marT="42166" marB="42166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0</a:t>
                      </a:r>
                    </a:p>
                  </a:txBody>
                  <a:tcPr marL="84332" marR="84332" marT="42166" marB="42166"/>
                </a:tc>
                <a:extLst>
                  <a:ext uri="{0D108BD9-81ED-4DB2-BD59-A6C34878D82A}">
                    <a16:rowId xmlns:a16="http://schemas.microsoft.com/office/drawing/2014/main" val="363780498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42B49B8-EB18-4953-9BE7-3F647118CBBB}"/>
              </a:ext>
            </a:extLst>
          </p:cNvPr>
          <p:cNvSpPr txBox="1"/>
          <p:nvPr/>
        </p:nvSpPr>
        <p:spPr>
          <a:xfrm>
            <a:off x="9977748" y="7315200"/>
            <a:ext cx="43434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OLCF </a:t>
            </a:r>
            <a:r>
              <a:rPr lang="en-US" sz="2400" i="1" dirty="0"/>
              <a:t>Titan</a:t>
            </a:r>
            <a:r>
              <a:rPr lang="en-US" sz="2400" dirty="0"/>
              <a:t> Scheduling Policy</a:t>
            </a:r>
          </a:p>
        </p:txBody>
      </p:sp>
    </p:spTree>
    <p:extLst>
      <p:ext uri="{BB962C8B-B14F-4D97-AF65-F5344CB8AC3E}">
        <p14:creationId xmlns:p14="http://schemas.microsoft.com/office/powerpoint/2010/main" val="7408833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>
            <a:extLst>
              <a:ext uri="{FF2B5EF4-FFF2-40B4-BE49-F238E27FC236}">
                <a16:creationId xmlns:a16="http://schemas.microsoft.com/office/drawing/2014/main" id="{5EA59231-5299-43A6-A901-C041C262F19A}"/>
              </a:ext>
            </a:extLst>
          </p:cNvPr>
          <p:cNvSpPr/>
          <p:nvPr/>
        </p:nvSpPr>
        <p:spPr>
          <a:xfrm>
            <a:off x="8781325" y="6553200"/>
            <a:ext cx="2819400" cy="830805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74779EB-BE3F-4736-B86D-860ADCC6B226}"/>
              </a:ext>
            </a:extLst>
          </p:cNvPr>
          <p:cNvSpPr/>
          <p:nvPr/>
        </p:nvSpPr>
        <p:spPr>
          <a:xfrm>
            <a:off x="8751425" y="5129133"/>
            <a:ext cx="2895600" cy="1011010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DAA0352-96C0-46A5-A29C-552F29A6B2C3}"/>
              </a:ext>
            </a:extLst>
          </p:cNvPr>
          <p:cNvSpPr/>
          <p:nvPr/>
        </p:nvSpPr>
        <p:spPr>
          <a:xfrm>
            <a:off x="8763000" y="3723526"/>
            <a:ext cx="2895600" cy="1011011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7A3E0DC-6084-4DB9-93A5-AA6457457CB1}"/>
              </a:ext>
            </a:extLst>
          </p:cNvPr>
          <p:cNvSpPr/>
          <p:nvPr/>
        </p:nvSpPr>
        <p:spPr>
          <a:xfrm>
            <a:off x="12192000" y="6477000"/>
            <a:ext cx="2219369" cy="990600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6D5F3A9-A3D7-4E5F-9C69-3B18CB8B6D34}"/>
              </a:ext>
            </a:extLst>
          </p:cNvPr>
          <p:cNvSpPr/>
          <p:nvPr/>
        </p:nvSpPr>
        <p:spPr>
          <a:xfrm>
            <a:off x="10610892" y="2436737"/>
            <a:ext cx="2362199" cy="990600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C43CBE-11F3-48E9-B0F5-EA04B884D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949" y="329566"/>
            <a:ext cx="13902505" cy="767714"/>
          </a:xfrm>
        </p:spPr>
        <p:txBody>
          <a:bodyPr>
            <a:normAutofit fontScale="90000"/>
          </a:bodyPr>
          <a:lstStyle/>
          <a:p>
            <a:r>
              <a:rPr lang="en-US" dirty="0"/>
              <a:t>Dynamic Workflow Assignment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4722C0-0725-4131-B9BE-902EFA70C3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487" y="1097280"/>
            <a:ext cx="9347038" cy="6492240"/>
          </a:xfrm>
        </p:spPr>
        <p:txBody>
          <a:bodyPr/>
          <a:lstStyle/>
          <a:p>
            <a:r>
              <a:rPr lang="en-US" dirty="0"/>
              <a:t>To accomplish </a:t>
            </a:r>
            <a:r>
              <a:rPr lang="en-US" dirty="0" err="1"/>
              <a:t>CyberShake</a:t>
            </a:r>
            <a:r>
              <a:rPr lang="en-US" dirty="0"/>
              <a:t> study efficiently, must be able to use resources when available</a:t>
            </a:r>
          </a:p>
          <a:p>
            <a:r>
              <a:rPr lang="en-US" dirty="0"/>
              <a:t>Job throughput on large clusters varies widely</a:t>
            </a:r>
          </a:p>
          <a:p>
            <a:r>
              <a:rPr lang="en-US" dirty="0"/>
              <a:t>Designed workflow </a:t>
            </a:r>
            <a:r>
              <a:rPr lang="en-US" dirty="0" err="1"/>
              <a:t>metascheduler</a:t>
            </a:r>
            <a:r>
              <a:rPr lang="en-US" dirty="0"/>
              <a:t> to</a:t>
            </a:r>
            <a:br>
              <a:rPr lang="en-US" dirty="0"/>
            </a:br>
            <a:r>
              <a:rPr lang="en-US" dirty="0"/>
              <a:t>submit workflows </a:t>
            </a:r>
          </a:p>
          <a:p>
            <a:pPr lvl="1"/>
            <a:r>
              <a:rPr lang="en-US" dirty="0"/>
              <a:t>Split workflows into SGT and post-processing</a:t>
            </a:r>
          </a:p>
          <a:p>
            <a:pPr lvl="1"/>
            <a:r>
              <a:rPr lang="en-US" dirty="0"/>
              <a:t>Ability to run each part on separate systems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721351-4BE8-4E00-9E9D-7B1F5E8B6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17C474-0E4A-4DB4-9701-95BD8CF44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6</a:t>
            </a:fld>
            <a:endParaRPr lang="uk-U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324923-62C9-4DFF-8322-64505CB25BFC}"/>
              </a:ext>
            </a:extLst>
          </p:cNvPr>
          <p:cNvSpPr txBox="1"/>
          <p:nvPr/>
        </p:nvSpPr>
        <p:spPr>
          <a:xfrm>
            <a:off x="10591800" y="2511922"/>
            <a:ext cx="2429873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/>
              <a:t>Are MAX_WORKFLOWS running?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917CD7-88C6-4FAA-B8E2-4E2EDDFF8D7B}"/>
              </a:ext>
            </a:extLst>
          </p:cNvPr>
          <p:cNvSpPr txBox="1"/>
          <p:nvPr/>
        </p:nvSpPr>
        <p:spPr>
          <a:xfrm>
            <a:off x="8991600" y="3884170"/>
            <a:ext cx="2411055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/>
              <a:t>Select new workflows from workflow queue to submit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996050-7C28-4303-99EF-4ADC5305114B}"/>
              </a:ext>
            </a:extLst>
          </p:cNvPr>
          <p:cNvSpPr txBox="1"/>
          <p:nvPr/>
        </p:nvSpPr>
        <p:spPr>
          <a:xfrm>
            <a:off x="8968480" y="5265431"/>
            <a:ext cx="2411055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/>
              <a:t>Determine number of available workflow slots on clusters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606A0A-8B6A-4EA7-A70C-D48C113CBE00}"/>
              </a:ext>
            </a:extLst>
          </p:cNvPr>
          <p:cNvSpPr txBox="1"/>
          <p:nvPr/>
        </p:nvSpPr>
        <p:spPr>
          <a:xfrm>
            <a:off x="12433871" y="6827028"/>
            <a:ext cx="182880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800" dirty="0"/>
              <a:t>Wait 10 minutes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759298-69D0-470C-B8E0-F19F36D79BEB}"/>
              </a:ext>
            </a:extLst>
          </p:cNvPr>
          <p:cNvSpPr txBox="1"/>
          <p:nvPr/>
        </p:nvSpPr>
        <p:spPr>
          <a:xfrm>
            <a:off x="9147496" y="6702378"/>
            <a:ext cx="212251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/>
              <a:t>Create, plan, and run the workflows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7B2D1C7-00DD-424B-854F-815015D31F3D}"/>
              </a:ext>
            </a:extLst>
          </p:cNvPr>
          <p:cNvSpPr/>
          <p:nvPr/>
        </p:nvSpPr>
        <p:spPr>
          <a:xfrm>
            <a:off x="11995714" y="1182308"/>
            <a:ext cx="2362199" cy="990600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236C4C-AE7F-4C52-90DF-22E22C4B210B}"/>
              </a:ext>
            </a:extLst>
          </p:cNvPr>
          <p:cNvSpPr txBox="1"/>
          <p:nvPr/>
        </p:nvSpPr>
        <p:spPr>
          <a:xfrm>
            <a:off x="11979411" y="1256751"/>
            <a:ext cx="2429873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/>
              <a:t>Are the clusters available for workflows?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7D64D5C-5BF9-4248-90C0-0B23D8DFA389}"/>
              </a:ext>
            </a:extLst>
          </p:cNvPr>
          <p:cNvCxnSpPr>
            <a:stCxn id="14" idx="4"/>
            <a:endCxn id="20" idx="0"/>
          </p:cNvCxnSpPr>
          <p:nvPr/>
        </p:nvCxnSpPr>
        <p:spPr>
          <a:xfrm>
            <a:off x="13176814" y="2172908"/>
            <a:ext cx="124871" cy="4304092"/>
          </a:xfrm>
          <a:prstGeom prst="straightConnector1">
            <a:avLst/>
          </a:prstGeom>
          <a:ln w="127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Arc 25">
            <a:extLst>
              <a:ext uri="{FF2B5EF4-FFF2-40B4-BE49-F238E27FC236}">
                <a16:creationId xmlns:a16="http://schemas.microsoft.com/office/drawing/2014/main" id="{98543547-8943-4FB0-9D90-42F69C32F42E}"/>
              </a:ext>
            </a:extLst>
          </p:cNvPr>
          <p:cNvSpPr/>
          <p:nvPr/>
        </p:nvSpPr>
        <p:spPr>
          <a:xfrm>
            <a:off x="13639799" y="2096981"/>
            <a:ext cx="514391" cy="4485385"/>
          </a:xfrm>
          <a:prstGeom prst="arc">
            <a:avLst>
              <a:gd name="adj1" fmla="val 16200000"/>
              <a:gd name="adj2" fmla="val 5326583"/>
            </a:avLst>
          </a:prstGeom>
          <a:ln w="12700">
            <a:solidFill>
              <a:schemeClr val="tx1"/>
            </a:solidFill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E5338B8-8EC7-40D9-83F5-DB1B52B251D9}"/>
              </a:ext>
            </a:extLst>
          </p:cNvPr>
          <p:cNvSpPr txBox="1"/>
          <p:nvPr/>
        </p:nvSpPr>
        <p:spPr>
          <a:xfrm>
            <a:off x="13166375" y="2165738"/>
            <a:ext cx="63272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800" dirty="0"/>
              <a:t>No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AB41823-1027-4FBF-886F-714DF4FCFB46}"/>
              </a:ext>
            </a:extLst>
          </p:cNvPr>
          <p:cNvCxnSpPr>
            <a:cxnSpLocks/>
            <a:endCxn id="19" idx="0"/>
          </p:cNvCxnSpPr>
          <p:nvPr/>
        </p:nvCxnSpPr>
        <p:spPr>
          <a:xfrm flipH="1">
            <a:off x="11791992" y="2006095"/>
            <a:ext cx="460919" cy="430642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DAF63392-359E-4813-8985-961E7E30AB0E}"/>
              </a:ext>
            </a:extLst>
          </p:cNvPr>
          <p:cNvSpPr txBox="1"/>
          <p:nvPr/>
        </p:nvSpPr>
        <p:spPr>
          <a:xfrm>
            <a:off x="11506200" y="1946510"/>
            <a:ext cx="63272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800" dirty="0"/>
              <a:t>Yes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D6931C0-CE1A-4E35-8311-1FDC42BBFBCC}"/>
              </a:ext>
            </a:extLst>
          </p:cNvPr>
          <p:cNvCxnSpPr>
            <a:cxnSpLocks/>
            <a:endCxn id="21" idx="0"/>
          </p:cNvCxnSpPr>
          <p:nvPr/>
        </p:nvCxnSpPr>
        <p:spPr>
          <a:xfrm flipH="1">
            <a:off x="10210800" y="3220475"/>
            <a:ext cx="626722" cy="503051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225C3B9E-35A5-4A51-906F-28028E7B7AA1}"/>
              </a:ext>
            </a:extLst>
          </p:cNvPr>
          <p:cNvSpPr txBox="1"/>
          <p:nvPr/>
        </p:nvSpPr>
        <p:spPr>
          <a:xfrm>
            <a:off x="10090809" y="3160890"/>
            <a:ext cx="63272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800" dirty="0"/>
              <a:t>No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38061E7-0E3B-414F-9B91-BD2E69E5E6E3}"/>
              </a:ext>
            </a:extLst>
          </p:cNvPr>
          <p:cNvCxnSpPr>
            <a:cxnSpLocks/>
            <a:stCxn id="9" idx="2"/>
            <a:endCxn id="22" idx="0"/>
          </p:cNvCxnSpPr>
          <p:nvPr/>
        </p:nvCxnSpPr>
        <p:spPr>
          <a:xfrm>
            <a:off x="10197128" y="4724400"/>
            <a:ext cx="2097" cy="404733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986C890-1543-4658-8A5D-B39CC297A209}"/>
              </a:ext>
            </a:extLst>
          </p:cNvPr>
          <p:cNvCxnSpPr>
            <a:cxnSpLocks/>
          </p:cNvCxnSpPr>
          <p:nvPr/>
        </p:nvCxnSpPr>
        <p:spPr>
          <a:xfrm>
            <a:off x="10195030" y="6154838"/>
            <a:ext cx="2097" cy="404733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0CF10A52-61C4-44C9-8F52-C8BFF6B7735C}"/>
              </a:ext>
            </a:extLst>
          </p:cNvPr>
          <p:cNvCxnSpPr>
            <a:stCxn id="23" idx="6"/>
            <a:endCxn id="20" idx="2"/>
          </p:cNvCxnSpPr>
          <p:nvPr/>
        </p:nvCxnSpPr>
        <p:spPr>
          <a:xfrm>
            <a:off x="11600725" y="6968603"/>
            <a:ext cx="591275" cy="3697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1ABA17FB-A74A-4919-9616-AFA3A36B35EC}"/>
              </a:ext>
            </a:extLst>
          </p:cNvPr>
          <p:cNvCxnSpPr>
            <a:cxnSpLocks/>
            <a:stCxn id="19" idx="4"/>
          </p:cNvCxnSpPr>
          <p:nvPr/>
        </p:nvCxnSpPr>
        <p:spPr>
          <a:xfrm>
            <a:off x="11791992" y="3427337"/>
            <a:ext cx="1222437" cy="3087255"/>
          </a:xfrm>
          <a:prstGeom prst="straightConnector1">
            <a:avLst/>
          </a:prstGeom>
          <a:ln w="127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F22B9EAE-8802-47FB-8C7C-EFB83F1241F9}"/>
              </a:ext>
            </a:extLst>
          </p:cNvPr>
          <p:cNvSpPr txBox="1"/>
          <p:nvPr/>
        </p:nvSpPr>
        <p:spPr>
          <a:xfrm>
            <a:off x="11850650" y="3416734"/>
            <a:ext cx="63272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800" dirty="0"/>
              <a:t>Yes</a:t>
            </a:r>
          </a:p>
        </p:txBody>
      </p:sp>
      <p:graphicFrame>
        <p:nvGraphicFramePr>
          <p:cNvPr id="47" name="Table 46">
            <a:extLst>
              <a:ext uri="{FF2B5EF4-FFF2-40B4-BE49-F238E27FC236}">
                <a16:creationId xmlns:a16="http://schemas.microsoft.com/office/drawing/2014/main" id="{B4F70C35-5DEC-4B91-A2D3-D19A132CBC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8143598"/>
              </p:ext>
            </p:extLst>
          </p:nvPr>
        </p:nvGraphicFramePr>
        <p:xfrm>
          <a:off x="929904" y="5529884"/>
          <a:ext cx="5501913" cy="1888069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344912">
                  <a:extLst>
                    <a:ext uri="{9D8B030D-6E8A-4147-A177-3AD203B41FA5}">
                      <a16:colId xmlns:a16="http://schemas.microsoft.com/office/drawing/2014/main" val="4228128925"/>
                    </a:ext>
                  </a:extLst>
                </a:gridCol>
                <a:gridCol w="1548686">
                  <a:extLst>
                    <a:ext uri="{9D8B030D-6E8A-4147-A177-3AD203B41FA5}">
                      <a16:colId xmlns:a16="http://schemas.microsoft.com/office/drawing/2014/main" val="4067079679"/>
                    </a:ext>
                  </a:extLst>
                </a:gridCol>
                <a:gridCol w="1711706">
                  <a:extLst>
                    <a:ext uri="{9D8B030D-6E8A-4147-A177-3AD203B41FA5}">
                      <a16:colId xmlns:a16="http://schemas.microsoft.com/office/drawing/2014/main" val="402635417"/>
                    </a:ext>
                  </a:extLst>
                </a:gridCol>
                <a:gridCol w="896609">
                  <a:extLst>
                    <a:ext uri="{9D8B030D-6E8A-4147-A177-3AD203B41FA5}">
                      <a16:colId xmlns:a16="http://schemas.microsoft.com/office/drawing/2014/main" val="2783044584"/>
                    </a:ext>
                  </a:extLst>
                </a:gridCol>
              </a:tblGrid>
              <a:tr h="480349">
                <a:tc>
                  <a:txBody>
                    <a:bodyPr/>
                    <a:lstStyle/>
                    <a:p>
                      <a:endParaRPr lang="en-US" sz="2300" dirty="0"/>
                    </a:p>
                  </a:txBody>
                  <a:tcPr marL="93848" marR="93848" marT="46924" marB="46924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BW SGTs</a:t>
                      </a:r>
                    </a:p>
                  </a:txBody>
                  <a:tcPr marL="93848" marR="93848" marT="46924" marB="46924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Titan SGTs</a:t>
                      </a:r>
                    </a:p>
                  </a:txBody>
                  <a:tcPr marL="93848" marR="93848" marT="46924" marB="46924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Total</a:t>
                      </a:r>
                    </a:p>
                  </a:txBody>
                  <a:tcPr marL="93848" marR="93848" marT="46924" marB="46924"/>
                </a:tc>
                <a:extLst>
                  <a:ext uri="{0D108BD9-81ED-4DB2-BD59-A6C34878D82A}">
                    <a16:rowId xmlns:a16="http://schemas.microsoft.com/office/drawing/2014/main" val="2099557525"/>
                  </a:ext>
                </a:extLst>
              </a:tr>
              <a:tr h="469240">
                <a:tc>
                  <a:txBody>
                    <a:bodyPr/>
                    <a:lstStyle/>
                    <a:p>
                      <a:r>
                        <a:rPr lang="en-US" sz="2300" dirty="0"/>
                        <a:t>BW PP</a:t>
                      </a:r>
                    </a:p>
                  </a:txBody>
                  <a:tcPr marL="93848" marR="93848" marT="46924" marB="46924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444</a:t>
                      </a:r>
                    </a:p>
                  </a:txBody>
                  <a:tcPr marL="93848" marR="93848" marT="46924" marB="46924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290</a:t>
                      </a:r>
                    </a:p>
                  </a:txBody>
                  <a:tcPr marL="93848" marR="93848" marT="46924" marB="46924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734</a:t>
                      </a:r>
                    </a:p>
                  </a:txBody>
                  <a:tcPr marL="93848" marR="93848" marT="46924" marB="46924"/>
                </a:tc>
                <a:extLst>
                  <a:ext uri="{0D108BD9-81ED-4DB2-BD59-A6C34878D82A}">
                    <a16:rowId xmlns:a16="http://schemas.microsoft.com/office/drawing/2014/main" val="3107541989"/>
                  </a:ext>
                </a:extLst>
              </a:tr>
              <a:tr h="469240">
                <a:tc>
                  <a:txBody>
                    <a:bodyPr/>
                    <a:lstStyle/>
                    <a:p>
                      <a:r>
                        <a:rPr lang="en-US" sz="2300" dirty="0"/>
                        <a:t>Titan PP</a:t>
                      </a:r>
                    </a:p>
                  </a:txBody>
                  <a:tcPr marL="93848" marR="93848" marT="46924" marB="46924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0</a:t>
                      </a:r>
                    </a:p>
                  </a:txBody>
                  <a:tcPr marL="93848" marR="93848" marT="46924" marB="46924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135</a:t>
                      </a:r>
                    </a:p>
                  </a:txBody>
                  <a:tcPr marL="93848" marR="93848" marT="46924" marB="46924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135</a:t>
                      </a:r>
                    </a:p>
                  </a:txBody>
                  <a:tcPr marL="93848" marR="93848" marT="46924" marB="46924"/>
                </a:tc>
                <a:extLst>
                  <a:ext uri="{0D108BD9-81ED-4DB2-BD59-A6C34878D82A}">
                    <a16:rowId xmlns:a16="http://schemas.microsoft.com/office/drawing/2014/main" val="1931307470"/>
                  </a:ext>
                </a:extLst>
              </a:tr>
              <a:tr h="469240">
                <a:tc>
                  <a:txBody>
                    <a:bodyPr/>
                    <a:lstStyle/>
                    <a:p>
                      <a:r>
                        <a:rPr lang="en-US" sz="2300" b="0" dirty="0"/>
                        <a:t>Total</a:t>
                      </a:r>
                    </a:p>
                  </a:txBody>
                  <a:tcPr marL="93848" marR="93848" marT="46924" marB="46924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444</a:t>
                      </a:r>
                    </a:p>
                  </a:txBody>
                  <a:tcPr marL="93848" marR="93848" marT="46924" marB="46924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425</a:t>
                      </a:r>
                    </a:p>
                  </a:txBody>
                  <a:tcPr marL="93848" marR="93848" marT="46924" marB="46924"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869</a:t>
                      </a:r>
                    </a:p>
                  </a:txBody>
                  <a:tcPr marL="93848" marR="93848" marT="46924" marB="46924"/>
                </a:tc>
                <a:extLst>
                  <a:ext uri="{0D108BD9-81ED-4DB2-BD59-A6C34878D82A}">
                    <a16:rowId xmlns:a16="http://schemas.microsoft.com/office/drawing/2014/main" val="1359824366"/>
                  </a:ext>
                </a:extLst>
              </a:tr>
            </a:tbl>
          </a:graphicData>
        </a:graphic>
      </p:graphicFrame>
      <p:sp>
        <p:nvSpPr>
          <p:cNvPr id="48" name="TextBox 47">
            <a:extLst>
              <a:ext uri="{FF2B5EF4-FFF2-40B4-BE49-F238E27FC236}">
                <a16:creationId xmlns:a16="http://schemas.microsoft.com/office/drawing/2014/main" id="{033B9D2A-206D-44D3-83A1-BB47CA7C51AD}"/>
              </a:ext>
            </a:extLst>
          </p:cNvPr>
          <p:cNvSpPr txBox="1"/>
          <p:nvPr/>
        </p:nvSpPr>
        <p:spPr>
          <a:xfrm>
            <a:off x="838200" y="7467600"/>
            <a:ext cx="5735578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800" dirty="0"/>
              <a:t>Systems used for SGT and post-processing workflows</a:t>
            </a:r>
          </a:p>
        </p:txBody>
      </p:sp>
    </p:spTree>
    <p:extLst>
      <p:ext uri="{BB962C8B-B14F-4D97-AF65-F5344CB8AC3E}">
        <p14:creationId xmlns:p14="http://schemas.microsoft.com/office/powerpoint/2010/main" val="23871582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1212D-44AF-4F4D-B687-2184CD069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Study 18.8 Metrics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BECC6A-0317-43EF-ABE4-6DB0219CD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3369A5-43FB-4D8C-BA40-C2BE61076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7</a:t>
            </a:fld>
            <a:endParaRPr lang="uk-UA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FE4070F-FD52-4445-9264-6071C63117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538" y="1189038"/>
            <a:ext cx="13903325" cy="649128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Study conducted over 128 days</a:t>
            </a:r>
          </a:p>
          <a:p>
            <a:r>
              <a:rPr lang="en-US" dirty="0"/>
              <a:t>Consumed 6.2 million node-hours (120M core-hours/13,650 core-years)</a:t>
            </a:r>
          </a:p>
          <a:p>
            <a:pPr lvl="1"/>
            <a:r>
              <a:rPr lang="en-US" dirty="0"/>
              <a:t>Averaged 2,018 nodes / 38,850 cores</a:t>
            </a:r>
          </a:p>
          <a:p>
            <a:pPr lvl="1"/>
            <a:r>
              <a:rPr lang="en-US" dirty="0"/>
              <a:t>Max of 16,219 nodes</a:t>
            </a:r>
          </a:p>
          <a:p>
            <a:r>
              <a:rPr lang="en-US" dirty="0"/>
              <a:t>Ran 10,308 jobs on Blue Waters (GRAM)</a:t>
            </a:r>
          </a:p>
          <a:p>
            <a:r>
              <a:rPr lang="en-US" dirty="0"/>
              <a:t>7613 </a:t>
            </a:r>
            <a:r>
              <a:rPr lang="en-US" dirty="0" err="1"/>
              <a:t>rvGAHP</a:t>
            </a:r>
            <a:r>
              <a:rPr lang="en-US" dirty="0"/>
              <a:t> jobs on Titan (20% of compute time), 144 pilot jobs (80%)</a:t>
            </a:r>
          </a:p>
          <a:p>
            <a:r>
              <a:rPr lang="en-US" dirty="0"/>
              <a:t>1.2 PB of data generated</a:t>
            </a:r>
          </a:p>
          <a:p>
            <a:pPr lvl="1"/>
            <a:r>
              <a:rPr lang="en-US" dirty="0"/>
              <a:t>157 TB of data automatically transferred</a:t>
            </a:r>
          </a:p>
          <a:p>
            <a:pPr lvl="1"/>
            <a:r>
              <a:rPr lang="en-US" dirty="0"/>
              <a:t>14.4 TB of final data products</a:t>
            </a:r>
          </a:p>
          <a:p>
            <a:r>
              <a:rPr lang="en-US" dirty="0"/>
              <a:t>Synthesized 203 million two-component seismograms</a:t>
            </a:r>
          </a:p>
          <a:p>
            <a:pPr lvl="1"/>
            <a:r>
              <a:rPr lang="en-US" dirty="0"/>
              <a:t>30.4 billion intensity measures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1270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06A83-2DB2-4B96-B481-190E26787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Study 18.8 Results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7175DD3-A9CF-4A6F-84A4-012B2A44F9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136" y="914400"/>
            <a:ext cx="5199863" cy="6856272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8447F3-1E84-42FA-B91C-B44472269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FB38D2-87A0-4E9E-A2DD-6FB859E1B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8</a:t>
            </a:fld>
            <a:endParaRPr lang="uk-UA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E801B36-ACBA-440A-948C-D407C22F39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399" y="927100"/>
            <a:ext cx="5181599" cy="68321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B26C86-9414-4D3E-AEBB-770908D863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811" y="938482"/>
            <a:ext cx="5181599" cy="68321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47BC71B-689D-405E-976A-A7D3E40AAB48}"/>
              </a:ext>
            </a:extLst>
          </p:cNvPr>
          <p:cNvSpPr txBox="1"/>
          <p:nvPr/>
        </p:nvSpPr>
        <p:spPr>
          <a:xfrm>
            <a:off x="1447800" y="7467600"/>
            <a:ext cx="19812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 err="1"/>
              <a:t>CyberShake</a:t>
            </a:r>
            <a:endParaRPr lang="en-US" sz="24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5A0308-1021-4CB8-8589-E3D58E536C3B}"/>
              </a:ext>
            </a:extLst>
          </p:cNvPr>
          <p:cNvSpPr txBox="1"/>
          <p:nvPr/>
        </p:nvSpPr>
        <p:spPr>
          <a:xfrm>
            <a:off x="10058400" y="7433189"/>
            <a:ext cx="4501101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/>
              <a:t>Avg of 4 NGAWest2 GMPEs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A4E8EF-EC35-43E1-83F0-37E213E46FE3}"/>
              </a:ext>
            </a:extLst>
          </p:cNvPr>
          <p:cNvSpPr txBox="1"/>
          <p:nvPr/>
        </p:nvSpPr>
        <p:spPr>
          <a:xfrm>
            <a:off x="5148921" y="7433189"/>
            <a:ext cx="437607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/>
              <a:t>Ratio of </a:t>
            </a:r>
            <a:r>
              <a:rPr lang="en-US" sz="2400" b="1" dirty="0" err="1"/>
              <a:t>CyberShake</a:t>
            </a:r>
            <a:r>
              <a:rPr lang="en-US" sz="2400" b="1" dirty="0"/>
              <a:t>/GMPEs</a:t>
            </a:r>
          </a:p>
        </p:txBody>
      </p:sp>
    </p:spTree>
    <p:extLst>
      <p:ext uri="{BB962C8B-B14F-4D97-AF65-F5344CB8AC3E}">
        <p14:creationId xmlns:p14="http://schemas.microsoft.com/office/powerpoint/2010/main" val="2697483313"/>
      </p:ext>
    </p:extLst>
  </p:cSld>
  <p:clrMapOvr>
    <a:masterClrMapping/>
  </p:clrMapOvr>
</p:sld>
</file>

<file path=ppt/theme/theme1.xml><?xml version="1.0" encoding="utf-8"?>
<a:theme xmlns:a="http://schemas.openxmlformats.org/drawingml/2006/main" name="Continental North America 16x9">
  <a:themeElements>
    <a:clrScheme name="Custom 8">
      <a:dk1>
        <a:srgbClr val="000000"/>
      </a:dk1>
      <a:lt1>
        <a:srgbClr val="990000"/>
      </a:lt1>
      <a:dk2>
        <a:srgbClr val="DDDDBE"/>
      </a:dk2>
      <a:lt2>
        <a:srgbClr val="AAB9C3"/>
      </a:lt2>
      <a:accent1>
        <a:srgbClr val="561643"/>
      </a:accent1>
      <a:accent2>
        <a:srgbClr val="2076FF"/>
      </a:accent2>
      <a:accent3>
        <a:srgbClr val="8EA604"/>
      </a:accent3>
      <a:accent4>
        <a:srgbClr val="F4B841"/>
      </a:accent4>
      <a:accent5>
        <a:srgbClr val="D17422"/>
      </a:accent5>
      <a:accent6>
        <a:srgbClr val="F75C03"/>
      </a:accent6>
      <a:hlink>
        <a:srgbClr val="2075FF"/>
      </a:hlink>
      <a:folHlink>
        <a:srgbClr val="AAB9C3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WorldMapSeries-NorthAmerica_Tan" id="{8CFAC0C2-7596-8141-AC09-7B1BE1AF27ED}" vid="{D2FAE4A1-1E70-C04D-8AB3-03C38252D52D}"/>
    </a:ext>
  </a:extLst>
</a:theme>
</file>

<file path=ppt/theme/theme2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false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1380830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>This template - appropriate for students, teachers, or businesses -  features a title slide with a map of the North American continent in a gray-on-gray color scheme. It's one of a related series of templates, each featuring a different continent.  This template is compatible with PowerPoint 2013 and later, and offers a variety of slide layouts including title slides, bulleted lists, photo with captions, a sample chart, and blank slide, all in a widescreen (16X9) format.
</APDescription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2011-12-19T18:35:00+00:00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2035-01-01T08:00:00+00:00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TP102804878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725058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REDMOND\v-vaddu</DisplayName>
        <AccountId>2567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14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E6EE188-8C78-4767-B50A-130BE287381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0DA6411-895A-4DF5-A580-370C32B8C9B0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4873beb7-5857-4685-be1f-d57550cc96cc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DA4BDDA-73A5-4604-9F26-B2277CE31DB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685</Words>
  <Application>Microsoft Office PowerPoint</Application>
  <PresentationFormat>Custom</PresentationFormat>
  <Paragraphs>167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Century Gothic</vt:lpstr>
      <vt:lpstr>Times</vt:lpstr>
      <vt:lpstr>Continental North America 16x9</vt:lpstr>
      <vt:lpstr>Computational Tools to Support Large-Scale CyberShake PSHA Simulations</vt:lpstr>
      <vt:lpstr>CyberShake Overview</vt:lpstr>
      <vt:lpstr>Northern California: Study 18.8</vt:lpstr>
      <vt:lpstr>CyberShake Computational Requirements</vt:lpstr>
      <vt:lpstr>Scientific Workflow Tools</vt:lpstr>
      <vt:lpstr>Automated Remote Job Submission</vt:lpstr>
      <vt:lpstr>Dynamic Workflow Assignment</vt:lpstr>
      <vt:lpstr>Study 18.8 Metrics</vt:lpstr>
      <vt:lpstr>Study 18.8 Results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cp:lastPrinted>2017-06-20T22:47:00Z</cp:lastPrinted>
  <dcterms:created xsi:type="dcterms:W3CDTF">2017-06-20T22:12:15Z</dcterms:created>
  <dcterms:modified xsi:type="dcterms:W3CDTF">2019-04-24T19:06:36Z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