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82" r:id="rId2"/>
    <p:sldId id="306" r:id="rId3"/>
    <p:sldId id="311" r:id="rId4"/>
    <p:sldId id="312" r:id="rId5"/>
    <p:sldId id="313" r:id="rId6"/>
    <p:sldId id="327" r:id="rId7"/>
    <p:sldId id="328" r:id="rId8"/>
    <p:sldId id="316" r:id="rId9"/>
    <p:sldId id="329" r:id="rId10"/>
    <p:sldId id="330" r:id="rId11"/>
    <p:sldId id="331" r:id="rId12"/>
    <p:sldId id="332" r:id="rId13"/>
    <p:sldId id="333" r:id="rId14"/>
    <p:sldId id="335" r:id="rId15"/>
    <p:sldId id="336" r:id="rId16"/>
    <p:sldId id="341" r:id="rId17"/>
    <p:sldId id="334" r:id="rId18"/>
    <p:sldId id="337" r:id="rId19"/>
    <p:sldId id="338" r:id="rId20"/>
    <p:sldId id="339" r:id="rId21"/>
    <p:sldId id="340" r:id="rId22"/>
    <p:sldId id="305" r:id="rId23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Maechling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8B308"/>
    <a:srgbClr val="CC00CC"/>
    <a:srgbClr val="333399"/>
    <a:srgbClr val="CCCCFF"/>
    <a:srgbClr val="6666FF"/>
    <a:srgbClr val="9999FF"/>
    <a:srgbClr val="A5002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79" autoAdjust="0"/>
    <p:restoredTop sz="89429" autoAdjust="0"/>
  </p:normalViewPr>
  <p:slideViewPr>
    <p:cSldViewPr>
      <p:cViewPr>
        <p:scale>
          <a:sx n="100" d="100"/>
          <a:sy n="100" d="100"/>
        </p:scale>
        <p:origin x="-64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92ED-B179-4037-8DCD-E05A91E935F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21D09-FF82-498A-9FAD-58B5BA897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BB0F51AA-6698-42E4-8A9F-97E76DC3E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51AA-6698-42E4-8A9F-97E76DC3E4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8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51AA-6698-42E4-8A9F-97E76DC3E4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8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51AA-6698-42E4-8A9F-97E76DC3E4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1785-CE90-41A5-9A93-A75AB0528A8B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2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6D7B7-707E-48B4-95AE-047059108290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581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609600"/>
            <a:ext cx="2233612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09600"/>
            <a:ext cx="6548438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F18E-429D-4BEC-AD0F-FC3653A153E9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9703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752600"/>
            <a:ext cx="893445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7D38C8BE-F0B8-47FD-9004-2626992250B1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9731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1752600"/>
            <a:ext cx="893445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94372395-E3B6-4A72-8716-74ECCA5B6864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902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9CEC4-A8E1-4F11-A707-62DA653B13D9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20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2392D-8041-4C9C-B172-B92FB4FCFB8E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3005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664E-873C-4197-8235-F307F177DF35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2516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18565-41D9-4DAB-8214-DD27AB5DE01B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878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478BF-1F7B-4A65-BF09-BFF827AA38B2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07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B344-2C34-46CE-B360-7AD5D40A7D35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793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3A3E1-BD29-4077-9B0E-4C2D47CD7A36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415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630E7-5DCD-459F-AFA0-36EEE9D4EFAD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8556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752600"/>
            <a:ext cx="89344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73838"/>
            <a:ext cx="6019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73838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73838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2151A"/>
                </a:solidFill>
              </a:defRPr>
            </a:lvl1pPr>
          </a:lstStyle>
          <a:p>
            <a:fld id="{D02B7DFF-E3FD-4CF5-975B-2BAF331A4F68}" type="slidenum">
              <a:rPr lang="en-US"/>
              <a:pPr/>
              <a:t>‹#›</a:t>
            </a:fld>
            <a:endParaRPr lang="en-US" sz="1200"/>
          </a:p>
        </p:txBody>
      </p: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"/>
          <a:stretch>
            <a:fillRect/>
          </a:stretch>
        </p:blipFill>
        <p:spPr bwMode="auto">
          <a:xfrm>
            <a:off x="0" y="0"/>
            <a:ext cx="91440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4" name="Line 8"/>
          <p:cNvSpPr>
            <a:spLocks noChangeShapeType="1"/>
          </p:cNvSpPr>
          <p:nvPr/>
        </p:nvSpPr>
        <p:spPr bwMode="auto">
          <a:xfrm>
            <a:off x="0" y="584200"/>
            <a:ext cx="9144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82151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82151A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82151A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077200" cy="1927225"/>
          </a:xfrm>
        </p:spPr>
        <p:txBody>
          <a:bodyPr/>
          <a:lstStyle/>
          <a:p>
            <a:r>
              <a:rPr lang="en-US" sz="4000" dirty="0" smtClean="0"/>
              <a:t>Seismic Hazard Analysis</a:t>
            </a:r>
            <a:br>
              <a:rPr lang="en-US" sz="4000" dirty="0" smtClean="0"/>
            </a:br>
            <a:r>
              <a:rPr lang="en-US" sz="4000" dirty="0" smtClean="0"/>
              <a:t>Using Distributed Workflows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6400800" cy="1676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Scott Callaghan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Southern California Earthquake Center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University of Southern California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SC15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254476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96000"/>
            <a:ext cx="24704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/>
              <a:t>We use Pegasus-WMS, </a:t>
            </a:r>
            <a:r>
              <a:rPr lang="en-US" dirty="0" err="1"/>
              <a:t>HTCondor</a:t>
            </a:r>
            <a:r>
              <a:rPr lang="en-US" dirty="0"/>
              <a:t>, </a:t>
            </a:r>
            <a:r>
              <a:rPr lang="en-US" dirty="0" smtClean="0"/>
              <a:t>Globus stack</a:t>
            </a:r>
          </a:p>
          <a:p>
            <a:r>
              <a:rPr lang="en-US" dirty="0" smtClean="0"/>
              <a:t>Pegasus-WMS (USC/ISI)</a:t>
            </a:r>
          </a:p>
          <a:p>
            <a:pPr lvl="1"/>
            <a:r>
              <a:rPr lang="en-US" dirty="0" smtClean="0"/>
              <a:t>Use API to describe workflow as tasks with dependencies</a:t>
            </a:r>
          </a:p>
          <a:p>
            <a:pPr lvl="1"/>
            <a:r>
              <a:rPr lang="en-US" dirty="0" smtClean="0"/>
              <a:t>Plan workflow for execution on specific resource</a:t>
            </a:r>
          </a:p>
          <a:p>
            <a:pPr lvl="1"/>
            <a:r>
              <a:rPr lang="en-US" dirty="0" smtClean="0"/>
              <a:t>Adds data transfer jobs when needed</a:t>
            </a:r>
          </a:p>
          <a:p>
            <a:pPr lvl="1"/>
            <a:r>
              <a:rPr lang="en-US" dirty="0" smtClean="0"/>
              <a:t>Gideon </a:t>
            </a:r>
            <a:r>
              <a:rPr lang="en-US" dirty="0" err="1" smtClean="0"/>
              <a:t>Juve’s</a:t>
            </a:r>
            <a:r>
              <a:rPr lang="en-US" dirty="0" smtClean="0"/>
              <a:t> talk for more details</a:t>
            </a:r>
          </a:p>
          <a:p>
            <a:r>
              <a:rPr lang="en-US" dirty="0" err="1" smtClean="0"/>
              <a:t>HTCondor</a:t>
            </a:r>
            <a:r>
              <a:rPr lang="en-US" dirty="0" smtClean="0"/>
              <a:t> (U of Wisconsin)</a:t>
            </a:r>
          </a:p>
          <a:p>
            <a:pPr lvl="1"/>
            <a:r>
              <a:rPr lang="en-US" dirty="0" smtClean="0"/>
              <a:t>Manages runtime execution of jobs</a:t>
            </a:r>
          </a:p>
          <a:p>
            <a:r>
              <a:rPr lang="en-US" dirty="0" smtClean="0"/>
              <a:t>Globus (U of Chicago/ANL)</a:t>
            </a:r>
          </a:p>
          <a:p>
            <a:pPr lvl="1"/>
            <a:r>
              <a:rPr lang="en-US" dirty="0" smtClean="0"/>
              <a:t>GRAM: Protocol for remote job submission</a:t>
            </a:r>
          </a:p>
          <a:p>
            <a:pPr lvl="1"/>
            <a:r>
              <a:rPr lang="en-US" dirty="0" err="1" smtClean="0"/>
              <a:t>GridFTP</a:t>
            </a:r>
            <a:r>
              <a:rPr lang="en-US" dirty="0" smtClean="0"/>
              <a:t>: Fast transfer between sites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workflow tools?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vs. Concrete workflow</a:t>
            </a:r>
          </a:p>
          <a:p>
            <a:pPr lvl="1"/>
            <a:r>
              <a:rPr lang="en-US" dirty="0"/>
              <a:t>Abstract workflow: algorithmic description of tasks with dependencies</a:t>
            </a:r>
          </a:p>
          <a:p>
            <a:pPr lvl="1"/>
            <a:r>
              <a:rPr lang="en-US" dirty="0"/>
              <a:t>Concrete workflow: jobs and files are bound to paths on a specific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/>
              <a:t>Since abstract workflow is the same between systems, only need to change the mappings for new systems</a:t>
            </a:r>
          </a:p>
          <a:p>
            <a:r>
              <a:rPr lang="en-US" dirty="0"/>
              <a:t>Data </a:t>
            </a:r>
            <a:r>
              <a:rPr lang="en-US" dirty="0" smtClean="0"/>
              <a:t>management</a:t>
            </a:r>
            <a:endParaRPr lang="en-US" dirty="0"/>
          </a:p>
          <a:p>
            <a:pPr lvl="1"/>
            <a:r>
              <a:rPr lang="en-US" dirty="0"/>
              <a:t>Transfer intermediate data between systems</a:t>
            </a:r>
          </a:p>
          <a:p>
            <a:pPr lvl="1"/>
            <a:r>
              <a:rPr lang="en-US" dirty="0"/>
              <a:t>Transfer output data to USC HPC </a:t>
            </a:r>
            <a:r>
              <a:rPr lang="en-US" dirty="0" err="1" smtClean="0"/>
              <a:t>filesystems</a:t>
            </a:r>
            <a:endParaRPr lang="en-US" dirty="0" smtClean="0"/>
          </a:p>
          <a:p>
            <a:pPr lvl="1"/>
            <a:r>
              <a:rPr lang="en-US" dirty="0" smtClean="0"/>
              <a:t>Data products registered for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workflow tools?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job submission</a:t>
            </a:r>
          </a:p>
          <a:p>
            <a:pPr lvl="1"/>
            <a:r>
              <a:rPr lang="en-US" dirty="0" smtClean="0"/>
              <a:t>Need to submit jobs to HPC systems automatically</a:t>
            </a:r>
          </a:p>
          <a:p>
            <a:pPr lvl="1"/>
            <a:r>
              <a:rPr lang="en-US" dirty="0" smtClean="0"/>
              <a:t>Interface with </a:t>
            </a:r>
            <a:r>
              <a:rPr lang="en-US" dirty="0" err="1" smtClean="0"/>
              <a:t>HTCondor</a:t>
            </a:r>
            <a:r>
              <a:rPr lang="en-US" dirty="0" smtClean="0"/>
              <a:t> and GRAM provides that</a:t>
            </a:r>
          </a:p>
          <a:p>
            <a:pPr lvl="1"/>
            <a:r>
              <a:rPr lang="en-US" dirty="0" smtClean="0"/>
              <a:t>Pilot jobs for systems which don’t support GRAM</a:t>
            </a:r>
          </a:p>
          <a:p>
            <a:r>
              <a:rPr lang="en-US" dirty="0" smtClean="0"/>
              <a:t>Pegasus-MPI-cluster (PMC)</a:t>
            </a:r>
          </a:p>
          <a:p>
            <a:pPr lvl="1"/>
            <a:r>
              <a:rPr lang="en-US" dirty="0" smtClean="0"/>
              <a:t>Tool provided with Pegasus</a:t>
            </a:r>
          </a:p>
          <a:p>
            <a:pPr lvl="1"/>
            <a:r>
              <a:rPr lang="en-US" dirty="0" smtClean="0"/>
              <a:t>MPI wrapper around tasks</a:t>
            </a:r>
          </a:p>
          <a:p>
            <a:pPr lvl="1"/>
            <a:r>
              <a:rPr lang="en-US" dirty="0" smtClean="0"/>
              <a:t>Master-worker paradigm</a:t>
            </a:r>
          </a:p>
          <a:p>
            <a:pPr lvl="1"/>
            <a:r>
              <a:rPr lang="en-US" dirty="0" smtClean="0"/>
              <a:t>Converts many small jobs into 1 large efficient one</a:t>
            </a:r>
          </a:p>
          <a:p>
            <a:pPr lvl="1"/>
            <a:r>
              <a:rPr lang="en-US" dirty="0" smtClean="0"/>
              <a:t>Can run entire workflow this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CyberShake</a:t>
            </a:r>
            <a:r>
              <a:rPr lang="en-US" dirty="0" smtClean="0"/>
              <a:t> Study 15.4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724400" cy="4724400"/>
          </a:xfrm>
        </p:spPr>
        <p:txBody>
          <a:bodyPr/>
          <a:lstStyle/>
          <a:p>
            <a:r>
              <a:rPr lang="en-US" dirty="0" err="1" smtClean="0"/>
              <a:t>CyberShake</a:t>
            </a:r>
            <a:r>
              <a:rPr lang="en-US" dirty="0" smtClean="0"/>
              <a:t> Study at 1 Hz</a:t>
            </a:r>
          </a:p>
          <a:p>
            <a:r>
              <a:rPr lang="en-US" dirty="0" smtClean="0"/>
              <a:t>Included new locations, for 336 in total</a:t>
            </a:r>
          </a:p>
          <a:p>
            <a:r>
              <a:rPr lang="en-US" dirty="0" smtClean="0"/>
              <a:t>New, more complex descriptions of earthquakes</a:t>
            </a:r>
          </a:p>
          <a:p>
            <a:r>
              <a:rPr lang="en-US" dirty="0" smtClean="0"/>
              <a:t>Run on</a:t>
            </a:r>
          </a:p>
          <a:p>
            <a:pPr lvl="1"/>
            <a:r>
              <a:rPr lang="en-US" dirty="0" smtClean="0"/>
              <a:t>USC HPC</a:t>
            </a:r>
          </a:p>
          <a:p>
            <a:pPr lvl="1"/>
            <a:r>
              <a:rPr lang="en-US" dirty="0" smtClean="0"/>
              <a:t>NCSA Blue Waters</a:t>
            </a:r>
          </a:p>
          <a:p>
            <a:pPr lvl="1"/>
            <a:r>
              <a:rPr lang="en-US" dirty="0" smtClean="0"/>
              <a:t>OLCF Titan</a:t>
            </a:r>
          </a:p>
        </p:txBody>
      </p:sp>
      <p:pic>
        <p:nvPicPr>
          <p:cNvPr id="2050" name="Picture 2" descr="http://scec.usc.edu/scecwiki/images/e/e9/Cs_15_4_sit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t="1263" r="420" b="32955"/>
          <a:stretch/>
        </p:blipFill>
        <p:spPr bwMode="auto">
          <a:xfrm>
            <a:off x="4531725" y="2743200"/>
            <a:ext cx="45360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 on Blue Waters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run both GPU and CPU jobs</a:t>
            </a:r>
          </a:p>
          <a:p>
            <a:pPr lvl="1"/>
            <a:r>
              <a:rPr lang="en-US" dirty="0" smtClean="0"/>
              <a:t>22,500 CPU, 4,700 GPU nodes</a:t>
            </a:r>
          </a:p>
          <a:p>
            <a:r>
              <a:rPr lang="en-US" dirty="0" smtClean="0"/>
              <a:t>Support for GRAM job submission</a:t>
            </a:r>
          </a:p>
          <a:p>
            <a:r>
              <a:rPr lang="en-US" dirty="0" err="1" smtClean="0"/>
              <a:t>HTCondor</a:t>
            </a:r>
            <a:r>
              <a:rPr lang="en-US" dirty="0" smtClean="0"/>
              <a:t> on submit host at USC submits jobs to Blue Waters via GRAM</a:t>
            </a:r>
          </a:p>
          <a:p>
            <a:r>
              <a:rPr lang="en-US" dirty="0" smtClean="0"/>
              <a:t>If job fails, retry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the logic is in the submit host</a:t>
            </a:r>
          </a:p>
          <a:p>
            <a:pPr lvl="1"/>
            <a:r>
              <a:rPr lang="en-US" dirty="0" smtClean="0"/>
              <a:t>Little overhead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 on Titan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Want to run GPU jobs</a:t>
            </a:r>
          </a:p>
          <a:p>
            <a:pPr lvl="1"/>
            <a:r>
              <a:rPr lang="en-US" dirty="0" smtClean="0"/>
              <a:t>18,700 GPU nodes</a:t>
            </a:r>
          </a:p>
          <a:p>
            <a:r>
              <a:rPr lang="en-US" dirty="0" smtClean="0"/>
              <a:t>No support for GRAM</a:t>
            </a:r>
          </a:p>
          <a:p>
            <a:r>
              <a:rPr lang="en-US" dirty="0" smtClean="0"/>
              <a:t>Use “pilot jobs”:</a:t>
            </a:r>
          </a:p>
          <a:p>
            <a:pPr lvl="1"/>
            <a:r>
              <a:rPr lang="en-US" dirty="0" smtClean="0"/>
              <a:t>Daemon on Titan monitors </a:t>
            </a:r>
            <a:r>
              <a:rPr lang="en-US" dirty="0" err="1" smtClean="0"/>
              <a:t>HTCondor</a:t>
            </a:r>
            <a:r>
              <a:rPr lang="en-US" dirty="0" smtClean="0"/>
              <a:t> queue at USC</a:t>
            </a:r>
          </a:p>
          <a:p>
            <a:pPr lvl="1"/>
            <a:r>
              <a:rPr lang="en-US" dirty="0" smtClean="0"/>
              <a:t>When tasks appear, daemon submits pilot job to Titan</a:t>
            </a:r>
          </a:p>
          <a:p>
            <a:pPr lvl="1"/>
            <a:r>
              <a:rPr lang="en-US" dirty="0" smtClean="0"/>
              <a:t>When pilot job starts, calls back to </a:t>
            </a:r>
            <a:r>
              <a:rPr lang="en-US" dirty="0" err="1" smtClean="0"/>
              <a:t>HTCondor</a:t>
            </a:r>
            <a:r>
              <a:rPr lang="en-US" dirty="0" smtClean="0"/>
              <a:t> collector</a:t>
            </a:r>
          </a:p>
          <a:p>
            <a:pPr lvl="1"/>
            <a:r>
              <a:rPr lang="en-US" dirty="0" smtClean="0"/>
              <a:t>Work is assigned to pilot job</a:t>
            </a:r>
            <a:endParaRPr lang="en-US" dirty="0"/>
          </a:p>
          <a:p>
            <a:r>
              <a:rPr lang="en-US" dirty="0" smtClean="0"/>
              <a:t>Must be able to connect to collector from pilot </a:t>
            </a:r>
            <a:r>
              <a:rPr lang="en-US" dirty="0" smtClean="0"/>
              <a:t>job</a:t>
            </a:r>
          </a:p>
          <a:p>
            <a:r>
              <a:rPr lang="en-US" dirty="0" smtClean="0"/>
              <a:t>Titan scheduler only knows about pilot job, not workflow jobs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16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 on Titan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multiple pilot jobs with different sizes, lengths</a:t>
            </a:r>
          </a:p>
          <a:p>
            <a:pPr lvl="1"/>
            <a:r>
              <a:rPr lang="en-US" dirty="0" smtClean="0"/>
              <a:t>Can define job type to match with 1 kind of job</a:t>
            </a:r>
          </a:p>
          <a:p>
            <a:pPr lvl="1"/>
            <a:r>
              <a:rPr lang="en-US" dirty="0" smtClean="0"/>
              <a:t>Dependencies </a:t>
            </a:r>
            <a:r>
              <a:rPr lang="en-US" dirty="0"/>
              <a:t>enforced with </a:t>
            </a:r>
            <a:r>
              <a:rPr lang="en-US" dirty="0" err="1" smtClean="0"/>
              <a:t>qsub</a:t>
            </a:r>
            <a:endParaRPr lang="en-US" dirty="0"/>
          </a:p>
          <a:p>
            <a:pPr lvl="1"/>
            <a:r>
              <a:rPr lang="en-US" dirty="0"/>
              <a:t>Can vary the number of ‘slots’ (tasks per pilot job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Balance in runtime between efficiency and failure</a:t>
            </a:r>
          </a:p>
          <a:p>
            <a:pPr lvl="1"/>
            <a:r>
              <a:rPr lang="en-US" dirty="0" smtClean="0"/>
              <a:t>Pilot jobs will terminate after idle time</a:t>
            </a:r>
          </a:p>
          <a:p>
            <a:pPr lvl="1"/>
            <a:r>
              <a:rPr lang="en-US" dirty="0" smtClean="0"/>
              <a:t>Will terminate at end of runtime, regardless of task</a:t>
            </a:r>
            <a:endParaRPr lang="en-US" dirty="0"/>
          </a:p>
          <a:p>
            <a:r>
              <a:rPr lang="en-US" dirty="0" smtClean="0"/>
              <a:t>Pilot jobs have </a:t>
            </a:r>
            <a:r>
              <a:rPr lang="en-US" dirty="0"/>
              <a:t>complexity and overhead</a:t>
            </a:r>
          </a:p>
          <a:p>
            <a:r>
              <a:rPr lang="en-US" dirty="0"/>
              <a:t>Can wrap jobs across multiple </a:t>
            </a:r>
            <a:r>
              <a:rPr lang="en-US" dirty="0" smtClean="0"/>
              <a:t>workflows</a:t>
            </a:r>
          </a:p>
          <a:p>
            <a:pPr lvl="1"/>
            <a:r>
              <a:rPr lang="en-US" dirty="0" smtClean="0"/>
              <a:t>Submitted jobs of up to 8000 (43%) nodes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Schematic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4299" y="1514475"/>
            <a:ext cx="3652841" cy="5105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600200" y="2038350"/>
            <a:ext cx="1905000" cy="23424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488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USC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14900" y="1485900"/>
            <a:ext cx="4000500" cy="2247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3886200"/>
            <a:ext cx="4419600" cy="2743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457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Blue Waters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88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Titan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543800" y="2000250"/>
            <a:ext cx="1219200" cy="1428750"/>
          </a:xfrm>
          <a:prstGeom prst="round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467600" y="4580900"/>
            <a:ext cx="1066800" cy="1438900"/>
          </a:xfrm>
          <a:prstGeom prst="round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2052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GRAM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 bwMode="auto">
          <a:xfrm>
            <a:off x="5257800" y="1981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GRAM to PBS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248400" y="2438400"/>
            <a:ext cx="1295400" cy="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3505200" y="3276600"/>
            <a:ext cx="2105025" cy="26193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466850" y="38576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HTCondor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057400" y="2133600"/>
            <a:ext cx="1066800" cy="1676400"/>
          </a:xfrm>
          <a:prstGeom prst="round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4030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HTCondor</a:t>
            </a:r>
            <a:r>
              <a:rPr lang="en-US" sz="1600" dirty="0" smtClean="0"/>
              <a:t> queue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467600" y="22523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Blue Waters queue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429500" y="471557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Titan queue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 bwMode="auto">
          <a:xfrm>
            <a:off x="4724400" y="4031322"/>
            <a:ext cx="990600" cy="9906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8675" y="41367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Pilot daemon</a:t>
            </a:r>
            <a:endParaRPr lang="en-US" sz="18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 flipV="1">
            <a:off x="3124200" y="3505200"/>
            <a:ext cx="1600200" cy="875645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715000" y="4580900"/>
            <a:ext cx="1714500" cy="330904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6972300" y="3248025"/>
            <a:ext cx="571500" cy="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/>
          <p:cNvSpPr/>
          <p:nvPr/>
        </p:nvSpPr>
        <p:spPr bwMode="auto">
          <a:xfrm>
            <a:off x="5610225" y="2971800"/>
            <a:ext cx="1400175" cy="66198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191125" y="5300350"/>
            <a:ext cx="1514475" cy="117665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72151" y="301040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Workflow task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334000" y="5334000"/>
            <a:ext cx="1285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Pilot job</a:t>
            </a:r>
            <a:endParaRPr lang="en-US" sz="1600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6705600" y="5733181"/>
            <a:ext cx="738188" cy="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 flipV="1">
            <a:off x="3124200" y="3657600"/>
            <a:ext cx="2114550" cy="1964398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19400" y="3805608"/>
            <a:ext cx="2514600" cy="2067813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Oval 66"/>
          <p:cNvSpPr/>
          <p:nvPr/>
        </p:nvSpPr>
        <p:spPr bwMode="auto">
          <a:xfrm>
            <a:off x="5334000" y="5692473"/>
            <a:ext cx="1238250" cy="63212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38775" y="57493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Workflow task</a:t>
            </a:r>
            <a:endParaRPr lang="en-US" sz="1600" dirty="0"/>
          </a:p>
        </p:txBody>
      </p:sp>
      <p:cxnSp>
        <p:nvCxnSpPr>
          <p:cNvPr id="69" name="Straight Arrow Connector 68"/>
          <p:cNvCxnSpPr>
            <a:endCxn id="25" idx="1"/>
          </p:cNvCxnSpPr>
          <p:nvPr/>
        </p:nvCxnSpPr>
        <p:spPr bwMode="auto">
          <a:xfrm flipV="1">
            <a:off x="3124200" y="2456766"/>
            <a:ext cx="2133600" cy="19734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74"/>
          <p:cNvSpPr/>
          <p:nvPr/>
        </p:nvSpPr>
        <p:spPr bwMode="auto">
          <a:xfrm>
            <a:off x="185736" y="4572000"/>
            <a:ext cx="1314455" cy="72835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8111" y="4543425"/>
            <a:ext cx="14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products task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 bwMode="auto">
          <a:xfrm>
            <a:off x="185736" y="2095500"/>
            <a:ext cx="1109664" cy="11811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099" y="2182504"/>
            <a:ext cx="140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Pegaus</a:t>
            </a:r>
            <a:r>
              <a:rPr lang="en-US" sz="1600" dirty="0" smtClean="0"/>
              <a:t> workflow description</a:t>
            </a:r>
            <a:endParaRPr lang="en-US" sz="1600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1295400" y="2647801"/>
            <a:ext cx="304800" cy="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Elbow Connector 83"/>
          <p:cNvCxnSpPr/>
          <p:nvPr/>
        </p:nvCxnSpPr>
        <p:spPr bwMode="auto">
          <a:xfrm rot="16200000" flipH="1">
            <a:off x="2470441" y="3930356"/>
            <a:ext cx="1693280" cy="1452566"/>
          </a:xfrm>
          <a:prstGeom prst="bentConnector3">
            <a:avLst>
              <a:gd name="adj1" fmla="val 71376"/>
            </a:avLst>
          </a:prstGeom>
          <a:solidFill>
            <a:srgbClr val="BABEB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Oval 88"/>
          <p:cNvSpPr/>
          <p:nvPr/>
        </p:nvSpPr>
        <p:spPr bwMode="auto">
          <a:xfrm>
            <a:off x="3505200" y="5503279"/>
            <a:ext cx="1228726" cy="66198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52825" y="554188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Transfer</a:t>
            </a:r>
          </a:p>
          <a:p>
            <a:r>
              <a:rPr lang="en-US" sz="1600" dirty="0" smtClean="0"/>
              <a:t>job</a:t>
            </a:r>
            <a:endParaRPr lang="en-US" sz="1600" dirty="0"/>
          </a:p>
        </p:txBody>
      </p:sp>
      <p:cxnSp>
        <p:nvCxnSpPr>
          <p:cNvPr id="94" name="Straight Arrow Connector 93"/>
          <p:cNvCxnSpPr/>
          <p:nvPr/>
        </p:nvCxnSpPr>
        <p:spPr bwMode="auto">
          <a:xfrm flipH="1">
            <a:off x="1219200" y="3805608"/>
            <a:ext cx="1143000" cy="834191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91604"/>
            <a:ext cx="1045781" cy="8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9" name="Straight Arrow Connector 98"/>
          <p:cNvCxnSpPr>
            <a:stCxn id="75" idx="4"/>
            <a:endCxn id="98" idx="0"/>
          </p:cNvCxnSpPr>
          <p:nvPr/>
        </p:nvCxnSpPr>
        <p:spPr bwMode="auto">
          <a:xfrm>
            <a:off x="842964" y="5300350"/>
            <a:ext cx="3777" cy="391254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6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/>
      <p:bldP spid="24" grpId="0" animBg="1"/>
      <p:bldP spid="25" grpId="0"/>
      <p:bldP spid="23" grpId="0"/>
      <p:bldP spid="27" grpId="0"/>
      <p:bldP spid="31" grpId="0" animBg="1"/>
      <p:bldP spid="32" grpId="0"/>
      <p:bldP spid="45" grpId="0" animBg="1"/>
      <p:bldP spid="47" grpId="0" animBg="1"/>
      <p:bldP spid="48" grpId="0"/>
      <p:bldP spid="54" grpId="0"/>
      <p:bldP spid="67" grpId="0" animBg="1"/>
      <p:bldP spid="68" grpId="0"/>
      <p:bldP spid="75" grpId="0" animBg="1"/>
      <p:bldP spid="76" grpId="0"/>
      <p:bldP spid="89" grpId="0" animBg="1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15.4 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Makespan</a:t>
            </a:r>
            <a:r>
              <a:rPr lang="en-US" dirty="0" smtClean="0"/>
              <a:t>: 914.2 </a:t>
            </a:r>
            <a:r>
              <a:rPr lang="en-US" dirty="0" err="1" smtClean="0"/>
              <a:t>hrs</a:t>
            </a:r>
            <a:r>
              <a:rPr lang="en-US" dirty="0" smtClean="0"/>
              <a:t> (38.1 days)</a:t>
            </a:r>
          </a:p>
          <a:p>
            <a:r>
              <a:rPr lang="en-US" dirty="0" smtClean="0"/>
              <a:t>1.4 million node-hours</a:t>
            </a:r>
          </a:p>
          <a:p>
            <a:r>
              <a:rPr lang="en-US" dirty="0" smtClean="0"/>
              <a:t>4372 jobs submitted</a:t>
            </a:r>
          </a:p>
          <a:p>
            <a:pPr lvl="1"/>
            <a:r>
              <a:rPr lang="en-US" dirty="0" smtClean="0"/>
              <a:t>3933 to Blue Waters via GRAM</a:t>
            </a:r>
          </a:p>
          <a:p>
            <a:pPr lvl="1"/>
            <a:r>
              <a:rPr lang="en-US" dirty="0" smtClean="0"/>
              <a:t>439 pilot jobs on Titan</a:t>
            </a:r>
          </a:p>
          <a:p>
            <a:r>
              <a:rPr lang="en-US" dirty="0" smtClean="0"/>
              <a:t>Average of 1,962 nodes, with a max of 17,986 used</a:t>
            </a:r>
          </a:p>
          <a:p>
            <a:pPr lvl="1"/>
            <a:r>
              <a:rPr lang="en-US" dirty="0" smtClean="0"/>
              <a:t>20% of Blue Waters, 80% of Titan</a:t>
            </a:r>
          </a:p>
          <a:p>
            <a:r>
              <a:rPr lang="en-US" dirty="0" smtClean="0"/>
              <a:t>On average, 53 workflows running concurrently</a:t>
            </a:r>
          </a:p>
          <a:p>
            <a:r>
              <a:rPr lang="en-US" dirty="0" smtClean="0"/>
              <a:t>Managed 550 TB of data</a:t>
            </a:r>
          </a:p>
          <a:p>
            <a:pPr lvl="1"/>
            <a:r>
              <a:rPr lang="en-US" dirty="0" smtClean="0"/>
              <a:t>197 TB transferred from Titan to Blue Waters</a:t>
            </a:r>
          </a:p>
          <a:p>
            <a:pPr lvl="1"/>
            <a:r>
              <a:rPr lang="en-US" dirty="0" smtClean="0"/>
              <a:t>9.8 TB staged back to USC HPC disk (~7M files)</a:t>
            </a:r>
          </a:p>
          <a:p>
            <a:r>
              <a:rPr lang="en-US" dirty="0" smtClean="0"/>
              <a:t>36.5% more efficient than 0.5 Hz runs</a:t>
            </a:r>
          </a:p>
        </p:txBody>
      </p:sp>
    </p:spTree>
    <p:extLst>
      <p:ext uri="{BB962C8B-B14F-4D97-AF65-F5344CB8AC3E}">
        <p14:creationId xmlns:p14="http://schemas.microsoft.com/office/powerpoint/2010/main" val="8079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4724400"/>
          </a:xfrm>
        </p:spPr>
        <p:txBody>
          <a:bodyPr/>
          <a:lstStyle/>
          <a:p>
            <a:r>
              <a:rPr lang="en-US" dirty="0" smtClean="0"/>
              <a:t>Hazard curves for 336 sites</a:t>
            </a:r>
          </a:p>
          <a:p>
            <a:r>
              <a:rPr lang="en-US" dirty="0" smtClean="0"/>
              <a:t>For each site:</a:t>
            </a:r>
          </a:p>
          <a:p>
            <a:pPr lvl="1"/>
            <a:r>
              <a:rPr lang="en-US" dirty="0" smtClean="0"/>
              <a:t>500,000 seismograms</a:t>
            </a:r>
          </a:p>
          <a:p>
            <a:pPr lvl="1"/>
            <a:r>
              <a:rPr lang="en-US" dirty="0" smtClean="0"/>
              <a:t>Maximum shaking measures for each seismogram</a:t>
            </a:r>
          </a:p>
          <a:p>
            <a:pPr lvl="1"/>
            <a:r>
              <a:rPr lang="en-US" dirty="0" smtClean="0"/>
              <a:t>List of which ruptures contribute the most</a:t>
            </a:r>
          </a:p>
          <a:p>
            <a:r>
              <a:rPr lang="en-US" dirty="0" smtClean="0"/>
              <a:t>Useful dataset for wide-ranging applications</a:t>
            </a:r>
          </a:p>
          <a:p>
            <a:endParaRPr lang="en-US" dirty="0"/>
          </a:p>
        </p:txBody>
      </p:sp>
      <p:pic>
        <p:nvPicPr>
          <p:cNvPr id="4102" name="Picture 6" descr="http://scec.usc.edu/scecwiki/images/8/84/CS_Map_2s_Study_15_4_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933450"/>
            <a:ext cx="6670675" cy="60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Hazard Analysis</a:t>
            </a:r>
          </a:p>
          <a:p>
            <a:r>
              <a:rPr lang="en-US" dirty="0" smtClean="0"/>
              <a:t>SCEC </a:t>
            </a:r>
            <a:r>
              <a:rPr lang="en-US" dirty="0" err="1" smtClean="0"/>
              <a:t>CyberShake</a:t>
            </a:r>
            <a:endParaRPr lang="en-US" dirty="0" smtClean="0"/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Technical Requirements</a:t>
            </a:r>
          </a:p>
          <a:p>
            <a:r>
              <a:rPr lang="en-US" dirty="0" smtClean="0"/>
              <a:t>Scientific Workflows</a:t>
            </a:r>
          </a:p>
          <a:p>
            <a:pPr lvl="1"/>
            <a:r>
              <a:rPr lang="en-US" dirty="0" smtClean="0"/>
              <a:t>Advantages of workflow tools</a:t>
            </a:r>
          </a:p>
          <a:p>
            <a:r>
              <a:rPr lang="en-US" dirty="0" err="1" smtClean="0"/>
              <a:t>CyberShake</a:t>
            </a:r>
            <a:r>
              <a:rPr lang="en-US" dirty="0" smtClean="0"/>
              <a:t> Study 15.4</a:t>
            </a:r>
          </a:p>
          <a:p>
            <a:pPr lvl="1"/>
            <a:r>
              <a:rPr lang="en-US" dirty="0" smtClean="0"/>
              <a:t>Challenges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Results &amp; Performance</a:t>
            </a:r>
          </a:p>
          <a:p>
            <a:r>
              <a:rPr lang="en-US" dirty="0" smtClean="0"/>
              <a:t>Future Directions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ec.usc.edu/scecwiki/images/6/66/PAS_s273_r69_rv50_3878v426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8600" y="4572000"/>
            <a:ext cx="8763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Directions: Broadband </a:t>
            </a:r>
            <a:r>
              <a:rPr lang="en-US" dirty="0" err="1" smtClean="0"/>
              <a:t>CyberShake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engineers looking for higher frequencies</a:t>
            </a:r>
          </a:p>
          <a:p>
            <a:pPr lvl="1"/>
            <a:r>
              <a:rPr lang="en-US" dirty="0" smtClean="0"/>
              <a:t>Prohibitive to simulate to 10 Hz</a:t>
            </a:r>
          </a:p>
          <a:p>
            <a:pPr lvl="1"/>
            <a:r>
              <a:rPr lang="en-US" dirty="0" smtClean="0"/>
              <a:t>Use stochastic technique to calculate 1-10 Hz seismograms</a:t>
            </a:r>
          </a:p>
          <a:p>
            <a:pPr lvl="1"/>
            <a:r>
              <a:rPr lang="en-US" dirty="0" smtClean="0"/>
              <a:t>Combine with Study 15.4 results</a:t>
            </a:r>
          </a:p>
          <a:p>
            <a:r>
              <a:rPr lang="en-US" dirty="0" smtClean="0"/>
              <a:t>Requires 21,000 additional tasks per site</a:t>
            </a:r>
          </a:p>
          <a:p>
            <a:pPr lvl="1"/>
            <a:r>
              <a:rPr lang="en-US" dirty="0" smtClean="0"/>
              <a:t>Runtimes of &lt;1 sec to 30 min</a:t>
            </a:r>
          </a:p>
          <a:p>
            <a:pPr lvl="1"/>
            <a:r>
              <a:rPr lang="en-US" dirty="0" smtClean="0"/>
              <a:t>Using Pegasus-</a:t>
            </a:r>
            <a:r>
              <a:rPr lang="en-US" dirty="0" err="1" smtClean="0"/>
              <a:t>mpi</a:t>
            </a:r>
            <a:r>
              <a:rPr lang="en-US" dirty="0" smtClean="0"/>
              <a:t>-cluster to manage execution</a:t>
            </a:r>
          </a:p>
        </p:txBody>
      </p:sp>
    </p:spTree>
    <p:extLst>
      <p:ext uri="{BB962C8B-B14F-4D97-AF65-F5344CB8AC3E}">
        <p14:creationId xmlns:p14="http://schemas.microsoft.com/office/powerpoint/2010/main" val="27682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wgcep.org/sites/wgcep.org/files/UCERF3_postcar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4"/>
          <a:stretch/>
        </p:blipFill>
        <p:spPr bwMode="auto">
          <a:xfrm>
            <a:off x="5307725" y="4333875"/>
            <a:ext cx="37600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34450" cy="1447800"/>
          </a:xfrm>
        </p:spPr>
        <p:txBody>
          <a:bodyPr/>
          <a:lstStyle/>
          <a:p>
            <a:r>
              <a:rPr lang="en-US" dirty="0"/>
              <a:t>Larger geographic region</a:t>
            </a:r>
          </a:p>
          <a:p>
            <a:pPr lvl="1"/>
            <a:r>
              <a:rPr lang="en-US" dirty="0"/>
              <a:t>Good models exist for the Bay Area</a:t>
            </a:r>
          </a:p>
          <a:p>
            <a:pPr lvl="1"/>
            <a:r>
              <a:rPr lang="en-US" dirty="0"/>
              <a:t>Working </a:t>
            </a:r>
            <a:r>
              <a:rPr lang="en-US" dirty="0" smtClean="0"/>
              <a:t>to improve models </a:t>
            </a:r>
            <a:r>
              <a:rPr lang="en-US" dirty="0"/>
              <a:t>for Central </a:t>
            </a:r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91791"/>
            <a:ext cx="3810000" cy="269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31242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2800">
                <a:solidFill>
                  <a:srgbClr val="8215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82151A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82151A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9pPr>
          </a:lstStyle>
          <a:p>
            <a:r>
              <a:rPr lang="en-US" dirty="0" smtClean="0"/>
              <a:t>New rupture forecast</a:t>
            </a:r>
          </a:p>
          <a:p>
            <a:pPr lvl="1"/>
            <a:r>
              <a:rPr lang="en-US" dirty="0" smtClean="0"/>
              <a:t>25x as many earthquakes to consider</a:t>
            </a:r>
          </a:p>
          <a:p>
            <a:pPr lvl="1"/>
            <a:r>
              <a:rPr lang="en-US" dirty="0" smtClean="0"/>
              <a:t>Some are very large; may need</a:t>
            </a:r>
            <a:br>
              <a:rPr lang="en-US" dirty="0" smtClean="0"/>
            </a:br>
            <a:r>
              <a:rPr lang="en-US" dirty="0" smtClean="0"/>
              <a:t>to approximate</a:t>
            </a:r>
          </a:p>
          <a:p>
            <a:r>
              <a:rPr lang="en-US" dirty="0" smtClean="0"/>
              <a:t>Earthquake forecasting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CyberShake</a:t>
            </a:r>
            <a:r>
              <a:rPr lang="en-US" dirty="0" smtClean="0"/>
              <a:t> ground motions and</a:t>
            </a:r>
            <a:br>
              <a:rPr lang="en-US" dirty="0" smtClean="0"/>
            </a:br>
            <a:r>
              <a:rPr lang="en-US" dirty="0" smtClean="0"/>
              <a:t>long-term simulators to make forecasts</a:t>
            </a:r>
          </a:p>
          <a:p>
            <a:pPr lvl="1"/>
            <a:r>
              <a:rPr lang="en-US" dirty="0" smtClean="0"/>
              <a:t>Test forecasts in SCEC CSEP testing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6" y="3318166"/>
            <a:ext cx="4131544" cy="317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3</a:t>
            </a:fld>
            <a:endParaRPr lang="en-US" sz="120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Hazard Analysis</a:t>
            </a:r>
            <a:endParaRPr lang="en-US" dirty="0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086850" cy="4724400"/>
          </a:xfrm>
        </p:spPr>
        <p:txBody>
          <a:bodyPr/>
          <a:lstStyle/>
          <a:p>
            <a:r>
              <a:rPr lang="en-US" sz="2600" dirty="0"/>
              <a:t>What will peak ground motion </a:t>
            </a:r>
            <a:r>
              <a:rPr lang="en-US" sz="2600" dirty="0" smtClean="0"/>
              <a:t>be </a:t>
            </a:r>
            <a:r>
              <a:rPr lang="en-US" sz="2600" dirty="0"/>
              <a:t>over the next 50 years?</a:t>
            </a:r>
          </a:p>
          <a:p>
            <a:pPr lvl="1"/>
            <a:r>
              <a:rPr lang="en-US" dirty="0"/>
              <a:t>Used in building codes, insurance, government, planning</a:t>
            </a:r>
          </a:p>
          <a:p>
            <a:pPr lvl="1"/>
            <a:r>
              <a:rPr lang="en-US" dirty="0" smtClean="0"/>
              <a:t>Answered via Probabilistic </a:t>
            </a:r>
            <a:r>
              <a:rPr lang="en-US" dirty="0"/>
              <a:t>Seismic Hazard Analysis (PSHA)</a:t>
            </a:r>
          </a:p>
          <a:p>
            <a:pPr lvl="1"/>
            <a:r>
              <a:rPr lang="en-US" dirty="0"/>
              <a:t>Communicated </a:t>
            </a:r>
            <a:r>
              <a:rPr lang="en-US" dirty="0" smtClean="0"/>
              <a:t>with hazard </a:t>
            </a:r>
            <a:r>
              <a:rPr lang="en-US" dirty="0"/>
              <a:t>curves and maps</a:t>
            </a:r>
          </a:p>
          <a:p>
            <a:endParaRPr lang="en-US" sz="2400" dirty="0"/>
          </a:p>
        </p:txBody>
      </p:sp>
      <p:sp>
        <p:nvSpPr>
          <p:cNvPr id="952324" name="Text Box 4"/>
          <p:cNvSpPr txBox="1">
            <a:spLocks noChangeArrowheads="1"/>
          </p:cNvSpPr>
          <p:nvPr/>
        </p:nvSpPr>
        <p:spPr bwMode="auto">
          <a:xfrm>
            <a:off x="667512" y="6454711"/>
            <a:ext cx="3733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Hazard curve </a:t>
            </a:r>
            <a:r>
              <a:rPr lang="en-US" sz="1800" dirty="0"/>
              <a:t>for downtown LA</a:t>
            </a:r>
          </a:p>
        </p:txBody>
      </p:sp>
      <p:sp>
        <p:nvSpPr>
          <p:cNvPr id="952326" name="Line 6"/>
          <p:cNvSpPr>
            <a:spLocks noChangeShapeType="1"/>
          </p:cNvSpPr>
          <p:nvPr/>
        </p:nvSpPr>
        <p:spPr bwMode="auto">
          <a:xfrm>
            <a:off x="866896" y="4958938"/>
            <a:ext cx="88570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52327" name="Text Box 7"/>
          <p:cNvSpPr txBox="1">
            <a:spLocks noChangeArrowheads="1"/>
          </p:cNvSpPr>
          <p:nvPr/>
        </p:nvSpPr>
        <p:spPr bwMode="auto">
          <a:xfrm>
            <a:off x="1761226" y="4748844"/>
            <a:ext cx="175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2% in 50 years</a:t>
            </a:r>
          </a:p>
        </p:txBody>
      </p:sp>
      <p:sp>
        <p:nvSpPr>
          <p:cNvPr id="952328" name="Line 8"/>
          <p:cNvSpPr>
            <a:spLocks noChangeShapeType="1"/>
          </p:cNvSpPr>
          <p:nvPr/>
        </p:nvSpPr>
        <p:spPr bwMode="auto">
          <a:xfrm flipH="1">
            <a:off x="1751610" y="4958938"/>
            <a:ext cx="990" cy="128253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52329" name="Text Box 9"/>
          <p:cNvSpPr txBox="1">
            <a:spLocks noChangeArrowheads="1"/>
          </p:cNvSpPr>
          <p:nvPr/>
        </p:nvSpPr>
        <p:spPr bwMode="auto">
          <a:xfrm>
            <a:off x="1704974" y="5791200"/>
            <a:ext cx="8294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0.25 </a:t>
            </a:r>
            <a:r>
              <a:rPr lang="en-US" sz="1800" dirty="0"/>
              <a:t>g</a:t>
            </a:r>
          </a:p>
        </p:txBody>
      </p:sp>
      <p:pic>
        <p:nvPicPr>
          <p:cNvPr id="952330" name="Picture 10" descr="map"/>
          <p:cNvPicPr>
            <a:picLocks noChangeAspect="1" noChangeArrowheads="1"/>
          </p:cNvPicPr>
          <p:nvPr/>
        </p:nvPicPr>
        <p:blipFill>
          <a:blip r:embed="rId4" cstate="print"/>
          <a:srcRect b="31651"/>
          <a:stretch>
            <a:fillRect/>
          </a:stretch>
        </p:blipFill>
        <p:spPr bwMode="auto">
          <a:xfrm>
            <a:off x="4876800" y="3406775"/>
            <a:ext cx="3886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1" name="Text Box 11"/>
          <p:cNvSpPr txBox="1">
            <a:spLocks noChangeArrowheads="1"/>
          </p:cNvSpPr>
          <p:nvPr/>
        </p:nvSpPr>
        <p:spPr bwMode="auto">
          <a:xfrm>
            <a:off x="4572000" y="6456783"/>
            <a:ext cx="449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Probability of exceeding 0.1g in 50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320" y="1676400"/>
            <a:ext cx="49104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PSHA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4724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location of interest.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what future earthquakes might happen which could affect that location.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Estimate the magnitude and probability for each earthquake.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200"/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7315200" y="3657600"/>
            <a:ext cx="685800" cy="381000"/>
          </a:xfrm>
          <a:prstGeom prst="line">
            <a:avLst/>
          </a:prstGeom>
          <a:solidFill>
            <a:srgbClr val="BABEB6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6705600" y="3352800"/>
            <a:ext cx="609600" cy="304802"/>
          </a:xfrm>
          <a:prstGeom prst="line">
            <a:avLst/>
          </a:prstGeom>
          <a:solidFill>
            <a:srgbClr val="BABEB6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5867400" y="3088194"/>
            <a:ext cx="838200" cy="264606"/>
          </a:xfrm>
          <a:prstGeom prst="line">
            <a:avLst/>
          </a:prstGeom>
          <a:solidFill>
            <a:srgbClr val="BABEB6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5-Point Star 20"/>
          <p:cNvSpPr/>
          <p:nvPr/>
        </p:nvSpPr>
        <p:spPr bwMode="auto">
          <a:xfrm>
            <a:off x="7848600" y="38862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7467600" y="3680358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7021282" y="344582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6553200" y="3212276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5791200" y="29718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PSHA Process,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Determine the shaking caused by each earthquake at the site of interest (we use physics-based simulation)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 Combine the levels of shaking with the probabilities from (3) to produce a hazard curve.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20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33739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4191000" y="3962400"/>
            <a:ext cx="1371600" cy="1588"/>
          </a:xfrm>
          <a:prstGeom prst="straightConnector1">
            <a:avLst/>
          </a:prstGeom>
          <a:solidFill>
            <a:srgbClr val="BABEB6"/>
          </a:solidFill>
          <a:ln w="101600" cap="flat" cmpd="dbl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3924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SCEC </a:t>
            </a:r>
            <a:r>
              <a:rPr lang="en-US" dirty="0" err="1" smtClean="0"/>
              <a:t>CyberShake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34450" cy="1295400"/>
          </a:xfrm>
        </p:spPr>
        <p:txBody>
          <a:bodyPr/>
          <a:lstStyle/>
          <a:p>
            <a:r>
              <a:rPr lang="en-US" dirty="0" smtClean="0"/>
              <a:t>Physics-based seismic hazard analysis</a:t>
            </a:r>
          </a:p>
          <a:p>
            <a:r>
              <a:rPr lang="en-US" dirty="0" smtClean="0"/>
              <a:t>Began project in 2008</a:t>
            </a:r>
          </a:p>
          <a:p>
            <a:r>
              <a:rPr lang="en-US" dirty="0" smtClean="0"/>
              <a:t>Continuous improvement in realism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05993"/>
              </p:ext>
            </p:extLst>
          </p:nvPr>
        </p:nvGraphicFramePr>
        <p:xfrm>
          <a:off x="304799" y="3581400"/>
          <a:ext cx="8534401" cy="2865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7801"/>
                <a:gridCol w="990600"/>
                <a:gridCol w="22098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6/08-7/08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USC HPC,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NCSA</a:t>
                      </a:r>
                      <a:r>
                        <a:rPr lang="en-US" baseline="0" dirty="0" smtClean="0"/>
                        <a:t> Mercury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4/09-6/09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USC HPC,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TACC Ranger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11/11-3/12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USC HPC,</a:t>
                      </a:r>
                      <a:r>
                        <a:rPr lang="en-US" baseline="0" dirty="0" smtClean="0"/>
                        <a:t> TACC Ranger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10/12-3/13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USC HPC,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NICS Kraken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4/13-6/13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USC HPC,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NCSA Blue Waters, TACC Stampede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2/14-3/14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USC HPC,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NCSA Blue Waters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Higher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CyberShake</a:t>
            </a:r>
            <a:r>
              <a:rPr lang="en-US" dirty="0" smtClean="0"/>
              <a:t> runs to date with </a:t>
            </a:r>
            <a:r>
              <a:rPr lang="en-US" i="1" dirty="0" smtClean="0"/>
              <a:t>f</a:t>
            </a:r>
            <a:r>
              <a:rPr lang="en-US" dirty="0" smtClean="0"/>
              <a:t> = 0.5 Hz</a:t>
            </a:r>
          </a:p>
          <a:p>
            <a:r>
              <a:rPr lang="en-US" dirty="0" smtClean="0"/>
              <a:t>Buildings most affected by</a:t>
            </a:r>
          </a:p>
          <a:p>
            <a:pPr lvl="1"/>
            <a:r>
              <a:rPr lang="en-US" i="1" dirty="0" smtClean="0"/>
              <a:t>Frequency</a:t>
            </a:r>
            <a:r>
              <a:rPr lang="en-US" dirty="0" smtClean="0"/>
              <a:t> = 10 / (</a:t>
            </a:r>
            <a:r>
              <a:rPr lang="en-US" i="1" dirty="0" smtClean="0"/>
              <a:t>height in floors)</a:t>
            </a:r>
          </a:p>
          <a:p>
            <a:r>
              <a:rPr lang="en-US" dirty="0" smtClean="0"/>
              <a:t>Demand by building engineers for higher frequencies</a:t>
            </a:r>
          </a:p>
          <a:p>
            <a:r>
              <a:rPr lang="en-US" dirty="0" err="1" smtClean="0"/>
              <a:t>CyberShake</a:t>
            </a:r>
            <a:r>
              <a:rPr lang="en-US" dirty="0"/>
              <a:t> </a:t>
            </a:r>
            <a:r>
              <a:rPr lang="en-US" dirty="0" smtClean="0"/>
              <a:t>advanced to 1 Hz, ~16x computation</a:t>
            </a:r>
          </a:p>
        </p:txBody>
      </p:sp>
      <p:pic>
        <p:nvPicPr>
          <p:cNvPr id="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4420080"/>
            <a:ext cx="2972160" cy="2209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6506"/>
            <a:ext cx="990600" cy="228600"/>
          </a:xfrm>
        </p:spPr>
        <p:txBody>
          <a:bodyPr/>
          <a:lstStyle/>
          <a:p>
            <a:fld id="{0ECFDE32-785B-4CA8-8C7E-AAF6D13D8FC5}" type="slidenum">
              <a:rPr lang="en-US"/>
              <a:pPr/>
              <a:t>8</a:t>
            </a:fld>
            <a:endParaRPr lang="en-US" sz="1200"/>
          </a:p>
        </p:txBody>
      </p:sp>
      <p:sp>
        <p:nvSpPr>
          <p:cNvPr id="933918" name="Rectangle 30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15400" cy="1066800"/>
          </a:xfrm>
        </p:spPr>
        <p:txBody>
          <a:bodyPr/>
          <a:lstStyle/>
          <a:p>
            <a:r>
              <a:rPr lang="en-US" dirty="0" smtClean="0"/>
              <a:t>Computational Requirements</a:t>
            </a:r>
            <a:endParaRPr lang="en-US" sz="2400" dirty="0"/>
          </a:p>
        </p:txBody>
      </p:sp>
      <p:graphicFrame>
        <p:nvGraphicFramePr>
          <p:cNvPr id="93400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74082"/>
              </p:ext>
            </p:extLst>
          </p:nvPr>
        </p:nvGraphicFramePr>
        <p:xfrm>
          <a:off x="1600200" y="1752600"/>
          <a:ext cx="7239000" cy="3163888"/>
        </p:xfrm>
        <a:graphic>
          <a:graphicData uri="http://schemas.openxmlformats.org/drawingml/2006/table">
            <a:tbl>
              <a:tblPr/>
              <a:tblGrid>
                <a:gridCol w="2133600"/>
                <a:gridCol w="990600"/>
                <a:gridCol w="1447800"/>
                <a:gridCol w="1447800"/>
                <a:gridCol w="1219200"/>
              </a:tblGrid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Component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Data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Executions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Cores/exec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Node-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hrs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Mesh generation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120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3840 CPUs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Tensor simulation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1.5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800 GPUs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1485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Seismogram synthesis (master/worker)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30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3712 CPUs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Curve generation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1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&lt;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1.6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Times New Roman" pitchFamily="18" charset="0"/>
                        </a:rPr>
                        <a:t>2750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3971" name="Text Box 83"/>
          <p:cNvSpPr txBox="1">
            <a:spLocks noChangeArrowheads="1"/>
          </p:cNvSpPr>
          <p:nvPr/>
        </p:nvSpPr>
        <p:spPr bwMode="auto">
          <a:xfrm>
            <a:off x="228600" y="2252663"/>
            <a:ext cx="1447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66"/>
                </a:solidFill>
              </a:rPr>
              <a:t>Tensor Creation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933972" name="Text Box 84"/>
          <p:cNvSpPr txBox="1">
            <a:spLocks noChangeArrowheads="1"/>
          </p:cNvSpPr>
          <p:nvPr/>
        </p:nvSpPr>
        <p:spPr bwMode="auto">
          <a:xfrm>
            <a:off x="120501" y="3537099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</a:rPr>
              <a:t>Post Processing</a:t>
            </a:r>
          </a:p>
        </p:txBody>
      </p:sp>
      <p:sp>
        <p:nvSpPr>
          <p:cNvPr id="933973" name="Line 85"/>
          <p:cNvSpPr>
            <a:spLocks noChangeShapeType="1"/>
          </p:cNvSpPr>
          <p:nvPr/>
        </p:nvSpPr>
        <p:spPr bwMode="auto">
          <a:xfrm>
            <a:off x="228600" y="219345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33974" name="Line 86"/>
          <p:cNvSpPr>
            <a:spLocks noChangeShapeType="1"/>
          </p:cNvSpPr>
          <p:nvPr/>
        </p:nvSpPr>
        <p:spPr bwMode="auto">
          <a:xfrm>
            <a:off x="228600" y="309562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33975" name="Line 87"/>
          <p:cNvSpPr>
            <a:spLocks noChangeShapeType="1"/>
          </p:cNvSpPr>
          <p:nvPr/>
        </p:nvSpPr>
        <p:spPr bwMode="auto">
          <a:xfrm>
            <a:off x="228600" y="44577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08635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for </a:t>
            </a:r>
            <a:r>
              <a:rPr lang="en-US" sz="2400" b="1" dirty="0" smtClean="0"/>
              <a:t>one</a:t>
            </a:r>
            <a:r>
              <a:rPr lang="en-US" sz="2400" dirty="0" smtClean="0"/>
              <a:t> location of interest;</a:t>
            </a:r>
          </a:p>
          <a:p>
            <a:r>
              <a:rPr lang="en-US" sz="2400" dirty="0" smtClean="0"/>
              <a:t>want to run many for a hazard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be able to utilize large HPC systems</a:t>
            </a:r>
          </a:p>
          <a:p>
            <a:pPr lvl="1"/>
            <a:r>
              <a:rPr lang="en-US" dirty="0" smtClean="0"/>
              <a:t>2750 node-</a:t>
            </a:r>
            <a:r>
              <a:rPr lang="en-US" dirty="0" err="1" smtClean="0"/>
              <a:t>hrs</a:t>
            </a:r>
            <a:r>
              <a:rPr lang="en-US" dirty="0" smtClean="0"/>
              <a:t>/site x 300 sites ~ 1M node-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Must have GPUs for tensor calculation</a:t>
            </a:r>
          </a:p>
          <a:p>
            <a:r>
              <a:rPr lang="en-US" dirty="0" smtClean="0"/>
              <a:t>Coordinate jobs across multiple systems</a:t>
            </a:r>
          </a:p>
          <a:p>
            <a:pPr lvl="1"/>
            <a:r>
              <a:rPr lang="en-US" dirty="0" smtClean="0"/>
              <a:t>USC HPC</a:t>
            </a:r>
          </a:p>
          <a:p>
            <a:pPr lvl="1"/>
            <a:r>
              <a:rPr lang="en-US" dirty="0" smtClean="0"/>
              <a:t>NCSA Blue Waters</a:t>
            </a:r>
          </a:p>
          <a:p>
            <a:pPr lvl="1"/>
            <a:r>
              <a:rPr lang="en-US" dirty="0" smtClean="0"/>
              <a:t>OLCF Titan</a:t>
            </a:r>
          </a:p>
          <a:p>
            <a:r>
              <a:rPr lang="en-US" dirty="0" smtClean="0"/>
              <a:t>Data management</a:t>
            </a:r>
          </a:p>
          <a:p>
            <a:r>
              <a:rPr lang="en-US" dirty="0" smtClean="0"/>
              <a:t>Automated for around-the-clock execution</a:t>
            </a:r>
          </a:p>
          <a:p>
            <a:r>
              <a:rPr lang="en-US" dirty="0" smtClean="0"/>
              <a:t>We use scientific </a:t>
            </a:r>
            <a:r>
              <a:rPr lang="en-US" dirty="0" smtClean="0"/>
              <a:t>workflows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EC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FF00FF"/>
      </a:hlink>
      <a:folHlink>
        <a:srgbClr val="0000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CEC.new.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EC.new.bann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5408</TotalTime>
  <Words>1103</Words>
  <Application>Microsoft Office PowerPoint</Application>
  <PresentationFormat>On-screen Show (4:3)</PresentationFormat>
  <Paragraphs>255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SCEC</vt:lpstr>
      <vt:lpstr>Seismic Hazard Analysis Using Distributed Workflows</vt:lpstr>
      <vt:lpstr>Outline</vt:lpstr>
      <vt:lpstr>Seismic Hazard Analysis</vt:lpstr>
      <vt:lpstr>PSHA Process</vt:lpstr>
      <vt:lpstr>PSHA Process, cont.</vt:lpstr>
      <vt:lpstr>SCEC CyberShake Project</vt:lpstr>
      <vt:lpstr>Demand for Higher Frequencies</vt:lpstr>
      <vt:lpstr>Computational Requirements</vt:lpstr>
      <vt:lpstr>System Requirements</vt:lpstr>
      <vt:lpstr>Workflow Tools</vt:lpstr>
      <vt:lpstr>Why these workflow tools?</vt:lpstr>
      <vt:lpstr>Why these workflow tools? (cont.)</vt:lpstr>
      <vt:lpstr>CyberShake Study 15.4</vt:lpstr>
      <vt:lpstr>Workflows on Blue Waters</vt:lpstr>
      <vt:lpstr>Workflows on Titan</vt:lpstr>
      <vt:lpstr>Workflows on Titan (cont.)</vt:lpstr>
      <vt:lpstr>Execution Schematic</vt:lpstr>
      <vt:lpstr>Study 15.4 Performance Metrics</vt:lpstr>
      <vt:lpstr>Results</vt:lpstr>
      <vt:lpstr>Future Directions: Broadband CyberShake</vt:lpstr>
      <vt:lpstr>Future Directions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Time-to-Solution Using Distributed   High-Throughput Mega-Workflows:  Experiences from SCEC CyberShake</dc:title>
  <dc:creator>Kevin Milner</dc:creator>
  <cp:lastModifiedBy>Scott Callaghan</cp:lastModifiedBy>
  <cp:revision>230</cp:revision>
  <cp:lastPrinted>2002-10-10T18:38:31Z</cp:lastPrinted>
  <dcterms:created xsi:type="dcterms:W3CDTF">2011-09-08T19:29:23Z</dcterms:created>
  <dcterms:modified xsi:type="dcterms:W3CDTF">2015-11-16T20:18:49Z</dcterms:modified>
</cp:coreProperties>
</file>