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3"/>
  </p:notesMasterIdLst>
  <p:sldIdLst>
    <p:sldId id="310" r:id="rId2"/>
    <p:sldId id="313" r:id="rId3"/>
    <p:sldId id="311" r:id="rId4"/>
    <p:sldId id="312" r:id="rId5"/>
    <p:sldId id="388" r:id="rId6"/>
    <p:sldId id="315" r:id="rId7"/>
    <p:sldId id="432" r:id="rId8"/>
    <p:sldId id="316" r:id="rId9"/>
    <p:sldId id="433" r:id="rId10"/>
    <p:sldId id="434" r:id="rId11"/>
    <p:sldId id="448" r:id="rId12"/>
    <p:sldId id="450" r:id="rId13"/>
    <p:sldId id="439" r:id="rId14"/>
    <p:sldId id="438" r:id="rId15"/>
    <p:sldId id="447" r:id="rId16"/>
    <p:sldId id="440" r:id="rId17"/>
    <p:sldId id="436" r:id="rId18"/>
    <p:sldId id="441" r:id="rId19"/>
    <p:sldId id="443" r:id="rId20"/>
    <p:sldId id="451" r:id="rId21"/>
    <p:sldId id="453" r:id="rId22"/>
    <p:sldId id="452" r:id="rId23"/>
    <p:sldId id="454" r:id="rId24"/>
    <p:sldId id="455" r:id="rId25"/>
    <p:sldId id="456" r:id="rId26"/>
    <p:sldId id="457" r:id="rId27"/>
    <p:sldId id="458" r:id="rId28"/>
    <p:sldId id="442" r:id="rId29"/>
    <p:sldId id="446" r:id="rId30"/>
    <p:sldId id="459" r:id="rId31"/>
    <p:sldId id="449" r:id="rId3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 Maechling" initials="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ECFF"/>
    <a:srgbClr val="99CCFF"/>
    <a:srgbClr val="FFFFCC"/>
    <a:srgbClr val="FFFF99"/>
    <a:srgbClr val="CCFFCC"/>
    <a:srgbClr val="005A9E"/>
    <a:srgbClr val="6699FF"/>
    <a:srgbClr val="CC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0" autoAdjust="0"/>
    <p:restoredTop sz="94630" autoAdjust="0"/>
  </p:normalViewPr>
  <p:slideViewPr>
    <p:cSldViewPr>
      <p:cViewPr varScale="1">
        <p:scale>
          <a:sx n="107" d="100"/>
          <a:sy n="107" d="100"/>
        </p:scale>
        <p:origin x="-9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t" anchorCtr="0" compatLnSpc="1">
            <a:prstTxWarp prst="textNoShape">
              <a:avLst/>
            </a:prstTxWarp>
          </a:bodyPr>
          <a:lstStyle>
            <a:lvl1pPr algn="l" defTabSz="972429" eaLnBrk="0" hangingPunct="0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t" anchorCtr="0" compatLnSpc="1">
            <a:prstTxWarp prst="textNoShape">
              <a:avLst/>
            </a:prstTxWarp>
          </a:bodyPr>
          <a:lstStyle>
            <a:lvl1pPr algn="r" defTabSz="972429" eaLnBrk="0" hangingPunct="0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1226"/>
            <a:ext cx="585216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b" anchorCtr="0" compatLnSpc="1">
            <a:prstTxWarp prst="textNoShape">
              <a:avLst/>
            </a:prstTxWarp>
          </a:bodyPr>
          <a:lstStyle>
            <a:lvl1pPr algn="l" defTabSz="972429" eaLnBrk="0" hangingPunct="0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0" tIns="48629" rIns="97260" bIns="48629" numCol="1" anchor="b" anchorCtr="0" compatLnSpc="1">
            <a:prstTxWarp prst="textNoShape">
              <a:avLst/>
            </a:prstTxWarp>
          </a:bodyPr>
          <a:lstStyle>
            <a:lvl1pPr algn="r" defTabSz="972429" eaLnBrk="0" hangingPunct="0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000E6464-DBE5-4018-B25C-40B10B1D74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054F0-94E9-4EDA-9437-88209DD60917}" type="slidenum">
              <a:rPr lang="en-US"/>
              <a:pPr/>
              <a:t>1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E6464-DBE5-4018-B25C-40B10B1D74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16E01-DE12-424C-8E51-C8C484651A5F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DE7B1-28A0-443A-9852-D960D30A2812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238" y="609600"/>
            <a:ext cx="2233612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09600"/>
            <a:ext cx="6548438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5BEE5-0442-41BB-9EF6-C3965AF6C4A4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752600"/>
            <a:ext cx="43910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752600"/>
            <a:ext cx="43910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00200" y="6573838"/>
            <a:ext cx="60198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573838"/>
            <a:ext cx="1143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01000" y="6573838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fld id="{2D777262-6EF1-480E-B33C-5012B0D4FB65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752600"/>
            <a:ext cx="893445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00200" y="6573838"/>
            <a:ext cx="60198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152400" y="6573838"/>
            <a:ext cx="1143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73838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fld id="{FF9A18D7-AE61-450A-89D8-F576754828CC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51B3-835C-49A3-826E-D864D7222CFD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08DA8-E359-44B1-B1AD-498E0DA2834A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3910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752600"/>
            <a:ext cx="43910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1344F-CC6E-43AE-A3C9-AB06C8FFECE5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6B4CF-D491-41B6-AFA5-582F0A6A513B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73485-BD44-45C6-80EC-E593FC155576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753C3-00C0-4F29-9F5B-0D043357E6D1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A1A52-D646-4944-AC43-4EC6E50D6DE4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C466-1749-47AE-BAF7-E94C506715F0}" type="slidenum">
              <a:rPr lang="en-US"/>
              <a:pPr/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09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752600"/>
            <a:ext cx="89344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573838"/>
            <a:ext cx="601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2151A"/>
                </a:solidFill>
              </a:defRPr>
            </a:lvl1pPr>
          </a:lstStyle>
          <a:p>
            <a:endParaRPr lang="en-US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573838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rgbClr val="82151A"/>
                </a:solidFill>
              </a:defRPr>
            </a:lvl1pPr>
          </a:lstStyle>
          <a:p>
            <a:endParaRPr lang="en-US"/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7383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rgbClr val="82151A"/>
                </a:solidFill>
              </a:defRPr>
            </a:lvl1pPr>
          </a:lstStyle>
          <a:p>
            <a:fld id="{AC096B87-848E-44BC-B15D-499F08372197}" type="slidenum">
              <a:rPr lang="en-US"/>
              <a:pPr/>
              <a:t>‹#›</a:t>
            </a:fld>
            <a:endParaRPr lang="en-US" sz="1200"/>
          </a:p>
        </p:txBody>
      </p:sp>
      <p:pic>
        <p:nvPicPr>
          <p:cNvPr id="342023" name="Picture 7"/>
          <p:cNvPicPr>
            <a:picLocks noChangeAspect="1" noChangeArrowheads="1"/>
          </p:cNvPicPr>
          <p:nvPr/>
        </p:nvPicPr>
        <p:blipFill>
          <a:blip r:embed="rId15" cstate="print"/>
          <a:srcRect b="1950"/>
          <a:stretch>
            <a:fillRect/>
          </a:stretch>
        </p:blipFill>
        <p:spPr bwMode="auto">
          <a:xfrm>
            <a:off x="0" y="0"/>
            <a:ext cx="9144000" cy="558800"/>
          </a:xfrm>
          <a:prstGeom prst="rect">
            <a:avLst/>
          </a:prstGeom>
          <a:noFill/>
        </p:spPr>
      </p:pic>
      <p:sp>
        <p:nvSpPr>
          <p:cNvPr id="342024" name="Line 8"/>
          <p:cNvSpPr>
            <a:spLocks noChangeShapeType="1"/>
          </p:cNvSpPr>
          <p:nvPr/>
        </p:nvSpPr>
        <p:spPr bwMode="auto">
          <a:xfrm>
            <a:off x="0" y="584200"/>
            <a:ext cx="91440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82151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82151A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82151A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2151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viking.sdu.dk/" TargetMode="External"/><Relationship Id="rId3" Type="http://schemas.openxmlformats.org/officeDocument/2006/relationships/hyperlink" Target="http://ccl.cse.nd.edu/software/makeflow/" TargetMode="External"/><Relationship Id="rId7" Type="http://schemas.openxmlformats.org/officeDocument/2006/relationships/hyperlink" Target="http://copernicus-computing.org/" TargetMode="External"/><Relationship Id="rId2" Type="http://schemas.openxmlformats.org/officeDocument/2006/relationships/hyperlink" Target="https://sites.google.com/a/illinois.edu/workflows-workshop/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gasus.isi.edu/" TargetMode="External"/><Relationship Id="rId5" Type="http://schemas.openxmlformats.org/officeDocument/2006/relationships/hyperlink" Target="http://radical-cybertools.github.io/" TargetMode="External"/><Relationship Id="rId4" Type="http://schemas.openxmlformats.org/officeDocument/2006/relationships/hyperlink" Target="https://kepler-project.org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4E08-7626-4A85-BBE3-EE8606A32BA4}" type="slidenum">
              <a:rPr lang="en-US"/>
              <a:pPr/>
              <a:t>1</a:t>
            </a:fld>
            <a:endParaRPr lang="en-US" sz="1200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1676400"/>
          </a:xfrm>
        </p:spPr>
        <p:txBody>
          <a:bodyPr/>
          <a:lstStyle/>
          <a:p>
            <a:r>
              <a:rPr lang="en-US" sz="4200" dirty="0" smtClean="0">
                <a:solidFill>
                  <a:srgbClr val="A50021"/>
                </a:solidFill>
              </a:rPr>
              <a:t>Overview of </a:t>
            </a:r>
            <a:r>
              <a:rPr lang="en-US" sz="4200" dirty="0" smtClean="0">
                <a:solidFill>
                  <a:srgbClr val="A50021"/>
                </a:solidFill>
              </a:rPr>
              <a:t>Scientific Workflows</a:t>
            </a:r>
            <a:r>
              <a:rPr lang="en-US" sz="4200" dirty="0" smtClean="0">
                <a:solidFill>
                  <a:srgbClr val="A50021"/>
                </a:solidFill>
              </a:rPr>
              <a:t>:</a:t>
            </a:r>
            <a:br>
              <a:rPr lang="en-US" sz="4200" dirty="0" smtClean="0">
                <a:solidFill>
                  <a:srgbClr val="A50021"/>
                </a:solidFill>
              </a:rPr>
            </a:br>
            <a:r>
              <a:rPr lang="en-US" sz="4200" dirty="0" smtClean="0">
                <a:solidFill>
                  <a:srgbClr val="A50021"/>
                </a:solidFill>
              </a:rPr>
              <a:t>Why Use Them?</a:t>
            </a:r>
            <a:endParaRPr lang="en-US" sz="4200" dirty="0">
              <a:solidFill>
                <a:srgbClr val="A50021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2543175" y="57023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endParaRPr lang="en-US" sz="24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381000" y="4953000"/>
            <a:ext cx="54864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100" dirty="0">
                <a:solidFill>
                  <a:schemeClr val="tx1"/>
                </a:solidFill>
                <a:latin typeface="Times" pitchFamily="18" charset="0"/>
              </a:rPr>
              <a:t>Scott Callaghan</a:t>
            </a:r>
          </a:p>
          <a:p>
            <a:pPr algn="l" eaLnBrk="0" hangingPunct="0"/>
            <a:r>
              <a:rPr lang="en-US" sz="2100" dirty="0">
                <a:solidFill>
                  <a:schemeClr val="tx1"/>
                </a:solidFill>
                <a:latin typeface="Times" pitchFamily="18" charset="0"/>
              </a:rPr>
              <a:t>Southern California Earthquake Center</a:t>
            </a:r>
          </a:p>
          <a:p>
            <a:pPr algn="l" eaLnBrk="0" hangingPunct="0"/>
            <a:r>
              <a:rPr lang="en-US" sz="2100" dirty="0">
                <a:solidFill>
                  <a:schemeClr val="tx1"/>
                </a:solidFill>
                <a:latin typeface="Times" pitchFamily="18" charset="0"/>
              </a:rPr>
              <a:t>University of Southern </a:t>
            </a:r>
            <a:r>
              <a:rPr lang="en-US" sz="2100" dirty="0" smtClean="0">
                <a:solidFill>
                  <a:schemeClr val="tx1"/>
                </a:solidFill>
                <a:latin typeface="Times" pitchFamily="18" charset="0"/>
              </a:rPr>
              <a:t>California</a:t>
            </a:r>
          </a:p>
          <a:p>
            <a:pPr algn="l" eaLnBrk="0" hangingPunct="0"/>
            <a:r>
              <a:rPr lang="en-US" sz="2100" dirty="0" smtClean="0">
                <a:solidFill>
                  <a:schemeClr val="tx1"/>
                </a:solidFill>
                <a:latin typeface="Times" pitchFamily="18" charset="0"/>
              </a:rPr>
              <a:t>scottcal@usc.edu</a:t>
            </a:r>
            <a:endParaRPr lang="en-US" sz="2100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12391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430713"/>
            <a:ext cx="2544763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28800" y="3389293"/>
            <a:ext cx="54864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 smtClean="0">
                <a:solidFill>
                  <a:schemeClr val="tx1"/>
                </a:solidFill>
                <a:latin typeface="Times" pitchFamily="18" charset="0"/>
              </a:rPr>
              <a:t>Blue Waters Webinar Series</a:t>
            </a:r>
            <a:endParaRPr lang="en-US" sz="2800" dirty="0" smtClean="0">
              <a:solidFill>
                <a:schemeClr val="tx1"/>
              </a:solidFill>
              <a:latin typeface="Times" pitchFamily="18" charset="0"/>
            </a:endParaRPr>
          </a:p>
          <a:p>
            <a:pPr eaLnBrk="0" hangingPunct="0"/>
            <a:r>
              <a:rPr lang="en-US" sz="2800" dirty="0" smtClean="0">
                <a:solidFill>
                  <a:schemeClr val="tx1"/>
                </a:solidFill>
                <a:latin typeface="Times" pitchFamily="18" charset="0"/>
              </a:rPr>
              <a:t>March 8, 2017</a:t>
            </a:r>
            <a:endParaRPr lang="en-US" sz="2800" dirty="0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products designed to help users with workflows</a:t>
            </a:r>
          </a:p>
          <a:p>
            <a:pPr lvl="1"/>
            <a:r>
              <a:rPr lang="en-US" dirty="0" smtClean="0"/>
              <a:t>Component to create your workflow</a:t>
            </a:r>
          </a:p>
          <a:p>
            <a:pPr lvl="1"/>
            <a:r>
              <a:rPr lang="en-US" dirty="0" smtClean="0"/>
              <a:t>Component to run your workflow</a:t>
            </a:r>
          </a:p>
          <a:p>
            <a:r>
              <a:rPr lang="en-US" dirty="0" smtClean="0"/>
              <a:t>Can support all kinds of workflows</a:t>
            </a:r>
          </a:p>
          <a:p>
            <a:r>
              <a:rPr lang="en-US" dirty="0" smtClean="0"/>
              <a:t>Can run on local machines or large clusters</a:t>
            </a:r>
          </a:p>
          <a:p>
            <a:r>
              <a:rPr lang="en-US" dirty="0" smtClean="0"/>
              <a:t>Use existing code (no changes)</a:t>
            </a:r>
          </a:p>
          <a:p>
            <a:r>
              <a:rPr lang="en-US" dirty="0" smtClean="0"/>
              <a:t>Automate your pipeline</a:t>
            </a:r>
          </a:p>
          <a:p>
            <a:r>
              <a:rPr lang="en-US" dirty="0" smtClean="0"/>
              <a:t>Provide many features and capabilities for flexibility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55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Workflow Tools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34450" cy="4800600"/>
          </a:xfrm>
        </p:spPr>
        <p:txBody>
          <a:bodyPr/>
          <a:lstStyle/>
          <a:p>
            <a:r>
              <a:rPr lang="en-US" sz="2400" dirty="0" smtClean="0"/>
              <a:t>Task execution</a:t>
            </a:r>
          </a:p>
          <a:p>
            <a:pPr lvl="1"/>
            <a:r>
              <a:rPr lang="en-US" sz="2000" dirty="0" smtClean="0"/>
              <a:t>Workflow tools will retry and checkpoint if needed</a:t>
            </a:r>
          </a:p>
          <a:p>
            <a:r>
              <a:rPr lang="en-US" sz="2400" dirty="0" smtClean="0"/>
              <a:t>Data management</a:t>
            </a:r>
          </a:p>
          <a:p>
            <a:pPr lvl="1"/>
            <a:r>
              <a:rPr lang="en-US" sz="2000" dirty="0" smtClean="0"/>
              <a:t>Stage-in and stage-out data</a:t>
            </a:r>
          </a:p>
          <a:p>
            <a:pPr lvl="1"/>
            <a:r>
              <a:rPr lang="en-US" sz="2000" dirty="0" smtClean="0"/>
              <a:t>Ensure data is available for jobs automatically</a:t>
            </a:r>
          </a:p>
          <a:p>
            <a:r>
              <a:rPr lang="en-US" sz="2400" dirty="0" smtClean="0"/>
              <a:t>Task scheduling</a:t>
            </a:r>
          </a:p>
          <a:p>
            <a:pPr lvl="1"/>
            <a:r>
              <a:rPr lang="en-US" sz="2000" dirty="0" smtClean="0"/>
              <a:t>Optimal execution on available resources</a:t>
            </a:r>
          </a:p>
          <a:p>
            <a:r>
              <a:rPr lang="en-US" sz="2400" dirty="0" smtClean="0"/>
              <a:t>Metadata</a:t>
            </a:r>
          </a:p>
          <a:p>
            <a:pPr lvl="1"/>
            <a:r>
              <a:rPr lang="en-US" sz="2000" dirty="0" smtClean="0"/>
              <a:t>Automatically track runtime, environment, arguments, inputs</a:t>
            </a:r>
          </a:p>
          <a:p>
            <a:r>
              <a:rPr lang="en-US" sz="2400" dirty="0" smtClean="0"/>
              <a:t>Resource provisioning</a:t>
            </a:r>
          </a:p>
          <a:p>
            <a:pPr lvl="1"/>
            <a:r>
              <a:rPr lang="en-US" sz="2000" dirty="0" smtClean="0"/>
              <a:t>Whether large parallel jobs or high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837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Webinar Schedule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386799"/>
              </p:ext>
            </p:extLst>
          </p:nvPr>
        </p:nvGraphicFramePr>
        <p:xfrm>
          <a:off x="152400" y="2910840"/>
          <a:ext cx="8839200" cy="3566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7753"/>
                <a:gridCol w="73314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Workflow Tool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March 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Overview of Scientific Workflows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 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Makeflow</a:t>
                      </a:r>
                      <a:r>
                        <a:rPr lang="en-US" sz="2000" baseline="0" dirty="0" smtClean="0"/>
                        <a:t> and </a:t>
                      </a:r>
                      <a:r>
                        <a:rPr lang="en-US" sz="2000" baseline="0" dirty="0" err="1" smtClean="0"/>
                        <a:t>WorkQueue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April 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Computational Data Workflow Mapping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April 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Kepler</a:t>
                      </a:r>
                      <a:r>
                        <a:rPr lang="en-US" sz="2000" dirty="0" smtClean="0"/>
                        <a:t> Scientific Workflow</a:t>
                      </a:r>
                      <a:r>
                        <a:rPr lang="en-US" sz="2000" baseline="0" dirty="0" smtClean="0"/>
                        <a:t> System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</a:t>
                      </a:r>
                      <a:r>
                        <a:rPr lang="en-US" sz="2000" baseline="0" dirty="0" smtClean="0"/>
                        <a:t> 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RADICAL-</a:t>
                      </a:r>
                      <a:r>
                        <a:rPr lang="en-US" sz="2000" dirty="0" err="1" smtClean="0"/>
                        <a:t>Cybertools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 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Pegasus</a:t>
                      </a:r>
                      <a:r>
                        <a:rPr lang="en-US" sz="2000" baseline="0" dirty="0" smtClean="0"/>
                        <a:t> Workflow Management System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June 14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Data-flow networks and using the Copernicus workflow system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June 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VIKING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12</a:t>
            </a:fld>
            <a:endParaRPr lang="en-US" sz="120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752600"/>
            <a:ext cx="8934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82151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2"/>
                </a:solidFill>
                <a:latin typeface="+mn-lt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82151A"/>
                </a:solidFill>
                <a:latin typeface="+mn-lt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82151A"/>
                </a:solidFill>
                <a:latin typeface="+mn-lt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2151A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2151A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2151A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2151A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2151A"/>
                </a:solidFill>
                <a:latin typeface="+mn-lt"/>
              </a:defRPr>
            </a:lvl9pPr>
          </a:lstStyle>
          <a:p>
            <a:r>
              <a:rPr lang="en-US" dirty="0" smtClean="0"/>
              <a:t>Overview of different workflow tools to help you pick the one best for you</a:t>
            </a:r>
          </a:p>
        </p:txBody>
      </p:sp>
    </p:spTree>
    <p:extLst>
      <p:ext uri="{BB962C8B-B14F-4D97-AF65-F5344CB8AC3E}">
        <p14:creationId xmlns:p14="http://schemas.microsoft.com/office/powerpoint/2010/main" val="28303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a workflow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3445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Tools are solving same general problems, but differ in specific approach</a:t>
            </a:r>
          </a:p>
          <a:p>
            <a:r>
              <a:rPr lang="en-US" dirty="0" smtClean="0"/>
              <a:t>A few categories to think about for your work:</a:t>
            </a:r>
          </a:p>
          <a:p>
            <a:pPr lvl="1"/>
            <a:r>
              <a:rPr lang="en-US" dirty="0" smtClean="0"/>
              <a:t>Interface: how are workflows constructed?</a:t>
            </a:r>
          </a:p>
          <a:p>
            <a:pPr lvl="1"/>
            <a:r>
              <a:rPr lang="en-US" dirty="0" smtClean="0"/>
              <a:t>Workload: what does your workflow look like?</a:t>
            </a:r>
          </a:p>
          <a:p>
            <a:pPr lvl="1"/>
            <a:r>
              <a:rPr lang="en-US" dirty="0" smtClean="0"/>
              <a:t>Community: what domains does the tool focus on?</a:t>
            </a:r>
          </a:p>
          <a:p>
            <a:pPr lvl="1"/>
            <a:r>
              <a:rPr lang="en-US" dirty="0" smtClean="0"/>
              <a:t>Push vs. Pull: how are resources matched to jobs?</a:t>
            </a:r>
          </a:p>
          <a:p>
            <a:r>
              <a:rPr lang="en-US" dirty="0" smtClean="0"/>
              <a:t>Other points of comparison will emerge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028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 user construct workflows?</a:t>
            </a:r>
          </a:p>
          <a:p>
            <a:pPr lvl="1"/>
            <a:r>
              <a:rPr lang="en-US" dirty="0" smtClean="0"/>
              <a:t>Graphical: like assembling a flow chart</a:t>
            </a:r>
          </a:p>
          <a:p>
            <a:pPr lvl="1"/>
            <a:r>
              <a:rPr lang="en-US" dirty="0" smtClean="0"/>
              <a:t>Scripting: use a workflow tool-specific scripting language to describe workflow</a:t>
            </a:r>
          </a:p>
          <a:p>
            <a:pPr lvl="1"/>
            <a:r>
              <a:rPr lang="en-US" dirty="0" smtClean="0"/>
              <a:t>API: use a common programming language with a tool-provided API to describe workflow</a:t>
            </a:r>
          </a:p>
          <a:p>
            <a:r>
              <a:rPr lang="en-US" dirty="0" smtClean="0"/>
              <a:t>Which is best depends on your application</a:t>
            </a:r>
          </a:p>
          <a:p>
            <a:pPr lvl="1"/>
            <a:r>
              <a:rPr lang="en-US" dirty="0" smtClean="0"/>
              <a:t>Graphical can be unwieldy with many tasks</a:t>
            </a:r>
          </a:p>
          <a:p>
            <a:pPr lvl="1"/>
            <a:r>
              <a:rPr lang="en-US" dirty="0" smtClean="0"/>
              <a:t>Scripting and API can require more initial investment</a:t>
            </a:r>
          </a:p>
          <a:p>
            <a:r>
              <a:rPr lang="en-US" dirty="0" smtClean="0"/>
              <a:t>Some tools support multiple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55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workflow are you running?</a:t>
            </a:r>
          </a:p>
          <a:p>
            <a:pPr lvl="1"/>
            <a:r>
              <a:rPr lang="en-US" dirty="0" smtClean="0"/>
              <a:t>Many vs. few tasks</a:t>
            </a:r>
          </a:p>
          <a:p>
            <a:pPr lvl="1"/>
            <a:r>
              <a:rPr lang="en-US" dirty="0" smtClean="0"/>
              <a:t>Short vs. long</a:t>
            </a:r>
          </a:p>
          <a:p>
            <a:pPr lvl="1"/>
            <a:r>
              <a:rPr lang="en-US" dirty="0" smtClean="0"/>
              <a:t>Dynamic vs. static</a:t>
            </a:r>
          </a:p>
          <a:p>
            <a:pPr lvl="1"/>
            <a:r>
              <a:rPr lang="en-US" dirty="0" smtClean="0"/>
              <a:t>Loops vs. directed acyclic graph</a:t>
            </a:r>
          </a:p>
          <a:p>
            <a:r>
              <a:rPr lang="en-US" dirty="0" smtClean="0"/>
              <a:t>Different tools are targeted at different workloads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536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applications is the tool designed for?</a:t>
            </a:r>
          </a:p>
          <a:p>
            <a:r>
              <a:rPr lang="en-US" dirty="0" smtClean="0"/>
              <a:t>Some tools focus on certain science fields</a:t>
            </a:r>
          </a:p>
          <a:p>
            <a:pPr lvl="1"/>
            <a:r>
              <a:rPr lang="en-US" dirty="0" smtClean="0"/>
              <a:t>Have specific paradigms or task types built-in</a:t>
            </a:r>
          </a:p>
          <a:p>
            <a:pPr lvl="1"/>
            <a:r>
              <a:rPr lang="en-US" dirty="0" smtClean="0"/>
              <a:t>Workflow community will share science field</a:t>
            </a:r>
          </a:p>
          <a:p>
            <a:pPr lvl="1"/>
            <a:r>
              <a:rPr lang="en-US" dirty="0" smtClean="0"/>
              <a:t>Less useful if not in the field or users of the provided tasks</a:t>
            </a:r>
          </a:p>
          <a:p>
            <a:r>
              <a:rPr lang="en-US" dirty="0" smtClean="0"/>
              <a:t>Some tools are more general</a:t>
            </a:r>
          </a:p>
          <a:p>
            <a:pPr lvl="1"/>
            <a:r>
              <a:rPr lang="en-US" dirty="0" smtClean="0"/>
              <a:t>Open-ended, flexible</a:t>
            </a:r>
          </a:p>
          <a:p>
            <a:pPr lvl="1"/>
            <a:r>
              <a:rPr lang="en-US" dirty="0" smtClean="0"/>
              <a:t>Less domain-specific community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29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vs. 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 tasks need to run on processors somewhere</a:t>
            </a:r>
          </a:p>
          <a:p>
            <a:r>
              <a:rPr lang="en-US" dirty="0" smtClean="0"/>
              <a:t>Want the approach to be automated</a:t>
            </a:r>
          </a:p>
          <a:p>
            <a:r>
              <a:rPr lang="en-US" dirty="0" smtClean="0"/>
              <a:t>How to get the tasks to run on the processors?</a:t>
            </a:r>
          </a:p>
          <a:p>
            <a:r>
              <a:rPr lang="en-US" dirty="0" smtClean="0"/>
              <a:t>Two primary approaches:</a:t>
            </a:r>
          </a:p>
          <a:p>
            <a:pPr lvl="1"/>
            <a:r>
              <a:rPr lang="en-US" dirty="0" smtClean="0"/>
              <a:t>Push:  When work is ready, send it to a resource, waiting if necessary</a:t>
            </a:r>
          </a:p>
          <a:p>
            <a:pPr lvl="1"/>
            <a:r>
              <a:rPr lang="en-US" dirty="0" smtClean="0"/>
              <a:t>Pull: Gather resources, then find work to put on them</a:t>
            </a:r>
          </a:p>
          <a:p>
            <a:r>
              <a:rPr lang="en-US" dirty="0" smtClean="0"/>
              <a:t>Which is best for you depends on your target system and workload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372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 bwMode="auto">
          <a:xfrm>
            <a:off x="4903739" y="2236361"/>
            <a:ext cx="1132882" cy="1600200"/>
          </a:xfrm>
          <a:prstGeom prst="roundRect">
            <a:avLst/>
          </a:prstGeom>
          <a:solidFill>
            <a:srgbClr val="BABE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648200" y="4648200"/>
            <a:ext cx="1320859" cy="813744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4882" y="2362199"/>
            <a:ext cx="2590800" cy="271465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930682" y="2971800"/>
            <a:ext cx="1158843" cy="1676400"/>
          </a:xfrm>
          <a:prstGeom prst="roundRect">
            <a:avLst/>
          </a:prstGeom>
          <a:solidFill>
            <a:srgbClr val="BABE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18</a:t>
            </a:fld>
            <a:endParaRPr lang="en-US" sz="120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581400" y="1600200"/>
            <a:ext cx="0" cy="4083259"/>
          </a:xfrm>
          <a:prstGeom prst="line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2625" y="25716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Workflow queue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30682" y="2972803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37472" y="33336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46525" y="37146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3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37472" y="3333690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930682" y="3733800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930682" y="4114800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30682" y="4114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 . .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089525" y="2571690"/>
            <a:ext cx="2814213" cy="601167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179838" y="161985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Remote queue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" y="1828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Workflow scheduler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903738" y="2236361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900410" y="2660639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03738" y="2667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 . .</a:t>
            </a:r>
            <a:endParaRPr lang="en-US" sz="20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334000" y="3836561"/>
            <a:ext cx="141238" cy="790676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756951" y="4876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cxnSp>
        <p:nvCxnSpPr>
          <p:cNvPr id="37" name="Straight Arrow Connector 36"/>
          <p:cNvCxnSpPr>
            <a:stCxn id="49" idx="2"/>
          </p:cNvCxnSpPr>
          <p:nvPr/>
        </p:nvCxnSpPr>
        <p:spPr bwMode="auto">
          <a:xfrm flipH="1" flipV="1">
            <a:off x="2835683" y="4114800"/>
            <a:ext cx="1812517" cy="940272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248400" y="2636470"/>
            <a:ext cx="289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 algn="l">
              <a:buAutoNum type="arabicParenR"/>
            </a:pPr>
            <a:r>
              <a:rPr lang="en-US" sz="2200" dirty="0" smtClean="0"/>
              <a:t>Task is submitted to remote job queue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Remote job starts up on node, runs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Task status is communicated back to workflow scheduler</a:t>
            </a:r>
            <a:endParaRPr lang="en-US" sz="2200" dirty="0"/>
          </a:p>
        </p:txBody>
      </p:sp>
      <p:sp>
        <p:nvSpPr>
          <p:cNvPr id="43" name="TextBox 42"/>
          <p:cNvSpPr txBox="1"/>
          <p:nvPr/>
        </p:nvSpPr>
        <p:spPr>
          <a:xfrm>
            <a:off x="3059837" y="2490519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(1)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4900410" y="3959910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(2)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3559020" y="4171890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(3)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" y="5660629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Low overhead: nodes are only running when there is work</a:t>
            </a:r>
          </a:p>
          <a:p>
            <a:pPr algn="l"/>
            <a:r>
              <a:rPr lang="en-US" sz="2400" dirty="0" smtClean="0"/>
              <a:t>Must wait in remote queue for indeterminate time</a:t>
            </a:r>
          </a:p>
          <a:p>
            <a:pPr algn="l"/>
            <a:r>
              <a:rPr lang="en-US" sz="2400" dirty="0" smtClean="0"/>
              <a:t>Requires ability to submit remote jobs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0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6" grpId="0"/>
      <p:bldP spid="28" grpId="0"/>
      <p:bldP spid="35" grpId="0"/>
      <p:bldP spid="43" grpId="0"/>
      <p:bldP spid="44" grpId="0"/>
      <p:bldP spid="45" grpId="0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/>
          <p:cNvSpPr/>
          <p:nvPr/>
        </p:nvSpPr>
        <p:spPr bwMode="auto">
          <a:xfrm>
            <a:off x="4378911" y="4596755"/>
            <a:ext cx="1981200" cy="1030998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15" y="609600"/>
            <a:ext cx="8915400" cy="914400"/>
          </a:xfrm>
        </p:spPr>
        <p:txBody>
          <a:bodyPr/>
          <a:lstStyle/>
          <a:p>
            <a:r>
              <a:rPr lang="en-US" dirty="0" smtClean="0"/>
              <a:t>Pull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19</a:t>
            </a:fld>
            <a:endParaRPr lang="en-US" sz="1200"/>
          </a:p>
        </p:txBody>
      </p:sp>
      <p:sp>
        <p:nvSpPr>
          <p:cNvPr id="34" name="Rounded Rectangle 33"/>
          <p:cNvSpPr/>
          <p:nvPr/>
        </p:nvSpPr>
        <p:spPr bwMode="auto">
          <a:xfrm>
            <a:off x="4903739" y="2236361"/>
            <a:ext cx="1132882" cy="1600200"/>
          </a:xfrm>
          <a:prstGeom prst="roundRect">
            <a:avLst/>
          </a:prstGeom>
          <a:solidFill>
            <a:srgbClr val="BABE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715762" y="4974311"/>
            <a:ext cx="1320859" cy="591296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38719" y="1752600"/>
            <a:ext cx="2590800" cy="274791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930682" y="2362202"/>
            <a:ext cx="1158843" cy="1676400"/>
          </a:xfrm>
          <a:prstGeom prst="roundRect">
            <a:avLst/>
          </a:prstGeom>
          <a:solidFill>
            <a:srgbClr val="BABE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2625" y="1962092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Workflow queue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930682" y="236320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937472" y="272409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2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46525" y="310509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3</a:t>
            </a:r>
            <a:endParaRPr lang="en-US" sz="2000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937472" y="2724092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930682" y="3124202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930682" y="3505202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930682" y="350520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 . .</a:t>
            </a:r>
            <a:endParaRPr lang="en-US" sz="2000" dirty="0"/>
          </a:p>
        </p:txBody>
      </p:sp>
      <p:cxnSp>
        <p:nvCxnSpPr>
          <p:cNvPr id="46" name="Straight Arrow Connector 45"/>
          <p:cNvCxnSpPr>
            <a:endCxn id="49" idx="1"/>
          </p:cNvCxnSpPr>
          <p:nvPr/>
        </p:nvCxnSpPr>
        <p:spPr bwMode="auto">
          <a:xfrm>
            <a:off x="4331193" y="2362202"/>
            <a:ext cx="572545" cy="74214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179838" y="18096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Remote queue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" y="1295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Workflow scheduler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903738" y="2236361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Pilot job</a:t>
            </a:r>
            <a:endParaRPr lang="en-US" sz="2000" dirty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4900410" y="2660639"/>
            <a:ext cx="1136210" cy="0"/>
          </a:xfrm>
          <a:prstGeom prst="line">
            <a:avLst/>
          </a:prstGeom>
          <a:solidFill>
            <a:srgbClr val="BABEB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903738" y="2667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 . .</a:t>
            </a:r>
            <a:endParaRPr lang="en-US" sz="20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H="1">
            <a:off x="5334000" y="3836561"/>
            <a:ext cx="141238" cy="790676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756951" y="50100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Task 1</a:t>
            </a:r>
            <a:endParaRPr lang="en-US" sz="20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2089525" y="2490520"/>
            <a:ext cx="2708486" cy="218102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286624" y="2399309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(1)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4900410" y="3959910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(2)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3819250" y="3617902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(3)</a:t>
            </a:r>
            <a:endParaRPr lang="en-US" sz="2000" dirty="0"/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3048000" y="1648902"/>
            <a:ext cx="0" cy="3886200"/>
          </a:xfrm>
          <a:prstGeom prst="line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3162300" y="1752600"/>
            <a:ext cx="1168893" cy="91440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1872943"/>
            <a:ext cx="125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Pilot job manager</a:t>
            </a:r>
            <a:endParaRPr lang="en-US" sz="1800" dirty="0"/>
          </a:p>
        </p:txBody>
      </p:sp>
      <p:sp>
        <p:nvSpPr>
          <p:cNvPr id="63" name="TextBox 62"/>
          <p:cNvSpPr txBox="1"/>
          <p:nvPr/>
        </p:nvSpPr>
        <p:spPr>
          <a:xfrm>
            <a:off x="4798011" y="4636347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Pilot job</a:t>
            </a:r>
            <a:endParaRPr lang="en-US" sz="2000" dirty="0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2089525" y="2660639"/>
            <a:ext cx="2708486" cy="2451615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3545708" y="4300464"/>
            <a:ext cx="54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(4)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6324600" y="2133600"/>
            <a:ext cx="2895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 algn="l">
              <a:buAutoNum type="arabicParenR"/>
            </a:pPr>
            <a:r>
              <a:rPr lang="en-US" sz="2200" dirty="0" smtClean="0"/>
              <a:t>Pilot job manager submits job to remote queue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Pilot job starts up on node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Pilot job requests work from workflow scheduler</a:t>
            </a:r>
          </a:p>
          <a:p>
            <a:pPr marL="230188" indent="-230188" algn="l">
              <a:buAutoNum type="arabicParenR"/>
            </a:pPr>
            <a:r>
              <a:rPr lang="en-US" sz="2200" dirty="0" smtClean="0"/>
              <a:t>Task runs on pilot job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6200" y="5660629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Overhead: pilot jobs may not map well to tasks</a:t>
            </a:r>
          </a:p>
          <a:p>
            <a:pPr algn="l"/>
            <a:r>
              <a:rPr lang="en-US" sz="2400" dirty="0" smtClean="0"/>
              <a:t>Can tailor pilot job size to remote system</a:t>
            </a:r>
          </a:p>
          <a:p>
            <a:pPr algn="l"/>
            <a:r>
              <a:rPr lang="en-US" sz="2400" dirty="0" smtClean="0"/>
              <a:t>More flexible: pilot job manager can run on either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79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5" grpId="0" animBg="1"/>
      <p:bldP spid="49" grpId="0"/>
      <p:bldP spid="51" grpId="0"/>
      <p:bldP spid="53" grpId="0"/>
      <p:bldP spid="55" grpId="0"/>
      <p:bldP spid="56" grpId="0"/>
      <p:bldP spid="57" grpId="0"/>
      <p:bldP spid="63" grpId="0"/>
      <p:bldP spid="69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“workflows”?</a:t>
            </a:r>
          </a:p>
          <a:p>
            <a:r>
              <a:rPr lang="en-US" dirty="0" smtClean="0"/>
              <a:t>What elements make up a workflow?</a:t>
            </a:r>
          </a:p>
          <a:p>
            <a:r>
              <a:rPr lang="en-US" dirty="0" smtClean="0"/>
              <a:t>What problems do workflow tools solve?</a:t>
            </a:r>
          </a:p>
          <a:p>
            <a:r>
              <a:rPr lang="en-US" dirty="0" smtClean="0"/>
              <a:t>What should you consider in selecting a tool for your work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have workflow tools helped me in my work?</a:t>
            </a:r>
            <a:endParaRPr lang="en-US" dirty="0" smtClean="0"/>
          </a:p>
          <a:p>
            <a:r>
              <a:rPr lang="en-US" dirty="0" smtClean="0"/>
              <a:t>Why should you use workflow tools?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6" b="4400"/>
          <a:stretch/>
        </p:blipFill>
        <p:spPr bwMode="auto">
          <a:xfrm>
            <a:off x="4343400" y="2883408"/>
            <a:ext cx="4800600" cy="366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workflows help real 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077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examine a real scientific application</a:t>
            </a:r>
          </a:p>
          <a:p>
            <a:r>
              <a:rPr lang="en-US" dirty="0" smtClean="0"/>
              <a:t>What will the peak seismic ground motion be in the next 50 years?</a:t>
            </a:r>
          </a:p>
          <a:p>
            <a:pPr lvl="1"/>
            <a:r>
              <a:rPr lang="en-US" dirty="0" smtClean="0"/>
              <a:t>Building codes, insurance</a:t>
            </a:r>
            <a:br>
              <a:rPr lang="en-US" dirty="0" smtClean="0"/>
            </a:br>
            <a:r>
              <a:rPr lang="en-US" dirty="0" smtClean="0"/>
              <a:t>rates, emergency response</a:t>
            </a:r>
          </a:p>
          <a:p>
            <a:r>
              <a:rPr lang="en-US" dirty="0" smtClean="0"/>
              <a:t>Use Probabilistic Seismic</a:t>
            </a:r>
            <a:br>
              <a:rPr lang="en-US" dirty="0" smtClean="0"/>
            </a:br>
            <a:r>
              <a:rPr lang="en-US" dirty="0" smtClean="0"/>
              <a:t>Hazard Analysis (PSHA)</a:t>
            </a:r>
          </a:p>
          <a:p>
            <a:pPr lvl="1"/>
            <a:r>
              <a:rPr lang="en-US" dirty="0" smtClean="0"/>
              <a:t>Consider 500,000 M6.5+</a:t>
            </a:r>
            <a:br>
              <a:rPr lang="en-US" dirty="0" smtClean="0"/>
            </a:br>
            <a:r>
              <a:rPr lang="en-US" dirty="0" smtClean="0"/>
              <a:t>earthquakes per site</a:t>
            </a:r>
          </a:p>
          <a:p>
            <a:pPr lvl="1"/>
            <a:r>
              <a:rPr lang="en-US" dirty="0" smtClean="0"/>
              <a:t>Simulate each earthquake</a:t>
            </a:r>
          </a:p>
          <a:p>
            <a:pPr lvl="1"/>
            <a:r>
              <a:rPr lang="en-US" dirty="0" smtClean="0"/>
              <a:t>Combine shaking with</a:t>
            </a:r>
            <a:br>
              <a:rPr lang="en-US" dirty="0" smtClean="0"/>
            </a:br>
            <a:r>
              <a:rPr lang="en-US" dirty="0" smtClean="0"/>
              <a:t>probability to create curve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CyberShake</a:t>
            </a:r>
            <a:r>
              <a:rPr lang="en-US" dirty="0" smtClean="0"/>
              <a:t>” platform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20</a:t>
            </a:fld>
            <a:endParaRPr lang="en-US" sz="120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854360" y="4816020"/>
            <a:ext cx="784440" cy="0"/>
          </a:xfrm>
          <a:prstGeom prst="straightConnector1">
            <a:avLst/>
          </a:prstGeom>
          <a:solidFill>
            <a:srgbClr val="BABEB6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655630" y="4816020"/>
            <a:ext cx="0" cy="1432380"/>
          </a:xfrm>
          <a:prstGeom prst="straightConnector1">
            <a:avLst/>
          </a:prstGeom>
          <a:solidFill>
            <a:srgbClr val="BABEB6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638800" y="4583668"/>
            <a:ext cx="194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2% in 50 years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6367046"/>
            <a:ext cx="64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0.4 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945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CyberShake</a:t>
            </a:r>
            <a:r>
              <a:rPr lang="en-US" dirty="0" smtClean="0"/>
              <a:t> Computational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</a:t>
            </a:r>
            <a:r>
              <a:rPr lang="en-US" dirty="0" smtClean="0"/>
              <a:t>parallel jobs</a:t>
            </a:r>
          </a:p>
          <a:p>
            <a:pPr lvl="1"/>
            <a:r>
              <a:rPr lang="en-US" dirty="0" smtClean="0"/>
              <a:t>2 GPU wave propagation jobs, 800 nodes x 1 hour</a:t>
            </a:r>
          </a:p>
          <a:p>
            <a:pPr lvl="1"/>
            <a:r>
              <a:rPr lang="en-US" dirty="0" smtClean="0"/>
              <a:t>Total of 1.5 TB output</a:t>
            </a:r>
            <a:endParaRPr lang="en-US" dirty="0"/>
          </a:p>
          <a:p>
            <a:r>
              <a:rPr lang="en-US" dirty="0" smtClean="0"/>
              <a:t>Small serial jobs</a:t>
            </a:r>
          </a:p>
          <a:p>
            <a:pPr lvl="1"/>
            <a:r>
              <a:rPr lang="en-US" dirty="0" smtClean="0"/>
              <a:t>500,000 seismogram calculation </a:t>
            </a:r>
            <a:r>
              <a:rPr lang="en-US" dirty="0" smtClean="0"/>
              <a:t>jobs</a:t>
            </a:r>
          </a:p>
          <a:p>
            <a:pPr lvl="2"/>
            <a:r>
              <a:rPr lang="en-US" dirty="0" smtClean="0"/>
              <a:t>1 </a:t>
            </a:r>
            <a:r>
              <a:rPr lang="en-US" dirty="0" smtClean="0"/>
              <a:t>core x 4.7 minutes</a:t>
            </a:r>
          </a:p>
          <a:p>
            <a:pPr lvl="1"/>
            <a:r>
              <a:rPr lang="en-US" dirty="0" smtClean="0"/>
              <a:t>Total of 30 GB </a:t>
            </a:r>
            <a:r>
              <a:rPr lang="en-US" dirty="0" smtClean="0"/>
              <a:t>output</a:t>
            </a:r>
          </a:p>
          <a:p>
            <a:r>
              <a:rPr lang="en-US" dirty="0" smtClean="0"/>
              <a:t>Few small pre- and post-processing jobs</a:t>
            </a:r>
            <a:endParaRPr lang="en-US" dirty="0" smtClean="0"/>
          </a:p>
          <a:p>
            <a:r>
              <a:rPr lang="en-US" dirty="0" smtClean="0"/>
              <a:t>Need ~300 sites for hazard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CyberShake</a:t>
            </a:r>
            <a:r>
              <a:rPr lang="en-US" dirty="0" smtClean="0"/>
              <a:t>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</a:p>
          <a:p>
            <a:pPr lvl="1"/>
            <a:r>
              <a:rPr lang="en-US" dirty="0" smtClean="0"/>
              <a:t>Too much work to run by hand</a:t>
            </a:r>
          </a:p>
          <a:p>
            <a:r>
              <a:rPr lang="en-US" dirty="0"/>
              <a:t>Data management</a:t>
            </a:r>
          </a:p>
          <a:p>
            <a:pPr lvl="1"/>
            <a:r>
              <a:rPr lang="en-US" dirty="0"/>
              <a:t>Input files need to be moved to the cluster</a:t>
            </a:r>
          </a:p>
          <a:p>
            <a:pPr lvl="1"/>
            <a:r>
              <a:rPr lang="en-US" dirty="0"/>
              <a:t>Output files transferred back for archiving</a:t>
            </a:r>
          </a:p>
          <a:p>
            <a:r>
              <a:rPr lang="en-US" dirty="0" smtClean="0"/>
              <a:t>Resource provisioning</a:t>
            </a:r>
          </a:p>
          <a:p>
            <a:pPr lvl="1"/>
            <a:r>
              <a:rPr lang="en-US" dirty="0" smtClean="0"/>
              <a:t>How to move 500,000 small jobs through the cluster efficiently?</a:t>
            </a:r>
          </a:p>
          <a:p>
            <a:r>
              <a:rPr lang="en-US" dirty="0" smtClean="0"/>
              <a:t>Error handling</a:t>
            </a:r>
          </a:p>
          <a:p>
            <a:pPr lvl="1"/>
            <a:r>
              <a:rPr lang="en-US" dirty="0" smtClean="0"/>
              <a:t>Detect and recover from basic errors without a human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566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CyberShake</a:t>
            </a:r>
            <a:r>
              <a:rPr lang="en-US" dirty="0" smtClean="0"/>
              <a:t> workflow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Decided to use Pegasus-WMS</a:t>
            </a:r>
          </a:p>
          <a:p>
            <a:pPr lvl="1"/>
            <a:r>
              <a:rPr lang="en-US" dirty="0" smtClean="0"/>
              <a:t>Programmatic workflow description (API)</a:t>
            </a:r>
          </a:p>
          <a:p>
            <a:pPr lvl="1"/>
            <a:r>
              <a:rPr lang="en-US" dirty="0" smtClean="0"/>
              <a:t>Supports many types of tasks, no loops</a:t>
            </a:r>
          </a:p>
          <a:p>
            <a:pPr lvl="1"/>
            <a:r>
              <a:rPr lang="en-US" dirty="0" smtClean="0"/>
              <a:t>General community running on large clusters</a:t>
            </a:r>
          </a:p>
          <a:p>
            <a:pPr lvl="1"/>
            <a:r>
              <a:rPr lang="en-US" dirty="0" smtClean="0"/>
              <a:t>Supports push and pull approaches</a:t>
            </a:r>
          </a:p>
          <a:p>
            <a:pPr lvl="1"/>
            <a:r>
              <a:rPr lang="en-US" dirty="0" smtClean="0"/>
              <a:t>Based at USC ISI; excellent support</a:t>
            </a:r>
          </a:p>
          <a:p>
            <a:r>
              <a:rPr lang="en-US" dirty="0" smtClean="0"/>
              <a:t>Use Pegasus API to write workflow description</a:t>
            </a:r>
          </a:p>
          <a:p>
            <a:r>
              <a:rPr lang="en-US" dirty="0" smtClean="0"/>
              <a:t>Plan workflow to run on specific system</a:t>
            </a:r>
          </a:p>
          <a:p>
            <a:r>
              <a:rPr lang="en-US" dirty="0" smtClean="0"/>
              <a:t>Workflow is executed using </a:t>
            </a:r>
            <a:r>
              <a:rPr lang="en-US" dirty="0" err="1" smtClean="0"/>
              <a:t>HTCondor</a:t>
            </a:r>
            <a:endParaRPr lang="en-US" dirty="0" smtClean="0"/>
          </a:p>
          <a:p>
            <a:r>
              <a:rPr lang="en-US" dirty="0" smtClean="0"/>
              <a:t>No modifications to scientific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037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CyberShake</a:t>
            </a:r>
            <a:r>
              <a:rPr lang="en-US" dirty="0" smtClean="0"/>
              <a:t>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</a:p>
          <a:p>
            <a:pPr lvl="1"/>
            <a:r>
              <a:rPr lang="en-US" dirty="0" smtClean="0"/>
              <a:t>Workflows enable automated submission of all jobs</a:t>
            </a:r>
          </a:p>
          <a:p>
            <a:pPr lvl="1"/>
            <a:r>
              <a:rPr lang="en-US" dirty="0" smtClean="0"/>
              <a:t>Includes generation of all data products</a:t>
            </a:r>
          </a:p>
          <a:p>
            <a:r>
              <a:rPr lang="en-US" dirty="0" smtClean="0"/>
              <a:t>Data management</a:t>
            </a:r>
          </a:p>
          <a:p>
            <a:pPr lvl="1"/>
            <a:r>
              <a:rPr lang="en-US" dirty="0" smtClean="0"/>
              <a:t>Pegasus automatically adds jobs to stage files in and out</a:t>
            </a:r>
          </a:p>
          <a:p>
            <a:pPr lvl="1"/>
            <a:r>
              <a:rPr lang="en-US" dirty="0" smtClean="0"/>
              <a:t>Could split up our workflows to run on separate machines</a:t>
            </a:r>
          </a:p>
          <a:p>
            <a:pPr lvl="1"/>
            <a:r>
              <a:rPr lang="en-US" dirty="0" smtClean="0"/>
              <a:t>Cleans up intermediate data products when </a:t>
            </a:r>
            <a:r>
              <a:rPr lang="en-US" smtClean="0"/>
              <a:t>not needed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833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CyberShake</a:t>
            </a:r>
            <a:r>
              <a:rPr lang="en-US" dirty="0" smtClean="0"/>
              <a:t> solutions,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provisioning</a:t>
            </a:r>
          </a:p>
          <a:p>
            <a:pPr lvl="1"/>
            <a:r>
              <a:rPr lang="en-US" dirty="0" smtClean="0"/>
              <a:t>Pegasus uses other tools for remote job submission</a:t>
            </a:r>
          </a:p>
          <a:p>
            <a:pPr lvl="2"/>
            <a:r>
              <a:rPr lang="en-US" dirty="0" smtClean="0"/>
              <a:t>Supports both push and pull</a:t>
            </a:r>
          </a:p>
          <a:p>
            <a:pPr lvl="1"/>
            <a:r>
              <a:rPr lang="en-US" dirty="0" smtClean="0"/>
              <a:t>Large jobs work well with this approach</a:t>
            </a:r>
          </a:p>
          <a:p>
            <a:pPr lvl="1"/>
            <a:r>
              <a:rPr lang="en-US" dirty="0"/>
              <a:t>How to move </a:t>
            </a:r>
            <a:r>
              <a:rPr lang="en-US" dirty="0" smtClean="0"/>
              <a:t>small jobs </a:t>
            </a:r>
            <a:r>
              <a:rPr lang="en-US" dirty="0"/>
              <a:t>through queue?</a:t>
            </a:r>
          </a:p>
          <a:p>
            <a:pPr lvl="1"/>
            <a:r>
              <a:rPr lang="en-US" dirty="0" smtClean="0"/>
              <a:t>Cluster tasks (done by Pegasus)</a:t>
            </a:r>
          </a:p>
          <a:p>
            <a:pPr lvl="2"/>
            <a:r>
              <a:rPr lang="en-US" dirty="0" smtClean="0"/>
              <a:t>Tasks are grouped into clusters</a:t>
            </a:r>
          </a:p>
          <a:p>
            <a:pPr lvl="2"/>
            <a:r>
              <a:rPr lang="en-US" dirty="0" smtClean="0"/>
              <a:t>Clusters are submitted to remote system to reduce job count</a:t>
            </a:r>
          </a:p>
          <a:p>
            <a:pPr lvl="1"/>
            <a:r>
              <a:rPr lang="en-US" dirty="0" smtClean="0"/>
              <a:t>MPI wrapper</a:t>
            </a:r>
          </a:p>
          <a:p>
            <a:pPr lvl="2"/>
            <a:r>
              <a:rPr lang="en-US" dirty="0" smtClean="0"/>
              <a:t>Use Pegasus-provided option to wrap tasks in MPI job</a:t>
            </a:r>
          </a:p>
          <a:p>
            <a:pPr lvl="2"/>
            <a:r>
              <a:rPr lang="en-US" dirty="0" smtClean="0"/>
              <a:t>Master-worker paradigm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020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CyberShake</a:t>
            </a:r>
            <a:r>
              <a:rPr lang="en-US" dirty="0"/>
              <a:t> solutions,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</a:p>
          <a:p>
            <a:pPr lvl="1"/>
            <a:r>
              <a:rPr lang="en-US" dirty="0" smtClean="0"/>
              <a:t>If errors occur, jobs are automatically retried</a:t>
            </a:r>
          </a:p>
          <a:p>
            <a:pPr lvl="1"/>
            <a:r>
              <a:rPr lang="en-US" dirty="0" smtClean="0"/>
              <a:t>If errors continue, workflow runs as much as possible, then writes workflow checkpoint file</a:t>
            </a:r>
          </a:p>
          <a:p>
            <a:pPr lvl="1"/>
            <a:r>
              <a:rPr lang="en-US" dirty="0" smtClean="0"/>
              <a:t>Can provide alternate execution systems</a:t>
            </a:r>
          </a:p>
          <a:p>
            <a:r>
              <a:rPr lang="en-US" dirty="0" smtClean="0"/>
              <a:t>Workflow framework makes it easy to add new verification jobs</a:t>
            </a:r>
          </a:p>
          <a:p>
            <a:pPr lvl="1"/>
            <a:r>
              <a:rPr lang="en-US" dirty="0" smtClean="0"/>
              <a:t>Check for </a:t>
            </a:r>
            <a:r>
              <a:rPr lang="en-US" dirty="0" err="1" smtClean="0"/>
              <a:t>NaNs</a:t>
            </a:r>
            <a:r>
              <a:rPr lang="en-US" dirty="0" smtClean="0"/>
              <a:t>, zeros, values out of range</a:t>
            </a:r>
          </a:p>
          <a:p>
            <a:pPr lvl="1"/>
            <a:r>
              <a:rPr lang="en-US" dirty="0" smtClean="0"/>
              <a:t>Correct number of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100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CyberShake</a:t>
            </a:r>
            <a:r>
              <a:rPr lang="en-US" dirty="0"/>
              <a:t> </a:t>
            </a:r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3445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CyberShake</a:t>
            </a:r>
            <a:r>
              <a:rPr lang="en-US" dirty="0" smtClean="0"/>
              <a:t> run on 9 systems since 2007</a:t>
            </a:r>
          </a:p>
          <a:p>
            <a:r>
              <a:rPr lang="en-US" dirty="0" smtClean="0"/>
              <a:t>First run on 200 cores</a:t>
            </a:r>
          </a:p>
          <a:p>
            <a:r>
              <a:rPr lang="en-US" dirty="0" smtClean="0"/>
              <a:t>Now, running on Blue Waters and </a:t>
            </a:r>
            <a:r>
              <a:rPr lang="en-US" dirty="0"/>
              <a:t>OLCF </a:t>
            </a:r>
            <a:r>
              <a:rPr lang="en-US" dirty="0" smtClean="0"/>
              <a:t>Titan</a:t>
            </a:r>
          </a:p>
          <a:p>
            <a:pPr lvl="1"/>
            <a:r>
              <a:rPr lang="en-US" dirty="0" smtClean="0"/>
              <a:t>Average of 55,000 cores for 35 days</a:t>
            </a:r>
          </a:p>
          <a:p>
            <a:pPr lvl="1"/>
            <a:r>
              <a:rPr lang="en-US" dirty="0" smtClean="0"/>
              <a:t>Max of 238,000 cores (80% of Titan)</a:t>
            </a:r>
            <a:endParaRPr lang="en-US" dirty="0"/>
          </a:p>
          <a:p>
            <a:r>
              <a:rPr lang="en-US" dirty="0" smtClean="0"/>
              <a:t>Generated 340 million</a:t>
            </a:r>
            <a:br>
              <a:rPr lang="en-US" dirty="0" smtClean="0"/>
            </a:br>
            <a:r>
              <a:rPr lang="en-US" dirty="0" smtClean="0"/>
              <a:t>seismograms</a:t>
            </a:r>
          </a:p>
          <a:p>
            <a:pPr lvl="1"/>
            <a:r>
              <a:rPr lang="en-US" dirty="0" smtClean="0"/>
              <a:t>Only ran 4372 jobs</a:t>
            </a:r>
          </a:p>
          <a:p>
            <a:r>
              <a:rPr lang="en-US" dirty="0" smtClean="0"/>
              <a:t>Managed 1.1 PB of data</a:t>
            </a:r>
          </a:p>
          <a:p>
            <a:pPr lvl="1"/>
            <a:r>
              <a:rPr lang="en-US" dirty="0" smtClean="0"/>
              <a:t>408 TB transferred</a:t>
            </a:r>
          </a:p>
          <a:p>
            <a:pPr lvl="1"/>
            <a:r>
              <a:rPr lang="en-US" dirty="0" smtClean="0"/>
              <a:t>8 TB archived</a:t>
            </a:r>
          </a:p>
          <a:p>
            <a:r>
              <a:rPr lang="en-US" dirty="0" smtClean="0"/>
              <a:t>Workflow tools scale!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27</a:t>
            </a:fld>
            <a:endParaRPr lang="en-US" sz="1200"/>
          </a:p>
        </p:txBody>
      </p:sp>
      <p:pic>
        <p:nvPicPr>
          <p:cNvPr id="5" name="Picture 2" descr="http://scec.usc.edu/scecwiki/images/6/6a/CS_Map_2s_Study_15_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2" t="10168" r="14898" b="18810"/>
          <a:stretch/>
        </p:blipFill>
        <p:spPr bwMode="auto">
          <a:xfrm>
            <a:off x="5257800" y="3581400"/>
            <a:ext cx="3956703" cy="327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4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use workflow tools?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using a workflow already</a:t>
            </a:r>
          </a:p>
          <a:p>
            <a:pPr lvl="1"/>
            <a:r>
              <a:rPr lang="en-US" dirty="0" smtClean="0"/>
              <a:t>Replace manual steps and polling to monitor</a:t>
            </a:r>
          </a:p>
          <a:p>
            <a:r>
              <a:rPr lang="en-US" dirty="0" smtClean="0"/>
              <a:t>Scales from local system to large clusters</a:t>
            </a:r>
          </a:p>
          <a:p>
            <a:r>
              <a:rPr lang="en-US" dirty="0" smtClean="0"/>
              <a:t>Provides a portable algorithm description independent of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Workflow tool developers have thought of and resolved problems you haven’t even considered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21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from my workflow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Automation is vital</a:t>
            </a:r>
          </a:p>
          <a:p>
            <a:pPr lvl="1"/>
            <a:r>
              <a:rPr lang="en-US" dirty="0" smtClean="0"/>
              <a:t>Put everything in the workflow: validation, visualization, publishing, notifications…</a:t>
            </a:r>
          </a:p>
          <a:p>
            <a:r>
              <a:rPr lang="en-US" dirty="0" smtClean="0"/>
              <a:t>It’s worth the initial investment</a:t>
            </a:r>
          </a:p>
          <a:p>
            <a:r>
              <a:rPr lang="en-US" dirty="0" smtClean="0"/>
              <a:t>Having a workflow provides other benefits</a:t>
            </a:r>
          </a:p>
          <a:p>
            <a:pPr lvl="1"/>
            <a:r>
              <a:rPr lang="en-US" dirty="0" smtClean="0"/>
              <a:t>Easy to explain process</a:t>
            </a:r>
          </a:p>
          <a:p>
            <a:pPr lvl="1"/>
            <a:r>
              <a:rPr lang="en-US" dirty="0" smtClean="0"/>
              <a:t>Simplifies training new people</a:t>
            </a:r>
          </a:p>
          <a:p>
            <a:pPr lvl="1"/>
            <a:r>
              <a:rPr lang="en-US" dirty="0" smtClean="0"/>
              <a:t>Move to new machines easily</a:t>
            </a:r>
          </a:p>
          <a:p>
            <a:r>
              <a:rPr lang="en-US" dirty="0" smtClean="0"/>
              <a:t>Workflow tool developers want to help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863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way to express a calculation</a:t>
            </a:r>
          </a:p>
          <a:p>
            <a:r>
              <a:rPr lang="en-US" dirty="0" smtClean="0"/>
              <a:t>Multiple tasks with dependencies between them</a:t>
            </a:r>
            <a:endParaRPr lang="en-US" dirty="0"/>
          </a:p>
          <a:p>
            <a:r>
              <a:rPr lang="en-US" dirty="0" smtClean="0"/>
              <a:t>No limitations on tasks</a:t>
            </a:r>
          </a:p>
          <a:p>
            <a:pPr lvl="1"/>
            <a:r>
              <a:rPr lang="en-US" dirty="0" smtClean="0"/>
              <a:t>Short or long</a:t>
            </a:r>
          </a:p>
          <a:p>
            <a:pPr lvl="1"/>
            <a:r>
              <a:rPr lang="en-US" dirty="0" smtClean="0"/>
              <a:t>Loosely or tightly coupled</a:t>
            </a:r>
          </a:p>
          <a:p>
            <a:r>
              <a:rPr lang="en-US" dirty="0" smtClean="0"/>
              <a:t>Capture task parameters, input, output</a:t>
            </a:r>
          </a:p>
          <a:p>
            <a:r>
              <a:rPr lang="en-US" dirty="0" smtClean="0"/>
              <a:t>Independence of workflow process and data</a:t>
            </a:r>
          </a:p>
          <a:p>
            <a:pPr lvl="1"/>
            <a:r>
              <a:rPr lang="en-US" dirty="0" smtClean="0"/>
              <a:t>Often, run same workflow with different data</a:t>
            </a:r>
          </a:p>
          <a:p>
            <a:r>
              <a:rPr lang="en-US" dirty="0" smtClean="0"/>
              <a:t>You use workflows all the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3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Blue Waters 2016 </a:t>
            </a:r>
            <a:r>
              <a:rPr lang="en-US" sz="2400" dirty="0"/>
              <a:t>workflow workshop: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sites.google.com/a/illinois.edu/workflows-workshop/home</a:t>
            </a:r>
            <a:endParaRPr lang="en-US" sz="2400" dirty="0" smtClean="0"/>
          </a:p>
          <a:p>
            <a:r>
              <a:rPr lang="en-US" sz="2400" dirty="0" err="1" smtClean="0"/>
              <a:t>Makeflow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http://ccl.cse.nd.edu/software/makeflow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n-US" sz="2400" dirty="0" err="1" smtClean="0"/>
              <a:t>Kepler</a:t>
            </a:r>
            <a:r>
              <a:rPr lang="en-US" sz="2400" dirty="0"/>
              <a:t>: </a:t>
            </a:r>
            <a:r>
              <a:rPr lang="en-US" sz="2400" dirty="0">
                <a:hlinkClick r:id="rId4"/>
              </a:rPr>
              <a:t>https://kepler-project.org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r>
              <a:rPr lang="en-US" sz="2400" dirty="0" smtClean="0"/>
              <a:t>RADICAL-</a:t>
            </a:r>
            <a:r>
              <a:rPr lang="en-US" sz="2400" dirty="0" err="1" smtClean="0"/>
              <a:t>Cybertools</a:t>
            </a:r>
            <a:r>
              <a:rPr lang="en-US" sz="2400" dirty="0"/>
              <a:t>: </a:t>
            </a:r>
            <a:r>
              <a:rPr lang="en-US" sz="2400" dirty="0">
                <a:hlinkClick r:id="rId5"/>
              </a:rPr>
              <a:t>http://radical-cybertools.github.io</a:t>
            </a:r>
            <a:r>
              <a:rPr lang="en-US" sz="2400" dirty="0" smtClean="0">
                <a:hlinkClick r:id="rId5"/>
              </a:rPr>
              <a:t>/</a:t>
            </a:r>
            <a:endParaRPr lang="en-US" sz="2400" dirty="0" smtClean="0"/>
          </a:p>
          <a:p>
            <a:r>
              <a:rPr lang="en-US" sz="2400" dirty="0" smtClean="0"/>
              <a:t>Pegasus: </a:t>
            </a:r>
            <a:r>
              <a:rPr lang="en-US" sz="2400" dirty="0" smtClean="0">
                <a:hlinkClick r:id="rId6"/>
              </a:rPr>
              <a:t>https</a:t>
            </a:r>
            <a:r>
              <a:rPr lang="en-US" sz="2400" dirty="0">
                <a:hlinkClick r:id="rId6"/>
              </a:rPr>
              <a:t>://pegasus.isi.edu</a:t>
            </a:r>
            <a:r>
              <a:rPr lang="en-US" sz="2400" dirty="0" smtClean="0">
                <a:hlinkClick r:id="rId6"/>
              </a:rPr>
              <a:t>/</a:t>
            </a:r>
            <a:endParaRPr lang="en-US" sz="2400" dirty="0" smtClean="0"/>
          </a:p>
          <a:p>
            <a:r>
              <a:rPr lang="en-US" sz="2400" dirty="0"/>
              <a:t>Copernicus: </a:t>
            </a:r>
            <a:r>
              <a:rPr lang="en-US" sz="2400" dirty="0">
                <a:hlinkClick r:id="rId7"/>
              </a:rPr>
              <a:t>http://copernicus-computing.org</a:t>
            </a:r>
            <a:r>
              <a:rPr lang="en-US" sz="2400" dirty="0" smtClean="0">
                <a:hlinkClick r:id="rId7"/>
              </a:rPr>
              <a:t>/</a:t>
            </a:r>
            <a:endParaRPr lang="en-US" sz="2400" dirty="0" smtClean="0"/>
          </a:p>
          <a:p>
            <a:r>
              <a:rPr lang="en-US" sz="2400" dirty="0"/>
              <a:t>VIKING: </a:t>
            </a:r>
            <a:r>
              <a:rPr lang="en-US" sz="2400" dirty="0">
                <a:hlinkClick r:id="rId8"/>
              </a:rPr>
              <a:t>http://viking.sdu.dk</a:t>
            </a:r>
            <a:r>
              <a:rPr lang="en-US" sz="2400" dirty="0" smtClean="0">
                <a:hlinkClick r:id="rId8"/>
              </a:rPr>
              <a:t>/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8178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40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4</a:t>
            </a:fld>
            <a:endParaRPr lang="en-US" sz="120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1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pPr algn="l"/>
            <a:r>
              <a:rPr lang="en-US" sz="1800" b="1" dirty="0" smtClean="0">
                <a:latin typeface="+mn-lt"/>
                <a:cs typeface="Courier New" pitchFamily="49" charset="0"/>
              </a:rPr>
              <a:t>1) Stage-in input data to compute environment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myself@datastore.com:/data/input.txt /scratch/input.txt</a:t>
            </a:r>
          </a:p>
          <a:p>
            <a:pPr algn="l"/>
            <a:r>
              <a:rPr lang="en-US" sz="1800" b="1" dirty="0" smtClean="0">
                <a:cs typeface="Courier New" pitchFamily="49" charset="0"/>
              </a:rPr>
              <a:t>2) Run a serial job with an input and output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bin/pre-processing in=input.txt out=tmp.txt</a:t>
            </a:r>
          </a:p>
          <a:p>
            <a:pPr algn="l"/>
            <a:r>
              <a:rPr lang="en-US" sz="1800" b="1" dirty="0" smtClean="0">
                <a:cs typeface="Courier New" pitchFamily="49" charset="0"/>
              </a:rPr>
              <a:t>3) Run a parallel job with the resulting data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mpiexec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bin/parallel-job in=tmp.txt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out_prefix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=output</a:t>
            </a:r>
          </a:p>
          <a:p>
            <a:pPr algn="l"/>
            <a:r>
              <a:rPr lang="en-US" sz="1800" b="1" dirty="0" smtClean="0">
                <a:cs typeface="Courier New" pitchFamily="49" charset="0"/>
              </a:rPr>
              <a:t>4) Run a set of independent serial jobs in parallel – scheduling by hand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 `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0 $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`; do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bin/integrity-check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output.$i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&amp;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pPr algn="l"/>
            <a:r>
              <a:rPr lang="en-US" sz="1800" b="1" dirty="0" smtClean="0">
                <a:cs typeface="Courier New" pitchFamily="49" charset="0"/>
              </a:rPr>
              <a:t>5) While those are running, get metadata and run another serial job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=`date +%s`</a:t>
            </a:r>
            <a:endParaRPr lang="en-US" sz="1800" b="1" dirty="0" smtClean="0">
              <a:cs typeface="Courier New" pitchFamily="49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bin/merge prefix=output out=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output.$ts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cs typeface="Courier New" pitchFamily="49" charset="0"/>
              </a:rPr>
              <a:t>6) Finally, stage results back to permanent storage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/scratch/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output.$ts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myself@datastore.com:/data/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output.$ts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 bwMode="auto">
          <a:xfrm>
            <a:off x="3584354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schematic of shell script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5</a:t>
            </a:fld>
            <a:endParaRPr lang="en-US" sz="120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81000" y="2840666"/>
            <a:ext cx="8534400" cy="0"/>
          </a:xfrm>
          <a:prstGeom prst="line">
            <a:avLst/>
          </a:prstGeom>
          <a:solidFill>
            <a:srgbClr val="BABEB6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304800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724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stage-in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00132" y="4584402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parallel-job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 bwMode="auto">
          <a:xfrm>
            <a:off x="1944577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19600" y="57912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24132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467600" y="4495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508202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pre-processing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47052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merge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510132" y="4692888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stage-out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6019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date</a:t>
            </a:r>
            <a:endParaRPr lang="en-US" sz="2000" dirty="0"/>
          </a:p>
        </p:txBody>
      </p:sp>
      <p:sp>
        <p:nvSpPr>
          <p:cNvPr id="22" name="Oval 21"/>
          <p:cNvSpPr/>
          <p:nvPr/>
        </p:nvSpPr>
        <p:spPr bwMode="auto">
          <a:xfrm>
            <a:off x="6019800" y="2971800"/>
            <a:ext cx="1447800" cy="914400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CFFCC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9165" y="3090532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integrity-check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81000" y="14478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234309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input.txt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2192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input.txt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386709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tmp.txt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68969" y="39180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output.*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1447800" y="29718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48000" y="29718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495800" y="2971800"/>
            <a:ext cx="685800" cy="838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572000" y="3048000"/>
            <a:ext cx="685800" cy="838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48200" y="3124200"/>
            <a:ext cx="685800" cy="838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29400" y="55626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00800" y="6444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output.$ts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7543800" y="236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output.$ts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7772400" y="1447800"/>
            <a:ext cx="838200" cy="9144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FFCC66"/>
              </a:gs>
            </a:gsLst>
            <a:lin ang="5400000" scaled="0"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Straight Arrow Connector 45"/>
          <p:cNvCxnSpPr>
            <a:stCxn id="24" idx="2"/>
          </p:cNvCxnSpPr>
          <p:nvPr/>
        </p:nvCxnSpPr>
        <p:spPr bwMode="auto">
          <a:xfrm>
            <a:off x="800100" y="2712422"/>
            <a:ext cx="38100" cy="1783378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219200" y="4191000"/>
            <a:ext cx="381000" cy="350222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981200" y="4191000"/>
            <a:ext cx="304800" cy="3810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2895600" y="4191000"/>
            <a:ext cx="304800" cy="350222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3657600" y="4191000"/>
            <a:ext cx="304800" cy="3810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4572000" y="4233532"/>
            <a:ext cx="304800" cy="3048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5231842" y="4243157"/>
            <a:ext cx="254558" cy="362511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5" name="Straight Arrow Connector 64"/>
          <p:cNvCxnSpPr>
            <a:endCxn id="22" idx="2"/>
          </p:cNvCxnSpPr>
          <p:nvPr/>
        </p:nvCxnSpPr>
        <p:spPr bwMode="auto">
          <a:xfrm>
            <a:off x="5334000" y="3429000"/>
            <a:ext cx="685800" cy="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5419064" y="5334000"/>
            <a:ext cx="295936" cy="490868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6559141" y="5202866"/>
            <a:ext cx="298859" cy="359734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V="1">
            <a:off x="7239000" y="5181600"/>
            <a:ext cx="304800" cy="3810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8153400" y="2667000"/>
            <a:ext cx="0" cy="1828800"/>
          </a:xfrm>
          <a:prstGeom prst="straightConnector1">
            <a:avLst/>
          </a:prstGeom>
          <a:solidFill>
            <a:srgbClr val="BABEB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executions with dependencies</a:t>
            </a:r>
          </a:p>
          <a:p>
            <a:pPr lvl="1"/>
            <a:r>
              <a:rPr lang="en-US" dirty="0" smtClean="0"/>
              <a:t>Specify a series of tasks to run</a:t>
            </a:r>
          </a:p>
          <a:p>
            <a:pPr lvl="1"/>
            <a:r>
              <a:rPr lang="en-US" dirty="0" smtClean="0"/>
              <a:t>Outputs from one task may be inputs for another</a:t>
            </a:r>
          </a:p>
          <a:p>
            <a:r>
              <a:rPr lang="en-US" dirty="0" smtClean="0"/>
              <a:t>Task scheduling</a:t>
            </a:r>
          </a:p>
          <a:p>
            <a:pPr lvl="1"/>
            <a:r>
              <a:rPr lang="en-US" dirty="0" smtClean="0"/>
              <a:t>Some tasks may be able to run in parallel with other tasks</a:t>
            </a:r>
          </a:p>
          <a:p>
            <a:r>
              <a:rPr lang="en-US" dirty="0" smtClean="0"/>
              <a:t>Resource provisioning (getting processors)</a:t>
            </a:r>
          </a:p>
          <a:p>
            <a:pPr lvl="1"/>
            <a:r>
              <a:rPr lang="en-US" dirty="0" smtClean="0"/>
              <a:t>Computational resources are needed to run jobs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6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Elements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 and provenance</a:t>
            </a:r>
          </a:p>
          <a:p>
            <a:pPr lvl="1"/>
            <a:r>
              <a:rPr lang="en-US" dirty="0" smtClean="0"/>
              <a:t>When was a task run?</a:t>
            </a:r>
          </a:p>
          <a:p>
            <a:pPr lvl="1"/>
            <a:r>
              <a:rPr lang="en-US" dirty="0" smtClean="0"/>
              <a:t>Key parameters and inputs</a:t>
            </a:r>
            <a:endParaRPr lang="en-US" dirty="0"/>
          </a:p>
          <a:p>
            <a:r>
              <a:rPr lang="en-US" dirty="0" smtClean="0"/>
              <a:t>File </a:t>
            </a:r>
            <a:r>
              <a:rPr lang="en-US" dirty="0"/>
              <a:t>management</a:t>
            </a:r>
          </a:p>
          <a:p>
            <a:pPr lvl="1"/>
            <a:r>
              <a:rPr lang="en-US" dirty="0"/>
              <a:t>Input files must be present for task to run</a:t>
            </a:r>
          </a:p>
          <a:p>
            <a:pPr lvl="1"/>
            <a:r>
              <a:rPr lang="en-US" dirty="0"/>
              <a:t>Output files may need to be archived elsewhere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543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help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34450" cy="4800600"/>
          </a:xfrm>
        </p:spPr>
        <p:txBody>
          <a:bodyPr/>
          <a:lstStyle/>
          <a:p>
            <a:r>
              <a:rPr lang="en-US" dirty="0" smtClean="0"/>
              <a:t>Task executions with dependencies</a:t>
            </a:r>
          </a:p>
          <a:p>
            <a:pPr lvl="1"/>
            <a:r>
              <a:rPr lang="en-US" dirty="0" smtClean="0"/>
              <a:t>What if something fails in the middle?</a:t>
            </a:r>
          </a:p>
          <a:p>
            <a:pPr lvl="1"/>
            <a:r>
              <a:rPr lang="en-US" dirty="0" smtClean="0"/>
              <a:t>Dependencies may be complex</a:t>
            </a:r>
          </a:p>
          <a:p>
            <a:r>
              <a:rPr lang="en-US" dirty="0" smtClean="0"/>
              <a:t>Task scheduling</a:t>
            </a:r>
          </a:p>
          <a:p>
            <a:pPr lvl="1"/>
            <a:r>
              <a:rPr lang="en-US" dirty="0" smtClean="0"/>
              <a:t>Minimize execution time while preserving dependencies</a:t>
            </a:r>
          </a:p>
          <a:p>
            <a:pPr lvl="1"/>
            <a:r>
              <a:rPr lang="en-US" dirty="0" smtClean="0"/>
              <a:t>May have many tasks to run</a:t>
            </a:r>
          </a:p>
          <a:p>
            <a:r>
              <a:rPr lang="en-US" dirty="0" smtClean="0"/>
              <a:t>Resource provisioning</a:t>
            </a:r>
          </a:p>
          <a:p>
            <a:pPr lvl="1"/>
            <a:r>
              <a:rPr lang="en-US" dirty="0" smtClean="0"/>
              <a:t>May want to run across multiple systems</a:t>
            </a:r>
          </a:p>
          <a:p>
            <a:pPr lvl="1"/>
            <a:r>
              <a:rPr lang="en-US" dirty="0" smtClean="0"/>
              <a:t>How to match processors to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8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 </a:t>
            </a:r>
            <a:r>
              <a:rPr lang="en-US" dirty="0" smtClean="0"/>
              <a:t>and provenance</a:t>
            </a:r>
          </a:p>
          <a:p>
            <a:pPr lvl="1"/>
            <a:r>
              <a:rPr lang="en-US" dirty="0" smtClean="0"/>
              <a:t>Automatically </a:t>
            </a:r>
            <a:r>
              <a:rPr lang="en-US" dirty="0"/>
              <a:t>capture and </a:t>
            </a:r>
            <a:r>
              <a:rPr lang="en-US" dirty="0" smtClean="0"/>
              <a:t>track</a:t>
            </a:r>
          </a:p>
          <a:p>
            <a:pPr lvl="1"/>
            <a:r>
              <a:rPr lang="en-US" dirty="0" smtClean="0"/>
              <a:t>Where did my task run?  How long did it take?</a:t>
            </a:r>
          </a:p>
          <a:p>
            <a:pPr lvl="1"/>
            <a:r>
              <a:rPr lang="en-US" dirty="0" smtClean="0"/>
              <a:t>What were the inputs and parameters?</a:t>
            </a:r>
          </a:p>
          <a:p>
            <a:pPr lvl="1"/>
            <a:r>
              <a:rPr lang="en-US" dirty="0" smtClean="0"/>
              <a:t>What versions of code were used?</a:t>
            </a:r>
          </a:p>
          <a:p>
            <a:r>
              <a:rPr lang="en-US" dirty="0" smtClean="0"/>
              <a:t>File management</a:t>
            </a:r>
            <a:endParaRPr lang="en-US" dirty="0"/>
          </a:p>
          <a:p>
            <a:pPr lvl="1"/>
            <a:r>
              <a:rPr lang="en-US" dirty="0"/>
              <a:t>Make sure inputs are available for tasks</a:t>
            </a:r>
          </a:p>
          <a:p>
            <a:pPr lvl="1"/>
            <a:r>
              <a:rPr lang="en-US" dirty="0"/>
              <a:t>Archive output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Automation</a:t>
            </a:r>
          </a:p>
          <a:p>
            <a:pPr lvl="1"/>
            <a:r>
              <a:rPr lang="en-US" dirty="0" smtClean="0"/>
              <a:t>You have a workflow already – are there manual steps?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51B3-835C-49A3-826E-D864D7222CFD}" type="slidenum">
              <a:rPr lang="en-US" smtClean="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140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CEC.new.bann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FF00FF"/>
      </a:hlink>
      <a:folHlink>
        <a:srgbClr val="0000FF"/>
      </a:folHlink>
    </a:clrScheme>
    <a:fontScheme name="2_SCEC.new.bann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BEB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BEB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SCEC.new.bann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EC.new.bann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EC.new.bann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27462</TotalTime>
  <Words>1669</Words>
  <Application>Microsoft Office PowerPoint</Application>
  <PresentationFormat>On-screen Show (4:3)</PresentationFormat>
  <Paragraphs>355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2_SCEC.new.banner</vt:lpstr>
      <vt:lpstr>Overview of Scientific Workflows: Why Use Them?</vt:lpstr>
      <vt:lpstr>Overview</vt:lpstr>
      <vt:lpstr>Workflow Definition</vt:lpstr>
      <vt:lpstr>Sample Workflow</vt:lpstr>
      <vt:lpstr>Workflow schematic of shell script</vt:lpstr>
      <vt:lpstr>Workflow Elements</vt:lpstr>
      <vt:lpstr>Workflow Elements (cont.)</vt:lpstr>
      <vt:lpstr>What do we need help with?</vt:lpstr>
      <vt:lpstr>PowerPoint Presentation</vt:lpstr>
      <vt:lpstr>Workflow Tools</vt:lpstr>
      <vt:lpstr>Problems Workflow Tools Solve</vt:lpstr>
      <vt:lpstr>Workflow Webinar Schedule</vt:lpstr>
      <vt:lpstr>How to select a workflow tool</vt:lpstr>
      <vt:lpstr>Interface</vt:lpstr>
      <vt:lpstr>Workload</vt:lpstr>
      <vt:lpstr>Community</vt:lpstr>
      <vt:lpstr>Push vs. Pull</vt:lpstr>
      <vt:lpstr>Push</vt:lpstr>
      <vt:lpstr>Pull</vt:lpstr>
      <vt:lpstr>How do workflows help real applications?</vt:lpstr>
      <vt:lpstr>CyberShake Computational Requirements</vt:lpstr>
      <vt:lpstr>CyberShake Challenges</vt:lpstr>
      <vt:lpstr>CyberShake workflow solution</vt:lpstr>
      <vt:lpstr>CyberShake solutions</vt:lpstr>
      <vt:lpstr>CyberShake solutions, cont.</vt:lpstr>
      <vt:lpstr>CyberShake solutions, cont.</vt:lpstr>
      <vt:lpstr>CyberShake scalability</vt:lpstr>
      <vt:lpstr>Why should you use workflow tools?</vt:lpstr>
      <vt:lpstr>Thoughts from my workflow experience</vt:lpstr>
      <vt:lpstr>Resources</vt:lpstr>
      <vt:lpstr>Questions?</vt:lpstr>
    </vt:vector>
  </TitlesOfParts>
  <Company>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SCEC/CME Architecture</dc:title>
  <dc:creator>Philip Maechling</dc:creator>
  <cp:lastModifiedBy>Scott Callaghan</cp:lastModifiedBy>
  <cp:revision>1522</cp:revision>
  <cp:lastPrinted>2016-06-28T10:18:49Z</cp:lastPrinted>
  <dcterms:created xsi:type="dcterms:W3CDTF">2002-10-09T15:30:27Z</dcterms:created>
  <dcterms:modified xsi:type="dcterms:W3CDTF">2017-03-07T22:40:30Z</dcterms:modified>
</cp:coreProperties>
</file>