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258" r:id="rId2"/>
    <p:sldId id="267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Callaghan" initials="SC" lastIdx="1" clrIdx="0">
    <p:extLst>
      <p:ext uri="{19B8F6BF-5375-455C-9EA6-DF929625EA0E}">
        <p15:presenceInfo xmlns:p15="http://schemas.microsoft.com/office/powerpoint/2012/main" userId="Scott Callag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f020848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f020848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718225"/>
            <a:ext cx="9144000" cy="44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607" y="744575"/>
            <a:ext cx="7316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4600" y="28341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914600" y="36267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828" y="45204"/>
            <a:ext cx="613775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775903" y="286675"/>
            <a:ext cx="2620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sz="1000" b="1" i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4944000"/>
            <a:ext cx="9144000" cy="1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9144000" cy="8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057475" y="164488"/>
            <a:ext cx="702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041400"/>
            <a:ext cx="8520600" cy="3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688" y="175573"/>
            <a:ext cx="527940" cy="5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subTitle" idx="2"/>
          </p:nvPr>
        </p:nvSpPr>
        <p:spPr>
          <a:xfrm>
            <a:off x="114569" y="4944000"/>
            <a:ext cx="30789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40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flows4hpc.readthedocs.io/en/latest/Sections/01_Software_Stack/02_Runtime_Components/COMPSs.html" TargetMode="External"/><Relationship Id="rId13" Type="http://schemas.openxmlformats.org/officeDocument/2006/relationships/hyperlink" Target="https://www.scec.org/software/cybershake" TargetMode="External"/><Relationship Id="rId3" Type="http://schemas.openxmlformats.org/officeDocument/2006/relationships/hyperlink" Target="http://pegasus.isi.edu/" TargetMode="External"/><Relationship Id="rId7" Type="http://schemas.openxmlformats.org/officeDocument/2006/relationships/hyperlink" Target="https://eflows4hpc.eu/" TargetMode="External"/><Relationship Id="rId12" Type="http://schemas.openxmlformats.org/officeDocument/2006/relationships/hyperlink" Target="https://www.nextflow.io/" TargetMode="External"/><Relationship Id="rId2" Type="http://schemas.openxmlformats.org/officeDocument/2006/relationships/hyperlink" Target="http://www.sce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rsl-project.org/" TargetMode="External"/><Relationship Id="rId11" Type="http://schemas.openxmlformats.org/officeDocument/2006/relationships/hyperlink" Target="http://ccl.cse.nd.edu/software/workqueue/" TargetMode="External"/><Relationship Id="rId5" Type="http://schemas.openxmlformats.org/officeDocument/2006/relationships/hyperlink" Target="http://www.cs.wisc.edu/condor/" TargetMode="External"/><Relationship Id="rId10" Type="http://schemas.openxmlformats.org/officeDocument/2006/relationships/hyperlink" Target="http://ccl.cse.nd.edu/software/makeflow/" TargetMode="External"/><Relationship Id="rId4" Type="http://schemas.openxmlformats.org/officeDocument/2006/relationships/hyperlink" Target="http://pegasus.isi.edu/wms/docs/latest/cli-pegasus-mpi-cluster.php" TargetMode="External"/><Relationship Id="rId9" Type="http://schemas.openxmlformats.org/officeDocument/2006/relationships/hyperlink" Target="https://snakemake.github.io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ctrTitle"/>
          </p:nvPr>
        </p:nvSpPr>
        <p:spPr>
          <a:xfrm>
            <a:off x="914607" y="744575"/>
            <a:ext cx="745353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Simplify Your Science with Workflow Tools</a:t>
            </a:r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"/>
          </p:nvPr>
        </p:nvSpPr>
        <p:spPr>
          <a:xfrm>
            <a:off x="914600" y="2834124"/>
            <a:ext cx="7316700" cy="1215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b="1" dirty="0"/>
              <a:t>Scott Callaghan (SCEC)</a:t>
            </a:r>
            <a:endParaRPr sz="1600" dirty="0"/>
          </a:p>
        </p:txBody>
      </p:sp>
      <p:pic>
        <p:nvPicPr>
          <p:cNvPr id="208" name="Google Shape;2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658" y="245898"/>
            <a:ext cx="568127" cy="2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121" y="208999"/>
            <a:ext cx="358129" cy="30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666" y="221894"/>
            <a:ext cx="772736" cy="27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5518" y="209000"/>
            <a:ext cx="772731" cy="30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7">
            <a:alphaModFix/>
          </a:blip>
          <a:srcRect r="11237"/>
          <a:stretch/>
        </p:blipFill>
        <p:spPr>
          <a:xfrm>
            <a:off x="8196066" y="221890"/>
            <a:ext cx="243144" cy="27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1349" y="245906"/>
            <a:ext cx="900655" cy="22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40703" y="241139"/>
            <a:ext cx="772739" cy="27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10">
            <a:alphaModFix/>
          </a:blip>
          <a:srcRect l="33748"/>
          <a:stretch/>
        </p:blipFill>
        <p:spPr>
          <a:xfrm>
            <a:off x="8527026" y="276345"/>
            <a:ext cx="358125" cy="16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>
            <a:spLocks noGrp="1"/>
          </p:cNvSpPr>
          <p:nvPr>
            <p:ph type="subTitle" idx="2"/>
          </p:nvPr>
        </p:nvSpPr>
        <p:spPr>
          <a:xfrm>
            <a:off x="914600" y="4049288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July 12, 2025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dirty="0"/>
              <a:t>2025 IHPCSS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dirty="0"/>
              <a:t>scottcal@usc.edu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CB94-282A-429D-9377-532CC539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58688-9B68-4D89-825D-57D7F18DD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8520600" cy="3831612"/>
          </a:xfrm>
        </p:spPr>
        <p:txBody>
          <a:bodyPr>
            <a:normAutofit/>
          </a:bodyPr>
          <a:lstStyle/>
          <a:p>
            <a:r>
              <a:rPr lang="en-US" dirty="0"/>
              <a:t>Completed regional hazard calculation for Northern California</a:t>
            </a:r>
          </a:p>
          <a:p>
            <a:pPr>
              <a:spcBef>
                <a:spcPts val="600"/>
              </a:spcBef>
            </a:pPr>
            <a:r>
              <a:rPr lang="en-US" dirty="0"/>
              <a:t>45 days of around-the-clock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Used two systems:</a:t>
            </a:r>
          </a:p>
          <a:p>
            <a:pPr marL="801688" lvl="1"/>
            <a:r>
              <a:rPr lang="en-US" sz="1600" dirty="0"/>
              <a:t>55,000 node-</a:t>
            </a:r>
            <a:r>
              <a:rPr lang="en-US" sz="1600" dirty="0" err="1"/>
              <a:t>hrs</a:t>
            </a:r>
            <a:r>
              <a:rPr lang="en-US" sz="1600" dirty="0"/>
              <a:t> (mostly GPU) on </a:t>
            </a:r>
            <a:r>
              <a:rPr lang="en-US" sz="1600" i="1" dirty="0"/>
              <a:t>Frontier</a:t>
            </a:r>
            <a:r>
              <a:rPr lang="en-US" sz="1600" dirty="0"/>
              <a:t>, peak 44%</a:t>
            </a:r>
          </a:p>
          <a:p>
            <a:pPr marL="801688" lvl="1"/>
            <a:r>
              <a:rPr lang="en-US" sz="1600" dirty="0"/>
              <a:t>125,000 node-</a:t>
            </a:r>
            <a:r>
              <a:rPr lang="en-US" sz="1600" dirty="0" err="1"/>
              <a:t>hrs</a:t>
            </a:r>
            <a:r>
              <a:rPr lang="en-US" sz="1600" dirty="0"/>
              <a:t> (all CPU) on </a:t>
            </a:r>
            <a:r>
              <a:rPr lang="en-US" sz="1600" i="1" dirty="0"/>
              <a:t>Frontera</a:t>
            </a:r>
            <a:r>
              <a:rPr lang="en-US" sz="1600" dirty="0"/>
              <a:t>, peak 12%</a:t>
            </a:r>
          </a:p>
          <a:p>
            <a:pPr>
              <a:spcBef>
                <a:spcPts val="600"/>
              </a:spcBef>
            </a:pPr>
            <a:r>
              <a:rPr lang="en-US" dirty="0"/>
              <a:t>Workflow tools:</a:t>
            </a:r>
          </a:p>
          <a:p>
            <a:pPr marL="801688" lvl="1"/>
            <a:r>
              <a:rPr lang="en-US" sz="1600" dirty="0"/>
              <a:t>Ran 27,720 jobs</a:t>
            </a:r>
          </a:p>
          <a:p>
            <a:pPr marL="801688" lvl="1"/>
            <a:r>
              <a:rPr lang="en-US" sz="1600" dirty="0"/>
              <a:t>Managed 1.0 PB of data</a:t>
            </a:r>
          </a:p>
          <a:p>
            <a:pPr marL="801688" lvl="1"/>
            <a:r>
              <a:rPr lang="en-US" sz="1600" dirty="0"/>
              <a:t>Staged 350 TB from </a:t>
            </a:r>
            <a:r>
              <a:rPr lang="en-US" sz="1600" i="1" dirty="0"/>
              <a:t>Frontier</a:t>
            </a:r>
            <a:r>
              <a:rPr lang="en-US" sz="1600" dirty="0"/>
              <a:t> to </a:t>
            </a:r>
            <a:r>
              <a:rPr lang="en-US" sz="1600" i="1" dirty="0"/>
              <a:t>Frontera</a:t>
            </a:r>
            <a:endParaRPr lang="en-US" sz="1600" dirty="0"/>
          </a:p>
          <a:p>
            <a:pPr marL="801688" lvl="1"/>
            <a:r>
              <a:rPr lang="en-US" sz="1600" dirty="0"/>
              <a:t>Staged 36 TB / 9 M files to long-term storage</a:t>
            </a:r>
          </a:p>
          <a:p>
            <a:pPr marL="801688" lvl="1"/>
            <a:r>
              <a:rPr lang="en-US" sz="1600" dirty="0"/>
              <a:t>Inserted 2.3 billion shaking metrics into local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0969F-9377-407A-A881-16AB0F5BD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 descr="A map of the pacific ocean&#10;&#10;Description automatically generated">
            <a:extLst>
              <a:ext uri="{FF2B5EF4-FFF2-40B4-BE49-F238E27FC236}">
                <a16:creationId xmlns:a16="http://schemas.microsoft.com/office/drawing/2014/main" id="{0EFCB413-3EA5-444A-B179-077D6207C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r="5384" b="4544"/>
          <a:stretch/>
        </p:blipFill>
        <p:spPr>
          <a:xfrm>
            <a:off x="6557554" y="1454532"/>
            <a:ext cx="2586446" cy="3418480"/>
          </a:xfrm>
          <a:prstGeom prst="rect">
            <a:avLst/>
          </a:prstGeom>
        </p:spPr>
      </p:pic>
      <p:sp>
        <p:nvSpPr>
          <p:cNvPr id="7" name="Google Shape;230;p14">
            <a:extLst>
              <a:ext uri="{FF2B5EF4-FFF2-40B4-BE49-F238E27FC236}">
                <a16:creationId xmlns:a16="http://schemas.microsoft.com/office/drawing/2014/main" id="{0D2C775F-C920-4824-873E-33910B2DC12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4848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06A6-57FE-44A9-9525-3766BACC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EEDF2-EB9A-462E-BBBD-077781F2A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bottlenecks are you experiencing in your work that workflow tools might be able to help with?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Take a minute to reflect and come up with a few items.</a:t>
            </a:r>
          </a:p>
          <a:p>
            <a:endParaRPr lang="en-US" dirty="0"/>
          </a:p>
          <a:p>
            <a:r>
              <a:rPr lang="en-US" dirty="0"/>
              <a:t>Now, turn to a neighbor and talk about your bottlenecks with each other.</a:t>
            </a:r>
          </a:p>
          <a:p>
            <a:endParaRPr lang="en-US" dirty="0"/>
          </a:p>
          <a:p>
            <a:r>
              <a:rPr lang="en-US" dirty="0"/>
              <a:t>Who would like to share something smart their partner said?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B6BDB-50DD-4505-9A85-E3046232E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7694366A-4693-434F-BAA6-F5D7E4365C0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493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69F6-ACBE-48FB-8B37-9E25EC48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 tools can help!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4B7D6-DC85-49D1-B3A3-7A0D6C4B2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Mature community of tool developers to improve your efficiency</a:t>
            </a:r>
          </a:p>
          <a:p>
            <a:pPr>
              <a:spcBef>
                <a:spcPts val="600"/>
              </a:spcBef>
            </a:pPr>
            <a:r>
              <a:rPr lang="en-US" dirty="0"/>
              <a:t>Describe your workflow as tasks with dependencies between them</a:t>
            </a:r>
          </a:p>
          <a:p>
            <a:pPr marL="801688" lvl="1"/>
            <a:r>
              <a:rPr lang="en-US" sz="1600" dirty="0"/>
              <a:t>“Tasks” are anything you can run on a computer</a:t>
            </a:r>
          </a:p>
          <a:p>
            <a:pPr>
              <a:spcBef>
                <a:spcPts val="600"/>
              </a:spcBef>
            </a:pPr>
            <a:r>
              <a:rPr lang="en-US" dirty="0"/>
              <a:t>Separation of process from data</a:t>
            </a:r>
          </a:p>
          <a:p>
            <a:pPr marL="801688" lvl="1"/>
            <a:r>
              <a:rPr lang="en-US" sz="1600" dirty="0"/>
              <a:t>Can run the same workflow with different data</a:t>
            </a:r>
          </a:p>
          <a:p>
            <a:pPr marL="801688" lvl="1"/>
            <a:r>
              <a:rPr lang="en-US" sz="1600" dirty="0"/>
              <a:t>Can run the same workflow on different systems</a:t>
            </a:r>
          </a:p>
          <a:p>
            <a:pPr>
              <a:spcBef>
                <a:spcPts val="600"/>
              </a:spcBef>
            </a:pPr>
            <a:r>
              <a:rPr lang="en-US" dirty="0"/>
              <a:t>Provide a variety of features to help address bottlenecks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9269C-2DCE-4AD5-9C99-845A9A825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73072C05-47D8-4D6B-AE53-73616C7AD87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9685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98D6-9526-4703-B30B-C9E8DF6B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tool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96C59-B356-4AE4-92AE-9AF7D07B0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workflow tools, but shared concepts between them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  <a:ea typeface="Cambria" panose="02040503050406030204" pitchFamily="18" charset="0"/>
              </a:rPr>
              <a:t>Way to represent workflow tasks and their data</a:t>
            </a:r>
          </a:p>
          <a:p>
            <a:pPr marL="801688" lvl="1"/>
            <a:r>
              <a:rPr lang="en-US" sz="1600" dirty="0">
                <a:latin typeface="+mn-lt"/>
                <a:ea typeface="Cambria" panose="02040503050406030204" pitchFamily="18" charset="0"/>
              </a:rPr>
              <a:t>Can be specified through API, annotations, GUI</a:t>
            </a:r>
          </a:p>
          <a:p>
            <a:pPr marL="801688" lvl="1"/>
            <a:r>
              <a:rPr lang="en-US" sz="1600" dirty="0">
                <a:latin typeface="+mn-lt"/>
                <a:ea typeface="Cambria" panose="02040503050406030204" pitchFamily="18" charset="0"/>
              </a:rPr>
              <a:t>Explicit or implicit data roles</a:t>
            </a:r>
            <a:endParaRPr lang="en-US" dirty="0">
              <a:latin typeface="+mn-lt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  <a:ea typeface="Cambria" panose="02040503050406030204" pitchFamily="18" charset="0"/>
              </a:rPr>
              <a:t>Workflow prepared to run on certain hardware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  <a:ea typeface="Cambria" panose="02040503050406030204" pitchFamily="18" charset="0"/>
              </a:rPr>
              <a:t>Schedule and run the workflow, honoring dependencies</a:t>
            </a:r>
          </a:p>
          <a:p>
            <a:pPr marL="801688" lvl="1"/>
            <a:r>
              <a:rPr lang="en-US" sz="1600" dirty="0">
                <a:latin typeface="+mn-lt"/>
                <a:ea typeface="Cambria" panose="02040503050406030204" pitchFamily="18" charset="0"/>
              </a:rPr>
              <a:t>May include remote job submission and data transfer</a:t>
            </a:r>
          </a:p>
          <a:p>
            <a:pPr marL="801688" lvl="1"/>
            <a:r>
              <a:rPr lang="en-US" sz="1600" dirty="0">
                <a:latin typeface="+mn-lt"/>
                <a:ea typeface="Cambria" panose="02040503050406030204" pitchFamily="18" charset="0"/>
              </a:rPr>
              <a:t>Some tools support interactivity and notebooks</a:t>
            </a:r>
          </a:p>
          <a:p>
            <a:pPr marL="801688" lvl="1"/>
            <a:r>
              <a:rPr lang="en-US" sz="1600" dirty="0">
                <a:latin typeface="+mn-lt"/>
                <a:ea typeface="Cambria" panose="02040503050406030204" pitchFamily="18" charset="0"/>
              </a:rPr>
              <a:t>Capture of metadata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  <a:ea typeface="Cambria" panose="02040503050406030204" pitchFamily="18" charset="0"/>
              </a:rPr>
              <a:t>User monitors workflow execution</a:t>
            </a:r>
          </a:p>
          <a:p>
            <a:pPr marL="801688" lvl="1"/>
            <a:r>
              <a:rPr lang="en-US" sz="1600" dirty="0">
                <a:latin typeface="+mn-lt"/>
                <a:ea typeface="Cambria" panose="02040503050406030204" pitchFamily="18" charset="0"/>
              </a:rPr>
              <a:t>May include error handling and retry provisions</a:t>
            </a:r>
            <a:endParaRPr lang="en-US" sz="16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10E19-5718-459F-92DD-3AC3CDA41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6249DC3E-FFC0-4872-8848-1C920BEC599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5172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1863-35E7-4C24-9EBF-731AD1BC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8820-0566-4983-BB81-518BFAF1C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140" y="881343"/>
            <a:ext cx="6132935" cy="823632"/>
          </a:xfrm>
        </p:spPr>
        <p:txBody>
          <a:bodyPr>
            <a:normAutofit/>
          </a:bodyPr>
          <a:lstStyle/>
          <a:p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 National Academy of Sciences commissioned a report on automated research workflows (ARWs) in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C3278-8F60-4836-83FD-98A5FBC226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 descr="A spiral staircase with text overlay&#10;&#10;Description automatically generated with low confidence">
            <a:extLst>
              <a:ext uri="{FF2B5EF4-FFF2-40B4-BE49-F238E27FC236}">
                <a16:creationId xmlns:a16="http://schemas.microsoft.com/office/drawing/2014/main" id="{0ED029B2-6FF9-4741-B4A7-413DA8877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75" y="942486"/>
            <a:ext cx="2546675" cy="38200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BF221-9F76-4B67-A067-CE19BD955FAB}"/>
              </a:ext>
            </a:extLst>
          </p:cNvPr>
          <p:cNvSpPr txBox="1">
            <a:spLocks/>
          </p:cNvSpPr>
          <p:nvPr/>
        </p:nvSpPr>
        <p:spPr>
          <a:xfrm>
            <a:off x="356387" y="4172618"/>
            <a:ext cx="9542051" cy="3599782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A9950B3-4994-4C68-8E5E-B9E489383D77}"/>
              </a:ext>
            </a:extLst>
          </p:cNvPr>
          <p:cNvSpPr txBox="1">
            <a:spLocks/>
          </p:cNvSpPr>
          <p:nvPr/>
        </p:nvSpPr>
        <p:spPr>
          <a:xfrm>
            <a:off x="173926" y="1527338"/>
            <a:ext cx="6249472" cy="117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“T</a:t>
            </a: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he common goal of researchers implementing ARWs is to </a:t>
            </a:r>
            <a:r>
              <a:rPr lang="en-US" sz="16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accelerate scientific knowledge generation, potentially by orders of magnitude, while achieving greater control and reproducibility in the scientific process.”</a:t>
            </a:r>
            <a:endParaRPr lang="en-US" sz="16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BAA690A-1AAA-4030-87F0-D5D8B83D2ECD}"/>
              </a:ext>
            </a:extLst>
          </p:cNvPr>
          <p:cNvSpPr txBox="1">
            <a:spLocks/>
          </p:cNvSpPr>
          <p:nvPr/>
        </p:nvSpPr>
        <p:spPr>
          <a:xfrm>
            <a:off x="122850" y="2605346"/>
            <a:ext cx="6249472" cy="253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“The tools and techniques being developed under the large umbrella of ARWs promise to transform the centuries-old serial method of research investigation... Simultaneously, ARWs provide a way to satisfy pressing demands across fields to increase interoperability, reproducibility, replicability, and trustworthiness by </a:t>
            </a:r>
            <a:r>
              <a:rPr lang="en-US" sz="16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better tracking results, recording data, establishing provenance, and creating more consistent</a:t>
            </a:r>
            <a:r>
              <a:rPr lang="en-US" sz="16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metadata than even the most dedicated researchers can provide themselves.”</a:t>
            </a:r>
            <a:endParaRPr lang="en-US" sz="16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30;p14">
            <a:extLst>
              <a:ext uri="{FF2B5EF4-FFF2-40B4-BE49-F238E27FC236}">
                <a16:creationId xmlns:a16="http://schemas.microsoft.com/office/drawing/2014/main" id="{9AD4E6BF-E478-47E5-8660-4FEE66E35E8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3B8FD4C-0DE2-4BEA-B126-3C69394EAEA5}"/>
              </a:ext>
            </a:extLst>
          </p:cNvPr>
          <p:cNvSpPr txBox="1">
            <a:spLocks/>
          </p:cNvSpPr>
          <p:nvPr/>
        </p:nvSpPr>
        <p:spPr>
          <a:xfrm>
            <a:off x="172814" y="1527338"/>
            <a:ext cx="6249472" cy="117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“T</a:t>
            </a: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he common goal of researchers implementing ARWs is to accelerate scientific knowledge generation, potentially by orders of magnitude, while achieving greater control and reproducibility in the scientific process.”</a:t>
            </a:r>
            <a:endParaRPr lang="en-US" sz="16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96F061-CF3C-446E-859D-CD3855A8D79F}"/>
              </a:ext>
            </a:extLst>
          </p:cNvPr>
          <p:cNvSpPr txBox="1">
            <a:spLocks/>
          </p:cNvSpPr>
          <p:nvPr/>
        </p:nvSpPr>
        <p:spPr>
          <a:xfrm>
            <a:off x="122815" y="2609509"/>
            <a:ext cx="6249472" cy="253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“The tools and techniques being developed under the large umbrella of ARWs promise to transform the centuries-old serial method of research investigation... Simultaneously, ARWs provide a way to satisfy pressing demands across fields to increase interoperability, reproducibility, replicability, and trustworthiness by better tracking results, recording data, establishing provenance, and creating more consistent</a:t>
            </a: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metadata than even the most dedicated researchers can provide themselves.”</a:t>
            </a:r>
            <a:endParaRPr lang="en-US" sz="16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46C6-B432-4E7C-81CE-FD64553E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BEF2-4703-41B6-A2B4-156CF5029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41399"/>
            <a:ext cx="6384375" cy="3842593"/>
          </a:xfrm>
        </p:spPr>
        <p:txBody>
          <a:bodyPr>
            <a:normAutofit/>
          </a:bodyPr>
          <a:lstStyle/>
          <a:p>
            <a:r>
              <a:rPr lang="en-US" dirty="0"/>
              <a:t>Pegasus-WMS (what I use)</a:t>
            </a:r>
          </a:p>
          <a:p>
            <a:pPr marL="800100" lvl="1"/>
            <a:r>
              <a:rPr lang="en-US" sz="1600" dirty="0"/>
              <a:t>Developed at USC’s Information Sciences Institute</a:t>
            </a:r>
          </a:p>
          <a:p>
            <a:pPr>
              <a:spcBef>
                <a:spcPts val="300"/>
              </a:spcBef>
            </a:pPr>
            <a:r>
              <a:rPr lang="en-US" dirty="0"/>
              <a:t>Used in many science domains, including LIGO project</a:t>
            </a:r>
          </a:p>
          <a:p>
            <a:pPr>
              <a:spcBef>
                <a:spcPts val="300"/>
              </a:spcBef>
            </a:pPr>
            <a:r>
              <a:rPr lang="en-US" dirty="0"/>
              <a:t>Workflows are executed from local machine</a:t>
            </a:r>
          </a:p>
          <a:p>
            <a:pPr marL="800100" lvl="1"/>
            <a:r>
              <a:rPr lang="en-US" sz="1600" dirty="0"/>
              <a:t>Jobs can run on local machine or on distributed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You use API to write code describing workflow</a:t>
            </a:r>
          </a:p>
          <a:p>
            <a:pPr marL="800100" lvl="1"/>
            <a:r>
              <a:rPr lang="en-US" sz="1600" dirty="0"/>
              <a:t>Python (recommended), R, or Java</a:t>
            </a:r>
          </a:p>
          <a:p>
            <a:pPr marL="800100" lvl="1"/>
            <a:r>
              <a:rPr lang="en-US" sz="1600" dirty="0"/>
              <a:t>Define tasks with parent / child relationships</a:t>
            </a:r>
          </a:p>
          <a:p>
            <a:pPr marL="800100" lvl="1"/>
            <a:r>
              <a:rPr lang="en-US" sz="1600" dirty="0"/>
              <a:t>Describe files and their roles</a:t>
            </a:r>
          </a:p>
          <a:p>
            <a:pPr>
              <a:spcBef>
                <a:spcPts val="300"/>
              </a:spcBef>
            </a:pPr>
            <a:r>
              <a:rPr lang="en-US" dirty="0"/>
              <a:t>Pegasus creates YAML file describing workflow</a:t>
            </a:r>
          </a:p>
          <a:p>
            <a:pPr>
              <a:spcBef>
                <a:spcPts val="300"/>
              </a:spcBef>
            </a:pPr>
            <a:r>
              <a:rPr lang="en-US" dirty="0"/>
              <a:t>Workflow represented by directed acyclic graph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D1759-4E25-4856-B0C2-1404130FF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81360DA-A91C-47EB-8AE9-1E668D42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837471"/>
            <a:ext cx="2609850" cy="4046522"/>
          </a:xfrm>
          <a:prstGeom prst="rect">
            <a:avLst/>
          </a:prstGeom>
        </p:spPr>
      </p:pic>
      <p:sp>
        <p:nvSpPr>
          <p:cNvPr id="7" name="Google Shape;230;p14">
            <a:extLst>
              <a:ext uri="{FF2B5EF4-FFF2-40B4-BE49-F238E27FC236}">
                <a16:creationId xmlns:a16="http://schemas.microsoft.com/office/drawing/2014/main" id="{4A344238-2DF1-4FEA-B9F1-8A0DBBEF9CA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6710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4568-7BA3-4981-8959-D0AFB925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07E3D-70C6-471B-8A5B-6AB4AE937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75" y="878001"/>
            <a:ext cx="4488900" cy="4265488"/>
          </a:xfrm>
        </p:spPr>
        <p:txBody>
          <a:bodyPr>
            <a:normAutofit/>
          </a:bodyPr>
          <a:lstStyle/>
          <a:p>
            <a:r>
              <a:rPr lang="en-US" dirty="0"/>
              <a:t>                  (U of Chicago/Argonne NL)</a:t>
            </a:r>
          </a:p>
          <a:p>
            <a:pPr marL="742950" lvl="1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Parallelize Python by annotating functions or external apps</a:t>
            </a:r>
          </a:p>
          <a:p>
            <a:pPr marL="742950" lvl="1">
              <a:spcBef>
                <a:spcPts val="200"/>
              </a:spcBef>
            </a:pPr>
            <a:r>
              <a:rPr lang="en-US" sz="1600" dirty="0"/>
              <a:t>Integrated with </a:t>
            </a:r>
            <a:r>
              <a:rPr lang="en-US" sz="1600" dirty="0" err="1"/>
              <a:t>Jupyter</a:t>
            </a:r>
            <a:r>
              <a:rPr lang="en-US" sz="1600" dirty="0"/>
              <a:t> notebooks</a:t>
            </a:r>
          </a:p>
          <a:p>
            <a:pPr marL="742950" lvl="1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Link outputs and inputs of annotations to describe workflow</a:t>
            </a:r>
          </a:p>
          <a:p>
            <a:pPr marL="742950" lvl="1"/>
            <a:endParaRPr lang="en-US" sz="1600" dirty="0"/>
          </a:p>
          <a:p>
            <a:pPr marL="742950" lvl="1"/>
            <a:endParaRPr lang="en-US" sz="1600" dirty="0"/>
          </a:p>
          <a:p>
            <a:pPr marL="742950" lvl="1"/>
            <a:endParaRPr lang="en-US" sz="1600" dirty="0"/>
          </a:p>
          <a:p>
            <a:pPr marL="742950" lvl="1"/>
            <a:endParaRPr lang="en-US" sz="1600" dirty="0"/>
          </a:p>
          <a:p>
            <a:pPr marL="742950" lvl="1"/>
            <a:endParaRPr lang="en-US" sz="1600" dirty="0"/>
          </a:p>
          <a:p>
            <a:pPr marL="742950" lvl="1"/>
            <a:endParaRPr lang="en-US" sz="1600" dirty="0"/>
          </a:p>
          <a:p>
            <a:pPr marL="425450" lvl="1" indent="0">
              <a:buNone/>
            </a:pPr>
            <a:endParaRPr lang="en-US" sz="1600" dirty="0"/>
          </a:p>
          <a:p>
            <a:pPr marL="742950" lvl="1"/>
            <a:r>
              <a:rPr lang="en-US" sz="1600" dirty="0"/>
              <a:t>Focus on large data, many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E5636-E5E8-4C5C-B1D1-059D067CBF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ADDD3-7F5B-4204-822F-B48C26DFCEE5}"/>
              </a:ext>
            </a:extLst>
          </p:cNvPr>
          <p:cNvSpPr txBox="1"/>
          <p:nvPr/>
        </p:nvSpPr>
        <p:spPr>
          <a:xfrm>
            <a:off x="827755" y="2609850"/>
            <a:ext cx="39061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@bash_app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=("output/p1.out", "w"),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stderr=("output/p1.err", "w")):</a:t>
            </a:r>
          </a:p>
          <a:p>
            <a:r>
              <a:rPr lang="en-US" sz="11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#Call a bash command-line app ‘simulate’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"app/simulate"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call the </a:t>
            </a:r>
            <a:r>
              <a:rPr lang="en-US" sz="11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1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 and wait for the result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().result()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open the output file and read the result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with open('output/p1.out', 'r') as f: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F450FC-DCFB-4CA6-B2FC-5F9CC67CD77D}"/>
              </a:ext>
            </a:extLst>
          </p:cNvPr>
          <p:cNvSpPr txBox="1">
            <a:spLocks/>
          </p:cNvSpPr>
          <p:nvPr/>
        </p:nvSpPr>
        <p:spPr>
          <a:xfrm>
            <a:off x="4655075" y="878001"/>
            <a:ext cx="4488900" cy="17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3300" dirty="0"/>
              <a:t>eFlows4HPC (BSC)</a:t>
            </a:r>
          </a:p>
          <a:p>
            <a:pPr marL="744538" lvl="1">
              <a:lnSpc>
                <a:spcPct val="120000"/>
              </a:lnSpc>
              <a:spcBef>
                <a:spcPts val="200"/>
              </a:spcBef>
            </a:pPr>
            <a:r>
              <a:rPr lang="en-US" sz="2880" dirty="0"/>
              <a:t>Workflow platform integrating different workflow software elements</a:t>
            </a:r>
          </a:p>
          <a:p>
            <a:pPr marL="744538" lvl="1">
              <a:lnSpc>
                <a:spcPct val="120000"/>
              </a:lnSpc>
              <a:spcBef>
                <a:spcPts val="400"/>
              </a:spcBef>
            </a:pPr>
            <a:r>
              <a:rPr lang="en-US" sz="2880" dirty="0" err="1"/>
              <a:t>PyCOMPS</a:t>
            </a:r>
            <a:r>
              <a:rPr lang="en-US" sz="2880" dirty="0"/>
              <a:t> responsible for runtime</a:t>
            </a:r>
          </a:p>
          <a:p>
            <a:pPr marL="744538" lvl="1">
              <a:lnSpc>
                <a:spcPct val="120000"/>
              </a:lnSpc>
              <a:spcBef>
                <a:spcPts val="400"/>
              </a:spcBef>
            </a:pPr>
            <a:r>
              <a:rPr lang="en-US" sz="2880" dirty="0"/>
              <a:t>Workflows-as-a-service paradigm</a:t>
            </a:r>
            <a:endParaRPr lang="en-US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C35169-5809-46E7-810F-BB782E1B1CAB}"/>
              </a:ext>
            </a:extLst>
          </p:cNvPr>
          <p:cNvGrpSpPr/>
          <p:nvPr/>
        </p:nvGrpSpPr>
        <p:grpSpPr>
          <a:xfrm>
            <a:off x="562308" y="926991"/>
            <a:ext cx="990333" cy="341213"/>
            <a:chOff x="1295400" y="5938706"/>
            <a:chExt cx="3505200" cy="1207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16057D-F1FA-492A-B097-B191B3133BD7}"/>
                </a:ext>
              </a:extLst>
            </p:cNvPr>
            <p:cNvSpPr/>
            <p:nvPr/>
          </p:nvSpPr>
          <p:spPr>
            <a:xfrm>
              <a:off x="1295400" y="5938706"/>
              <a:ext cx="3505200" cy="12076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" name="Picture 9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4E68602D-8580-4F0C-A987-7950591A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941878"/>
              <a:ext cx="3435624" cy="1158222"/>
            </a:xfrm>
            <a:prstGeom prst="rect">
              <a:avLst/>
            </a:prstGeom>
          </p:spPr>
        </p:pic>
      </p:grpSp>
      <p:pic>
        <p:nvPicPr>
          <p:cNvPr id="11" name="Picture 10" descr="A screenshot of a software&#10;&#10;Description automatically generated">
            <a:extLst>
              <a:ext uri="{FF2B5EF4-FFF2-40B4-BE49-F238E27FC236}">
                <a16:creationId xmlns:a16="http://schemas.microsoft.com/office/drawing/2014/main" id="{85FFEDF7-473D-4612-A3B7-212E12301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79" y="2757492"/>
            <a:ext cx="3906170" cy="20792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A0D4-4F47-4D79-B116-031D94883BB9}"/>
              </a:ext>
            </a:extLst>
          </p:cNvPr>
          <p:cNvGrpSpPr/>
          <p:nvPr/>
        </p:nvGrpSpPr>
        <p:grpSpPr>
          <a:xfrm>
            <a:off x="7731671" y="855005"/>
            <a:ext cx="1339862" cy="405496"/>
            <a:chOff x="7165185" y="-709108"/>
            <a:chExt cx="3772761" cy="11417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3B47C0-6C27-425D-B8AE-959D6F7D2D68}"/>
                </a:ext>
              </a:extLst>
            </p:cNvPr>
            <p:cNvSpPr/>
            <p:nvPr/>
          </p:nvSpPr>
          <p:spPr>
            <a:xfrm>
              <a:off x="7165186" y="-709108"/>
              <a:ext cx="3772760" cy="1062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4" name="Picture 13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04B8D9A-F2F0-4BEE-8A4B-E7452AD91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04"/>
            <a:stretch/>
          </p:blipFill>
          <p:spPr>
            <a:xfrm>
              <a:off x="7165185" y="-673012"/>
              <a:ext cx="3772760" cy="1105694"/>
            </a:xfrm>
            <a:prstGeom prst="rect">
              <a:avLst/>
            </a:prstGeom>
          </p:spPr>
        </p:pic>
      </p:grpSp>
      <p:sp>
        <p:nvSpPr>
          <p:cNvPr id="15" name="Google Shape;230;p14">
            <a:extLst>
              <a:ext uri="{FF2B5EF4-FFF2-40B4-BE49-F238E27FC236}">
                <a16:creationId xmlns:a16="http://schemas.microsoft.com/office/drawing/2014/main" id="{445B6961-F1A7-4C1C-BDFA-F4A66E9F49A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278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619A-F436-4948-A3BB-DB24FA09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8A79-1A26-4610-92B3-478496C3B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8520600" cy="390258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Snakemake</a:t>
            </a:r>
            <a:r>
              <a:rPr lang="en-US" dirty="0"/>
              <a:t> (international; most maintainers in Europe)</a:t>
            </a:r>
          </a:p>
          <a:p>
            <a:pPr marL="796925" lvl="1"/>
            <a:r>
              <a:rPr lang="en-US" sz="1600" dirty="0"/>
              <a:t>Create “rules” in </a:t>
            </a:r>
            <a:r>
              <a:rPr lang="en-US" sz="1600" dirty="0" err="1"/>
              <a:t>Pythonish</a:t>
            </a:r>
            <a:r>
              <a:rPr lang="en-US" sz="1600" dirty="0"/>
              <a:t> language describing how to create outputs from inputs</a:t>
            </a:r>
          </a:p>
          <a:p>
            <a:pPr marL="796925" lvl="1"/>
            <a:r>
              <a:rPr lang="en-US" sz="1600" dirty="0"/>
              <a:t>Good integration with </a:t>
            </a:r>
            <a:r>
              <a:rPr lang="en-US" sz="1600" dirty="0" err="1"/>
              <a:t>Conda</a:t>
            </a:r>
            <a:r>
              <a:rPr lang="en-US" sz="1600" dirty="0"/>
              <a:t> and containers</a:t>
            </a:r>
          </a:p>
          <a:p>
            <a:pPr marL="796925" lvl="1"/>
            <a:r>
              <a:rPr lang="en-US" sz="1600" dirty="0"/>
              <a:t>Support for dynamic workflows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Makeflow</a:t>
            </a:r>
            <a:r>
              <a:rPr lang="en-US" dirty="0"/>
              <a:t> (Notre Dame)</a:t>
            </a:r>
          </a:p>
          <a:p>
            <a:pPr marL="796925" lvl="1"/>
            <a:r>
              <a:rPr lang="en-US" sz="1600" dirty="0" err="1"/>
              <a:t>Makefile</a:t>
            </a:r>
            <a:r>
              <a:rPr lang="en-US" sz="1600" dirty="0"/>
              <a:t>-type syntax to specify workflow</a:t>
            </a:r>
          </a:p>
          <a:p>
            <a:pPr marL="1147763" lvl="2"/>
            <a:r>
              <a:rPr lang="en-US" dirty="0"/>
              <a:t>Targets are output files, dependent on input files, with execution string to run </a:t>
            </a:r>
          </a:p>
          <a:p>
            <a:pPr marL="796925" lvl="1"/>
            <a:r>
              <a:rPr lang="en-US" sz="1600" dirty="0"/>
              <a:t>Can work with Work Queue for management of compute resources (workers)</a:t>
            </a:r>
          </a:p>
          <a:p>
            <a:pPr marL="1147763" lvl="2"/>
            <a:r>
              <a:rPr lang="en-US" dirty="0"/>
              <a:t>Multiple clusters, pilot jobs, dynamic worker pool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Nextflow</a:t>
            </a:r>
            <a:r>
              <a:rPr lang="en-US" dirty="0"/>
              <a:t> (</a:t>
            </a:r>
            <a:r>
              <a:rPr lang="en-US" dirty="0" err="1"/>
              <a:t>Seqera</a:t>
            </a:r>
            <a:r>
              <a:rPr lang="en-US" dirty="0"/>
              <a:t> Labs in Barcelona, but open source)</a:t>
            </a:r>
          </a:p>
          <a:p>
            <a:pPr marL="796925" lvl="1"/>
            <a:r>
              <a:rPr lang="en-US" sz="1600" dirty="0"/>
              <a:t>Uses dataflow paradigm: tasks write/read from channels (not always a file), can be piped</a:t>
            </a:r>
          </a:p>
          <a:p>
            <a:pPr marL="796925" lvl="1"/>
            <a:r>
              <a:rPr lang="en-US" sz="1600" dirty="0"/>
              <a:t>Custom scripting language for defining workflows</a:t>
            </a:r>
          </a:p>
          <a:p>
            <a:pPr marL="796925" lvl="1"/>
            <a:r>
              <a:rPr lang="en-US" sz="1600" dirty="0"/>
              <a:t>Integrates well with containers</a:t>
            </a:r>
          </a:p>
          <a:p>
            <a:pPr>
              <a:lnSpc>
                <a:spcPct val="100000"/>
              </a:lnSpc>
            </a:pPr>
            <a:r>
              <a:rPr lang="en-US" dirty="0"/>
              <a:t>Many more!  Ask me about specific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8599-6F4B-403C-86EF-6A10E63CD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A84555-D376-4A9E-96B9-2EB27B17075B}"/>
              </a:ext>
            </a:extLst>
          </p:cNvPr>
          <p:cNvGrpSpPr/>
          <p:nvPr/>
        </p:nvGrpSpPr>
        <p:grpSpPr>
          <a:xfrm>
            <a:off x="7185447" y="922232"/>
            <a:ext cx="1843984" cy="411468"/>
            <a:chOff x="4495800" y="2743200"/>
            <a:chExt cx="3786415" cy="844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5F55F1-E369-4DCB-9E74-519BE34956FB}"/>
                </a:ext>
              </a:extLst>
            </p:cNvPr>
            <p:cNvSpPr/>
            <p:nvPr/>
          </p:nvSpPr>
          <p:spPr>
            <a:xfrm>
              <a:off x="4495800" y="2743200"/>
              <a:ext cx="3786415" cy="8449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 descr="A white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54FCD5E0-E8C7-47E7-8C19-A9C9B0011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743200"/>
              <a:ext cx="3786415" cy="844903"/>
            </a:xfrm>
            <a:prstGeom prst="rect">
              <a:avLst/>
            </a:prstGeom>
          </p:spPr>
        </p:pic>
      </p:grpSp>
      <p:pic>
        <p:nvPicPr>
          <p:cNvPr id="9" name="Picture 8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6BF364E-7F87-4A38-9F4E-952B92807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48" y="1985633"/>
            <a:ext cx="2727252" cy="681813"/>
          </a:xfrm>
          <a:prstGeom prst="rect">
            <a:avLst/>
          </a:prstGeom>
        </p:spPr>
      </p:pic>
      <p:pic>
        <p:nvPicPr>
          <p:cNvPr id="10" name="Picture 9" descr="A green letter 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BD78FB2-CBB5-4ED6-B273-0A271C212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91" y="3244948"/>
            <a:ext cx="2204240" cy="442230"/>
          </a:xfrm>
          <a:prstGeom prst="rect">
            <a:avLst/>
          </a:prstGeom>
        </p:spPr>
      </p:pic>
      <p:sp>
        <p:nvSpPr>
          <p:cNvPr id="11" name="Google Shape;230;p14">
            <a:extLst>
              <a:ext uri="{FF2B5EF4-FFF2-40B4-BE49-F238E27FC236}">
                <a16:creationId xmlns:a16="http://schemas.microsoft.com/office/drawing/2014/main" id="{F2F5E6CD-76E4-411E-A3ED-6EFCEF4493D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6570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E4EA-5D75-4E27-9F5C-6DE9EC62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what about Python scripts?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34EA-E583-49A3-A63B-31FCA4CAF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You can reproduce some features with custom scripts</a:t>
            </a:r>
          </a:p>
          <a:p>
            <a:pPr>
              <a:spcBef>
                <a:spcPts val="600"/>
              </a:spcBef>
            </a:pPr>
            <a:r>
              <a:rPr lang="en-US" dirty="0"/>
              <a:t>Cluster scheduler supports basic features</a:t>
            </a:r>
          </a:p>
          <a:p>
            <a:pPr lvl="1"/>
            <a:r>
              <a:rPr lang="en-US" dirty="0"/>
              <a:t>Can enforce job dependencies</a:t>
            </a:r>
          </a:p>
          <a:p>
            <a:pPr lvl="1"/>
            <a:r>
              <a:rPr lang="en-US" dirty="0"/>
              <a:t>Email notifications when complete</a:t>
            </a:r>
          </a:p>
          <a:p>
            <a:pPr>
              <a:spcBef>
                <a:spcPts val="600"/>
              </a:spcBef>
            </a:pPr>
            <a:r>
              <a:rPr lang="en-US" dirty="0"/>
              <a:t>Can check exit status and retry on failure</a:t>
            </a:r>
          </a:p>
          <a:p>
            <a:pPr>
              <a:spcBef>
                <a:spcPts val="600"/>
              </a:spcBef>
            </a:pPr>
            <a:r>
              <a:rPr lang="en-US" dirty="0"/>
              <a:t>Copy files in and out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4BFBA-4E4A-48B1-A4D6-A8004A04D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798F2F86-CA99-4EE1-BCF0-DD0A9C6260F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2535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8D84-5D55-4310-AE7B-7F317A13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approach should you 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36410-0180-4478-A8A3-5DDBDCED4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pros and cons of using an established tool or custom scripts?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78FB8-6957-4EAB-B286-0A9289FE4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EF103E81-EA24-487C-81AD-9AD13965FBD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5497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8A5065B-3E44-408B-AE5F-FDAE69B4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I’ve got a problem.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E1FEA6-0141-4DD8-B535-B19805F3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41400"/>
            <a:ext cx="8489401" cy="3527400"/>
          </a:xfrm>
        </p:spPr>
        <p:txBody>
          <a:bodyPr>
            <a:normAutofit/>
          </a:bodyPr>
          <a:lstStyle/>
          <a:p>
            <a:pPr marL="114300" indent="0" algn="ctr">
              <a:spcBef>
                <a:spcPts val="400"/>
              </a:spcBef>
              <a:buNone/>
            </a:pPr>
            <a:r>
              <a:rPr lang="en-US" sz="2800" dirty="0"/>
              <a:t>300,000 earthquakes</a:t>
            </a:r>
          </a:p>
          <a:p>
            <a:pPr marL="114300" indent="0" algn="ctr">
              <a:spcBef>
                <a:spcPts val="400"/>
              </a:spcBef>
              <a:buNone/>
            </a:pPr>
            <a:endParaRPr lang="en-US" sz="2800" dirty="0"/>
          </a:p>
          <a:p>
            <a:pPr marL="114300" indent="0" algn="ctr">
              <a:spcBef>
                <a:spcPts val="400"/>
              </a:spcBef>
              <a:buNone/>
            </a:pPr>
            <a:r>
              <a:rPr lang="en-US" sz="2800" dirty="0"/>
              <a:t>127 million seismograms</a:t>
            </a:r>
          </a:p>
          <a:p>
            <a:pPr marL="114300" indent="0" algn="ctr">
              <a:spcBef>
                <a:spcPts val="400"/>
              </a:spcBef>
              <a:buNone/>
            </a:pPr>
            <a:endParaRPr lang="en-US" sz="2800" dirty="0"/>
          </a:p>
          <a:p>
            <a:pPr marL="114300" indent="0" algn="ctr">
              <a:spcBef>
                <a:spcPts val="400"/>
              </a:spcBef>
              <a:buNone/>
            </a:pPr>
            <a:r>
              <a:rPr lang="en-US" sz="2800" dirty="0"/>
              <a:t>5 million computational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74863-C269-4646-B340-BA707E331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20" name="Google Shape;230;p14">
            <a:extLst>
              <a:ext uri="{FF2B5EF4-FFF2-40B4-BE49-F238E27FC236}">
                <a16:creationId xmlns:a16="http://schemas.microsoft.com/office/drawing/2014/main" id="{A7D66359-A6DF-42CD-A048-B9F11FE94BE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76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E11E-6A63-4D02-8210-01CFAAFB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B74F-3973-4D74-9628-A0958D4C6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Workflow tools exist!</a:t>
            </a:r>
          </a:p>
          <a:p>
            <a:pPr marL="796925" lvl="1"/>
            <a:r>
              <a:rPr lang="en-US" sz="1600" dirty="0"/>
              <a:t>Designed to resolve bottlenecks and improve your efficiency</a:t>
            </a:r>
          </a:p>
          <a:p>
            <a:pPr>
              <a:spcBef>
                <a:spcPts val="600"/>
              </a:spcBef>
            </a:pPr>
            <a:r>
              <a:rPr lang="en-US" dirty="0"/>
              <a:t>Work with any computational tasks</a:t>
            </a:r>
          </a:p>
          <a:p>
            <a:pPr marL="796925" lvl="1"/>
            <a:r>
              <a:rPr lang="en-US" sz="1600" dirty="0"/>
              <a:t>No changes required to application codes</a:t>
            </a:r>
          </a:p>
          <a:p>
            <a:pPr>
              <a:spcBef>
                <a:spcPts val="600"/>
              </a:spcBef>
            </a:pPr>
            <a:r>
              <a:rPr lang="en-US" dirty="0"/>
              <a:t>Help manage jobs, files, and metadata</a:t>
            </a:r>
          </a:p>
          <a:p>
            <a:pPr>
              <a:spcBef>
                <a:spcPts val="600"/>
              </a:spcBef>
            </a:pPr>
            <a:r>
              <a:rPr lang="en-US" dirty="0"/>
              <a:t>Separate process from data</a:t>
            </a:r>
          </a:p>
          <a:p>
            <a:pPr marL="796925" lvl="1"/>
            <a:r>
              <a:rPr lang="en-US" sz="1600" dirty="0"/>
              <a:t>Distributed execution</a:t>
            </a:r>
          </a:p>
          <a:p>
            <a:pPr marL="796925" lvl="1"/>
            <a:r>
              <a:rPr lang="en-US" sz="1600" dirty="0"/>
              <a:t>Migrate workflow to new systems</a:t>
            </a:r>
          </a:p>
          <a:p>
            <a:pPr marL="796925" lvl="1"/>
            <a:r>
              <a:rPr lang="en-US" sz="1600" dirty="0"/>
              <a:t>Easy to explain your process to new users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75EFF-3B11-4E57-ADDF-7A9C57A75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717649EE-53BF-432F-9D41-A84B915489D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5408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2FC-CFD1-4566-AFAB-1758CED0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62B3D-57C1-4FCC-905F-5B481710C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Automation is vital, even without workflow tools</a:t>
            </a:r>
          </a:p>
          <a:p>
            <a:pPr marL="796925" lvl="1"/>
            <a:r>
              <a:rPr lang="en-US" sz="1600" dirty="0"/>
              <a:t>Eliminate human polling</a:t>
            </a:r>
          </a:p>
          <a:p>
            <a:pPr marL="796925" lvl="1"/>
            <a:r>
              <a:rPr lang="en-US" sz="1600" dirty="0"/>
              <a:t>Get everything to run automatically if successful</a:t>
            </a:r>
          </a:p>
          <a:p>
            <a:pPr marL="796925" lvl="1"/>
            <a:r>
              <a:rPr lang="en-US" sz="1600" dirty="0"/>
              <a:t>Be able to recover from common errors</a:t>
            </a:r>
          </a:p>
          <a:p>
            <a:pPr>
              <a:spcBef>
                <a:spcPts val="600"/>
              </a:spcBef>
            </a:pPr>
            <a:r>
              <a:rPr lang="en-US" dirty="0"/>
              <a:t>Put ALL processing steps in the workflow</a:t>
            </a:r>
          </a:p>
          <a:p>
            <a:pPr marL="796925" lvl="1"/>
            <a:r>
              <a:rPr lang="en-US" sz="1600" dirty="0"/>
              <a:t>Include validation, visualization, publishing, notifications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Avoid premature optimization</a:t>
            </a:r>
          </a:p>
          <a:p>
            <a:pPr>
              <a:spcBef>
                <a:spcPts val="600"/>
              </a:spcBef>
            </a:pPr>
            <a:r>
              <a:rPr lang="en-US" dirty="0"/>
              <a:t>Consider new, larger, compute environments (dream big!)</a:t>
            </a:r>
          </a:p>
          <a:p>
            <a:pPr marL="796925" lvl="1">
              <a:tabLst>
                <a:tab pos="1946275" algn="l"/>
              </a:tabLst>
            </a:pPr>
            <a:r>
              <a:rPr lang="en-US" sz="1600" dirty="0"/>
              <a:t>Larger clusters, clouds</a:t>
            </a:r>
          </a:p>
          <a:p>
            <a:pPr>
              <a:spcBef>
                <a:spcPts val="600"/>
              </a:spcBef>
            </a:pPr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3385A-48BF-4E0B-B286-6F1206A3F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9CEF4441-EAF9-4D62-BECA-9EC3380144C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4724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B787-1D15-4E18-8B3B-1D750143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87707-E71F-45E6-A1B6-C959FED6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8520600" cy="37538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20"/>
              </a:spcBef>
            </a:pPr>
            <a:r>
              <a:rPr lang="en-US" sz="1800" dirty="0"/>
              <a:t>SCEC:  </a:t>
            </a:r>
            <a:r>
              <a:rPr lang="en-US" sz="1800" dirty="0">
                <a:hlinkClick r:id="rId2"/>
              </a:rPr>
              <a:t>http://www.scec.org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/>
              <a:t>Pegasus:  </a:t>
            </a:r>
            <a:r>
              <a:rPr lang="en-US" sz="1800" dirty="0">
                <a:hlinkClick r:id="rId3"/>
              </a:rPr>
              <a:t>http://pegasus.isi.edu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/>
              <a:t>Pegasus-</a:t>
            </a:r>
            <a:r>
              <a:rPr lang="en-US" sz="1800" dirty="0" err="1"/>
              <a:t>mpi</a:t>
            </a:r>
            <a:r>
              <a:rPr lang="en-US" sz="1800" dirty="0"/>
              <a:t>-cluster:  </a:t>
            </a:r>
            <a:r>
              <a:rPr lang="en-US" sz="1800" dirty="0">
                <a:hlinkClick r:id="rId4"/>
              </a:rPr>
              <a:t>http://pegasus.isi.edu/wms/docs/latest/cli-pegasus-mpi-cluster.php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 err="1"/>
              <a:t>HTCondor</a:t>
            </a:r>
            <a:r>
              <a:rPr lang="en-US" sz="1800" dirty="0"/>
              <a:t>: </a:t>
            </a:r>
            <a:r>
              <a:rPr lang="en-US" sz="1800" dirty="0">
                <a:hlinkClick r:id="rId5"/>
              </a:rPr>
              <a:t>http://www.cs.wisc.edu/htcondor/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 err="1"/>
              <a:t>Parsl</a:t>
            </a:r>
            <a:r>
              <a:rPr lang="en-US" sz="1800" dirty="0"/>
              <a:t>:  </a:t>
            </a:r>
            <a:r>
              <a:rPr lang="en-US" sz="1800" dirty="0">
                <a:hlinkClick r:id="rId6"/>
              </a:rPr>
              <a:t>https://parsl-project.org/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/>
              <a:t>eFlows4HPC: </a:t>
            </a:r>
            <a:r>
              <a:rPr lang="en-US" sz="1800" dirty="0">
                <a:hlinkClick r:id="rId7"/>
              </a:rPr>
              <a:t>https://eflows4hpc.eu/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 err="1"/>
              <a:t>pyComps</a:t>
            </a:r>
            <a:r>
              <a:rPr lang="en-US" sz="1800" dirty="0"/>
              <a:t>: </a:t>
            </a:r>
            <a:r>
              <a:rPr lang="en-US" sz="1800" dirty="0">
                <a:hlinkClick r:id="rId8"/>
              </a:rPr>
              <a:t>https://eflows4hpc.readthedocs.io/en/latest/Sections/01_Software_Stack/02_Runtime_Components/COMPSs.html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 err="1"/>
              <a:t>Snakemake</a:t>
            </a:r>
            <a:r>
              <a:rPr lang="en-US" sz="1800" dirty="0"/>
              <a:t>: </a:t>
            </a:r>
            <a:r>
              <a:rPr lang="en-US" sz="1800" dirty="0">
                <a:hlinkClick r:id="rId9"/>
              </a:rPr>
              <a:t>https://snakemake.github.io/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 err="1"/>
              <a:t>Makeflow</a:t>
            </a:r>
            <a:r>
              <a:rPr lang="en-US" sz="1800" dirty="0"/>
              <a:t>: </a:t>
            </a:r>
            <a:r>
              <a:rPr lang="en-US" sz="1800" dirty="0">
                <a:hlinkClick r:id="rId10"/>
              </a:rPr>
              <a:t>http://ccl.cse.nd.edu/software/makeflow/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/>
              <a:t>Work Queue: </a:t>
            </a:r>
            <a:r>
              <a:rPr lang="en-US" sz="1800" dirty="0">
                <a:hlinkClick r:id="rId11"/>
              </a:rPr>
              <a:t>http://ccl.cse.nd.edu/software/workqueue/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 err="1"/>
              <a:t>Nextflow</a:t>
            </a:r>
            <a:r>
              <a:rPr lang="en-US" sz="1800" dirty="0"/>
              <a:t>: </a:t>
            </a:r>
            <a:r>
              <a:rPr lang="en-US" sz="1800" dirty="0">
                <a:hlinkClick r:id="rId12"/>
              </a:rPr>
              <a:t>https://www.nextflow.io/</a:t>
            </a:r>
            <a:endParaRPr lang="en-US" sz="1800" dirty="0"/>
          </a:p>
          <a:p>
            <a:pPr>
              <a:spcBef>
                <a:spcPts val="320"/>
              </a:spcBef>
            </a:pPr>
            <a:r>
              <a:rPr lang="en-US" sz="1800" dirty="0"/>
              <a:t>CyberShake (my project): </a:t>
            </a:r>
            <a:r>
              <a:rPr lang="en-US" sz="1800" dirty="0">
                <a:hlinkClick r:id="rId13"/>
              </a:rPr>
              <a:t>https://www.scec.org/software/cybershake</a:t>
            </a:r>
            <a:endParaRPr lang="en-US" sz="18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7EAD6-DEB7-4759-A239-2AE99FE9BF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BAF4B7B6-F3F7-4A41-B4B6-03AD365F3BE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67720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2922-57E0-436B-993B-E8905447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C116F-509B-461D-8FF5-FB98572CAB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5B05DBA-E934-43DC-AC04-E6AD168F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" y="4311688"/>
            <a:ext cx="3285603" cy="55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igusgs">
            <a:extLst>
              <a:ext uri="{FF2B5EF4-FFF2-40B4-BE49-F238E27FC236}">
                <a16:creationId xmlns:a16="http://schemas.microsoft.com/office/drawing/2014/main" id="{8AB73388-D0D1-442F-991F-6166A6EAA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85" y="987836"/>
            <a:ext cx="1758380" cy="64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si_logo_red_large">
            <a:extLst>
              <a:ext uri="{FF2B5EF4-FFF2-40B4-BE49-F238E27FC236}">
                <a16:creationId xmlns:a16="http://schemas.microsoft.com/office/drawing/2014/main" id="{FAAA1774-212E-4BBB-8C84-86B7301A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381" y="2128758"/>
            <a:ext cx="1385322" cy="8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B18943-7451-45EB-8073-90C27210C99E}"/>
              </a:ext>
            </a:extLst>
          </p:cNvPr>
          <p:cNvGrpSpPr/>
          <p:nvPr/>
        </p:nvGrpSpPr>
        <p:grpSpPr>
          <a:xfrm>
            <a:off x="7232445" y="3404128"/>
            <a:ext cx="1788705" cy="572700"/>
            <a:chOff x="-914400" y="852134"/>
            <a:chExt cx="6515100" cy="20859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F44EF4-E48A-4B99-AF05-8DEFA30F452D}"/>
                </a:ext>
              </a:extLst>
            </p:cNvPr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" name="Picture 2" descr="https://pegasus.isi.edu/wordpress/wp-content/uploads/2015/10/logo.png">
              <a:extLst>
                <a:ext uri="{FF2B5EF4-FFF2-40B4-BE49-F238E27FC236}">
                  <a16:creationId xmlns:a16="http://schemas.microsoft.com/office/drawing/2014/main" id="{B4B7B4AF-9684-4052-96AE-3D6F7B7EC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DE4094DD-C4EA-48E6-9633-F1E21329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33" y="2289796"/>
            <a:ext cx="2240218" cy="120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doe-logo-1.png">
            <a:extLst>
              <a:ext uri="{FF2B5EF4-FFF2-40B4-BE49-F238E27FC236}">
                <a16:creationId xmlns:a16="http://schemas.microsoft.com/office/drawing/2014/main" id="{BD028227-BF8A-454D-B5BA-9C9A10A837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7" y="1969258"/>
            <a:ext cx="2550042" cy="641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481CCB-BD36-4F26-8F3B-980516362E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36" y="4282622"/>
            <a:ext cx="4668259" cy="572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CA89B77-F3AB-4D1F-8A3C-BDC53EFBA9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2362" y="913538"/>
            <a:ext cx="834438" cy="879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F8483F-92E4-4C9D-8A7C-B32A876479B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425" r="54715" b="22810"/>
          <a:stretch/>
        </p:blipFill>
        <p:spPr>
          <a:xfrm>
            <a:off x="188297" y="2954914"/>
            <a:ext cx="1981664" cy="735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F014F9-965D-4F7F-8103-C6D0EFF5681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150" r="54390" b="16450"/>
          <a:stretch/>
        </p:blipFill>
        <p:spPr>
          <a:xfrm>
            <a:off x="3641533" y="967071"/>
            <a:ext cx="1997268" cy="879368"/>
          </a:xfrm>
          <a:prstGeom prst="rect">
            <a:avLst/>
          </a:prstGeom>
        </p:spPr>
      </p:pic>
      <p:sp>
        <p:nvSpPr>
          <p:cNvPr id="18" name="Google Shape;230;p14">
            <a:extLst>
              <a:ext uri="{FF2B5EF4-FFF2-40B4-BE49-F238E27FC236}">
                <a16:creationId xmlns:a16="http://schemas.microsoft.com/office/drawing/2014/main" id="{E8D23108-1511-45B2-BF24-05B848BA631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139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E7D3-73B2-425E-92C0-8B409A9D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am I doing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03801-6C11-4B73-9FF5-0A9731889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know expected earthquake shaking over the next 50 years</a:t>
            </a:r>
          </a:p>
          <a:p>
            <a:pPr marL="801688" lvl="1"/>
            <a:r>
              <a:rPr lang="en-US" sz="1600" dirty="0"/>
              <a:t>Building codes</a:t>
            </a:r>
          </a:p>
          <a:p>
            <a:pPr marL="801688" lvl="1"/>
            <a:r>
              <a:rPr lang="en-US" sz="1600" dirty="0"/>
              <a:t>Insurance rates</a:t>
            </a:r>
          </a:p>
          <a:p>
            <a:pPr marL="801688" lvl="1"/>
            <a:r>
              <a:rPr lang="en-US" sz="1600" dirty="0"/>
              <a:t>Disaster planning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Interested in Northern California,</a:t>
            </a:r>
            <a:br>
              <a:rPr lang="en-US" dirty="0"/>
            </a:br>
            <a:r>
              <a:rPr lang="en-US" dirty="0"/>
              <a:t>near San Francisco</a:t>
            </a:r>
          </a:p>
          <a:p>
            <a:pPr>
              <a:spcBef>
                <a:spcPts val="600"/>
              </a:spcBef>
            </a:pPr>
            <a:r>
              <a:rPr lang="en-US" dirty="0"/>
              <a:t>Want to use best available science</a:t>
            </a:r>
          </a:p>
          <a:p>
            <a:pPr marL="801688" lvl="1"/>
            <a:r>
              <a:rPr lang="en-US" sz="1600" dirty="0"/>
              <a:t>Run wave propagation simulations</a:t>
            </a:r>
            <a:br>
              <a:rPr lang="en-US" sz="1600" dirty="0"/>
            </a:br>
            <a:r>
              <a:rPr lang="en-US" sz="1600" dirty="0"/>
              <a:t>of many possible earthquakes</a:t>
            </a:r>
          </a:p>
          <a:p>
            <a:pPr marL="801688" lvl="1"/>
            <a:r>
              <a:rPr lang="en-US" sz="1600" dirty="0"/>
              <a:t>Use shaking information</a:t>
            </a:r>
            <a:br>
              <a:rPr lang="en-US" sz="1600" dirty="0"/>
            </a:br>
            <a:r>
              <a:rPr lang="en-US" sz="1600" dirty="0"/>
              <a:t>for hazard estimates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A005D-00E0-4DDD-A76A-5BACD1FD4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D0A0FB-97A6-4F64-8924-5B5BDB35E19F}"/>
              </a:ext>
            </a:extLst>
          </p:cNvPr>
          <p:cNvGrpSpPr/>
          <p:nvPr/>
        </p:nvGrpSpPr>
        <p:grpSpPr>
          <a:xfrm>
            <a:off x="4483832" y="1602055"/>
            <a:ext cx="4673446" cy="3041395"/>
            <a:chOff x="1295400" y="528237"/>
            <a:chExt cx="7045036" cy="4584783"/>
          </a:xfrm>
        </p:grpSpPr>
        <p:pic>
          <p:nvPicPr>
            <p:cNvPr id="13" name="Picture 12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C0C9C578-6ADD-4D4A-9543-97720D5D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05"/>
            <a:stretch/>
          </p:blipFill>
          <p:spPr>
            <a:xfrm>
              <a:off x="1295400" y="528237"/>
              <a:ext cx="7041255" cy="458478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54DDF5-C1A1-424F-A8B7-F81A594AB03D}"/>
                </a:ext>
              </a:extLst>
            </p:cNvPr>
            <p:cNvSpPr/>
            <p:nvPr/>
          </p:nvSpPr>
          <p:spPr>
            <a:xfrm>
              <a:off x="7730836" y="2590800"/>
              <a:ext cx="609600" cy="533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516650D-8071-4499-A90C-A6C8513DBF3B}"/>
              </a:ext>
            </a:extLst>
          </p:cNvPr>
          <p:cNvSpPr/>
          <p:nvPr/>
        </p:nvSpPr>
        <p:spPr>
          <a:xfrm rot="4919916">
            <a:off x="4577974" y="2756055"/>
            <a:ext cx="337985" cy="2018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72EAEF-91AD-40F0-8199-0BC2CC74A098}"/>
              </a:ext>
            </a:extLst>
          </p:cNvPr>
          <p:cNvGrpSpPr/>
          <p:nvPr/>
        </p:nvGrpSpPr>
        <p:grpSpPr>
          <a:xfrm>
            <a:off x="4481218" y="1473162"/>
            <a:ext cx="2038410" cy="1743075"/>
            <a:chOff x="3839071" y="3649770"/>
            <a:chExt cx="3493635" cy="2987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177415-4ABC-4665-96D3-D2C365C74034}"/>
                </a:ext>
              </a:extLst>
            </p:cNvPr>
            <p:cNvSpPr/>
            <p:nvPr/>
          </p:nvSpPr>
          <p:spPr>
            <a:xfrm>
              <a:off x="3839071" y="3649770"/>
              <a:ext cx="3475920" cy="2987460"/>
            </a:xfrm>
            <a:prstGeom prst="rect">
              <a:avLst/>
            </a:prstGeom>
            <a:solidFill>
              <a:srgbClr val="FFFFFF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" name="Picture 9" descr="A graph with arrows pointing at the line&#10;&#10;Description automatically generated with medium confidence">
              <a:extLst>
                <a:ext uri="{FF2B5EF4-FFF2-40B4-BE49-F238E27FC236}">
                  <a16:creationId xmlns:a16="http://schemas.microsoft.com/office/drawing/2014/main" id="{2D2768A3-C8B6-42CE-9BCF-22BBF97E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71" y="3698395"/>
              <a:ext cx="3493635" cy="2911362"/>
            </a:xfrm>
            <a:prstGeom prst="rect">
              <a:avLst/>
            </a:prstGeom>
          </p:spPr>
        </p:pic>
      </p:grpSp>
      <p:pic>
        <p:nvPicPr>
          <p:cNvPr id="7" name="Picture 6" descr="A map of the pacific ocean&#10;&#10;Description automatically generated">
            <a:extLst>
              <a:ext uri="{FF2B5EF4-FFF2-40B4-BE49-F238E27FC236}">
                <a16:creationId xmlns:a16="http://schemas.microsoft.com/office/drawing/2014/main" id="{8E857F73-3219-4895-B14F-B55232AF2A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993" b="4799"/>
          <a:stretch/>
        </p:blipFill>
        <p:spPr>
          <a:xfrm>
            <a:off x="6705599" y="1813312"/>
            <a:ext cx="2421443" cy="313084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0A9461-E5AD-4FEF-BD47-2FC5ABED3E77}"/>
              </a:ext>
            </a:extLst>
          </p:cNvPr>
          <p:cNvCxnSpPr>
            <a:cxnSpLocks/>
          </p:cNvCxnSpPr>
          <p:nvPr/>
        </p:nvCxnSpPr>
        <p:spPr>
          <a:xfrm>
            <a:off x="5151077" y="2419350"/>
            <a:ext cx="2737102" cy="9812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230;p14">
            <a:extLst>
              <a:ext uri="{FF2B5EF4-FFF2-40B4-BE49-F238E27FC236}">
                <a16:creationId xmlns:a16="http://schemas.microsoft.com/office/drawing/2014/main" id="{B10B1F05-981D-4FF2-BD61-B652B98662C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63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6054-4BE6-43BB-9DA8-25162005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my challenges?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A93D9-12C9-41F2-8637-EEF1A22CF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Automation</a:t>
            </a:r>
          </a:p>
          <a:p>
            <a:pPr marL="801688" lvl="1">
              <a:spcBef>
                <a:spcPts val="600"/>
              </a:spcBef>
            </a:pPr>
            <a:r>
              <a:rPr lang="en-US" sz="1600" dirty="0"/>
              <a:t>Too many jobs to run by hand</a:t>
            </a:r>
          </a:p>
          <a:p>
            <a:pPr>
              <a:spcBef>
                <a:spcPts val="600"/>
              </a:spcBef>
            </a:pPr>
            <a:r>
              <a:rPr lang="en-US" dirty="0"/>
              <a:t>Data management</a:t>
            </a:r>
          </a:p>
          <a:p>
            <a:pPr marL="801688" lvl="1">
              <a:spcBef>
                <a:spcPts val="600"/>
              </a:spcBef>
            </a:pPr>
            <a:r>
              <a:rPr lang="en-US" sz="1600" dirty="0"/>
              <a:t>Millions of input and output files to track</a:t>
            </a:r>
          </a:p>
          <a:p>
            <a:pPr>
              <a:spcBef>
                <a:spcPts val="600"/>
              </a:spcBef>
            </a:pPr>
            <a:r>
              <a:rPr lang="en-US" dirty="0"/>
              <a:t>Job execution</a:t>
            </a:r>
          </a:p>
          <a:p>
            <a:pPr marL="801688" lvl="1">
              <a:spcBef>
                <a:spcPts val="600"/>
              </a:spcBef>
            </a:pPr>
            <a:r>
              <a:rPr lang="en-US" sz="1600" dirty="0"/>
              <a:t>Heterogenous job types (serial, parallel, CPU, GPU)</a:t>
            </a:r>
          </a:p>
          <a:p>
            <a:pPr marL="801688" lvl="1">
              <a:spcBef>
                <a:spcPts val="600"/>
              </a:spcBef>
            </a:pPr>
            <a:r>
              <a:rPr lang="en-US" sz="1600" dirty="0"/>
              <a:t>Millions of tasks</a:t>
            </a:r>
          </a:p>
          <a:p>
            <a:pPr>
              <a:spcBef>
                <a:spcPts val="600"/>
              </a:spcBef>
            </a:pPr>
            <a:r>
              <a:rPr lang="en-US" dirty="0"/>
              <a:t>Error recovery</a:t>
            </a:r>
          </a:p>
          <a:p>
            <a:pPr marL="801688" lvl="1">
              <a:spcBef>
                <a:spcPts val="600"/>
              </a:spcBef>
            </a:pPr>
            <a:r>
              <a:rPr lang="en-US" sz="1600" dirty="0"/>
              <a:t>Resiliency to common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AB8C1-5BF2-4036-954B-E505B59B7A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7" name="Google Shape;230;p14">
            <a:extLst>
              <a:ext uri="{FF2B5EF4-FFF2-40B4-BE49-F238E27FC236}">
                <a16:creationId xmlns:a16="http://schemas.microsoft.com/office/drawing/2014/main" id="{B93D2FA2-EEE6-4DC4-B748-2AC35836355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5895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A12B-FC61-43CC-94A5-6C2C5D5F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Scientific Workflows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0CA61-44D8-48B4-8F93-AEBFF8047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5936700" cy="3527400"/>
          </a:xfrm>
        </p:spPr>
        <p:txBody>
          <a:bodyPr/>
          <a:lstStyle/>
          <a:p>
            <a:r>
              <a:rPr lang="en-US" dirty="0"/>
              <a:t>Decided to use scientific workflows to manage challenges</a:t>
            </a:r>
          </a:p>
          <a:p>
            <a:r>
              <a:rPr lang="en-US" dirty="0"/>
              <a:t>Selected a pair of open-source tools which work together</a:t>
            </a:r>
          </a:p>
          <a:p>
            <a:pPr marL="801688" lvl="1"/>
            <a:r>
              <a:rPr lang="en-US" sz="1600" dirty="0"/>
              <a:t>Pegasus-WMS</a:t>
            </a:r>
          </a:p>
          <a:p>
            <a:pPr marL="801688" lvl="1"/>
            <a:r>
              <a:rPr lang="en-US" sz="1600" dirty="0" err="1"/>
              <a:t>HTCondor</a:t>
            </a:r>
            <a:endParaRPr lang="en-US" sz="1600" dirty="0"/>
          </a:p>
          <a:p>
            <a:r>
              <a:rPr lang="en-US" dirty="0"/>
              <a:t>Express tasks as a directed graph of jobs with dependencies</a:t>
            </a:r>
          </a:p>
          <a:p>
            <a:pPr marL="801688" lvl="1"/>
            <a:r>
              <a:rPr lang="en-US" sz="1600" dirty="0"/>
              <a:t>No changes to application codes</a:t>
            </a:r>
          </a:p>
          <a:p>
            <a:r>
              <a:rPr lang="en-US" dirty="0"/>
              <a:t>Jobs are queued and executed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4039A-9869-480B-A057-4D27D0A72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C572779-B809-499E-94FC-810019539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9102"/>
          <a:stretch/>
        </p:blipFill>
        <p:spPr bwMode="auto">
          <a:xfrm>
            <a:off x="6282087" y="847265"/>
            <a:ext cx="2833650" cy="41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230;p14">
            <a:extLst>
              <a:ext uri="{FF2B5EF4-FFF2-40B4-BE49-F238E27FC236}">
                <a16:creationId xmlns:a16="http://schemas.microsoft.com/office/drawing/2014/main" id="{32611DA0-CB56-4915-B33A-7A067A5914B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0104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57D7-BB65-4979-B37F-358C3123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workflow tools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1C529-F26F-4118-86DD-D205CA8E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6527250" cy="3748314"/>
          </a:xfrm>
        </p:spPr>
        <p:txBody>
          <a:bodyPr>
            <a:normAutofit/>
          </a:bodyPr>
          <a:lstStyle/>
          <a:p>
            <a:r>
              <a:rPr lang="en-US" dirty="0"/>
              <a:t>Automation</a:t>
            </a:r>
          </a:p>
          <a:p>
            <a:pPr marL="801688" lvl="1"/>
            <a:r>
              <a:rPr lang="en-US" sz="1600" dirty="0"/>
              <a:t>Jobs are automatically submitted when ready to run</a:t>
            </a:r>
          </a:p>
          <a:p>
            <a:pPr marL="801688" lvl="1"/>
            <a:r>
              <a:rPr lang="en-US" sz="1600" dirty="0"/>
              <a:t>Workflow tools able to automate jobs with 2FA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Data management</a:t>
            </a:r>
          </a:p>
          <a:p>
            <a:pPr marL="801688" lvl="1"/>
            <a:r>
              <a:rPr lang="en-US" sz="1600" dirty="0"/>
              <a:t>Input and output files are copied automatically</a:t>
            </a:r>
          </a:p>
          <a:p>
            <a:pPr>
              <a:spcBef>
                <a:spcPts val="600"/>
              </a:spcBef>
            </a:pPr>
            <a:r>
              <a:rPr lang="en-US" dirty="0"/>
              <a:t>Job execution</a:t>
            </a:r>
          </a:p>
          <a:p>
            <a:pPr marL="801688" lvl="1"/>
            <a:r>
              <a:rPr lang="en-US" sz="1600" dirty="0"/>
              <a:t>Support remote, distributed execution of heterogeneous jobs</a:t>
            </a:r>
          </a:p>
          <a:p>
            <a:pPr marL="801688" lvl="1"/>
            <a:r>
              <a:rPr lang="en-US" sz="1600" dirty="0"/>
              <a:t>Workflow has run on 14 systems since 2007</a:t>
            </a:r>
          </a:p>
          <a:p>
            <a:pPr>
              <a:spcBef>
                <a:spcPts val="600"/>
              </a:spcBef>
            </a:pPr>
            <a:r>
              <a:rPr lang="en-US" dirty="0"/>
              <a:t>Error recovery</a:t>
            </a:r>
          </a:p>
          <a:p>
            <a:pPr marL="801688" lvl="1"/>
            <a:r>
              <a:rPr lang="en-US" sz="1600" dirty="0"/>
              <a:t>Failed jobs retried</a:t>
            </a:r>
          </a:p>
          <a:p>
            <a:pPr marL="801688" lvl="1"/>
            <a:r>
              <a:rPr lang="en-US" sz="1600" dirty="0"/>
              <a:t>Workflow checkpointed if jobs keep failing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A7A17-26BD-49F2-989D-C455385A16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2B7A2A-BC93-495C-9E71-161B0A1216D3}"/>
              </a:ext>
            </a:extLst>
          </p:cNvPr>
          <p:cNvSpPr/>
          <p:nvPr/>
        </p:nvSpPr>
        <p:spPr>
          <a:xfrm>
            <a:off x="7150492" y="3635722"/>
            <a:ext cx="1857421" cy="129102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D2477C-019E-42EA-B6AE-82A64E1E0254}"/>
              </a:ext>
            </a:extLst>
          </p:cNvPr>
          <p:cNvSpPr/>
          <p:nvPr/>
        </p:nvSpPr>
        <p:spPr>
          <a:xfrm>
            <a:off x="7163802" y="900460"/>
            <a:ext cx="1857347" cy="11600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FA917E-406C-44D2-A220-646B57769BA3}"/>
              </a:ext>
            </a:extLst>
          </p:cNvPr>
          <p:cNvSpPr/>
          <p:nvPr/>
        </p:nvSpPr>
        <p:spPr>
          <a:xfrm>
            <a:off x="7165935" y="2052905"/>
            <a:ext cx="1855214" cy="158204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00863-2127-4C1C-AE3C-85FED230D4D8}"/>
              </a:ext>
            </a:extLst>
          </p:cNvPr>
          <p:cNvSpPr txBox="1"/>
          <p:nvPr/>
        </p:nvSpPr>
        <p:spPr>
          <a:xfrm>
            <a:off x="7240521" y="4657016"/>
            <a:ext cx="161553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Compute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CA552-4B01-454C-81E1-A72DE5150E5D}"/>
              </a:ext>
            </a:extLst>
          </p:cNvPr>
          <p:cNvSpPr txBox="1"/>
          <p:nvPr/>
        </p:nvSpPr>
        <p:spPr>
          <a:xfrm>
            <a:off x="6715347" y="3358326"/>
            <a:ext cx="280864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Workflow middleware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E939E-E2AB-4BBA-96B6-C7F125E38CFB}"/>
              </a:ext>
            </a:extLst>
          </p:cNvPr>
          <p:cNvSpPr txBox="1"/>
          <p:nvPr/>
        </p:nvSpPr>
        <p:spPr>
          <a:xfrm>
            <a:off x="7302902" y="1807399"/>
            <a:ext cx="155625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Scientific codes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0AFD6E-6A7F-4747-B306-4312EA3D2243}"/>
              </a:ext>
            </a:extLst>
          </p:cNvPr>
          <p:cNvSpPr/>
          <p:nvPr/>
        </p:nvSpPr>
        <p:spPr>
          <a:xfrm>
            <a:off x="7242430" y="948102"/>
            <a:ext cx="691144" cy="42562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D90DAF-BEA5-4C78-9AE7-B557A0994E7B}"/>
              </a:ext>
            </a:extLst>
          </p:cNvPr>
          <p:cNvSpPr txBox="1"/>
          <p:nvPr/>
        </p:nvSpPr>
        <p:spPr>
          <a:xfrm>
            <a:off x="7248711" y="1005519"/>
            <a:ext cx="73052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CPU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08BF87-5EB2-44FD-8172-E48D101F5CF6}"/>
              </a:ext>
            </a:extLst>
          </p:cNvPr>
          <p:cNvSpPr/>
          <p:nvPr/>
        </p:nvSpPr>
        <p:spPr>
          <a:xfrm>
            <a:off x="8209335" y="943989"/>
            <a:ext cx="701906" cy="407759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28923-B628-4C63-9B36-E3C596A32A80}"/>
              </a:ext>
            </a:extLst>
          </p:cNvPr>
          <p:cNvSpPr txBox="1"/>
          <p:nvPr/>
        </p:nvSpPr>
        <p:spPr>
          <a:xfrm>
            <a:off x="8235462" y="988099"/>
            <a:ext cx="79758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GPU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25EF9F-6376-4FBA-B05E-2A330769F9FB}"/>
              </a:ext>
            </a:extLst>
          </p:cNvPr>
          <p:cNvSpPr/>
          <p:nvPr/>
        </p:nvSpPr>
        <p:spPr>
          <a:xfrm>
            <a:off x="7697865" y="1354268"/>
            <a:ext cx="770361" cy="424193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14AD48-7BC9-430F-B1A3-0499DBC1DBB0}"/>
              </a:ext>
            </a:extLst>
          </p:cNvPr>
          <p:cNvSpPr txBox="1"/>
          <p:nvPr/>
        </p:nvSpPr>
        <p:spPr>
          <a:xfrm>
            <a:off x="7772192" y="1436829"/>
            <a:ext cx="9665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HTC</a:t>
            </a: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19943EAA-7CBE-4FE6-8E49-F91B118619FD}"/>
              </a:ext>
            </a:extLst>
          </p:cNvPr>
          <p:cNvSpPr/>
          <p:nvPr/>
        </p:nvSpPr>
        <p:spPr>
          <a:xfrm>
            <a:off x="8195822" y="3975034"/>
            <a:ext cx="516141" cy="65055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E34B7-40E1-4346-9E4A-DBF0743164A0}"/>
              </a:ext>
            </a:extLst>
          </p:cNvPr>
          <p:cNvSpPr txBox="1"/>
          <p:nvPr/>
        </p:nvSpPr>
        <p:spPr>
          <a:xfrm>
            <a:off x="7330598" y="3662693"/>
            <a:ext cx="7890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cloud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2EC70F-8977-451B-85AA-E522C8EA3409}"/>
              </a:ext>
            </a:extLst>
          </p:cNvPr>
          <p:cNvSpPr txBox="1"/>
          <p:nvPr/>
        </p:nvSpPr>
        <p:spPr>
          <a:xfrm>
            <a:off x="8086475" y="3661142"/>
            <a:ext cx="94094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cluster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9E7C31-0CB7-43F6-8CE8-4C122F424B27}"/>
              </a:ext>
            </a:extLst>
          </p:cNvPr>
          <p:cNvGrpSpPr/>
          <p:nvPr/>
        </p:nvGrpSpPr>
        <p:grpSpPr>
          <a:xfrm>
            <a:off x="7324440" y="4020541"/>
            <a:ext cx="668829" cy="507917"/>
            <a:chOff x="10133595" y="6481313"/>
            <a:chExt cx="923071" cy="70099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E7F7927-0B3B-4F54-A1CC-025E6176EA0C}"/>
                </a:ext>
              </a:extLst>
            </p:cNvPr>
            <p:cNvSpPr/>
            <p:nvPr/>
          </p:nvSpPr>
          <p:spPr>
            <a:xfrm>
              <a:off x="10133595" y="6781800"/>
              <a:ext cx="923071" cy="4005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63441E-3DD8-4DA1-8389-FD1541D9A01B}"/>
                </a:ext>
              </a:extLst>
            </p:cNvPr>
            <p:cNvSpPr/>
            <p:nvPr/>
          </p:nvSpPr>
          <p:spPr>
            <a:xfrm rot="2326069">
              <a:off x="10164114" y="6712735"/>
              <a:ext cx="633425" cy="34889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46D248-84E0-4EB7-A559-56BF2029CBCD}"/>
                </a:ext>
              </a:extLst>
            </p:cNvPr>
            <p:cNvSpPr/>
            <p:nvPr/>
          </p:nvSpPr>
          <p:spPr>
            <a:xfrm rot="6041391">
              <a:off x="10396896" y="6456480"/>
              <a:ext cx="564525" cy="61419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FF04C6B-0624-4B27-9E4E-E68C9C34282A}"/>
              </a:ext>
            </a:extLst>
          </p:cNvPr>
          <p:cNvSpPr/>
          <p:nvPr/>
        </p:nvSpPr>
        <p:spPr>
          <a:xfrm>
            <a:off x="7256246" y="2095824"/>
            <a:ext cx="1274658" cy="3231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71116B-7627-4287-9BBD-76BAE6EF6346}"/>
              </a:ext>
            </a:extLst>
          </p:cNvPr>
          <p:cNvSpPr/>
          <p:nvPr/>
        </p:nvSpPr>
        <p:spPr>
          <a:xfrm>
            <a:off x="7641999" y="2457974"/>
            <a:ext cx="1319335" cy="4950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29D0024-8283-4DD8-AD65-BF4DCA37FAFF}"/>
              </a:ext>
            </a:extLst>
          </p:cNvPr>
          <p:cNvSpPr/>
          <p:nvPr/>
        </p:nvSpPr>
        <p:spPr>
          <a:xfrm>
            <a:off x="7253010" y="3009644"/>
            <a:ext cx="1304424" cy="35184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BCD42-703A-4DAE-AD48-552E0C2E2116}"/>
              </a:ext>
            </a:extLst>
          </p:cNvPr>
          <p:cNvSpPr txBox="1"/>
          <p:nvPr/>
        </p:nvSpPr>
        <p:spPr>
          <a:xfrm>
            <a:off x="7517339" y="2434754"/>
            <a:ext cx="158524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data management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1637C0-DB87-4A64-816C-31B7B5477109}"/>
              </a:ext>
            </a:extLst>
          </p:cNvPr>
          <p:cNvSpPr txBox="1"/>
          <p:nvPr/>
        </p:nvSpPr>
        <p:spPr>
          <a:xfrm>
            <a:off x="7406757" y="2135509"/>
            <a:ext cx="14702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task graph</a:t>
            </a: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342D4D-BA40-48CA-86E4-927E0F5D5C07}"/>
              </a:ext>
            </a:extLst>
          </p:cNvPr>
          <p:cNvSpPr txBox="1"/>
          <p:nvPr/>
        </p:nvSpPr>
        <p:spPr>
          <a:xfrm>
            <a:off x="7412041" y="3046747"/>
            <a:ext cx="14702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execution</a:t>
            </a:r>
            <a:endParaRPr lang="en-US" sz="2400" dirty="0"/>
          </a:p>
        </p:txBody>
      </p:sp>
      <p:sp>
        <p:nvSpPr>
          <p:cNvPr id="37" name="Google Shape;230;p14">
            <a:extLst>
              <a:ext uri="{FF2B5EF4-FFF2-40B4-BE49-F238E27FC236}">
                <a16:creationId xmlns:a16="http://schemas.microsoft.com/office/drawing/2014/main" id="{2D87101F-92EB-471E-A480-4860A8B95AF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5991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546F-5248-46F1-B037-A6A658A7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Data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7EFD-930E-41C3-A13D-AD7A0C447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Millions of data files produced and consumed</a:t>
            </a:r>
          </a:p>
          <a:p>
            <a:pPr marL="801688" lvl="1"/>
            <a:r>
              <a:rPr lang="en-US" sz="1600" dirty="0"/>
              <a:t>Pegasus provides staging</a:t>
            </a:r>
          </a:p>
          <a:p>
            <a:pPr marL="1141413"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marL="1141413" lvl="2"/>
            <a:r>
              <a:rPr lang="en-US" dirty="0"/>
              <a:t>Transfers output back to local archival disk</a:t>
            </a:r>
          </a:p>
          <a:p>
            <a:pPr marL="1141413" lvl="2"/>
            <a:r>
              <a:rPr lang="en-US" dirty="0"/>
              <a:t>Supports running parts of workflows on separate systems</a:t>
            </a:r>
          </a:p>
          <a:p>
            <a:pPr marL="801688" lvl="1"/>
            <a:r>
              <a:rPr lang="en-US" sz="1600" dirty="0"/>
              <a:t>Cleans up temporary files when no longer needed</a:t>
            </a:r>
          </a:p>
          <a:p>
            <a:pPr marL="801688" lvl="1"/>
            <a:r>
              <a:rPr lang="en-US" sz="1600" dirty="0"/>
              <a:t>Directory hierarchy to reduce files per directory</a:t>
            </a:r>
          </a:p>
          <a:p>
            <a:pPr>
              <a:spcBef>
                <a:spcPts val="600"/>
              </a:spcBef>
            </a:pPr>
            <a:r>
              <a:rPr lang="en-US" dirty="0"/>
              <a:t>We added automated checks for file correctness</a:t>
            </a:r>
          </a:p>
          <a:p>
            <a:pPr marL="801688" lvl="1"/>
            <a:r>
              <a:rPr lang="en-US" sz="1600" dirty="0"/>
              <a:t>Right number of files, </a:t>
            </a:r>
            <a:r>
              <a:rPr lang="en-US" sz="1600" dirty="0" err="1"/>
              <a:t>NaNs</a:t>
            </a:r>
            <a:r>
              <a:rPr lang="en-US" sz="1600" dirty="0"/>
              <a:t>, zero-value checks, correct size</a:t>
            </a:r>
          </a:p>
          <a:p>
            <a:pPr marL="801688" lvl="1"/>
            <a:r>
              <a:rPr lang="en-US" sz="1600" dirty="0"/>
              <a:t>Included as new jobs in workflow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069CE-51B4-4157-9D48-4DE57EBD9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ABE7A25C-849D-4116-9761-F6BBDD30ABF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357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5CCB-67CD-420D-9837-430C72A9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Job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CA776-7D2C-4639-B0DB-7A2A14819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large parallel jobs, workflow tools submit to remote scheduler</a:t>
            </a:r>
          </a:p>
          <a:p>
            <a:pPr marL="801688" lvl="1"/>
            <a:r>
              <a:rPr lang="en-US" sz="1600" dirty="0"/>
              <a:t>SSH (or other tool) puts jobs in remote queue</a:t>
            </a:r>
          </a:p>
          <a:p>
            <a:pPr marL="801688" lvl="1"/>
            <a:r>
              <a:rPr lang="en-US" sz="1600" dirty="0"/>
              <a:t>Runs like a normal batch job</a:t>
            </a:r>
          </a:p>
          <a:p>
            <a:pPr marL="801688" lvl="1"/>
            <a:r>
              <a:rPr lang="en-US" sz="1600" dirty="0"/>
              <a:t>Can specify either CPU or GPU nodes</a:t>
            </a:r>
          </a:p>
          <a:p>
            <a:pPr>
              <a:spcBef>
                <a:spcPts val="600"/>
              </a:spcBef>
            </a:pPr>
            <a:r>
              <a:rPr lang="en-US" dirty="0"/>
              <a:t>Workflow tools support job bundling</a:t>
            </a:r>
          </a:p>
          <a:p>
            <a:pPr>
              <a:spcBef>
                <a:spcPts val="600"/>
              </a:spcBef>
            </a:pPr>
            <a:r>
              <a:rPr lang="en-US" dirty="0"/>
              <a:t>For small serial jobs, need high throughput</a:t>
            </a:r>
          </a:p>
          <a:p>
            <a:pPr marL="801688" lvl="1"/>
            <a:r>
              <a:rPr lang="en-US" sz="1600" dirty="0"/>
              <a:t>Putting lots of jobs in the batch queue is ill-advised</a:t>
            </a:r>
          </a:p>
          <a:p>
            <a:pPr marL="1089025" lvl="2"/>
            <a:r>
              <a:rPr lang="en-US" dirty="0"/>
              <a:t>Scheduler isn’t designed for heavy job load</a:t>
            </a:r>
          </a:p>
          <a:p>
            <a:pPr marL="1089025" lvl="2"/>
            <a:r>
              <a:rPr lang="en-US" dirty="0"/>
              <a:t>Scheduler cycle is ~5 minutes</a:t>
            </a:r>
          </a:p>
          <a:p>
            <a:pPr marL="1089025" lvl="2"/>
            <a:r>
              <a:rPr lang="en-US" dirty="0"/>
              <a:t>Policy limits number of job submissions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998E-CDE5-4526-83D7-7A1B8DF1C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0FD2E8-9BBF-475F-83FD-ACFD67D25144}"/>
              </a:ext>
            </a:extLst>
          </p:cNvPr>
          <p:cNvSpPr/>
          <p:nvPr/>
        </p:nvSpPr>
        <p:spPr>
          <a:xfrm>
            <a:off x="6200501" y="1487885"/>
            <a:ext cx="2778033" cy="12570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90000"/>
                  <a:shade val="30000"/>
                  <a:satMod val="115000"/>
                </a:schemeClr>
              </a:gs>
              <a:gs pos="50000">
                <a:schemeClr val="accent1">
                  <a:lumMod val="90000"/>
                  <a:shade val="67500"/>
                  <a:satMod val="115000"/>
                </a:schemeClr>
              </a:gs>
              <a:gs pos="100000">
                <a:schemeClr val="accent1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89A71-A9D4-454D-AEAB-AED75DDF2461}"/>
              </a:ext>
            </a:extLst>
          </p:cNvPr>
          <p:cNvSpPr txBox="1"/>
          <p:nvPr/>
        </p:nvSpPr>
        <p:spPr>
          <a:xfrm>
            <a:off x="6252755" y="1548095"/>
            <a:ext cx="14816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Workflow management system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F96DD2-4A1E-4156-B151-1E3F8ADB9F58}"/>
              </a:ext>
            </a:extLst>
          </p:cNvPr>
          <p:cNvCxnSpPr>
            <a:cxnSpLocks/>
          </p:cNvCxnSpPr>
          <p:nvPr/>
        </p:nvCxnSpPr>
        <p:spPr>
          <a:xfrm>
            <a:off x="6208009" y="3356089"/>
            <a:ext cx="273909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1504C8-6199-46E9-9FF8-20BD6FB19E8D}"/>
              </a:ext>
            </a:extLst>
          </p:cNvPr>
          <p:cNvSpPr txBox="1"/>
          <p:nvPr/>
        </p:nvSpPr>
        <p:spPr>
          <a:xfrm>
            <a:off x="6118976" y="2823488"/>
            <a:ext cx="156318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Workflow submission host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29F4A-7CF8-453A-8A10-3D1400C32C91}"/>
              </a:ext>
            </a:extLst>
          </p:cNvPr>
          <p:cNvSpPr txBox="1"/>
          <p:nvPr/>
        </p:nvSpPr>
        <p:spPr>
          <a:xfrm>
            <a:off x="6118976" y="3408559"/>
            <a:ext cx="1967499" cy="48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Remote compute resource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E3F6B-1CC6-4A01-A5F4-F8621B4924AD}"/>
              </a:ext>
            </a:extLst>
          </p:cNvPr>
          <p:cNvSpPr/>
          <p:nvPr/>
        </p:nvSpPr>
        <p:spPr>
          <a:xfrm>
            <a:off x="7820297" y="1578543"/>
            <a:ext cx="967857" cy="99320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7AE0F-CE0C-4987-BBE5-258FF3755919}"/>
              </a:ext>
            </a:extLst>
          </p:cNvPr>
          <p:cNvSpPr txBox="1"/>
          <p:nvPr/>
        </p:nvSpPr>
        <p:spPr>
          <a:xfrm>
            <a:off x="7980446" y="1578543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Task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14B83A-9F02-4C7D-917E-B4647B21D9E0}"/>
              </a:ext>
            </a:extLst>
          </p:cNvPr>
          <p:cNvSpPr txBox="1"/>
          <p:nvPr/>
        </p:nvSpPr>
        <p:spPr>
          <a:xfrm>
            <a:off x="7976090" y="1826742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Task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EF5B97-D221-4A1E-8DAC-D772D6F80D6D}"/>
              </a:ext>
            </a:extLst>
          </p:cNvPr>
          <p:cNvSpPr txBox="1"/>
          <p:nvPr/>
        </p:nvSpPr>
        <p:spPr>
          <a:xfrm>
            <a:off x="7980443" y="2069455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Task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0A28DB-7144-461D-B82E-B19EFD792325}"/>
              </a:ext>
            </a:extLst>
          </p:cNvPr>
          <p:cNvSpPr txBox="1"/>
          <p:nvPr/>
        </p:nvSpPr>
        <p:spPr>
          <a:xfrm>
            <a:off x="7915124" y="2287882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 . 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4C06FB-844A-4524-A298-603A48365230}"/>
              </a:ext>
            </a:extLst>
          </p:cNvPr>
          <p:cNvCxnSpPr/>
          <p:nvPr/>
        </p:nvCxnSpPr>
        <p:spPr>
          <a:xfrm>
            <a:off x="7820297" y="1826142"/>
            <a:ext cx="967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8A4757-F73D-491C-9B3A-9822B57EB92E}"/>
              </a:ext>
            </a:extLst>
          </p:cNvPr>
          <p:cNvCxnSpPr/>
          <p:nvPr/>
        </p:nvCxnSpPr>
        <p:spPr>
          <a:xfrm>
            <a:off x="7824650" y="2091755"/>
            <a:ext cx="967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7F9599-03FC-4AE3-A24B-51E842CC39B4}"/>
              </a:ext>
            </a:extLst>
          </p:cNvPr>
          <p:cNvCxnSpPr/>
          <p:nvPr/>
        </p:nvCxnSpPr>
        <p:spPr>
          <a:xfrm>
            <a:off x="7833355" y="2344304"/>
            <a:ext cx="967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1C2229A-5356-422C-A0B4-CCB4A5FF941C}"/>
              </a:ext>
            </a:extLst>
          </p:cNvPr>
          <p:cNvSpPr/>
          <p:nvPr/>
        </p:nvSpPr>
        <p:spPr>
          <a:xfrm>
            <a:off x="7828044" y="3656053"/>
            <a:ext cx="967857" cy="99320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1319F-6CFC-4CB5-92ED-4FEA84169E95}"/>
              </a:ext>
            </a:extLst>
          </p:cNvPr>
          <p:cNvSpPr txBox="1"/>
          <p:nvPr/>
        </p:nvSpPr>
        <p:spPr>
          <a:xfrm>
            <a:off x="7901104" y="3656053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 . 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0CD5A4-4512-4ED8-9583-61E594B844F9}"/>
              </a:ext>
            </a:extLst>
          </p:cNvPr>
          <p:cNvSpPr txBox="1"/>
          <p:nvPr/>
        </p:nvSpPr>
        <p:spPr>
          <a:xfrm>
            <a:off x="7983837" y="3904252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Task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6338E-8061-4FEE-A6D0-F1241C41E033}"/>
              </a:ext>
            </a:extLst>
          </p:cNvPr>
          <p:cNvSpPr txBox="1"/>
          <p:nvPr/>
        </p:nvSpPr>
        <p:spPr>
          <a:xfrm>
            <a:off x="7920695" y="4148521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 . 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0BCBF0-68A6-4627-94F3-F5695EAB8DB0}"/>
              </a:ext>
            </a:extLst>
          </p:cNvPr>
          <p:cNvSpPr txBox="1"/>
          <p:nvPr/>
        </p:nvSpPr>
        <p:spPr>
          <a:xfrm>
            <a:off x="7922871" y="4365392"/>
            <a:ext cx="766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 . 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EB98B8-A9CC-4CF2-B9B4-B7A73F0FF835}"/>
              </a:ext>
            </a:extLst>
          </p:cNvPr>
          <p:cNvCxnSpPr/>
          <p:nvPr/>
        </p:nvCxnSpPr>
        <p:spPr>
          <a:xfrm>
            <a:off x="7828044" y="3903652"/>
            <a:ext cx="967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461808-D2FE-484C-823A-F79E5368C634}"/>
              </a:ext>
            </a:extLst>
          </p:cNvPr>
          <p:cNvCxnSpPr/>
          <p:nvPr/>
        </p:nvCxnSpPr>
        <p:spPr>
          <a:xfrm>
            <a:off x="7832397" y="4169265"/>
            <a:ext cx="967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B28BB0-27A3-4A45-B1E8-F3B95496B0DE}"/>
              </a:ext>
            </a:extLst>
          </p:cNvPr>
          <p:cNvCxnSpPr/>
          <p:nvPr/>
        </p:nvCxnSpPr>
        <p:spPr>
          <a:xfrm>
            <a:off x="7841102" y="4421814"/>
            <a:ext cx="967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C7150B1-D550-41A9-A34F-B1D807D1F2BF}"/>
              </a:ext>
            </a:extLst>
          </p:cNvPr>
          <p:cNvSpPr txBox="1"/>
          <p:nvPr/>
        </p:nvSpPr>
        <p:spPr>
          <a:xfrm>
            <a:off x="7312732" y="4648795"/>
            <a:ext cx="194309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Remote queue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0057EF3-5813-45E1-8B21-35D13E4F7B2D}"/>
              </a:ext>
            </a:extLst>
          </p:cNvPr>
          <p:cNvCxnSpPr>
            <a:stCxn id="30" idx="2"/>
            <a:endCxn id="36" idx="0"/>
          </p:cNvCxnSpPr>
          <p:nvPr/>
        </p:nvCxnSpPr>
        <p:spPr>
          <a:xfrm flipH="1">
            <a:off x="8284281" y="2564881"/>
            <a:ext cx="14020" cy="1091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230;p14">
            <a:extLst>
              <a:ext uri="{FF2B5EF4-FFF2-40B4-BE49-F238E27FC236}">
                <a16:creationId xmlns:a16="http://schemas.microsoft.com/office/drawing/2014/main" id="{9E076D29-5964-4D31-8BA6-90EC3E5CE6D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455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4202-220F-449F-A42A-C236115D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63C54-8CD5-4ABB-B503-F34C35001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5592711" cy="3527400"/>
          </a:xfrm>
        </p:spPr>
        <p:txBody>
          <a:bodyPr/>
          <a:lstStyle/>
          <a:p>
            <a:r>
              <a:rPr lang="en-US" dirty="0"/>
              <a:t>MPI wrapper around serial or thread-parallel jobs</a:t>
            </a:r>
          </a:p>
          <a:p>
            <a:pPr marL="801688" lvl="1"/>
            <a:r>
              <a:rPr lang="en-US" sz="1600" dirty="0"/>
              <a:t>Manager-worker paradigm</a:t>
            </a:r>
          </a:p>
          <a:p>
            <a:pPr marL="801688" lvl="1"/>
            <a:r>
              <a:rPr lang="en-US" sz="1600" dirty="0"/>
              <a:t>Preserves dependencies</a:t>
            </a:r>
          </a:p>
          <a:p>
            <a:pPr marL="801688" lvl="1"/>
            <a:r>
              <a:rPr lang="en-US" sz="1600" dirty="0"/>
              <a:t>Job is submitted to multiple nodes, starts PMC</a:t>
            </a:r>
          </a:p>
          <a:p>
            <a:pPr marL="801688" lvl="1"/>
            <a:r>
              <a:rPr lang="en-US" sz="1600" dirty="0"/>
              <a:t>Specify jobs as usual, Pegasus does wrapping</a:t>
            </a:r>
          </a:p>
          <a:p>
            <a:pPr>
              <a:spcBef>
                <a:spcPts val="600"/>
              </a:spcBef>
            </a:pPr>
            <a:r>
              <a:rPr lang="en-US" dirty="0"/>
              <a:t>Uses intelligent scheduling</a:t>
            </a:r>
          </a:p>
          <a:p>
            <a:pPr marL="801688" lvl="1"/>
            <a:r>
              <a:rPr lang="en-US" sz="1600" dirty="0"/>
              <a:t>Core counts</a:t>
            </a:r>
          </a:p>
          <a:p>
            <a:pPr marL="801688" lvl="1"/>
            <a:r>
              <a:rPr lang="en-US" sz="1600" dirty="0"/>
              <a:t>Memory requirements</a:t>
            </a:r>
          </a:p>
          <a:p>
            <a:pPr>
              <a:spcBef>
                <a:spcPts val="600"/>
              </a:spcBef>
            </a:pPr>
            <a:r>
              <a:rPr lang="en-US" dirty="0"/>
              <a:t>Developed for our application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5F61A-00A5-4D4F-A2E8-94A028110D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3715B-E853-4F66-BBAF-F25E92CEDDB6}"/>
              </a:ext>
            </a:extLst>
          </p:cNvPr>
          <p:cNvSpPr/>
          <p:nvPr/>
        </p:nvSpPr>
        <p:spPr>
          <a:xfrm>
            <a:off x="5577249" y="2012888"/>
            <a:ext cx="1510278" cy="16121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D09EEB-7645-43CE-B0E1-807A5D51A61E}"/>
              </a:ext>
            </a:extLst>
          </p:cNvPr>
          <p:cNvSpPr/>
          <p:nvPr/>
        </p:nvSpPr>
        <p:spPr>
          <a:xfrm>
            <a:off x="6414365" y="2379672"/>
            <a:ext cx="532400" cy="473244"/>
          </a:xfrm>
          <a:prstGeom prst="ellipse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1DA0B4-6928-49BA-A33A-545A14A750CB}"/>
              </a:ext>
            </a:extLst>
          </p:cNvPr>
          <p:cNvSpPr/>
          <p:nvPr/>
        </p:nvSpPr>
        <p:spPr>
          <a:xfrm>
            <a:off x="5653365" y="2379672"/>
            <a:ext cx="532400" cy="473244"/>
          </a:xfrm>
          <a:prstGeom prst="ellipse">
            <a:avLst/>
          </a:prstGeom>
          <a:solidFill>
            <a:srgbClr val="FFE967"/>
          </a:solidFill>
          <a:ln w="190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090932-1A0F-4E06-8A13-8DCB7E35C064}"/>
              </a:ext>
            </a:extLst>
          </p:cNvPr>
          <p:cNvSpPr/>
          <p:nvPr/>
        </p:nvSpPr>
        <p:spPr>
          <a:xfrm>
            <a:off x="6003396" y="3039714"/>
            <a:ext cx="540917" cy="48081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4D7C19-AC63-45FD-AF22-950732931D8F}"/>
              </a:ext>
            </a:extLst>
          </p:cNvPr>
          <p:cNvCxnSpPr>
            <a:cxnSpLocks/>
          </p:cNvCxnSpPr>
          <p:nvPr/>
        </p:nvCxnSpPr>
        <p:spPr>
          <a:xfrm>
            <a:off x="5976830" y="2838364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EC51AC-E7BF-4CC1-8A15-243AE2CE06F6}"/>
              </a:ext>
            </a:extLst>
          </p:cNvPr>
          <p:cNvCxnSpPr>
            <a:cxnSpLocks/>
          </p:cNvCxnSpPr>
          <p:nvPr/>
        </p:nvCxnSpPr>
        <p:spPr>
          <a:xfrm flipH="1">
            <a:off x="6419282" y="2828532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66B695-039E-4E53-8AE1-5298BFEBA6C8}"/>
              </a:ext>
            </a:extLst>
          </p:cNvPr>
          <p:cNvSpPr txBox="1"/>
          <p:nvPr/>
        </p:nvSpPr>
        <p:spPr>
          <a:xfrm>
            <a:off x="5632097" y="2030306"/>
            <a:ext cx="1295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workflow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E26F38-56E5-4FA4-8F06-B230CDE7CD4D}"/>
              </a:ext>
            </a:extLst>
          </p:cNvPr>
          <p:cNvSpPr/>
          <p:nvPr/>
        </p:nvSpPr>
        <p:spPr>
          <a:xfrm>
            <a:off x="7330245" y="1567544"/>
            <a:ext cx="1726669" cy="27436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5D0A-D289-4217-802B-319C7B12A449}"/>
              </a:ext>
            </a:extLst>
          </p:cNvPr>
          <p:cNvSpPr txBox="1"/>
          <p:nvPr/>
        </p:nvSpPr>
        <p:spPr>
          <a:xfrm>
            <a:off x="7541016" y="1640602"/>
            <a:ext cx="1371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PMC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7EFE59-F8A6-435D-9EE6-6AAC19CC63E5}"/>
              </a:ext>
            </a:extLst>
          </p:cNvPr>
          <p:cNvSpPr/>
          <p:nvPr/>
        </p:nvSpPr>
        <p:spPr>
          <a:xfrm>
            <a:off x="8415832" y="2764953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213F3C-90A9-4CAA-AD8F-ABB64803FFC5}"/>
              </a:ext>
            </a:extLst>
          </p:cNvPr>
          <p:cNvSpPr/>
          <p:nvPr/>
        </p:nvSpPr>
        <p:spPr>
          <a:xfrm>
            <a:off x="8415832" y="2993553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55891E-5EC2-49F1-9A42-B96434CF7850}"/>
              </a:ext>
            </a:extLst>
          </p:cNvPr>
          <p:cNvSpPr/>
          <p:nvPr/>
        </p:nvSpPr>
        <p:spPr>
          <a:xfrm>
            <a:off x="8415832" y="3223382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2B6E78-2630-4480-9926-D5387B15EB63}"/>
              </a:ext>
            </a:extLst>
          </p:cNvPr>
          <p:cNvSpPr/>
          <p:nvPr/>
        </p:nvSpPr>
        <p:spPr>
          <a:xfrm>
            <a:off x="8415832" y="3451982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2DF97E-4C21-41E7-A1FC-DA3D680F14A7}"/>
              </a:ext>
            </a:extLst>
          </p:cNvPr>
          <p:cNvSpPr/>
          <p:nvPr/>
        </p:nvSpPr>
        <p:spPr>
          <a:xfrm>
            <a:off x="8415832" y="3680582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CA42DE-F88C-455F-8AD1-CFA9C482EE05}"/>
              </a:ext>
            </a:extLst>
          </p:cNvPr>
          <p:cNvSpPr/>
          <p:nvPr/>
        </p:nvSpPr>
        <p:spPr>
          <a:xfrm>
            <a:off x="7630298" y="2057520"/>
            <a:ext cx="1208671" cy="43827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3ACDDA-123E-4E1C-8F81-F29CE866F7B1}"/>
              </a:ext>
            </a:extLst>
          </p:cNvPr>
          <p:cNvSpPr txBox="1"/>
          <p:nvPr/>
        </p:nvSpPr>
        <p:spPr>
          <a:xfrm>
            <a:off x="7517085" y="2114948"/>
            <a:ext cx="141723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manager</a:t>
            </a:r>
            <a:endParaRPr lang="en-US" sz="16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EEB4FC-EF4F-48E9-97DB-1BD2390A01E4}"/>
              </a:ext>
            </a:extLst>
          </p:cNvPr>
          <p:cNvCxnSpPr>
            <a:cxnSpLocks/>
          </p:cNvCxnSpPr>
          <p:nvPr/>
        </p:nvCxnSpPr>
        <p:spPr>
          <a:xfrm flipV="1">
            <a:off x="7087527" y="2360834"/>
            <a:ext cx="627636" cy="2904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3F998C-1CFF-4E43-9093-E8C9C6CF797D}"/>
              </a:ext>
            </a:extLst>
          </p:cNvPr>
          <p:cNvCxnSpPr>
            <a:cxnSpLocks/>
          </p:cNvCxnSpPr>
          <p:nvPr/>
        </p:nvCxnSpPr>
        <p:spPr>
          <a:xfrm flipH="1">
            <a:off x="8221462" y="2487627"/>
            <a:ext cx="0" cy="1459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B7B02B7-8634-4E29-A144-597347C25439}"/>
              </a:ext>
            </a:extLst>
          </p:cNvPr>
          <p:cNvSpPr/>
          <p:nvPr/>
        </p:nvSpPr>
        <p:spPr>
          <a:xfrm>
            <a:off x="7423140" y="2765544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349CB2-4C79-4B17-B7EE-C7F7C82A506E}"/>
              </a:ext>
            </a:extLst>
          </p:cNvPr>
          <p:cNvSpPr/>
          <p:nvPr/>
        </p:nvSpPr>
        <p:spPr>
          <a:xfrm>
            <a:off x="7423140" y="2993632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4A2CAB-CABD-4E8B-B8D5-C4B750B2EF72}"/>
              </a:ext>
            </a:extLst>
          </p:cNvPr>
          <p:cNvSpPr/>
          <p:nvPr/>
        </p:nvSpPr>
        <p:spPr>
          <a:xfrm>
            <a:off x="7423140" y="3224610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53D630-0A67-4B90-896A-D9264730F3C2}"/>
              </a:ext>
            </a:extLst>
          </p:cNvPr>
          <p:cNvSpPr/>
          <p:nvPr/>
        </p:nvSpPr>
        <p:spPr>
          <a:xfrm>
            <a:off x="7423140" y="3453210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76615F-E175-4126-A802-090710888832}"/>
              </a:ext>
            </a:extLst>
          </p:cNvPr>
          <p:cNvSpPr/>
          <p:nvPr/>
        </p:nvSpPr>
        <p:spPr>
          <a:xfrm>
            <a:off x="7423140" y="3681810"/>
            <a:ext cx="584046" cy="3406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B1C57A-19F5-49BA-9565-A218899FF87A}"/>
              </a:ext>
            </a:extLst>
          </p:cNvPr>
          <p:cNvSpPr txBox="1"/>
          <p:nvPr/>
        </p:nvSpPr>
        <p:spPr>
          <a:xfrm>
            <a:off x="7541016" y="4024959"/>
            <a:ext cx="1295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workers</a:t>
            </a:r>
            <a:endParaRPr lang="en-US" sz="16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954043-AFD5-4E43-8BEC-6BADBA98813A}"/>
              </a:ext>
            </a:extLst>
          </p:cNvPr>
          <p:cNvCxnSpPr>
            <a:cxnSpLocks/>
            <a:stCxn id="28" idx="6"/>
            <a:endCxn id="19" idx="2"/>
          </p:cNvCxnSpPr>
          <p:nvPr/>
        </p:nvCxnSpPr>
        <p:spPr>
          <a:xfrm flipV="1">
            <a:off x="8007186" y="3850929"/>
            <a:ext cx="408646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616264F-3938-4C4C-AB4E-953788D230C9}"/>
              </a:ext>
            </a:extLst>
          </p:cNvPr>
          <p:cNvCxnSpPr>
            <a:cxnSpLocks/>
            <a:stCxn id="27" idx="6"/>
            <a:endCxn id="18" idx="2"/>
          </p:cNvCxnSpPr>
          <p:nvPr/>
        </p:nvCxnSpPr>
        <p:spPr>
          <a:xfrm flipV="1">
            <a:off x="8007186" y="3622329"/>
            <a:ext cx="408646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0A8ACC-FA03-430E-AED0-C54A29BBF789}"/>
              </a:ext>
            </a:extLst>
          </p:cNvPr>
          <p:cNvCxnSpPr>
            <a:cxnSpLocks/>
            <a:stCxn id="26" idx="6"/>
            <a:endCxn id="17" idx="2"/>
          </p:cNvCxnSpPr>
          <p:nvPr/>
        </p:nvCxnSpPr>
        <p:spPr>
          <a:xfrm flipV="1">
            <a:off x="8007186" y="3393729"/>
            <a:ext cx="408646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18A362-C4F2-4FAE-BEAF-94C12DE38344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8007186" y="3163900"/>
            <a:ext cx="408646" cy="1469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1299DE-3F5A-405F-BE3C-DFA8C9B544AC}"/>
              </a:ext>
            </a:extLst>
          </p:cNvPr>
          <p:cNvCxnSpPr>
            <a:cxnSpLocks/>
          </p:cNvCxnSpPr>
          <p:nvPr/>
        </p:nvCxnSpPr>
        <p:spPr>
          <a:xfrm>
            <a:off x="8007186" y="2935299"/>
            <a:ext cx="408646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230;p14">
            <a:extLst>
              <a:ext uri="{FF2B5EF4-FFF2-40B4-BE49-F238E27FC236}">
                <a16:creationId xmlns:a16="http://schemas.microsoft.com/office/drawing/2014/main" id="{F129E737-0A9C-41E9-B761-83BC185CE24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47606858"/>
      </p:ext>
    </p:extLst>
  </p:cSld>
  <p:clrMapOvr>
    <a:masterClrMapping/>
  </p:clrMapOvr>
</p:sld>
</file>

<file path=ppt/theme/theme1.xml><?xml version="1.0" encoding="utf-8"?>
<a:theme xmlns:a="http://schemas.openxmlformats.org/drawingml/2006/main" name="SCEC Theme (2024)">
  <a:themeElements>
    <a:clrScheme name="Simple Light">
      <a:dk1>
        <a:srgbClr val="000000"/>
      </a:dk1>
      <a:lt1>
        <a:srgbClr val="FFFFFF"/>
      </a:lt1>
      <a:dk2>
        <a:srgbClr val="495867"/>
      </a:dk2>
      <a:lt2>
        <a:srgbClr val="E4EBF1"/>
      </a:lt2>
      <a:accent1>
        <a:srgbClr val="BDD5EA"/>
      </a:accent1>
      <a:accent2>
        <a:srgbClr val="577399"/>
      </a:accent2>
      <a:accent3>
        <a:srgbClr val="C22B48"/>
      </a:accent3>
      <a:accent4>
        <a:srgbClr val="FFAB40"/>
      </a:accent4>
      <a:accent5>
        <a:srgbClr val="579499"/>
      </a:accent5>
      <a:accent6>
        <a:srgbClr val="5C5799"/>
      </a:accent6>
      <a:hlink>
        <a:srgbClr val="C22B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8984</TotalTime>
  <Words>1958</Words>
  <Application>Microsoft Office PowerPoint</Application>
  <PresentationFormat>On-screen Show (16:9)</PresentationFormat>
  <Paragraphs>298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Courier New</vt:lpstr>
      <vt:lpstr>Lora</vt:lpstr>
      <vt:lpstr>Roboto</vt:lpstr>
      <vt:lpstr>Roboto Medium</vt:lpstr>
      <vt:lpstr>Times New Roman</vt:lpstr>
      <vt:lpstr>SCEC Theme (2024)</vt:lpstr>
      <vt:lpstr>Simplify Your Science with Workflow Tools</vt:lpstr>
      <vt:lpstr>I’ve got a problem.</vt:lpstr>
      <vt:lpstr>Why am I doing this?</vt:lpstr>
      <vt:lpstr>What are my challenges?</vt:lpstr>
      <vt:lpstr>Solution: Scientific Workflows</vt:lpstr>
      <vt:lpstr>How did workflow tools help?</vt:lpstr>
      <vt:lpstr>Challenge:  Data Management</vt:lpstr>
      <vt:lpstr>Challenge:  Job Execution</vt:lpstr>
      <vt:lpstr>Pegasus-mpi-cluster (PMC)</vt:lpstr>
      <vt:lpstr>Recent Results</vt:lpstr>
      <vt:lpstr>Your turn!</vt:lpstr>
      <vt:lpstr>Scientific workflow tools can help!</vt:lpstr>
      <vt:lpstr>Basic tool concepts</vt:lpstr>
      <vt:lpstr>NAS report</vt:lpstr>
      <vt:lpstr>Popular Workflow Tools</vt:lpstr>
      <vt:lpstr>Popular Workflow Tools</vt:lpstr>
      <vt:lpstr>Popular Workflow Tools</vt:lpstr>
      <vt:lpstr>But what about Python scripts?</vt:lpstr>
      <vt:lpstr>What approach should you use?</vt:lpstr>
      <vt:lpstr>What did we learn?</vt:lpstr>
      <vt:lpstr>Closing Thoughts</vt:lpstr>
      <vt:lpstr>Links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California Earthquake Center</dc:title>
  <dc:creator>Scott Callaghan</dc:creator>
  <cp:lastModifiedBy>Scott Callaghan</cp:lastModifiedBy>
  <cp:revision>162</cp:revision>
  <dcterms:modified xsi:type="dcterms:W3CDTF">2025-07-11T09:33:37Z</dcterms:modified>
</cp:coreProperties>
</file>