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308" r:id="rId5"/>
    <p:sldId id="394" r:id="rId6"/>
    <p:sldId id="388" r:id="rId7"/>
    <p:sldId id="395" r:id="rId8"/>
    <p:sldId id="396" r:id="rId9"/>
    <p:sldId id="399" r:id="rId10"/>
    <p:sldId id="397" r:id="rId11"/>
    <p:sldId id="400" r:id="rId12"/>
    <p:sldId id="401" r:id="rId13"/>
    <p:sldId id="403" r:id="rId14"/>
    <p:sldId id="402" r:id="rId15"/>
    <p:sldId id="404" r:id="rId16"/>
  </p:sldIdLst>
  <p:sldSz cx="14630400" cy="8229600"/>
  <p:notesSz cx="6858000" cy="9144000"/>
  <p:defaultTextStyle>
    <a:defPPr>
      <a:defRPr lang="en-US"/>
    </a:defPPr>
    <a:lvl1pPr marL="0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731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7463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6194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4926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3657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92389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41120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9852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orient="horz" pos="2592">
          <p15:clr>
            <a:srgbClr val="A4A3A4"/>
          </p15:clr>
        </p15:guide>
        <p15:guide id="4" pos="46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FF"/>
    <a:srgbClr val="0066FF"/>
    <a:srgbClr val="FF00FF"/>
    <a:srgbClr val="FDFEDD"/>
    <a:srgbClr val="800000"/>
    <a:srgbClr val="9D171E"/>
    <a:srgbClr val="9E1C1F"/>
    <a:srgbClr val="B5B79A"/>
    <a:srgbClr val="F4FF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734647-A3A4-0770-3F3F-C068C54A231A}" v="382" dt="2023-05-04T21:29:07.613"/>
    <p1510:client id="{2D4D06E0-F2ED-A83C-9ABA-275D2757826A}" v="18" dt="2023-05-03T21:30:15.097"/>
    <p1510:client id="{4131E044-F5DF-D495-CA3B-810FA7C7A6FA}" v="67" dt="2023-05-09T18:00:13.730"/>
    <p1510:client id="{41C080D5-978A-CE3B-3430-A47379DE2912}" v="13" dt="2023-05-05T21:10:57.300"/>
    <p1510:client id="{9FC639D9-B9EA-6E47-020A-ADBBDFEC1328}" v="157" dt="2023-05-07T05:16:54.039"/>
    <p1510:client id="{ADE9AB75-6F73-A707-B33E-9593AF3F6BD5}" v="31" dt="2023-05-11T19:21:36.760"/>
  </p1510:revLst>
</p1510:revInfo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4" autoAdjust="0"/>
    <p:restoredTop sz="86383"/>
  </p:normalViewPr>
  <p:slideViewPr>
    <p:cSldViewPr>
      <p:cViewPr varScale="1">
        <p:scale>
          <a:sx n="92" d="100"/>
          <a:sy n="92" d="100"/>
        </p:scale>
        <p:origin x="408" y="72"/>
      </p:cViewPr>
      <p:guideLst>
        <p:guide pos="3839"/>
        <p:guide orient="horz" pos="2160"/>
        <p:guide orient="horz" pos="2592"/>
        <p:guide pos="46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2748" y="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5/11/2023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5/11/2023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7463" rtl="0" eaLnBrk="1" latinLnBrk="0" hangingPunct="1">
      <a:defRPr sz="14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548731" algn="l" defTabSz="1097463" rtl="0" eaLnBrk="1" latinLnBrk="0" hangingPunct="1">
      <a:defRPr sz="14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1097463" algn="l" defTabSz="1097463" rtl="0" eaLnBrk="1" latinLnBrk="0" hangingPunct="1">
      <a:defRPr sz="14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646194" algn="l" defTabSz="1097463" rtl="0" eaLnBrk="1" latinLnBrk="0" hangingPunct="1">
      <a:defRPr sz="14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2194926" algn="l" defTabSz="1097463" rtl="0" eaLnBrk="1" latinLnBrk="0" hangingPunct="1">
      <a:defRPr sz="14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743657" algn="l" defTabSz="10974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92389" algn="l" defTabSz="10974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41120" algn="l" defTabSz="10974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89852" algn="l" defTabSz="10974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l="-8000" r="-11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98" y="246751"/>
            <a:ext cx="1576836" cy="8046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1461516" y="2560321"/>
            <a:ext cx="11707369" cy="1920241"/>
          </a:xfrm>
        </p:spPr>
        <p:txBody>
          <a:bodyPr>
            <a:normAutofit/>
          </a:bodyPr>
          <a:lstStyle>
            <a:lvl1pPr algn="ctr">
              <a:lnSpc>
                <a:spcPts val="6601"/>
              </a:lnSpc>
              <a:defRPr sz="5300" b="1" i="0" cap="none" baseline="0">
                <a:solidFill>
                  <a:srgbClr val="9D171E"/>
                </a:solidFill>
                <a:latin typeface="Times" charset="0"/>
                <a:ea typeface="Times" charset="0"/>
                <a:cs typeface="Times" charset="0"/>
              </a:defRPr>
            </a:lvl1pPr>
          </a:lstStyle>
          <a:p>
            <a:r>
              <a:rPr lang="en-US" dirty="0"/>
              <a:t>Click to Edit Text</a:t>
            </a:r>
          </a:p>
        </p:txBody>
      </p:sp>
      <p:sp>
        <p:nvSpPr>
          <p:cNvPr id="2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1461517" y="4846320"/>
            <a:ext cx="11707368" cy="13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900" baseline="0">
                <a:solidFill>
                  <a:srgbClr val="9D171E"/>
                </a:solidFill>
                <a:latin typeface="Arial" charset="0"/>
                <a:ea typeface="Arial" charset="0"/>
                <a:cs typeface="Arial" charset="0"/>
              </a:defRPr>
            </a:lvl1pPr>
            <a:lvl2pPr marL="548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6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2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1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20" name="Footer Placeholder 19"/>
          <p:cNvSpPr>
            <a:spLocks noGrp="1"/>
          </p:cNvSpPr>
          <p:nvPr userDrawn="1">
            <p:ph type="ftr" sz="quarter" idx="11"/>
          </p:nvPr>
        </p:nvSpPr>
        <p:spPr>
          <a:xfrm>
            <a:off x="9053012" y="7774490"/>
            <a:ext cx="4939046" cy="43815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Southern California Earthquake Center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3940725" y="9236805"/>
            <a:ext cx="221735" cy="509678"/>
          </a:xfrm>
          <a:prstGeom prst="rect">
            <a:avLst/>
          </a:prstGeom>
          <a:noFill/>
        </p:spPr>
        <p:txBody>
          <a:bodyPr wrap="none" lIns="109746" tIns="54873" rIns="109746" bIns="54873" rtlCol="0">
            <a:spAutoFit/>
          </a:bodyPr>
          <a:lstStyle/>
          <a:p>
            <a:pPr>
              <a:lnSpc>
                <a:spcPct val="90000"/>
              </a:lnSpc>
            </a:pPr>
            <a:endParaRPr lang="en-US" sz="29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7875662"/>
            <a:ext cx="14630400" cy="353938"/>
          </a:xfrm>
          <a:prstGeom prst="rect">
            <a:avLst/>
          </a:prstGeom>
          <a:solidFill>
            <a:srgbClr val="9D1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949" y="1188720"/>
            <a:ext cx="13902505" cy="649224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5/11/2023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3950" y="1188720"/>
            <a:ext cx="6768324" cy="6492240"/>
          </a:xfrm>
        </p:spPr>
        <p:txBody>
          <a:bodyPr>
            <a:normAutofit/>
          </a:bodyPr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1900"/>
            </a:lvl6pPr>
            <a:lvl7pPr>
              <a:defRPr sz="1900" baseline="0"/>
            </a:lvl7pPr>
            <a:lvl8pPr>
              <a:defRPr sz="1900" baseline="0"/>
            </a:lvl8pPr>
            <a:lvl9pPr>
              <a:defRPr sz="19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6932" y="1188720"/>
            <a:ext cx="6749522" cy="6492240"/>
          </a:xfrm>
        </p:spPr>
        <p:txBody>
          <a:bodyPr>
            <a:normAutofit/>
          </a:bodyPr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" y="7875662"/>
            <a:ext cx="14630400" cy="353938"/>
          </a:xfrm>
          <a:prstGeom prst="rect">
            <a:avLst/>
          </a:prstGeom>
          <a:solidFill>
            <a:srgbClr val="9D1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92669-E835-224C-A4FB-E230BDF9E72D}" type="datetime1">
              <a:rPr lang="en-US" smtClean="0"/>
              <a:t>5/11/2023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1" y="7875662"/>
            <a:ext cx="14630400" cy="353938"/>
          </a:xfrm>
          <a:prstGeom prst="rect">
            <a:avLst/>
          </a:prstGeom>
          <a:solidFill>
            <a:srgbClr val="9D1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63949" y="1097281"/>
            <a:ext cx="6750032" cy="109728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900" b="0" cap="none" baseline="0">
                <a:solidFill>
                  <a:schemeClr val="tx1">
                    <a:lumMod val="50000"/>
                  </a:schemeClr>
                </a:solidFill>
              </a:defRPr>
            </a:lvl1pPr>
            <a:lvl2pPr marL="548731" indent="0">
              <a:buNone/>
              <a:defRPr sz="2400" b="1"/>
            </a:lvl2pPr>
            <a:lvl3pPr marL="1097463" indent="0">
              <a:buNone/>
              <a:defRPr sz="2200" b="1"/>
            </a:lvl3pPr>
            <a:lvl4pPr marL="1646194" indent="0">
              <a:buNone/>
              <a:defRPr sz="1900" b="1"/>
            </a:lvl4pPr>
            <a:lvl5pPr marL="2194926" indent="0">
              <a:buNone/>
              <a:defRPr sz="1900" b="1"/>
            </a:lvl5pPr>
            <a:lvl6pPr marL="2743657" indent="0">
              <a:buNone/>
              <a:defRPr sz="1900" b="1"/>
            </a:lvl6pPr>
            <a:lvl7pPr marL="3292389" indent="0">
              <a:buNone/>
              <a:defRPr sz="1900" b="1"/>
            </a:lvl7pPr>
            <a:lvl8pPr marL="3841120" indent="0">
              <a:buNone/>
              <a:defRPr sz="1900" b="1"/>
            </a:lvl8pPr>
            <a:lvl9pPr marL="4389852" indent="0">
              <a:buNone/>
              <a:defRPr sz="19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3949" y="2194560"/>
            <a:ext cx="6750032" cy="5486400"/>
          </a:xfrm>
        </p:spPr>
        <p:txBody>
          <a:bodyPr>
            <a:normAutofit/>
          </a:bodyPr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7516422" y="1097281"/>
            <a:ext cx="6750032" cy="109728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900" b="0" cap="none" baseline="0">
                <a:solidFill>
                  <a:schemeClr val="tx1">
                    <a:lumMod val="50000"/>
                  </a:schemeClr>
                </a:solidFill>
              </a:defRPr>
            </a:lvl1pPr>
            <a:lvl2pPr marL="548731" indent="0">
              <a:buNone/>
              <a:defRPr sz="2400" b="1"/>
            </a:lvl2pPr>
            <a:lvl3pPr marL="1097463" indent="0">
              <a:buNone/>
              <a:defRPr sz="2200" b="1"/>
            </a:lvl3pPr>
            <a:lvl4pPr marL="1646194" indent="0">
              <a:buNone/>
              <a:defRPr sz="1900" b="1"/>
            </a:lvl4pPr>
            <a:lvl5pPr marL="2194926" indent="0">
              <a:buNone/>
              <a:defRPr sz="1900" b="1"/>
            </a:lvl5pPr>
            <a:lvl6pPr marL="2743657" indent="0">
              <a:buNone/>
              <a:defRPr sz="1900" b="1"/>
            </a:lvl6pPr>
            <a:lvl7pPr marL="3292389" indent="0">
              <a:buNone/>
              <a:defRPr sz="1900" b="1"/>
            </a:lvl7pPr>
            <a:lvl8pPr marL="3841120" indent="0">
              <a:buNone/>
              <a:defRPr sz="1900" b="1"/>
            </a:lvl8pPr>
            <a:lvl9pPr marL="4389852" indent="0">
              <a:buNone/>
              <a:defRPr sz="19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16422" y="2194560"/>
            <a:ext cx="6750032" cy="5486400"/>
          </a:xfrm>
        </p:spPr>
        <p:txBody>
          <a:bodyPr>
            <a:normAutofit/>
          </a:bodyPr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1700"/>
            </a:lvl6pPr>
            <a:lvl7pPr>
              <a:defRPr sz="1700"/>
            </a:lvl7pPr>
            <a:lvl8pPr>
              <a:defRPr sz="1700" baseline="0"/>
            </a:lvl8pPr>
            <a:lvl9pPr>
              <a:defRPr sz="17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EFF26-A8E4-414A-8E66-6412DFAC93C0}" type="datetime1">
              <a:rPr lang="en-US" smtClean="0"/>
              <a:t>5/11/2023</a:t>
            </a:fld>
            <a:endParaRPr lang="bg-BG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7875662"/>
            <a:ext cx="14630400" cy="353938"/>
          </a:xfrm>
          <a:prstGeom prst="rect">
            <a:avLst/>
          </a:prstGeom>
          <a:solidFill>
            <a:srgbClr val="9D1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F229-4F64-DF42-8714-B47E434B5860}" type="datetime1">
              <a:rPr lang="en-US" smtClean="0"/>
              <a:t>5/11/2023</a:t>
            </a:fld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7875662"/>
            <a:ext cx="14630400" cy="353938"/>
          </a:xfrm>
          <a:prstGeom prst="rect">
            <a:avLst/>
          </a:prstGeom>
          <a:solidFill>
            <a:srgbClr val="9D1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C0F0A-C9FE-4240-9713-B9651F67AA84}" type="datetime1">
              <a:rPr lang="en-US" smtClean="0"/>
              <a:t>5/11/2023</a:t>
            </a:fld>
            <a:endParaRPr lang="bg-B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dpi="0" rotWithShape="1">
          <a:blip r:embed="rId2">
            <a:lum/>
          </a:blip>
          <a:srcRect/>
          <a:stretch>
            <a:fillRect l="-8000" r="-11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984" y="2500860"/>
            <a:ext cx="10734194" cy="1967789"/>
          </a:xfrm>
          <a:prstGeom prst="rect">
            <a:avLst/>
          </a:prstGeom>
        </p:spPr>
      </p:pic>
      <p:sp>
        <p:nvSpPr>
          <p:cNvPr id="29" name="Footer Placeholder 19"/>
          <p:cNvSpPr>
            <a:spLocks noGrp="1"/>
          </p:cNvSpPr>
          <p:nvPr>
            <p:ph type="ftr" sz="quarter" idx="11"/>
          </p:nvPr>
        </p:nvSpPr>
        <p:spPr>
          <a:xfrm>
            <a:off x="9235940" y="7735825"/>
            <a:ext cx="4939046" cy="438150"/>
          </a:xfrm>
        </p:spPr>
        <p:txBody>
          <a:bodyPr/>
          <a:lstStyle>
            <a:lvl1pPr>
              <a:defRPr sz="2200" b="1" i="1"/>
            </a:lvl1pPr>
          </a:lstStyle>
          <a:p>
            <a:r>
              <a:rPr lang="en-US" dirty="0" err="1"/>
              <a:t>www.SCEC.org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3949" y="329566"/>
            <a:ext cx="13902505" cy="767714"/>
          </a:xfrm>
          <a:prstGeom prst="rect">
            <a:avLst/>
          </a:prstGeom>
        </p:spPr>
        <p:txBody>
          <a:bodyPr vert="horz" lIns="109746" tIns="54873" rIns="109746" bIns="54873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949" y="1188720"/>
            <a:ext cx="13902505" cy="6492240"/>
          </a:xfrm>
          <a:prstGeom prst="rect">
            <a:avLst/>
          </a:prstGeom>
        </p:spPr>
        <p:txBody>
          <a:bodyPr vert="horz" lIns="109746" tIns="54873" rIns="109746" bIns="54873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2486" y="7945169"/>
            <a:ext cx="1675947" cy="217169"/>
          </a:xfrm>
          <a:prstGeom prst="rect">
            <a:avLst/>
          </a:prstGeom>
        </p:spPr>
        <p:txBody>
          <a:bodyPr vert="horz" lIns="109746" tIns="54873" rIns="109746" bIns="54873" rtlCol="0" anchor="ctr"/>
          <a:lstStyle>
            <a:lvl1pPr algn="l">
              <a:defRPr sz="1700" i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8D8011A-9C5E-E94F-9F56-DB8DA800CF19}" type="datetime1">
              <a:rPr lang="en-US" smtClean="0"/>
              <a:pPr/>
              <a:t>5/11/2023</a:t>
            </a:fld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077421" y="7945169"/>
            <a:ext cx="1371957" cy="217169"/>
          </a:xfrm>
          <a:prstGeom prst="rect">
            <a:avLst/>
          </a:prstGeom>
        </p:spPr>
        <p:txBody>
          <a:bodyPr vert="horz" lIns="109746" tIns="54873" rIns="109746" bIns="54873" rtlCol="0" anchor="ctr"/>
          <a:lstStyle>
            <a:lvl1pPr algn="r">
              <a:defRPr sz="17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4845678" y="7834678"/>
            <a:ext cx="4939046" cy="438150"/>
          </a:xfrm>
          <a:prstGeom prst="rect">
            <a:avLst/>
          </a:prstGeom>
        </p:spPr>
        <p:txBody>
          <a:bodyPr vert="horz" lIns="109746" tIns="54873" rIns="109746" bIns="54873" rtlCol="0" anchor="ctr"/>
          <a:lstStyle>
            <a:lvl1pPr algn="ctr">
              <a:defRPr sz="1700" b="1" i="1">
                <a:solidFill>
                  <a:srgbClr val="FFFFFF"/>
                </a:solidFill>
                <a:latin typeface="Times" charset="0"/>
                <a:ea typeface="Times" charset="0"/>
                <a:cs typeface="Times" charset="0"/>
              </a:defRPr>
            </a:lvl1pPr>
          </a:lstStyle>
          <a:p>
            <a:r>
              <a:rPr lang="en-US" dirty="0"/>
              <a:t>Southern California Earthquake Center</a:t>
            </a:r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60" r:id="rId7"/>
  </p:sldLayoutIdLst>
  <p:hf hdr="0"/>
  <p:txStyles>
    <p:titleStyle>
      <a:lvl1pPr algn="ctr" defTabSz="1097463" rtl="0" eaLnBrk="1" latinLnBrk="0" hangingPunct="1">
        <a:lnSpc>
          <a:spcPct val="90000"/>
        </a:lnSpc>
        <a:spcBef>
          <a:spcPct val="0"/>
        </a:spcBef>
        <a:buNone/>
        <a:defRPr sz="5300" b="1" i="1" kern="1200" cap="none" baseline="0">
          <a:solidFill>
            <a:srgbClr val="9D171E"/>
          </a:solidFill>
          <a:latin typeface="Times" charset="0"/>
          <a:ea typeface="Times" charset="0"/>
          <a:cs typeface="Times" charset="0"/>
        </a:defRPr>
      </a:lvl1pPr>
    </p:titleStyle>
    <p:bodyStyle>
      <a:lvl1pPr marL="280082" indent="-270555" algn="l" defTabSz="1097463" rtl="0" eaLnBrk="1" latinLnBrk="0" hangingPunct="1">
        <a:lnSpc>
          <a:spcPct val="100000"/>
        </a:lnSpc>
        <a:spcBef>
          <a:spcPts val="2160"/>
        </a:spcBef>
        <a:buClr>
          <a:schemeClr val="tx1"/>
        </a:buClr>
        <a:buSzPct val="90000"/>
        <a:buFont typeface="Arial" pitchFamily="34" charset="0"/>
        <a:buChar char="•"/>
        <a:tabLst/>
        <a:defRPr sz="3400" kern="1200">
          <a:solidFill>
            <a:sysClr val="windowText" lastClr="000000"/>
          </a:solidFill>
          <a:latin typeface="Arial" charset="0"/>
          <a:ea typeface="Arial" charset="0"/>
          <a:cs typeface="Arial" charset="0"/>
        </a:defRPr>
      </a:lvl1pPr>
      <a:lvl2pPr marL="483951" indent="-203870" algn="l" defTabSz="1097463" rtl="0" eaLnBrk="1" latinLnBrk="0" hangingPunct="1">
        <a:lnSpc>
          <a:spcPct val="100000"/>
        </a:lnSpc>
        <a:spcBef>
          <a:spcPts val="720"/>
        </a:spcBef>
        <a:buClr>
          <a:schemeClr val="tx1"/>
        </a:buClr>
        <a:buSzPct val="80000"/>
        <a:buFont typeface="Arial" charset="0"/>
        <a:buChar char="•"/>
        <a:tabLst/>
        <a:defRPr sz="2900" kern="1200">
          <a:solidFill>
            <a:sysClr val="windowText" lastClr="000000"/>
          </a:solidFill>
          <a:latin typeface="Arial" charset="0"/>
          <a:ea typeface="Arial" charset="0"/>
          <a:cs typeface="Arial" charset="0"/>
        </a:defRPr>
      </a:lvl2pPr>
      <a:lvl3pPr marL="825003" indent="-222923" algn="l" defTabSz="1097463" rtl="0" eaLnBrk="1" latinLnBrk="0" hangingPunct="1">
        <a:lnSpc>
          <a:spcPct val="100000"/>
        </a:lnSpc>
        <a:spcBef>
          <a:spcPts val="720"/>
        </a:spcBef>
        <a:buClr>
          <a:schemeClr val="tx1"/>
        </a:buClr>
        <a:buSzPct val="80000"/>
        <a:buFont typeface="Arial" pitchFamily="34" charset="0"/>
        <a:buChar char="•"/>
        <a:tabLst/>
        <a:defRPr sz="2400" kern="1200">
          <a:solidFill>
            <a:sysClr val="windowText" lastClr="000000"/>
          </a:solidFill>
          <a:latin typeface="Arial" charset="0"/>
          <a:ea typeface="Arial" charset="0"/>
          <a:cs typeface="Arial" charset="0"/>
        </a:defRPr>
      </a:lvl3pPr>
      <a:lvl4pPr marL="1105084" indent="-228638" algn="l" defTabSz="1097463" rtl="0" eaLnBrk="1" latinLnBrk="0" hangingPunct="1">
        <a:lnSpc>
          <a:spcPct val="100000"/>
        </a:lnSpc>
        <a:spcBef>
          <a:spcPts val="720"/>
        </a:spcBef>
        <a:buClr>
          <a:schemeClr val="tx1"/>
        </a:buClr>
        <a:buSzPct val="80000"/>
        <a:buFont typeface="Arial" pitchFamily="34" charset="0"/>
        <a:buChar char="•"/>
        <a:tabLst/>
        <a:defRPr sz="2200" kern="1200">
          <a:solidFill>
            <a:sysClr val="windowText" lastClr="000000"/>
          </a:solidFill>
          <a:latin typeface="Arial" charset="0"/>
          <a:ea typeface="Arial" charset="0"/>
          <a:cs typeface="Arial" charset="0"/>
        </a:defRPr>
      </a:lvl4pPr>
      <a:lvl5pPr marL="1377545" indent="-226733" algn="l" defTabSz="1097463" rtl="0" eaLnBrk="1" latinLnBrk="0" hangingPunct="1">
        <a:lnSpc>
          <a:spcPct val="100000"/>
        </a:lnSpc>
        <a:spcBef>
          <a:spcPts val="720"/>
        </a:spcBef>
        <a:buClr>
          <a:schemeClr val="tx1"/>
        </a:buClr>
        <a:buSzPct val="80000"/>
        <a:buFont typeface="Arial" pitchFamily="34" charset="0"/>
        <a:buChar char="•"/>
        <a:tabLst/>
        <a:defRPr sz="2200" kern="1200">
          <a:solidFill>
            <a:sysClr val="windowText" lastClr="000000"/>
          </a:solidFill>
          <a:latin typeface="Arial" charset="0"/>
          <a:ea typeface="Arial" charset="0"/>
          <a:cs typeface="Arial" charset="0"/>
        </a:defRPr>
      </a:lvl5pPr>
      <a:lvl6pPr marL="1701067" indent="-274366" algn="l" defTabSz="1097463" rtl="0" eaLnBrk="1" latinLnBrk="0" hangingPunct="1">
        <a:spcBef>
          <a:spcPts val="720"/>
        </a:spcBef>
        <a:buSzPct val="80000"/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1975433" indent="-274366" algn="l" defTabSz="1097463" rtl="0" eaLnBrk="1" latinLnBrk="0" hangingPunct="1">
        <a:spcBef>
          <a:spcPts val="720"/>
        </a:spcBef>
        <a:buSzPct val="80000"/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799" indent="-274366" algn="l" defTabSz="1097463" rtl="0" eaLnBrk="1" latinLnBrk="0" hangingPunct="1">
        <a:spcBef>
          <a:spcPts val="720"/>
        </a:spcBef>
        <a:buSzPct val="80000"/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2524165" indent="-274366" algn="l" defTabSz="1097463" rtl="0" eaLnBrk="1" latinLnBrk="0" hangingPunct="1">
        <a:spcBef>
          <a:spcPts val="720"/>
        </a:spcBef>
        <a:buSzPct val="80000"/>
        <a:buFont typeface="Arial" pitchFamily="34" charset="0"/>
        <a:buChar char="•"/>
        <a:defRPr sz="19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731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463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6194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926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657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2389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1120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852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trike.scec.org/scecpedia/CyberShake_output_data_headers#Seismogram_header" TargetMode="External"/><Relationship Id="rId2" Type="http://schemas.openxmlformats.org/officeDocument/2006/relationships/hyperlink" Target="https://strike.scec.org/scecpedia/Accessing_CyberShake_Seismograms#Seismogram_Format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cottcal@usc.edu" TargetMode="External"/><Relationship Id="rId2" Type="http://schemas.openxmlformats.org/officeDocument/2006/relationships/hyperlink" Target="https://docs.google.com/document/d/1WVwW1wyvMoDABvZ__2QHLETL771XJkF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strike.scec.org/scecpedia/CyberShake_Study_22.12#Data_Product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11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9358" y="2362200"/>
            <a:ext cx="12483085" cy="1920241"/>
          </a:xfrm>
        </p:spPr>
        <p:txBody>
          <a:bodyPr>
            <a:normAutofit/>
          </a:bodyPr>
          <a:lstStyle/>
          <a:p>
            <a:r>
              <a:rPr lang="en-US" dirty="0"/>
              <a:t>SCEC </a:t>
            </a:r>
            <a:r>
              <a:rPr lang="en-US" dirty="0" err="1"/>
              <a:t>CyberShake</a:t>
            </a:r>
            <a:r>
              <a:rPr lang="en-US" dirty="0"/>
              <a:t> Data Access Training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8458" y="4876800"/>
            <a:ext cx="11575542" cy="1920241"/>
          </a:xfrm>
        </p:spPr>
        <p:txBody>
          <a:bodyPr>
            <a:normAutofit/>
          </a:bodyPr>
          <a:lstStyle/>
          <a:p>
            <a:r>
              <a:rPr lang="en-US" dirty="0"/>
              <a:t>Scott Callaghan &amp; the </a:t>
            </a:r>
            <a:r>
              <a:rPr lang="en-US" dirty="0" err="1"/>
              <a:t>CyberShake</a:t>
            </a:r>
            <a:r>
              <a:rPr lang="en-US" dirty="0"/>
              <a:t> Collaboration</a:t>
            </a:r>
          </a:p>
          <a:p>
            <a:r>
              <a:rPr lang="en-US" dirty="0"/>
              <a:t>scottcal@usc.edu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6200" y="7086600"/>
            <a:ext cx="3962400" cy="687890"/>
          </a:xfrm>
          <a:prstGeom prst="rect">
            <a:avLst/>
          </a:prstGeom>
        </p:spPr>
        <p:txBody>
          <a:bodyPr vert="horz" lIns="109746" tIns="54873" rIns="109746" bIns="54873" rtlCol="0">
            <a:normAutofit fontScale="85000" lnSpcReduction="10000"/>
          </a:bodyPr>
          <a:lstStyle>
            <a:lvl1pPr marL="0" indent="0" algn="ctr" defTabSz="1097463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90000"/>
              <a:buFont typeface="Arial" pitchFamily="34" charset="0"/>
              <a:buNone/>
              <a:tabLst/>
              <a:defRPr sz="2900" kern="1200" baseline="0">
                <a:solidFill>
                  <a:srgbClr val="9D171E"/>
                </a:solidFill>
                <a:latin typeface="Arial" charset="0"/>
                <a:ea typeface="Arial" charset="0"/>
                <a:cs typeface="Arial" charset="0"/>
              </a:defRPr>
            </a:lvl1pPr>
            <a:lvl2pPr marL="548731" indent="0" algn="ctr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charset="0"/>
              <a:buNone/>
              <a:tabLst/>
              <a:defRPr sz="2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097463" indent="0" algn="ctr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None/>
              <a:tabLst/>
              <a:defRPr sz="24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646194" indent="0" algn="ctr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None/>
              <a:tabLst/>
              <a:defRPr sz="2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2194926" indent="0" algn="ctr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None/>
              <a:tabLst/>
              <a:defRPr sz="2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743657" indent="0" algn="ctr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92389" indent="0" algn="ctr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41120" indent="0" algn="ctr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89852" indent="0" algn="ctr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None/>
              <a:defRPr sz="19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 err="1"/>
              <a:t>CyberTraining</a:t>
            </a:r>
            <a:r>
              <a:rPr lang="en-US" sz="2000" dirty="0"/>
              <a:t> for Seismology 2023</a:t>
            </a:r>
          </a:p>
          <a:p>
            <a:pPr algn="l"/>
            <a:r>
              <a:rPr lang="en-US" sz="2000" dirty="0"/>
              <a:t>Thursday, May 11, 2023</a:t>
            </a:r>
          </a:p>
        </p:txBody>
      </p:sp>
    </p:spTree>
    <p:extLst>
      <p:ext uri="{BB962C8B-B14F-4D97-AF65-F5344CB8AC3E}">
        <p14:creationId xmlns:p14="http://schemas.microsoft.com/office/powerpoint/2010/main" val="1916830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AFE64-54A8-4314-92F1-858C287EE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Metadata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8D6E0-14D9-4D39-A977-DA2D70CB9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109746" tIns="54873" rIns="109746" bIns="54873" rtlCol="0" anchor="t">
            <a:normAutofit/>
          </a:bodyPr>
          <a:lstStyle/>
          <a:p>
            <a:pPr marL="280035" indent="-270510"/>
            <a:r>
              <a:rPr lang="en-US" dirty="0"/>
              <a:t>Metadata retrieved from a relational database</a:t>
            </a:r>
            <a:endParaRPr lang="en-US"/>
          </a:p>
          <a:p>
            <a:pPr marL="483870" lvl="1" indent="-203835"/>
            <a:r>
              <a:rPr lang="en-US" dirty="0"/>
              <a:t>Like a spreadsheet – columns with headers, rows with information</a:t>
            </a:r>
            <a:endParaRPr lang="en-US"/>
          </a:p>
          <a:p>
            <a:pPr marL="483870" lvl="1" indent="-203835"/>
            <a:r>
              <a:rPr lang="en-US" dirty="0"/>
              <a:t>Metadata delivered in the following formats (user option):</a:t>
            </a:r>
            <a:endParaRPr lang="en-US"/>
          </a:p>
          <a:p>
            <a:pPr marL="824865" lvl="2" indent="-222885"/>
            <a:r>
              <a:rPr lang="en-US" dirty="0"/>
              <a:t>CSV file – can read with spreadsheet application or write your own script</a:t>
            </a:r>
            <a:endParaRPr lang="en-US"/>
          </a:p>
          <a:p>
            <a:pPr marL="824865" lvl="2" indent="-222885"/>
            <a:r>
              <a:rPr lang="en-US" dirty="0">
                <a:latin typeface="Arial"/>
                <a:cs typeface="Arial"/>
              </a:rPr>
              <a:t>SQLite database – can read with SQLite application or through Python</a:t>
            </a:r>
            <a:endParaRPr lang="en-US">
              <a:latin typeface="Arial"/>
              <a:cs typeface="Arial"/>
            </a:endParaRPr>
          </a:p>
          <a:p>
            <a:pPr marL="280035" indent="-270510"/>
            <a:r>
              <a:rPr lang="en-US" dirty="0">
                <a:latin typeface="Arial"/>
                <a:cs typeface="Arial"/>
              </a:rPr>
              <a:t>Since metadata comes from a database, queries with many filters which return lots of data can take a long time (15+ minutes)</a:t>
            </a:r>
            <a:endParaRPr lang="en-US" dirty="0"/>
          </a:p>
          <a:p>
            <a:pPr marL="483870" lvl="1" indent="-203835">
              <a:buFont typeface="Arial" pitchFamily="34" charset="0"/>
            </a:pPr>
            <a:r>
              <a:rPr lang="en-US" dirty="0">
                <a:latin typeface="Arial"/>
                <a:cs typeface="Arial"/>
              </a:rPr>
              <a:t>Tool doesn't currently predict how long a query will take</a:t>
            </a:r>
            <a:endParaRPr lang="en-US">
              <a:latin typeface="Arial"/>
              <a:cs typeface="Arial"/>
            </a:endParaRPr>
          </a:p>
          <a:p>
            <a:pPr marL="483870" lvl="1" indent="-203835">
              <a:buFont typeface="Arial" pitchFamily="34" charset="0"/>
            </a:pPr>
            <a:r>
              <a:rPr lang="en-US" dirty="0">
                <a:latin typeface="Arial"/>
                <a:cs typeface="Arial"/>
              </a:rPr>
              <a:t>Can Ctrl-C to end a long-running query</a:t>
            </a:r>
            <a:endParaRPr lang="en-US">
              <a:latin typeface="Arial"/>
              <a:cs typeface="Arial"/>
            </a:endParaRPr>
          </a:p>
          <a:p>
            <a:pPr marL="280035" indent="-270510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15E1E-744F-42FE-B60B-C2C1C4035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5/11/2023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208E2-E08B-42F7-AAA7-DFE1C4AE4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FE4B5A-3EEC-4125-A181-E8710A8D2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23890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B476D-04AD-4977-98D0-F8FAC1AC9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Seismogram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2B192-ED68-492F-9D6D-5337012CEF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Seismograms are in </a:t>
            </a:r>
            <a:r>
              <a:rPr lang="en-US" dirty="0" err="1"/>
              <a:t>CyberShake</a:t>
            </a:r>
            <a:r>
              <a:rPr lang="en-US" dirty="0"/>
              <a:t> seismogram format</a:t>
            </a:r>
          </a:p>
          <a:p>
            <a:pPr lvl="1"/>
            <a:r>
              <a:rPr lang="en-US" dirty="0"/>
              <a:t>Documentation is available here: </a:t>
            </a:r>
            <a:r>
              <a:rPr lang="en-US" sz="2400" dirty="0">
                <a:hlinkClick r:id="rId2"/>
              </a:rPr>
              <a:t>https://strike.scec.org/scecpedia/Accessing_CyberShake_Seismograms#Seismogram_Format</a:t>
            </a:r>
            <a:endParaRPr lang="en-US" sz="2400" dirty="0"/>
          </a:p>
          <a:p>
            <a:pPr lvl="1"/>
            <a:r>
              <a:rPr lang="en-US" dirty="0"/>
              <a:t>Seismograms are binary format and consist of a header followed by data</a:t>
            </a:r>
          </a:p>
          <a:p>
            <a:pPr lvl="1"/>
            <a:r>
              <a:rPr lang="en-US" dirty="0"/>
              <a:t>Header:</a:t>
            </a:r>
          </a:p>
          <a:p>
            <a:pPr lvl="2"/>
            <a:r>
              <a:rPr lang="en-US" dirty="0"/>
              <a:t>Information about site, event id, dt, </a:t>
            </a:r>
            <a:r>
              <a:rPr lang="en-US" dirty="0" err="1"/>
              <a:t>nt</a:t>
            </a:r>
            <a:endParaRPr lang="en-US" dirty="0"/>
          </a:p>
          <a:p>
            <a:pPr lvl="2"/>
            <a:r>
              <a:rPr lang="en-US" dirty="0"/>
              <a:t>Sample C and Python code to read the header is here: </a:t>
            </a:r>
            <a:r>
              <a:rPr lang="en-US" dirty="0">
                <a:hlinkClick r:id="rId3"/>
              </a:rPr>
              <a:t>https://strike.scec.org/scecpedia/CyberShake_output_data_headers#Seismogram_header</a:t>
            </a:r>
            <a:endParaRPr lang="en-US" dirty="0"/>
          </a:p>
          <a:p>
            <a:pPr lvl="1"/>
            <a:r>
              <a:rPr lang="en-US" dirty="0"/>
              <a:t>Data</a:t>
            </a:r>
          </a:p>
          <a:p>
            <a:pPr lvl="2"/>
            <a:r>
              <a:rPr lang="en-US" dirty="0"/>
              <a:t>X component followed by Y</a:t>
            </a:r>
          </a:p>
          <a:p>
            <a:pPr lvl="2"/>
            <a:r>
              <a:rPr lang="en-US" dirty="0"/>
              <a:t>NT 4-byte floats</a:t>
            </a:r>
          </a:p>
          <a:p>
            <a:pPr lvl="2"/>
            <a:r>
              <a:rPr lang="en-US" dirty="0"/>
              <a:t>Sample code to read the data is available here: </a:t>
            </a:r>
            <a:r>
              <a:rPr lang="en-US" sz="2400" dirty="0">
                <a:hlinkClick r:id="rId2"/>
              </a:rPr>
              <a:t>https://strike.scec.org/scecpedia/Accessing_CyberShake_Seismograms#Seismogram_Format</a:t>
            </a:r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2C0A7-CBF5-451B-B4FD-D760C1893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5/11/2023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0A3484-85E6-49BB-9EC8-0539136A9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D5903B-ACFD-4BF4-8C95-C2FFECFE8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10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79538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AE82F-AF2D-4EDD-8A36-D142175BD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Hands-on Tutorial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62E1F-885F-4536-9534-32120C3D1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Before we start – any questions so far?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76C8B-33D3-42B8-B344-141D5FC20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5/11/2023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194F0-94A5-47C8-98C0-C8D96787E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F11BFA-C88D-4DF7-AE58-7E3052B5B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11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78457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93C69-2326-4812-8BB4-29B3E144D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Outline for today’s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21D16-33F9-47AA-A8B4-99D7903E04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109746" tIns="54873" rIns="109746" bIns="54873" rtlCol="0" anchor="t">
            <a:normAutofit/>
          </a:bodyPr>
          <a:lstStyle/>
          <a:p>
            <a:pPr marL="280035" indent="-270510"/>
            <a:r>
              <a:rPr lang="en-US" dirty="0">
                <a:latin typeface="Arial"/>
                <a:cs typeface="Arial"/>
              </a:rPr>
              <a:t>Overview of the </a:t>
            </a:r>
            <a:r>
              <a:rPr lang="en-US" err="1">
                <a:latin typeface="Arial"/>
                <a:cs typeface="Arial"/>
              </a:rPr>
              <a:t>CyberShake</a:t>
            </a:r>
            <a:r>
              <a:rPr lang="en-US" dirty="0">
                <a:latin typeface="Arial"/>
                <a:cs typeface="Arial"/>
              </a:rPr>
              <a:t> platform</a:t>
            </a:r>
            <a:endParaRPr lang="en-US" dirty="0"/>
          </a:p>
          <a:p>
            <a:pPr marL="280035" indent="-270510"/>
            <a:r>
              <a:rPr lang="en-US" dirty="0">
                <a:latin typeface="Arial"/>
                <a:cs typeface="Arial"/>
              </a:rPr>
              <a:t>Available </a:t>
            </a:r>
            <a:r>
              <a:rPr lang="en-US" err="1">
                <a:latin typeface="Arial"/>
                <a:cs typeface="Arial"/>
              </a:rPr>
              <a:t>CyberShake</a:t>
            </a:r>
            <a:r>
              <a:rPr lang="en-US" dirty="0">
                <a:latin typeface="Arial"/>
                <a:cs typeface="Arial"/>
              </a:rPr>
              <a:t> data products</a:t>
            </a:r>
          </a:p>
          <a:p>
            <a:pPr marL="280035" indent="-270510"/>
            <a:r>
              <a:rPr lang="en-US" dirty="0"/>
              <a:t>Overview of data access tool</a:t>
            </a:r>
          </a:p>
          <a:p>
            <a:pPr marL="280035" indent="-270510"/>
            <a:r>
              <a:rPr lang="en-US" dirty="0">
                <a:latin typeface="Arial"/>
                <a:cs typeface="Arial"/>
              </a:rPr>
              <a:t>Hands-on training with </a:t>
            </a:r>
            <a:r>
              <a:rPr lang="en-US" err="1">
                <a:latin typeface="Arial"/>
                <a:cs typeface="Arial"/>
              </a:rPr>
              <a:t>CyberShake</a:t>
            </a:r>
            <a:r>
              <a:rPr lang="en-US" dirty="0">
                <a:latin typeface="Arial"/>
                <a:cs typeface="Arial"/>
              </a:rPr>
              <a:t> data access tool</a:t>
            </a:r>
          </a:p>
          <a:p>
            <a:pPr marL="483870" lvl="1" indent="-203835"/>
            <a:r>
              <a:rPr lang="en-US" dirty="0"/>
              <a:t>Requires Docker</a:t>
            </a:r>
          </a:p>
          <a:p>
            <a:pPr marL="483870" lvl="1" indent="-203835"/>
            <a:r>
              <a:rPr lang="en-US" dirty="0">
                <a:latin typeface="Arial"/>
                <a:cs typeface="Arial"/>
                <a:hlinkClick r:id="rId2"/>
              </a:rPr>
              <a:t>Docker setup instructions</a:t>
            </a:r>
          </a:p>
          <a:p>
            <a:pPr marL="280035" indent="-270510"/>
            <a:r>
              <a:rPr lang="en-US" dirty="0">
                <a:latin typeface="Arial"/>
                <a:cs typeface="Arial"/>
              </a:rPr>
              <a:t>If you have questions, please ask!</a:t>
            </a:r>
          </a:p>
          <a:p>
            <a:pPr marL="483870" lvl="1" indent="-203835"/>
            <a:r>
              <a:rPr lang="en-US" dirty="0">
                <a:latin typeface="Arial"/>
                <a:cs typeface="Arial"/>
              </a:rPr>
              <a:t>HPS Slack</a:t>
            </a:r>
            <a:endParaRPr lang="en-US" dirty="0">
              <a:cs typeface="Arial"/>
            </a:endParaRPr>
          </a:p>
          <a:p>
            <a:pPr marL="483870" lvl="1" indent="-203835"/>
            <a:r>
              <a:rPr lang="en-US" dirty="0">
                <a:hlinkClick r:id="rId3"/>
              </a:rPr>
              <a:t>scottcal@usc.edu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BD0CE-DA0A-4921-8E81-84E761E64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5/11/2023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D57E85-139B-491D-96C1-14FDDEDC0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A4D31-25D2-47AA-B375-DE0E1DD34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07563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CyberShake</a:t>
            </a:r>
            <a:r>
              <a:rPr lang="en-US" dirty="0"/>
              <a:t>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949" y="1280160"/>
            <a:ext cx="8475251" cy="6492240"/>
          </a:xfrm>
        </p:spPr>
        <p:txBody>
          <a:bodyPr vert="horz" lIns="109746" tIns="54873" rIns="109746" bIns="54873" rtlCol="0" anchor="t">
            <a:normAutofit lnSpcReduction="10000"/>
          </a:bodyPr>
          <a:lstStyle/>
          <a:p>
            <a:pPr marL="280035" indent="-270510"/>
            <a:r>
              <a:rPr lang="en-US" dirty="0"/>
              <a:t>SCEC’s 3D physics-based probabilistic seismic hazard analysis (PSHA) platform</a:t>
            </a:r>
            <a:endParaRPr lang="en-US"/>
          </a:p>
          <a:p>
            <a:pPr marL="280035" indent="-270510"/>
            <a:r>
              <a:rPr lang="en-US" dirty="0">
                <a:latin typeface="Arial"/>
                <a:cs typeface="Arial"/>
              </a:rPr>
              <a:t>Alternative to using ground motion models (GMMs) to perform PSHA</a:t>
            </a:r>
          </a:p>
          <a:p>
            <a:pPr marL="280035" indent="-270510"/>
            <a:r>
              <a:rPr lang="en-US" dirty="0">
                <a:latin typeface="Arial"/>
                <a:cs typeface="Arial"/>
              </a:rPr>
              <a:t>Simulates large suites of events to determine ground motions at a site</a:t>
            </a:r>
            <a:endParaRPr lang="en-US" dirty="0"/>
          </a:p>
          <a:p>
            <a:pPr marL="483870" lvl="1" indent="-203835"/>
            <a:r>
              <a:rPr lang="en-US" dirty="0">
                <a:latin typeface="Arial"/>
                <a:cs typeface="Arial"/>
              </a:rPr>
              <a:t>~625,000 events per site</a:t>
            </a:r>
            <a:endParaRPr lang="en-US"/>
          </a:p>
          <a:p>
            <a:pPr marL="280035" indent="-270510">
              <a:buFont typeface="Arial" charset="0"/>
            </a:pPr>
            <a:r>
              <a:rPr lang="en-US" dirty="0">
                <a:latin typeface="Arial"/>
                <a:cs typeface="Arial"/>
              </a:rPr>
              <a:t>Calculations performed at hundreds of sites for regional hazard</a:t>
            </a:r>
          </a:p>
          <a:p>
            <a:pPr marL="280035" indent="-270510"/>
            <a:r>
              <a:rPr lang="en-US" dirty="0"/>
              <a:t>Today, discussing newest </a:t>
            </a:r>
            <a:r>
              <a:rPr lang="en-US" dirty="0" err="1"/>
              <a:t>CyberShake</a:t>
            </a:r>
            <a:r>
              <a:rPr lang="en-US" dirty="0"/>
              <a:t> results for Southern California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2</a:t>
            </a:fld>
            <a:endParaRPr lang="uk-UA" dirty="0"/>
          </a:p>
        </p:txBody>
      </p:sp>
      <p:pic>
        <p:nvPicPr>
          <p:cNvPr id="10" name="Content Placeholder 7">
            <a:extLst>
              <a:ext uri="{FF2B5EF4-FFF2-40B4-BE49-F238E27FC236}">
                <a16:creationId xmlns:a16="http://schemas.microsoft.com/office/drawing/2014/main" id="{0C86C275-0AB5-4D58-892E-95B49F16C8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1068198"/>
            <a:ext cx="5858354" cy="706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959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5CEBE2ED-70C9-4A8C-BFE1-2DFBED0DF6F7}"/>
              </a:ext>
            </a:extLst>
          </p:cNvPr>
          <p:cNvGrpSpPr/>
          <p:nvPr/>
        </p:nvGrpSpPr>
        <p:grpSpPr>
          <a:xfrm>
            <a:off x="152400" y="609600"/>
            <a:ext cx="14362612" cy="6993670"/>
            <a:chOff x="76200" y="609600"/>
            <a:chExt cx="14362612" cy="6993670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929DC3CE-EF24-4B12-95FF-707008C2EE53}"/>
                </a:ext>
              </a:extLst>
            </p:cNvPr>
            <p:cNvSpPr/>
            <p:nvPr/>
          </p:nvSpPr>
          <p:spPr>
            <a:xfrm>
              <a:off x="76201" y="609600"/>
              <a:ext cx="7067939" cy="4338257"/>
            </a:xfrm>
            <a:prstGeom prst="roundRect">
              <a:avLst>
                <a:gd name="adj" fmla="val 13593"/>
              </a:avLst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EBF72AF7-609C-4B6A-8185-5D04B4B90B2A}"/>
                </a:ext>
              </a:extLst>
            </p:cNvPr>
            <p:cNvSpPr/>
            <p:nvPr/>
          </p:nvSpPr>
          <p:spPr>
            <a:xfrm>
              <a:off x="76200" y="3791393"/>
              <a:ext cx="14362612" cy="3811877"/>
            </a:xfrm>
            <a:prstGeom prst="roundRect">
              <a:avLst>
                <a:gd name="adj" fmla="val 13936"/>
              </a:avLst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2D29690-BD3E-4321-92A9-6028DEC47A9E}"/>
                </a:ext>
              </a:extLst>
            </p:cNvPr>
            <p:cNvSpPr/>
            <p:nvPr/>
          </p:nvSpPr>
          <p:spPr>
            <a:xfrm>
              <a:off x="97809" y="3632223"/>
              <a:ext cx="7028597" cy="14994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1BF5BAD-347E-4457-B198-CFD2923E8363}"/>
                </a:ext>
              </a:extLst>
            </p:cNvPr>
            <p:cNvSpPr/>
            <p:nvPr/>
          </p:nvSpPr>
          <p:spPr>
            <a:xfrm>
              <a:off x="6169909" y="3808935"/>
              <a:ext cx="2124416" cy="12396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DB930-8CC0-4F33-8112-C5B68E843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5/11/2023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0C0BE-B92B-4111-B571-34073247B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D521D-7DEA-4DBE-A7A7-E0B8BE261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3</a:t>
            </a:fld>
            <a:endParaRPr lang="uk-UA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798E84D-28EA-4A4E-A7F9-D4A2E47EAB0C}"/>
              </a:ext>
            </a:extLst>
          </p:cNvPr>
          <p:cNvGrpSpPr/>
          <p:nvPr/>
        </p:nvGrpSpPr>
        <p:grpSpPr>
          <a:xfrm>
            <a:off x="332291" y="779932"/>
            <a:ext cx="2334709" cy="3334868"/>
            <a:chOff x="0" y="2967470"/>
            <a:chExt cx="1945590" cy="2779051"/>
          </a:xfrm>
        </p:grpSpPr>
        <p:pic>
          <p:nvPicPr>
            <p:cNvPr id="8" name="Picture 2" descr="04-UCERF-FaultProbs.png">
              <a:extLst>
                <a:ext uri="{FF2B5EF4-FFF2-40B4-BE49-F238E27FC236}">
                  <a16:creationId xmlns:a16="http://schemas.microsoft.com/office/drawing/2014/main" id="{D8A98B0D-51DB-46B6-B11B-0FFB646D24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038933"/>
              <a:ext cx="1828800" cy="20920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8BDBC56-5A71-42B6-8F33-7939BC81D9B0}"/>
                </a:ext>
              </a:extLst>
            </p:cNvPr>
            <p:cNvSpPr/>
            <p:nvPr/>
          </p:nvSpPr>
          <p:spPr bwMode="auto">
            <a:xfrm>
              <a:off x="1183590" y="2967470"/>
              <a:ext cx="762000" cy="99493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095574" eaLnBrk="0" hangingPunct="0">
                <a:spcBef>
                  <a:spcPct val="50000"/>
                </a:spcBef>
              </a:pPr>
              <a:endParaRPr lang="en-US" sz="1600">
                <a:solidFill>
                  <a:schemeClr val="bg1"/>
                </a:solidFill>
                <a:latin typeface="Arial" pitchFamily="-65" charset="0"/>
              </a:endParaRPr>
            </a:p>
          </p:txBody>
        </p:sp>
        <p:sp>
          <p:nvSpPr>
            <p:cNvPr id="10" name="Text Box 21">
              <a:extLst>
                <a:ext uri="{FF2B5EF4-FFF2-40B4-BE49-F238E27FC236}">
                  <a16:creationId xmlns:a16="http://schemas.microsoft.com/office/drawing/2014/main" id="{9D8E8913-059E-4F04-86A8-80204DD2D2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5130969"/>
              <a:ext cx="1640790" cy="6155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70000"/>
                </a:spcBef>
                <a:defRPr/>
              </a:pPr>
              <a:r>
                <a:rPr lang="en-US" sz="1400" b="1" dirty="0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Uniform California Earthquake Rupture Forecast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9944325D-3BFC-4018-AD74-C022E7B31184}"/>
              </a:ext>
            </a:extLst>
          </p:cNvPr>
          <p:cNvSpPr/>
          <p:nvPr/>
        </p:nvSpPr>
        <p:spPr>
          <a:xfrm>
            <a:off x="609600" y="4208413"/>
            <a:ext cx="1393726" cy="838200"/>
          </a:xfrm>
          <a:prstGeom prst="rect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727F47-40F4-4A99-9624-A90494FCD806}"/>
              </a:ext>
            </a:extLst>
          </p:cNvPr>
          <p:cNvSpPr txBox="1"/>
          <p:nvPr/>
        </p:nvSpPr>
        <p:spPr>
          <a:xfrm>
            <a:off x="859507" y="4456697"/>
            <a:ext cx="91440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 dirty="0">
                <a:solidFill>
                  <a:schemeClr val="bg1"/>
                </a:solidFill>
              </a:rPr>
              <a:t>UCVM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6FFEC4-A908-4E5B-B829-9C1D03A14DD1}"/>
              </a:ext>
            </a:extLst>
          </p:cNvPr>
          <p:cNvSpPr/>
          <p:nvPr/>
        </p:nvSpPr>
        <p:spPr>
          <a:xfrm>
            <a:off x="2600022" y="4215245"/>
            <a:ext cx="1945931" cy="838200"/>
          </a:xfrm>
          <a:prstGeom prst="rect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203636-754E-4C9A-8BE4-54DEC4136BFD}"/>
              </a:ext>
            </a:extLst>
          </p:cNvPr>
          <p:cNvSpPr txBox="1"/>
          <p:nvPr/>
        </p:nvSpPr>
        <p:spPr>
          <a:xfrm>
            <a:off x="2484120" y="4337082"/>
            <a:ext cx="224028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 dirty="0">
                <a:solidFill>
                  <a:schemeClr val="bg1"/>
                </a:solidFill>
              </a:rPr>
              <a:t>AWP-ODC-SGT</a:t>
            </a:r>
            <a:br>
              <a:rPr lang="en-US" sz="1600" b="1" dirty="0">
                <a:solidFill>
                  <a:schemeClr val="bg1"/>
                </a:solidFill>
              </a:rPr>
            </a:br>
            <a:r>
              <a:rPr lang="en-US" sz="1600" b="1" dirty="0">
                <a:solidFill>
                  <a:schemeClr val="bg1"/>
                </a:solidFill>
              </a:rPr>
              <a:t>wave propagation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4BCF04C-A084-46BA-8AA0-1A5CDFE5337D}"/>
              </a:ext>
            </a:extLst>
          </p:cNvPr>
          <p:cNvSpPr/>
          <p:nvPr/>
        </p:nvSpPr>
        <p:spPr>
          <a:xfrm>
            <a:off x="5138727" y="4216720"/>
            <a:ext cx="1697525" cy="838200"/>
          </a:xfrm>
          <a:prstGeom prst="rect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F3A9A7-7D68-4625-BF37-284116938908}"/>
              </a:ext>
            </a:extLst>
          </p:cNvPr>
          <p:cNvSpPr txBox="1"/>
          <p:nvPr/>
        </p:nvSpPr>
        <p:spPr>
          <a:xfrm>
            <a:off x="5160474" y="4267200"/>
            <a:ext cx="169752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 dirty="0">
                <a:solidFill>
                  <a:schemeClr val="bg1"/>
                </a:solidFill>
              </a:rPr>
              <a:t>Low-frequency seismogram synthesis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CD4100-89B2-4698-9318-5BE221410FBE}"/>
              </a:ext>
            </a:extLst>
          </p:cNvPr>
          <p:cNvSpPr txBox="1"/>
          <p:nvPr/>
        </p:nvSpPr>
        <p:spPr>
          <a:xfrm>
            <a:off x="7829062" y="1201689"/>
            <a:ext cx="1776765" cy="7571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 dirty="0">
                <a:solidFill>
                  <a:schemeClr val="bg1"/>
                </a:solidFill>
              </a:rPr>
              <a:t>High-frequency seismogram synthesis (BBP)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653317-F5C1-4517-9F67-15A40FEEA165}"/>
              </a:ext>
            </a:extLst>
          </p:cNvPr>
          <p:cNvSpPr txBox="1"/>
          <p:nvPr/>
        </p:nvSpPr>
        <p:spPr>
          <a:xfrm>
            <a:off x="10287000" y="1292056"/>
            <a:ext cx="13716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 dirty="0">
                <a:solidFill>
                  <a:schemeClr val="bg1"/>
                </a:solidFill>
              </a:rPr>
              <a:t>Merge and combine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F6BD51F-18A6-4B4F-9B4C-69040BA39DD2}"/>
              </a:ext>
            </a:extLst>
          </p:cNvPr>
          <p:cNvSpPr txBox="1"/>
          <p:nvPr/>
        </p:nvSpPr>
        <p:spPr>
          <a:xfrm>
            <a:off x="9375738" y="4343400"/>
            <a:ext cx="170329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 dirty="0">
                <a:solidFill>
                  <a:schemeClr val="bg1"/>
                </a:solidFill>
              </a:rPr>
              <a:t>Aggregate</a:t>
            </a:r>
            <a:br>
              <a:rPr lang="en-US" sz="1600" b="1" dirty="0">
                <a:solidFill>
                  <a:schemeClr val="bg1"/>
                </a:solidFill>
              </a:rPr>
            </a:br>
            <a:r>
              <a:rPr lang="en-US" sz="1600" b="1" dirty="0">
                <a:solidFill>
                  <a:schemeClr val="bg1"/>
                </a:solidFill>
              </a:rPr>
              <a:t>data products</a:t>
            </a:r>
          </a:p>
        </p:txBody>
      </p:sp>
      <p:pic>
        <p:nvPicPr>
          <p:cNvPr id="21" name="Picture 20" descr="A picture containing chart&#10;&#10;Description automatically generated">
            <a:extLst>
              <a:ext uri="{FF2B5EF4-FFF2-40B4-BE49-F238E27FC236}">
                <a16:creationId xmlns:a16="http://schemas.microsoft.com/office/drawing/2014/main" id="{FE085C2F-679F-4750-8903-65B44965E0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7" t="9295" r="17348" b="9681"/>
          <a:stretch/>
        </p:blipFill>
        <p:spPr>
          <a:xfrm>
            <a:off x="4824070" y="1160336"/>
            <a:ext cx="2368300" cy="105766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6D00F7F-6615-459E-B258-263CB8CB6230}"/>
              </a:ext>
            </a:extLst>
          </p:cNvPr>
          <p:cNvSpPr/>
          <p:nvPr/>
        </p:nvSpPr>
        <p:spPr>
          <a:xfrm>
            <a:off x="7831194" y="1168421"/>
            <a:ext cx="1770006" cy="838200"/>
          </a:xfrm>
          <a:prstGeom prst="rect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69573D7-9A87-4914-BB25-7D0D9C57B31B}"/>
              </a:ext>
            </a:extLst>
          </p:cNvPr>
          <p:cNvSpPr/>
          <p:nvPr/>
        </p:nvSpPr>
        <p:spPr>
          <a:xfrm>
            <a:off x="10210800" y="1168421"/>
            <a:ext cx="1524000" cy="838200"/>
          </a:xfrm>
          <a:prstGeom prst="rect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5E709A0-7160-441F-B760-10D6365C1F68}"/>
              </a:ext>
            </a:extLst>
          </p:cNvPr>
          <p:cNvSpPr/>
          <p:nvPr/>
        </p:nvSpPr>
        <p:spPr>
          <a:xfrm>
            <a:off x="9431394" y="4234038"/>
            <a:ext cx="1568665" cy="838200"/>
          </a:xfrm>
          <a:prstGeom prst="rect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5" name="Picture 24" descr="Chart, surface chart&#10;&#10;Description automatically generated">
            <a:extLst>
              <a:ext uri="{FF2B5EF4-FFF2-40B4-BE49-F238E27FC236}">
                <a16:creationId xmlns:a16="http://schemas.microsoft.com/office/drawing/2014/main" id="{602E8750-071E-4506-8969-208A1015BC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 t="10417" r="7500" b="4166"/>
          <a:stretch/>
        </p:blipFill>
        <p:spPr>
          <a:xfrm>
            <a:off x="407176" y="5791200"/>
            <a:ext cx="1731145" cy="1419539"/>
          </a:xfrm>
          <a:prstGeom prst="rect">
            <a:avLst/>
          </a:prstGeom>
        </p:spPr>
      </p:pic>
      <p:sp>
        <p:nvSpPr>
          <p:cNvPr id="27" name="Text Box 21">
            <a:extLst>
              <a:ext uri="{FF2B5EF4-FFF2-40B4-BE49-F238E27FC236}">
                <a16:creationId xmlns:a16="http://schemas.microsoft.com/office/drawing/2014/main" id="{55F0DA43-7D38-4A56-A895-0D395B1EB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897" y="7240407"/>
            <a:ext cx="196894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70000"/>
              </a:spcBef>
              <a:defRPr/>
            </a:pPr>
            <a:r>
              <a:rPr lang="en-US" sz="14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Velocity Mesh</a:t>
            </a:r>
          </a:p>
        </p:txBody>
      </p:sp>
      <p:sp>
        <p:nvSpPr>
          <p:cNvPr id="28" name="Text Box 21">
            <a:extLst>
              <a:ext uri="{FF2B5EF4-FFF2-40B4-BE49-F238E27FC236}">
                <a16:creationId xmlns:a16="http://schemas.microsoft.com/office/drawing/2014/main" id="{BF7F0A0E-D050-441F-A505-1304075A1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2624" y="2209800"/>
            <a:ext cx="196894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70000"/>
              </a:spcBef>
              <a:defRPr/>
            </a:pPr>
            <a:r>
              <a:rPr lang="en-US" sz="14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Events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98AE6E6-7353-4154-B6E4-7981C812D5FE}"/>
              </a:ext>
            </a:extLst>
          </p:cNvPr>
          <p:cNvSpPr txBox="1"/>
          <p:nvPr/>
        </p:nvSpPr>
        <p:spPr>
          <a:xfrm>
            <a:off x="2302040" y="1200489"/>
            <a:ext cx="194593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 dirty="0">
                <a:solidFill>
                  <a:schemeClr val="bg1"/>
                </a:solidFill>
              </a:rPr>
              <a:t>Graves &amp; </a:t>
            </a:r>
            <a:r>
              <a:rPr lang="en-US" sz="1600" b="1" dirty="0" err="1">
                <a:solidFill>
                  <a:schemeClr val="bg1"/>
                </a:solidFill>
              </a:rPr>
              <a:t>Pitarka</a:t>
            </a:r>
            <a:r>
              <a:rPr lang="en-US" sz="1600" b="1" dirty="0">
                <a:solidFill>
                  <a:schemeClr val="bg1"/>
                </a:solidFill>
              </a:rPr>
              <a:t> kinematic rupture generator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BD3F0DF-E2CA-4B41-AFE5-59827FB770E5}"/>
              </a:ext>
            </a:extLst>
          </p:cNvPr>
          <p:cNvSpPr txBox="1"/>
          <p:nvPr/>
        </p:nvSpPr>
        <p:spPr>
          <a:xfrm>
            <a:off x="7162800" y="4363131"/>
            <a:ext cx="190186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 dirty="0">
                <a:solidFill>
                  <a:schemeClr val="bg1"/>
                </a:solidFill>
              </a:rPr>
              <a:t>Intensity measures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3B88818-B045-461C-BD98-2C89400A2C03}"/>
              </a:ext>
            </a:extLst>
          </p:cNvPr>
          <p:cNvSpPr/>
          <p:nvPr/>
        </p:nvSpPr>
        <p:spPr>
          <a:xfrm>
            <a:off x="7427931" y="4216720"/>
            <a:ext cx="1359190" cy="838200"/>
          </a:xfrm>
          <a:prstGeom prst="rect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F44373F-0048-483B-AB9A-E97D6F9D5AF5}"/>
              </a:ext>
            </a:extLst>
          </p:cNvPr>
          <p:cNvSpPr/>
          <p:nvPr/>
        </p:nvSpPr>
        <p:spPr>
          <a:xfrm>
            <a:off x="2326549" y="1143000"/>
            <a:ext cx="1921421" cy="838200"/>
          </a:xfrm>
          <a:prstGeom prst="rect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5" name="Picture 2">
            <a:extLst>
              <a:ext uri="{FF2B5EF4-FFF2-40B4-BE49-F238E27FC236}">
                <a16:creationId xmlns:a16="http://schemas.microsoft.com/office/drawing/2014/main" id="{CE7B0121-756F-47BA-9E89-070BDCF28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" t="4534" r="6082"/>
          <a:stretch/>
        </p:blipFill>
        <p:spPr bwMode="auto">
          <a:xfrm>
            <a:off x="7260221" y="5867400"/>
            <a:ext cx="1770006" cy="963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5A6D115-2D62-4EB4-8907-699CEA827C98}"/>
              </a:ext>
            </a:extLst>
          </p:cNvPr>
          <p:cNvCxnSpPr>
            <a:cxnSpLocks/>
          </p:cNvCxnSpPr>
          <p:nvPr/>
        </p:nvCxnSpPr>
        <p:spPr>
          <a:xfrm>
            <a:off x="1295400" y="5181600"/>
            <a:ext cx="0" cy="52170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21">
            <a:extLst>
              <a:ext uri="{FF2B5EF4-FFF2-40B4-BE49-F238E27FC236}">
                <a16:creationId xmlns:a16="http://schemas.microsoft.com/office/drawing/2014/main" id="{409BEEC6-328C-4DB3-A4C7-DA0591E0D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3745" y="6871075"/>
            <a:ext cx="196894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70000"/>
              </a:spcBef>
              <a:defRPr/>
            </a:pPr>
            <a:r>
              <a:rPr lang="en-US" sz="14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0-1 Hz low-frequency seismograms</a:t>
            </a:r>
          </a:p>
        </p:txBody>
      </p:sp>
      <p:sp>
        <p:nvSpPr>
          <p:cNvPr id="41" name="Text Box 21">
            <a:extLst>
              <a:ext uri="{FF2B5EF4-FFF2-40B4-BE49-F238E27FC236}">
                <a16:creationId xmlns:a16="http://schemas.microsoft.com/office/drawing/2014/main" id="{25E60206-F15A-41FA-B11A-313D54554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051" y="6871075"/>
            <a:ext cx="196894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70000"/>
              </a:spcBef>
              <a:defRPr/>
            </a:pPr>
            <a:r>
              <a:rPr lang="en-US" sz="14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RotD50, PGA, PGV</a:t>
            </a:r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1AEFB66D-4F1C-43C3-A0AF-9C9B5DB438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82642" y="5784223"/>
            <a:ext cx="2009693" cy="1031290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7302ACCC-982A-4162-8B9F-497D63D5F1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22326" y="2399737"/>
            <a:ext cx="1977861" cy="1002000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6B177D3A-D345-4586-B159-CAC1E558FF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358075" y="1066800"/>
            <a:ext cx="2043725" cy="1040786"/>
          </a:xfrm>
          <a:prstGeom prst="rect">
            <a:avLst/>
          </a:prstGeom>
        </p:spPr>
      </p:pic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EA2E3FCC-4E58-4D53-8BBA-03AB4F042437}"/>
              </a:ext>
            </a:extLst>
          </p:cNvPr>
          <p:cNvSpPr/>
          <p:nvPr/>
        </p:nvSpPr>
        <p:spPr>
          <a:xfrm>
            <a:off x="43171" y="152400"/>
            <a:ext cx="14554199" cy="7682278"/>
          </a:xfrm>
          <a:prstGeom prst="roundRect">
            <a:avLst>
              <a:gd name="adj" fmla="val 11762"/>
            </a:avLst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7B537B1-AAF5-462E-8FAA-10C1EB2C969F}"/>
              </a:ext>
            </a:extLst>
          </p:cNvPr>
          <p:cNvSpPr txBox="1"/>
          <p:nvPr/>
        </p:nvSpPr>
        <p:spPr>
          <a:xfrm>
            <a:off x="1948433" y="602682"/>
            <a:ext cx="4563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00B050"/>
                </a:solidFill>
              </a:rPr>
              <a:t>Low-frequency </a:t>
            </a:r>
            <a:r>
              <a:rPr lang="en-US" sz="2000" b="1" dirty="0" err="1">
                <a:solidFill>
                  <a:srgbClr val="00B050"/>
                </a:solidFill>
              </a:rPr>
              <a:t>CyberShake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BDEEB55-C913-4476-9B99-4BD55F9A0A98}"/>
              </a:ext>
            </a:extLst>
          </p:cNvPr>
          <p:cNvSpPr txBox="1"/>
          <p:nvPr/>
        </p:nvSpPr>
        <p:spPr>
          <a:xfrm>
            <a:off x="2218568" y="152400"/>
            <a:ext cx="4563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Broadband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</a:rPr>
              <a:t>CyberShake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9C037FAF-AFB1-4A8D-A31B-97E9AA1E8CBD}"/>
              </a:ext>
            </a:extLst>
          </p:cNvPr>
          <p:cNvCxnSpPr>
            <a:cxnSpLocks/>
          </p:cNvCxnSpPr>
          <p:nvPr/>
        </p:nvCxnSpPr>
        <p:spPr>
          <a:xfrm>
            <a:off x="2061314" y="4648200"/>
            <a:ext cx="500633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7CFA2287-3898-40A8-B1EB-3E903FBF56D6}"/>
              </a:ext>
            </a:extLst>
          </p:cNvPr>
          <p:cNvCxnSpPr>
            <a:cxnSpLocks/>
          </p:cNvCxnSpPr>
          <p:nvPr/>
        </p:nvCxnSpPr>
        <p:spPr>
          <a:xfrm>
            <a:off x="4604767" y="4637809"/>
            <a:ext cx="500633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CAD43036-04B3-4B54-A800-B6D329AE2A74}"/>
              </a:ext>
            </a:extLst>
          </p:cNvPr>
          <p:cNvCxnSpPr>
            <a:cxnSpLocks/>
          </p:cNvCxnSpPr>
          <p:nvPr/>
        </p:nvCxnSpPr>
        <p:spPr>
          <a:xfrm>
            <a:off x="6889135" y="4648200"/>
            <a:ext cx="500633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AD87603-EF09-4EF7-90C0-9F2E1D39E6EF}"/>
              </a:ext>
            </a:extLst>
          </p:cNvPr>
          <p:cNvCxnSpPr>
            <a:cxnSpLocks/>
          </p:cNvCxnSpPr>
          <p:nvPr/>
        </p:nvCxnSpPr>
        <p:spPr>
          <a:xfrm>
            <a:off x="1698116" y="1505289"/>
            <a:ext cx="500633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0B9747D9-455D-4ACA-88B3-84608ACC5D9C}"/>
              </a:ext>
            </a:extLst>
          </p:cNvPr>
          <p:cNvCxnSpPr>
            <a:cxnSpLocks/>
          </p:cNvCxnSpPr>
          <p:nvPr/>
        </p:nvCxnSpPr>
        <p:spPr>
          <a:xfrm>
            <a:off x="4316418" y="1505289"/>
            <a:ext cx="500633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A22CF67E-A7D6-4647-B8F9-4D50D7C2AC5D}"/>
              </a:ext>
            </a:extLst>
          </p:cNvPr>
          <p:cNvCxnSpPr>
            <a:cxnSpLocks/>
            <a:stCxn id="28" idx="2"/>
          </p:cNvCxnSpPr>
          <p:nvPr/>
        </p:nvCxnSpPr>
        <p:spPr>
          <a:xfrm>
            <a:off x="6057099" y="2517577"/>
            <a:ext cx="3463" cy="167005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BA7D27F4-122C-43F2-87FB-3B93BB91C855}"/>
              </a:ext>
            </a:extLst>
          </p:cNvPr>
          <p:cNvCxnSpPr>
            <a:cxnSpLocks/>
          </p:cNvCxnSpPr>
          <p:nvPr/>
        </p:nvCxnSpPr>
        <p:spPr>
          <a:xfrm>
            <a:off x="8853342" y="4627418"/>
            <a:ext cx="500633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 Box 21">
            <a:extLst>
              <a:ext uri="{FF2B5EF4-FFF2-40B4-BE49-F238E27FC236}">
                <a16:creationId xmlns:a16="http://schemas.microsoft.com/office/drawing/2014/main" id="{2EFD6E43-F41B-4F69-B2C8-5D476D749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4879" y="7098376"/>
            <a:ext cx="196894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70000"/>
              </a:spcBef>
              <a:defRPr/>
            </a:pPr>
            <a:r>
              <a:rPr lang="en-US" sz="14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Hazard Map</a:t>
            </a:r>
          </a:p>
        </p:txBody>
      </p:sp>
      <p:sp>
        <p:nvSpPr>
          <p:cNvPr id="67" name="Text Box 21">
            <a:extLst>
              <a:ext uri="{FF2B5EF4-FFF2-40B4-BE49-F238E27FC236}">
                <a16:creationId xmlns:a16="http://schemas.microsoft.com/office/drawing/2014/main" id="{4235DC5C-4DCC-4179-B056-82C1D8865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3405447"/>
            <a:ext cx="20437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70000"/>
              </a:spcBef>
              <a:defRPr/>
            </a:pPr>
            <a:r>
              <a:rPr lang="en-US" sz="14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1-50 Hz seismograms</a:t>
            </a:r>
          </a:p>
        </p:txBody>
      </p:sp>
      <p:sp>
        <p:nvSpPr>
          <p:cNvPr id="68" name="Text Box 21">
            <a:extLst>
              <a:ext uri="{FF2B5EF4-FFF2-40B4-BE49-F238E27FC236}">
                <a16:creationId xmlns:a16="http://schemas.microsoft.com/office/drawing/2014/main" id="{91FADBB7-55B1-41E5-84FD-687102348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29530" y="2133600"/>
            <a:ext cx="20437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70000"/>
              </a:spcBef>
              <a:defRPr/>
            </a:pPr>
            <a:r>
              <a:rPr lang="en-US" sz="14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0-50 Hz broadband seismograms</a:t>
            </a:r>
          </a:p>
        </p:txBody>
      </p:sp>
      <p:pic>
        <p:nvPicPr>
          <p:cNvPr id="69" name="Picture 2">
            <a:extLst>
              <a:ext uri="{FF2B5EF4-FFF2-40B4-BE49-F238E27FC236}">
                <a16:creationId xmlns:a16="http://schemas.microsoft.com/office/drawing/2014/main" id="{C3E5D2CE-8C04-4792-A628-B38685AC95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" t="4534" r="6082"/>
          <a:stretch/>
        </p:blipFill>
        <p:spPr bwMode="auto">
          <a:xfrm>
            <a:off x="10117194" y="2438400"/>
            <a:ext cx="1770006" cy="963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" name="Text Box 21">
            <a:extLst>
              <a:ext uri="{FF2B5EF4-FFF2-40B4-BE49-F238E27FC236}">
                <a16:creationId xmlns:a16="http://schemas.microsoft.com/office/drawing/2014/main" id="{550832A5-7710-4088-875E-7644BABB0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4451" y="3407100"/>
            <a:ext cx="196894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70000"/>
              </a:spcBef>
              <a:defRPr/>
            </a:pPr>
            <a:r>
              <a:rPr lang="en-US" sz="14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RotD50, PGA, PGV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7B87EF97-C09A-4C73-A882-5D9D70A946A0}"/>
              </a:ext>
            </a:extLst>
          </p:cNvPr>
          <p:cNvCxnSpPr>
            <a:cxnSpLocks/>
          </p:cNvCxnSpPr>
          <p:nvPr/>
        </p:nvCxnSpPr>
        <p:spPr>
          <a:xfrm>
            <a:off x="7304102" y="1524000"/>
            <a:ext cx="500633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DCDE3CAB-917B-44A3-A195-92E1B03E7C27}"/>
              </a:ext>
            </a:extLst>
          </p:cNvPr>
          <p:cNvCxnSpPr>
            <a:cxnSpLocks/>
          </p:cNvCxnSpPr>
          <p:nvPr/>
        </p:nvCxnSpPr>
        <p:spPr>
          <a:xfrm>
            <a:off x="9677400" y="1524000"/>
            <a:ext cx="500633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4BE654FD-27A1-4837-AAF4-880184206250}"/>
              </a:ext>
            </a:extLst>
          </p:cNvPr>
          <p:cNvCxnSpPr>
            <a:cxnSpLocks/>
          </p:cNvCxnSpPr>
          <p:nvPr/>
        </p:nvCxnSpPr>
        <p:spPr>
          <a:xfrm>
            <a:off x="11828897" y="1524000"/>
            <a:ext cx="500633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B524EFC2-E892-4478-A21D-A7562621EF7D}"/>
              </a:ext>
            </a:extLst>
          </p:cNvPr>
          <p:cNvCxnSpPr>
            <a:cxnSpLocks/>
          </p:cNvCxnSpPr>
          <p:nvPr/>
        </p:nvCxnSpPr>
        <p:spPr>
          <a:xfrm>
            <a:off x="8159525" y="5129596"/>
            <a:ext cx="0" cy="603629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B4E55848-5478-444B-998D-1B163283FF8E}"/>
              </a:ext>
            </a:extLst>
          </p:cNvPr>
          <p:cNvCxnSpPr>
            <a:cxnSpLocks/>
          </p:cNvCxnSpPr>
          <p:nvPr/>
        </p:nvCxnSpPr>
        <p:spPr>
          <a:xfrm>
            <a:off x="6057098" y="5151679"/>
            <a:ext cx="0" cy="58154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Picture 82" descr="Chart, surface chart&#10;&#10;Description automatically generated">
            <a:extLst>
              <a:ext uri="{FF2B5EF4-FFF2-40B4-BE49-F238E27FC236}">
                <a16:creationId xmlns:a16="http://schemas.microsoft.com/office/drawing/2014/main" id="{4379F9B8-C661-433B-93BC-F043D8851475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" t="2525" r="7096" b="6439"/>
          <a:stretch/>
        </p:blipFill>
        <p:spPr>
          <a:xfrm>
            <a:off x="11449231" y="4178692"/>
            <a:ext cx="2952569" cy="2984108"/>
          </a:xfrm>
          <a:prstGeom prst="rect">
            <a:avLst/>
          </a:prstGeom>
        </p:spPr>
      </p:pic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C055A5A-51C9-4EA2-B3EB-5789568CA94B}"/>
              </a:ext>
            </a:extLst>
          </p:cNvPr>
          <p:cNvCxnSpPr>
            <a:cxnSpLocks/>
          </p:cNvCxnSpPr>
          <p:nvPr/>
        </p:nvCxnSpPr>
        <p:spPr>
          <a:xfrm>
            <a:off x="11079035" y="4627418"/>
            <a:ext cx="500633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B9FFE758-234D-15C5-0E91-763756085846}"/>
              </a:ext>
            </a:extLst>
          </p:cNvPr>
          <p:cNvCxnSpPr>
            <a:cxnSpLocks/>
          </p:cNvCxnSpPr>
          <p:nvPr/>
        </p:nvCxnSpPr>
        <p:spPr>
          <a:xfrm>
            <a:off x="8709721" y="2049409"/>
            <a:ext cx="6532" cy="34287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4BBC381-F908-5487-6C3E-A974917E38D1}"/>
              </a:ext>
            </a:extLst>
          </p:cNvPr>
          <p:cNvCxnSpPr>
            <a:cxnSpLocks/>
          </p:cNvCxnSpPr>
          <p:nvPr/>
        </p:nvCxnSpPr>
        <p:spPr>
          <a:xfrm>
            <a:off x="10995721" y="2055940"/>
            <a:ext cx="6532" cy="34287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5" descr="Chart, line chart, histogram&#10;&#10;Description automatically generated">
            <a:extLst>
              <a:ext uri="{FF2B5EF4-FFF2-40B4-BE49-F238E27FC236}">
                <a16:creationId xmlns:a16="http://schemas.microsoft.com/office/drawing/2014/main" id="{6024124C-DD51-198C-DE59-9EC80B5BA08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80863" y="5770085"/>
            <a:ext cx="1685580" cy="1459735"/>
          </a:xfrm>
          <a:prstGeom prst="rect">
            <a:avLst/>
          </a:prstGeom>
        </p:spPr>
      </p:pic>
      <p:sp>
        <p:nvSpPr>
          <p:cNvPr id="34" name="Text Box 21">
            <a:extLst>
              <a:ext uri="{FF2B5EF4-FFF2-40B4-BE49-F238E27FC236}">
                <a16:creationId xmlns:a16="http://schemas.microsoft.com/office/drawing/2014/main" id="{46E2713C-2F97-728D-41F2-75991E76F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1306" y="7212598"/>
            <a:ext cx="196894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ct val="70000"/>
              </a:spcBef>
              <a:defRPr/>
            </a:pPr>
            <a:r>
              <a:rPr lang="en-US" sz="14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Hazard Curve</a:t>
            </a:r>
            <a:endParaRPr lang="en-US" dirty="0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6D6240F-DF27-EF0C-BFA2-D4C51E4ADC17}"/>
              </a:ext>
            </a:extLst>
          </p:cNvPr>
          <p:cNvCxnSpPr>
            <a:cxnSpLocks/>
          </p:cNvCxnSpPr>
          <p:nvPr/>
        </p:nvCxnSpPr>
        <p:spPr>
          <a:xfrm flipH="1">
            <a:off x="10231073" y="5140662"/>
            <a:ext cx="4484" cy="56321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60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3" grpId="0"/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CBE85-D97E-40DA-BF37-D77409906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imes"/>
                <a:cs typeface="Times"/>
              </a:rPr>
              <a:t>Key </a:t>
            </a:r>
            <a:r>
              <a:rPr lang="en-US" dirty="0" err="1">
                <a:latin typeface="Times"/>
                <a:cs typeface="Times"/>
              </a:rPr>
              <a:t>CyberShake</a:t>
            </a:r>
            <a:r>
              <a:rPr lang="en-US" dirty="0">
                <a:latin typeface="Times"/>
                <a:cs typeface="Times"/>
              </a:rPr>
              <a:t> terms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D3C39-0484-4D0A-A622-7C9C0771E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109746" tIns="54873" rIns="109746" bIns="54873" rtlCol="0" anchor="t">
            <a:normAutofit fontScale="92500" lnSpcReduction="10000"/>
          </a:bodyPr>
          <a:lstStyle/>
          <a:p>
            <a:pPr marL="280035" indent="-270510"/>
            <a:r>
              <a:rPr lang="en-US" dirty="0">
                <a:latin typeface="Arial"/>
                <a:cs typeface="Arial"/>
              </a:rPr>
              <a:t>“</a:t>
            </a:r>
            <a:r>
              <a:rPr lang="en-US" b="1" dirty="0">
                <a:latin typeface="Arial"/>
                <a:cs typeface="Arial"/>
              </a:rPr>
              <a:t>Model</a:t>
            </a:r>
            <a:r>
              <a:rPr lang="en-US" dirty="0">
                <a:latin typeface="Arial"/>
                <a:cs typeface="Arial"/>
              </a:rPr>
              <a:t>”: Set of </a:t>
            </a:r>
            <a:r>
              <a:rPr lang="en-US" dirty="0" err="1">
                <a:latin typeface="Arial"/>
                <a:cs typeface="Arial"/>
              </a:rPr>
              <a:t>CyberShake</a:t>
            </a:r>
            <a:r>
              <a:rPr lang="en-US" dirty="0">
                <a:latin typeface="Arial"/>
                <a:cs typeface="Arial"/>
              </a:rPr>
              <a:t> data products produced using the same set of parameters (3D velocity model, ERF, rupture generator, etc.)</a:t>
            </a:r>
          </a:p>
          <a:p>
            <a:pPr marL="483870" lvl="1" indent="-203835"/>
            <a:r>
              <a:rPr lang="en-US" dirty="0">
                <a:latin typeface="Arial"/>
                <a:cs typeface="Arial"/>
              </a:rPr>
              <a:t>Today, accessing data from most recent models, produced with Study 22.12</a:t>
            </a:r>
          </a:p>
          <a:p>
            <a:pPr marL="280035" indent="-270510"/>
            <a:r>
              <a:rPr lang="en-US" dirty="0"/>
              <a:t>“</a:t>
            </a:r>
            <a:r>
              <a:rPr lang="en-US" b="1" dirty="0"/>
              <a:t>Site</a:t>
            </a:r>
            <a:r>
              <a:rPr lang="en-US" dirty="0"/>
              <a:t>”: location for which </a:t>
            </a:r>
            <a:r>
              <a:rPr lang="en-US" dirty="0" err="1"/>
              <a:t>CyberShake</a:t>
            </a:r>
            <a:r>
              <a:rPr lang="en-US" dirty="0"/>
              <a:t> results are calculated</a:t>
            </a:r>
          </a:p>
          <a:p>
            <a:pPr marL="483870" lvl="1" indent="-203835"/>
            <a:r>
              <a:rPr lang="en-US" dirty="0"/>
              <a:t>335 sites in Southern California</a:t>
            </a:r>
          </a:p>
          <a:p>
            <a:pPr marL="280035" indent="-270510"/>
            <a:r>
              <a:rPr lang="en-US" dirty="0">
                <a:latin typeface="Arial"/>
                <a:cs typeface="Arial"/>
              </a:rPr>
              <a:t>“</a:t>
            </a:r>
            <a:r>
              <a:rPr lang="en-US" b="1" dirty="0">
                <a:latin typeface="Arial"/>
                <a:cs typeface="Arial"/>
              </a:rPr>
              <a:t>Seismogram</a:t>
            </a:r>
            <a:r>
              <a:rPr lang="en-US" dirty="0">
                <a:latin typeface="Arial"/>
                <a:cs typeface="Arial"/>
              </a:rPr>
              <a:t>”: velocity (cm/s), two-component</a:t>
            </a:r>
          </a:p>
          <a:p>
            <a:pPr marL="483870" lvl="1" indent="-203835"/>
            <a:r>
              <a:rPr lang="en-US" dirty="0"/>
              <a:t>Study 22.12 produced about 420 million seismograms</a:t>
            </a:r>
          </a:p>
          <a:p>
            <a:pPr marL="280035" indent="-270510"/>
            <a:r>
              <a:rPr lang="en-US" dirty="0">
                <a:latin typeface="Arial"/>
                <a:cs typeface="Arial"/>
              </a:rPr>
              <a:t>“</a:t>
            </a:r>
            <a:r>
              <a:rPr lang="en-US" b="1" dirty="0">
                <a:latin typeface="Arial"/>
                <a:cs typeface="Arial"/>
              </a:rPr>
              <a:t>Event</a:t>
            </a:r>
            <a:r>
              <a:rPr lang="en-US" dirty="0">
                <a:latin typeface="Arial"/>
                <a:cs typeface="Arial"/>
              </a:rPr>
              <a:t>”: single earthquake derived from UCERF2 ERF with unique hypocenter and slip distribution</a:t>
            </a:r>
          </a:p>
          <a:p>
            <a:pPr marL="483870" lvl="1" indent="-203835"/>
            <a:r>
              <a:rPr lang="en-US" dirty="0"/>
              <a:t>Identified through the combination of (source ID, rupture ID, rupture variation ID)</a:t>
            </a:r>
          </a:p>
          <a:p>
            <a:pPr marL="483870" lvl="1" indent="-203835"/>
            <a:r>
              <a:rPr lang="en-US" dirty="0"/>
              <a:t>Approximately 719,000 total events in this study</a:t>
            </a:r>
          </a:p>
          <a:p>
            <a:pPr marL="483870" lvl="1" indent="-203835"/>
            <a:r>
              <a:rPr lang="en-US" dirty="0">
                <a:latin typeface="Arial"/>
                <a:cs typeface="Arial"/>
              </a:rPr>
              <a:t>Assigned a 'source name' from UCERF2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EA16A-16AE-4CD1-B658-276021107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5/11/2023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6C2972-AD79-41B3-AD21-5BFA0F172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666F7E-43C4-463A-B749-1F6E33399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9612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71" b="22031"/>
          <a:stretch/>
        </p:blipFill>
        <p:spPr bwMode="auto">
          <a:xfrm>
            <a:off x="10287000" y="1727775"/>
            <a:ext cx="3452436" cy="2705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CyberShake</a:t>
            </a:r>
            <a:r>
              <a:rPr lang="en-US" dirty="0"/>
              <a:t> Data Layers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CEC4-A8E1-4F11-A707-62DA653B13D9}" type="slidenum">
              <a:rPr lang="en-US" smtClean="0"/>
              <a:pPr/>
              <a:t>5</a:t>
            </a:fld>
            <a:endParaRPr lang="en-US" sz="1900" dirty="0"/>
          </a:p>
        </p:txBody>
      </p:sp>
      <p:pic>
        <p:nvPicPr>
          <p:cNvPr id="5" name="Picture 2" descr="http://scec.usc.edu/scecwiki/images/8/84/CS_Map_2s_Study_15_4_mark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22975"/>
            <a:ext cx="4060267" cy="366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1244025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Hazard Map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5000" y="12954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Hazard Curve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87000" y="12954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Disaggregation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94399" y="71628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Seismograms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71628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Intensity Measures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540" y="1916906"/>
            <a:ext cx="3547460" cy="2730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Arrow Connector 13"/>
          <p:cNvCxnSpPr>
            <a:stCxn id="21" idx="0"/>
          </p:cNvCxnSpPr>
          <p:nvPr/>
        </p:nvCxnSpPr>
        <p:spPr bwMode="auto">
          <a:xfrm flipV="1">
            <a:off x="2092695" y="1916906"/>
            <a:ext cx="3546105" cy="1349971"/>
          </a:xfrm>
          <a:prstGeom prst="straightConnector1">
            <a:avLst/>
          </a:prstGeom>
          <a:solidFill>
            <a:srgbClr val="BABEB6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>
            <a:stCxn id="21" idx="4"/>
          </p:cNvCxnSpPr>
          <p:nvPr/>
        </p:nvCxnSpPr>
        <p:spPr bwMode="auto">
          <a:xfrm>
            <a:off x="2092695" y="3461325"/>
            <a:ext cx="3546105" cy="1009650"/>
          </a:xfrm>
          <a:prstGeom prst="straightConnector1">
            <a:avLst/>
          </a:prstGeom>
          <a:solidFill>
            <a:srgbClr val="BABEB6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Oval 20"/>
          <p:cNvSpPr/>
          <p:nvPr/>
        </p:nvSpPr>
        <p:spPr bwMode="auto">
          <a:xfrm>
            <a:off x="1981200" y="3266877"/>
            <a:ext cx="222990" cy="194448"/>
          </a:xfrm>
          <a:prstGeom prst="ellipse">
            <a:avLst/>
          </a:prstGeom>
          <a:noFill/>
          <a:ln w="28575"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5969000" y="3366488"/>
            <a:ext cx="3022600" cy="0"/>
          </a:xfrm>
          <a:prstGeom prst="line">
            <a:avLst/>
          </a:prstGeom>
          <a:solidFill>
            <a:srgbClr val="BABEB6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Oval 33"/>
          <p:cNvSpPr/>
          <p:nvPr/>
        </p:nvSpPr>
        <p:spPr bwMode="auto">
          <a:xfrm>
            <a:off x="6455162" y="3265138"/>
            <a:ext cx="222990" cy="194448"/>
          </a:xfrm>
          <a:prstGeom prst="ellipse">
            <a:avLst/>
          </a:prstGeom>
          <a:noFill/>
          <a:ln w="28575"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 bwMode="auto">
          <a:xfrm flipV="1">
            <a:off x="6544142" y="2053292"/>
            <a:ext cx="4126464" cy="1211846"/>
          </a:xfrm>
          <a:prstGeom prst="straightConnector1">
            <a:avLst/>
          </a:prstGeom>
          <a:solidFill>
            <a:srgbClr val="BABEB6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Arrow Connector 39"/>
          <p:cNvCxnSpPr/>
          <p:nvPr/>
        </p:nvCxnSpPr>
        <p:spPr bwMode="auto">
          <a:xfrm>
            <a:off x="6556363" y="3459586"/>
            <a:ext cx="4266643" cy="770496"/>
          </a:xfrm>
          <a:prstGeom prst="straightConnector1">
            <a:avLst/>
          </a:prstGeom>
          <a:solidFill>
            <a:srgbClr val="BABEB6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Oval 38"/>
          <p:cNvSpPr/>
          <p:nvPr/>
        </p:nvSpPr>
        <p:spPr bwMode="auto">
          <a:xfrm>
            <a:off x="10972800" y="2261175"/>
            <a:ext cx="685800" cy="12192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6893" y="4771150"/>
            <a:ext cx="1859507" cy="25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125200" y="7187625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Events</a:t>
            </a:r>
          </a:p>
        </p:txBody>
      </p:sp>
      <p:sp>
        <p:nvSpPr>
          <p:cNvPr id="41" name="5-Point Star 40"/>
          <p:cNvSpPr/>
          <p:nvPr/>
        </p:nvSpPr>
        <p:spPr bwMode="auto">
          <a:xfrm>
            <a:off x="12058366" y="6567608"/>
            <a:ext cx="304800" cy="245095"/>
          </a:xfrm>
          <a:prstGeom prst="star5">
            <a:avLst/>
          </a:prstGeom>
          <a:solidFill>
            <a:srgbClr val="7030A0"/>
          </a:solidFill>
          <a:ln w="12700"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4" t="5002" r="7132" b="4569"/>
          <a:stretch/>
        </p:blipFill>
        <p:spPr bwMode="auto">
          <a:xfrm>
            <a:off x="5534867" y="4948647"/>
            <a:ext cx="4102932" cy="218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" t="4534" r="6082"/>
          <a:stretch/>
        </p:blipFill>
        <p:spPr bwMode="auto">
          <a:xfrm>
            <a:off x="533400" y="5188537"/>
            <a:ext cx="3581400" cy="194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5" name="Straight Arrow Connector 24"/>
          <p:cNvCxnSpPr/>
          <p:nvPr/>
        </p:nvCxnSpPr>
        <p:spPr bwMode="auto">
          <a:xfrm flipH="1" flipV="1">
            <a:off x="10972801" y="2946975"/>
            <a:ext cx="457200" cy="1824176"/>
          </a:xfrm>
          <a:prstGeom prst="straightConnector1">
            <a:avLst/>
          </a:prstGeom>
          <a:solidFill>
            <a:srgbClr val="BABEB6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/>
          <p:cNvCxnSpPr/>
          <p:nvPr/>
        </p:nvCxnSpPr>
        <p:spPr bwMode="auto">
          <a:xfrm flipH="1" flipV="1">
            <a:off x="11630378" y="2591891"/>
            <a:ext cx="1295400" cy="2179259"/>
          </a:xfrm>
          <a:prstGeom prst="straightConnector1">
            <a:avLst/>
          </a:prstGeom>
          <a:solidFill>
            <a:srgbClr val="BABEB6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Right Arrow 22"/>
          <p:cNvSpPr/>
          <p:nvPr/>
        </p:nvSpPr>
        <p:spPr bwMode="auto">
          <a:xfrm rot="10800000">
            <a:off x="9790198" y="5690175"/>
            <a:ext cx="1335002" cy="646567"/>
          </a:xfrm>
          <a:prstGeom prst="rightArrow">
            <a:avLst/>
          </a:prstGeom>
          <a:solidFill>
            <a:srgbClr val="BABEB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37" name="Right Arrow 36"/>
          <p:cNvSpPr/>
          <p:nvPr/>
        </p:nvSpPr>
        <p:spPr bwMode="auto">
          <a:xfrm rot="10800000">
            <a:off x="4126666" y="5766375"/>
            <a:ext cx="1283534" cy="648833"/>
          </a:xfrm>
          <a:prstGeom prst="rightArrow">
            <a:avLst/>
          </a:prstGeom>
          <a:solidFill>
            <a:srgbClr val="BABEB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4AC0AB3-5919-48AE-84B7-18EDE26F4C96}"/>
              </a:ext>
            </a:extLst>
          </p:cNvPr>
          <p:cNvSpPr/>
          <p:nvPr/>
        </p:nvSpPr>
        <p:spPr>
          <a:xfrm>
            <a:off x="381000" y="1097280"/>
            <a:ext cx="3886689" cy="3851367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1194BD5B-5772-4EBF-B44E-C1F2107B12D0}"/>
              </a:ext>
            </a:extLst>
          </p:cNvPr>
          <p:cNvSpPr/>
          <p:nvPr/>
        </p:nvSpPr>
        <p:spPr>
          <a:xfrm>
            <a:off x="291024" y="5036753"/>
            <a:ext cx="4060267" cy="2735647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8345225-D5C1-48A1-AE5C-5C16EAFB2E52}"/>
              </a:ext>
            </a:extLst>
          </p:cNvPr>
          <p:cNvSpPr/>
          <p:nvPr/>
        </p:nvSpPr>
        <p:spPr>
          <a:xfrm>
            <a:off x="5371855" y="4807818"/>
            <a:ext cx="4387637" cy="303051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25858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21" grpId="0" animBg="1"/>
      <p:bldP spid="34" grpId="0" animBg="1"/>
      <p:bldP spid="39" grpId="0" animBg="1"/>
      <p:bldP spid="9" grpId="0"/>
      <p:bldP spid="41" grpId="0" animBg="1"/>
      <p:bldP spid="23" grpId="0" animBg="1"/>
      <p:bldP spid="37" grpId="0" animBg="1"/>
      <p:bldP spid="3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03A3C-4DC5-4AD7-985C-6DFF47DC6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CyberShake</a:t>
            </a:r>
            <a:r>
              <a:rPr lang="en-US" dirty="0"/>
              <a:t> Data Products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0B2D4-2129-45A5-92FD-103356016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109746" tIns="54873" rIns="109746" bIns="54873" rtlCol="0" anchor="t">
            <a:normAutofit fontScale="92500" lnSpcReduction="10000"/>
          </a:bodyPr>
          <a:lstStyle/>
          <a:p>
            <a:r>
              <a:rPr lang="en-US" dirty="0"/>
              <a:t>Hazard Maps</a:t>
            </a:r>
          </a:p>
          <a:p>
            <a:pPr marL="483870" lvl="1" indent="-203835"/>
            <a:r>
              <a:rPr lang="en-US" dirty="0">
                <a:latin typeface="Arial"/>
                <a:cs typeface="Arial"/>
              </a:rPr>
              <a:t>Available through </a:t>
            </a:r>
            <a:r>
              <a:rPr lang="en-US" dirty="0" err="1">
                <a:latin typeface="Arial"/>
                <a:cs typeface="Arial"/>
              </a:rPr>
              <a:t>SCECpedia</a:t>
            </a:r>
            <a:r>
              <a:rPr lang="en-US" dirty="0">
                <a:latin typeface="Arial"/>
                <a:cs typeface="Arial"/>
              </a:rPr>
              <a:t> page for the study (</a:t>
            </a:r>
            <a:r>
              <a:rPr lang="en-US" dirty="0">
                <a:latin typeface="Arial"/>
                <a:cs typeface="Arial"/>
                <a:hlinkClick r:id="rId2"/>
              </a:rPr>
              <a:t>https://strike.scec.org/scecpedia/CyberShake_Study_22.12#Data_Products</a:t>
            </a:r>
            <a:r>
              <a:rPr lang="en-US" dirty="0">
                <a:latin typeface="Arial"/>
                <a:cs typeface="Arial"/>
              </a:rPr>
              <a:t>)</a:t>
            </a:r>
          </a:p>
          <a:p>
            <a:r>
              <a:rPr lang="en-US" dirty="0"/>
              <a:t>Seismograms</a:t>
            </a:r>
          </a:p>
          <a:p>
            <a:pPr lvl="1"/>
            <a:r>
              <a:rPr lang="en-US" dirty="0"/>
              <a:t>Available through CS Data Access tool (files retrieved from</a:t>
            </a:r>
            <a:br>
              <a:rPr lang="en-US" dirty="0"/>
            </a:br>
            <a:r>
              <a:rPr lang="en-US" dirty="0"/>
              <a:t>Globus share at USC)</a:t>
            </a:r>
          </a:p>
          <a:p>
            <a:r>
              <a:rPr lang="en-US" dirty="0"/>
              <a:t>Intensity Measures</a:t>
            </a:r>
          </a:p>
          <a:p>
            <a:pPr lvl="1"/>
            <a:r>
              <a:rPr lang="en-US" dirty="0"/>
              <a:t>Available through CS Data Access tool (data retrieved from </a:t>
            </a:r>
            <a:r>
              <a:rPr lang="en-US" dirty="0" err="1"/>
              <a:t>CyberShake</a:t>
            </a:r>
            <a:r>
              <a:rPr lang="en-US" dirty="0"/>
              <a:t> database)</a:t>
            </a:r>
          </a:p>
          <a:p>
            <a:r>
              <a:rPr lang="en-US" dirty="0"/>
              <a:t>Metadata</a:t>
            </a:r>
          </a:p>
          <a:p>
            <a:pPr lvl="1"/>
            <a:r>
              <a:rPr lang="en-US" dirty="0"/>
              <a:t>Site locations</a:t>
            </a:r>
          </a:p>
          <a:p>
            <a:pPr lvl="1"/>
            <a:r>
              <a:rPr lang="en-US" dirty="0"/>
              <a:t>Event magnitudes, probabilities, fault names</a:t>
            </a:r>
          </a:p>
          <a:p>
            <a:pPr lvl="1"/>
            <a:r>
              <a:rPr lang="en-US" dirty="0"/>
              <a:t>Available through CS Data Access tool (data retrieved from </a:t>
            </a:r>
            <a:r>
              <a:rPr lang="en-US" dirty="0" err="1"/>
              <a:t>CyberShake</a:t>
            </a:r>
            <a:r>
              <a:rPr lang="en-US" dirty="0"/>
              <a:t> database)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68DC2F-2A63-4571-B169-089D9CAEA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5/11/2023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8292EE-531A-4BAE-B01E-7396C4BBB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56FFDC-1788-4A58-9FF7-02196A24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63116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8334F-D135-4A33-888A-015846472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CyberShake</a:t>
            </a:r>
            <a:r>
              <a:rPr lang="en-US" dirty="0"/>
              <a:t> data access tool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A3F7B-DBDC-4BC8-8A32-62C388817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949" y="1188720"/>
            <a:ext cx="13902505" cy="6580374"/>
          </a:xfrm>
        </p:spPr>
        <p:txBody>
          <a:bodyPr vert="horz" lIns="109746" tIns="54873" rIns="109746" bIns="54873" rtlCol="0" anchor="t">
            <a:normAutofit fontScale="92500" lnSpcReduction="10000"/>
          </a:bodyPr>
          <a:lstStyle/>
          <a:p>
            <a:pPr marL="280035" indent="-270510"/>
            <a:r>
              <a:rPr lang="en-US" dirty="0">
                <a:latin typeface="Arial"/>
                <a:cs typeface="Arial"/>
              </a:rPr>
              <a:t>Pure Python interactive command-line tool</a:t>
            </a:r>
          </a:p>
          <a:p>
            <a:pPr marL="280035" indent="-270510"/>
            <a:r>
              <a:rPr lang="en-US" dirty="0"/>
              <a:t>Enables user to specify what data they want</a:t>
            </a:r>
          </a:p>
          <a:p>
            <a:pPr marL="280035" indent="-270510"/>
            <a:r>
              <a:rPr lang="en-US" dirty="0">
                <a:latin typeface="Arial"/>
                <a:cs typeface="Arial"/>
              </a:rPr>
              <a:t>User is expected to interactively provide the following information:</a:t>
            </a:r>
          </a:p>
          <a:p>
            <a:pPr marL="483870" lvl="1" indent="-203835"/>
            <a:r>
              <a:rPr lang="en-US" dirty="0">
                <a:latin typeface="Arial"/>
                <a:cs typeface="Arial"/>
              </a:rPr>
              <a:t>Model – which </a:t>
            </a:r>
            <a:r>
              <a:rPr lang="en-US" dirty="0" err="1">
                <a:latin typeface="Arial"/>
                <a:cs typeface="Arial"/>
              </a:rPr>
              <a:t>CyberShake</a:t>
            </a:r>
            <a:r>
              <a:rPr lang="en-US" dirty="0">
                <a:latin typeface="Arial"/>
                <a:cs typeface="Arial"/>
              </a:rPr>
              <a:t> hazard model should the data be retrieved from?</a:t>
            </a:r>
          </a:p>
          <a:p>
            <a:pPr marL="824865" lvl="2" indent="-222885"/>
            <a:r>
              <a:rPr lang="en-US">
                <a:latin typeface="Arial"/>
                <a:cs typeface="Arial"/>
              </a:rPr>
              <a:t>Study 22.12 LF (</a:t>
            </a:r>
            <a:r>
              <a:rPr lang="en-US" b="1">
                <a:latin typeface="Arial"/>
                <a:cs typeface="Arial"/>
              </a:rPr>
              <a:t>L</a:t>
            </a:r>
            <a:r>
              <a:rPr lang="en-US">
                <a:latin typeface="Arial"/>
                <a:cs typeface="Arial"/>
              </a:rPr>
              <a:t>ow-</a:t>
            </a:r>
            <a:r>
              <a:rPr lang="en-US" b="1">
                <a:latin typeface="Arial"/>
                <a:cs typeface="Arial"/>
              </a:rPr>
              <a:t>F</a:t>
            </a:r>
            <a:r>
              <a:rPr lang="en-US">
                <a:latin typeface="Arial"/>
                <a:cs typeface="Arial"/>
              </a:rPr>
              <a:t>requency)</a:t>
            </a:r>
          </a:p>
          <a:p>
            <a:pPr marL="824865" lvl="2" indent="-222885"/>
            <a:r>
              <a:rPr lang="en-US">
                <a:latin typeface="Arial"/>
                <a:cs typeface="Arial"/>
              </a:rPr>
              <a:t>Study 22.12 BB (</a:t>
            </a:r>
            <a:r>
              <a:rPr lang="en-US" b="1">
                <a:latin typeface="Arial"/>
                <a:cs typeface="Arial"/>
              </a:rPr>
              <a:t>B</a:t>
            </a:r>
            <a:r>
              <a:rPr lang="en-US">
                <a:latin typeface="Arial"/>
                <a:cs typeface="Arial"/>
              </a:rPr>
              <a:t>road</a:t>
            </a:r>
            <a:r>
              <a:rPr lang="en-US" b="1">
                <a:latin typeface="Arial"/>
                <a:cs typeface="Arial"/>
              </a:rPr>
              <a:t>B</a:t>
            </a:r>
            <a:r>
              <a:rPr lang="en-US">
                <a:latin typeface="Arial"/>
                <a:cs typeface="Arial"/>
              </a:rPr>
              <a:t>and)</a:t>
            </a:r>
          </a:p>
          <a:p>
            <a:pPr marL="483870" lvl="1" indent="-203835"/>
            <a:r>
              <a:rPr lang="en-US" dirty="0"/>
              <a:t>Data Product – what data product should be retrieved?</a:t>
            </a:r>
          </a:p>
          <a:p>
            <a:pPr marL="824865" lvl="2" indent="-222885"/>
            <a:r>
              <a:rPr lang="en-US" dirty="0"/>
              <a:t>Site information</a:t>
            </a:r>
          </a:p>
          <a:p>
            <a:pPr marL="824865" lvl="2" indent="-222885"/>
            <a:r>
              <a:rPr lang="en-US" dirty="0"/>
              <a:t>Intensity measures</a:t>
            </a:r>
          </a:p>
          <a:p>
            <a:pPr marL="824865" lvl="2" indent="-222885"/>
            <a:r>
              <a:rPr lang="en-US" dirty="0"/>
              <a:t>Seismograms</a:t>
            </a:r>
          </a:p>
          <a:p>
            <a:pPr marL="824865" lvl="2" indent="-222885"/>
            <a:r>
              <a:rPr lang="en-US" dirty="0"/>
              <a:t>Event information</a:t>
            </a:r>
          </a:p>
          <a:p>
            <a:pPr marL="483870" lvl="1" indent="-203835"/>
            <a:r>
              <a:rPr lang="en-US" dirty="0"/>
              <a:t>Filters – what filter(s) should be applied so that only the data of interest is retrieved?</a:t>
            </a:r>
          </a:p>
          <a:p>
            <a:pPr marL="824865" lvl="2" indent="-222885"/>
            <a:r>
              <a:rPr lang="en-US" dirty="0">
                <a:latin typeface="Arial"/>
                <a:cs typeface="Arial"/>
              </a:rPr>
              <a:t>Site, intensity measure period, intensity measure amplitude, source-site distance, event parameters</a:t>
            </a:r>
          </a:p>
          <a:p>
            <a:pPr marL="824865" lvl="2" indent="-222885"/>
            <a:r>
              <a:rPr lang="en-US" dirty="0">
                <a:latin typeface="Arial"/>
                <a:cs typeface="Arial"/>
              </a:rPr>
              <a:t>These filters are inclusive – you specify what data you want and everything else is excluded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A37BD-971E-40B8-9657-5361CA769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5/11/2023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D3ED0F-B760-4ACC-A7AF-1B63134B9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6DFECE-75C8-4A6B-8C8E-EA0675969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71612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62D53-5E78-4934-9252-826747278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the tool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72998-4DB5-4FFE-BCFA-3900E875E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109746" tIns="54873" rIns="109746" bIns="54873" rtlCol="0" anchor="t">
            <a:normAutofit/>
          </a:bodyPr>
          <a:lstStyle/>
          <a:p>
            <a:pPr marL="280035" indent="-270510"/>
            <a:r>
              <a:rPr lang="en-US" dirty="0"/>
              <a:t>CS Data Access performs the following steps:</a:t>
            </a:r>
            <a:endParaRPr lang="en-US"/>
          </a:p>
          <a:p>
            <a:pPr marL="483870" lvl="1" indent="-203835"/>
            <a:r>
              <a:rPr lang="en-US" dirty="0">
                <a:latin typeface="Arial"/>
                <a:cs typeface="Arial"/>
              </a:rPr>
              <a:t>Asks the user what model, data product, and filters they want, with optional sort</a:t>
            </a:r>
            <a:endParaRPr lang="en-US" dirty="0"/>
          </a:p>
          <a:p>
            <a:pPr marL="483870" lvl="1" indent="-203835"/>
            <a:r>
              <a:rPr lang="en-US" dirty="0"/>
              <a:t>Performs the required database queries to retrieve data and metadata</a:t>
            </a:r>
          </a:p>
          <a:p>
            <a:pPr marL="483870" lvl="1" indent="-203835"/>
            <a:r>
              <a:rPr lang="en-US" dirty="0"/>
              <a:t>Metadata is retrieved to a file on local storage</a:t>
            </a:r>
          </a:p>
          <a:p>
            <a:pPr marL="483870" lvl="1" indent="-203835"/>
            <a:r>
              <a:rPr lang="en-US" dirty="0"/>
              <a:t>If seismograms are requested, seismograms are downloaded to local storage</a:t>
            </a:r>
          </a:p>
          <a:p>
            <a:pPr marL="280035" indent="-270510"/>
            <a:r>
              <a:rPr lang="en-US" dirty="0"/>
              <a:t>Tool will notify the user of how much data will be downloaded</a:t>
            </a:r>
          </a:p>
          <a:p>
            <a:pPr marL="483870" lvl="1" indent="-203835"/>
            <a:r>
              <a:rPr lang="en-US" dirty="0"/>
              <a:t>Entire Study 22.12 LF + BB results are ~70 TB</a:t>
            </a:r>
          </a:p>
          <a:p>
            <a:pPr marL="483870" lvl="1" indent="-203835"/>
            <a:r>
              <a:rPr lang="en-US" dirty="0"/>
              <a:t>Editable parameter limiting amount of data to download</a:t>
            </a:r>
          </a:p>
          <a:p>
            <a:pPr marL="483870" lvl="1" indent="-203835"/>
            <a:r>
              <a:rPr lang="en-US" dirty="0">
                <a:latin typeface="Arial"/>
                <a:cs typeface="Arial"/>
              </a:rPr>
              <a:t>Bulk seismograms downloaded to temp storage, then extracted and cleaned up</a:t>
            </a:r>
          </a:p>
          <a:p>
            <a:pPr marL="280035" indent="-270510"/>
            <a:r>
              <a:rPr lang="en-US" dirty="0">
                <a:latin typeface="Arial"/>
                <a:cs typeface="Arial"/>
              </a:rPr>
              <a:t>In addition to data products, tool produces files describing the request</a:t>
            </a:r>
          </a:p>
          <a:p>
            <a:pPr marL="483870" lvl="1" indent="-203835"/>
            <a:r>
              <a:rPr lang="en-US" dirty="0"/>
              <a:t>Helpful for remembering what you looked for!</a:t>
            </a:r>
          </a:p>
          <a:p>
            <a:pPr marL="280035" indent="-270510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A4194-EDFE-44F3-AAB1-C43924E86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5/11/2023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E48C1-2B70-458D-8E06-F867341CF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FC8EF-BEC8-440B-BD94-CD0BB7055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33603107"/>
      </p:ext>
    </p:extLst>
  </p:cSld>
  <p:clrMapOvr>
    <a:masterClrMapping/>
  </p:clrMapOvr>
</p:sld>
</file>

<file path=ppt/theme/theme1.xml><?xml version="1.0" encoding="utf-8"?>
<a:theme xmlns:a="http://schemas.openxmlformats.org/drawingml/2006/main" name="Continental North America 16x9">
  <a:themeElements>
    <a:clrScheme name="Custom 8">
      <a:dk1>
        <a:srgbClr val="000000"/>
      </a:dk1>
      <a:lt1>
        <a:srgbClr val="990000"/>
      </a:lt1>
      <a:dk2>
        <a:srgbClr val="DDDDBE"/>
      </a:dk2>
      <a:lt2>
        <a:srgbClr val="AAB9C3"/>
      </a:lt2>
      <a:accent1>
        <a:srgbClr val="561643"/>
      </a:accent1>
      <a:accent2>
        <a:srgbClr val="2076FF"/>
      </a:accent2>
      <a:accent3>
        <a:srgbClr val="8EA604"/>
      </a:accent3>
      <a:accent4>
        <a:srgbClr val="F4B841"/>
      </a:accent4>
      <a:accent5>
        <a:srgbClr val="D17422"/>
      </a:accent5>
      <a:accent6>
        <a:srgbClr val="F75C03"/>
      </a:accent6>
      <a:hlink>
        <a:srgbClr val="2075FF"/>
      </a:hlink>
      <a:folHlink>
        <a:srgbClr val="AAB9C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WorldMapSeries-NorthAmerica_Tan" id="{8CFAC0C2-7596-8141-AC09-7B1BE1AF27ED}" vid="{D2FAE4A1-1E70-C04D-8AB3-03C38252D52D}"/>
    </a:ext>
  </a:extLst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1380830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This template - appropriate for students, teachers, or businesses -  features a title slide with a map of the North American continent in a gray-on-gray color scheme. It's one of a related series of templates, each featuring a different continent.  This template is compatible with PowerPoint 2013 and later, and offers a variety of slide layouts including title slides, bulleted lists, photo with captions, a sample chart, and blank slide, all in a widescreen (16X9) format.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2011-12-19T18:35:00+00:00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TP102804878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725058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EDA4BDDA-73A5-4604-9F26-B2277CE31D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E6EE188-8C78-4767-B50A-130BE287381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DA6411-895A-4DF5-A580-370C32B8C9B0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http://purl.org/dc/terms/"/>
    <ds:schemaRef ds:uri="4873beb7-5857-4685-be1f-d57550cc96cc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842</Words>
  <Application>Microsoft Office PowerPoint</Application>
  <PresentationFormat>Custom</PresentationFormat>
  <Paragraphs>143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Continental North America 16x9</vt:lpstr>
      <vt:lpstr>SCEC CyberShake Data Access Training</vt:lpstr>
      <vt:lpstr>Outline for today’s training</vt:lpstr>
      <vt:lpstr>CyberShake Overview</vt:lpstr>
      <vt:lpstr>PowerPoint Presentation</vt:lpstr>
      <vt:lpstr>Key CyberShake terms</vt:lpstr>
      <vt:lpstr>CyberShake Data Layers</vt:lpstr>
      <vt:lpstr>CyberShake Data Products</vt:lpstr>
      <vt:lpstr>CyberShake data access tool</vt:lpstr>
      <vt:lpstr>How the tool works</vt:lpstr>
      <vt:lpstr>Metadata format</vt:lpstr>
      <vt:lpstr>Seismogram format</vt:lpstr>
      <vt:lpstr>Hands-on Tutorial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SCEC CyberShake Data Access Training</dc:title>
  <dc:creator/>
  <cp:lastModifiedBy/>
  <cp:revision>140</cp:revision>
  <cp:lastPrinted>2017-06-20T22:47:00Z</cp:lastPrinted>
  <dcterms:created xsi:type="dcterms:W3CDTF">2017-06-20T22:12:15Z</dcterms:created>
  <dcterms:modified xsi:type="dcterms:W3CDTF">2023-05-11T20:01:57Z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