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08" r:id="rId5"/>
    <p:sldId id="312" r:id="rId6"/>
    <p:sldId id="378" r:id="rId7"/>
    <p:sldId id="370" r:id="rId8"/>
    <p:sldId id="369" r:id="rId9"/>
    <p:sldId id="368" r:id="rId10"/>
    <p:sldId id="367" r:id="rId11"/>
    <p:sldId id="376" r:id="rId12"/>
    <p:sldId id="371" r:id="rId13"/>
    <p:sldId id="372" r:id="rId14"/>
    <p:sldId id="373" r:id="rId15"/>
    <p:sldId id="377" r:id="rId16"/>
    <p:sldId id="374" r:id="rId17"/>
    <p:sldId id="375" r:id="rId18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FF00FF"/>
    <a:srgbClr val="FFFFFF"/>
    <a:srgbClr val="FDFEDD"/>
    <a:srgbClr val="800000"/>
    <a:srgbClr val="9D171E"/>
    <a:srgbClr val="9E1C1F"/>
    <a:srgbClr val="B5B79A"/>
    <a:srgbClr val="F4F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4" autoAdjust="0"/>
    <p:restoredTop sz="86383"/>
  </p:normalViewPr>
  <p:slideViewPr>
    <p:cSldViewPr>
      <p:cViewPr varScale="1">
        <p:scale>
          <a:sx n="80" d="100"/>
          <a:sy n="80" d="100"/>
        </p:scale>
        <p:origin x="114" y="420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4/20/2022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4/20/2022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4/20/2022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358" y="2362200"/>
            <a:ext cx="12483085" cy="1920241"/>
          </a:xfrm>
        </p:spPr>
        <p:txBody>
          <a:bodyPr>
            <a:normAutofit fontScale="90000"/>
          </a:bodyPr>
          <a:lstStyle/>
          <a:p>
            <a:r>
              <a:rPr lang="en-US" dirty="0"/>
              <a:t>Non-ergodic PSHA Using Fully-Deterministic Physics-based Models for Southern California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458" y="4876800"/>
            <a:ext cx="11575542" cy="13258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Scott Callaghan, Kevin R. Milner, Christine A. Goulet, Bruce E. Shaw, Philip J. </a:t>
            </a:r>
            <a:r>
              <a:rPr lang="en-US" dirty="0" err="1"/>
              <a:t>Maechling</a:t>
            </a:r>
            <a:r>
              <a:rPr lang="en-US" dirty="0"/>
              <a:t>, Kim B. Olsen, Robert W. Graves, Karan </a:t>
            </a:r>
            <a:r>
              <a:rPr lang="en-US" dirty="0" err="1"/>
              <a:t>Vahi</a:t>
            </a:r>
            <a:r>
              <a:rPr lang="en-US" dirty="0"/>
              <a:t>, </a:t>
            </a:r>
            <a:r>
              <a:rPr lang="en-US" dirty="0" err="1"/>
              <a:t>Ewa</a:t>
            </a:r>
            <a:r>
              <a:rPr lang="en-US" dirty="0"/>
              <a:t> </a:t>
            </a:r>
            <a:r>
              <a:rPr lang="en-US" dirty="0" err="1"/>
              <a:t>Deelman</a:t>
            </a:r>
            <a:r>
              <a:rPr lang="en-US" dirty="0"/>
              <a:t>, Thomas H. Jordan, and Yehuda Ben-Zion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7086600"/>
            <a:ext cx="3124200" cy="687890"/>
          </a:xfrm>
          <a:prstGeom prst="rect">
            <a:avLst/>
          </a:prstGeom>
        </p:spPr>
        <p:txBody>
          <a:bodyPr vert="horz" lIns="109746" tIns="54873" rIns="109746" bIns="54873" rtlCol="0">
            <a:normAutofit fontScale="92500" lnSpcReduction="10000"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2022 SSA Annual Meeting</a:t>
            </a:r>
          </a:p>
          <a:p>
            <a:pPr algn="l"/>
            <a:r>
              <a:rPr lang="en-US" sz="2000" dirty="0"/>
              <a:t>Thursday, April 21, 2022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BB20-CC73-4178-B6F5-E149F34B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21.12b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80CAE-A089-4184-9F8D-344BFA1C4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Interested in impact of </a:t>
            </a:r>
            <a:r>
              <a:rPr lang="en-US" dirty="0" err="1"/>
              <a:t>RSQSim</a:t>
            </a:r>
            <a:r>
              <a:rPr lang="en-US" dirty="0"/>
              <a:t> rupture modifications</a:t>
            </a:r>
          </a:p>
          <a:p>
            <a:r>
              <a:rPr lang="en-US" dirty="0"/>
              <a:t>Adjusted </a:t>
            </a:r>
            <a:r>
              <a:rPr lang="en-US" dirty="0" err="1"/>
              <a:t>RSQSim</a:t>
            </a:r>
            <a:r>
              <a:rPr lang="en-US" dirty="0"/>
              <a:t> frictional parameters</a:t>
            </a:r>
          </a:p>
          <a:p>
            <a:pPr lvl="1"/>
            <a:r>
              <a:rPr lang="en-US" dirty="0"/>
              <a:t>Reduced </a:t>
            </a:r>
            <a:r>
              <a:rPr lang="en-US" i="1" dirty="0"/>
              <a:t>b</a:t>
            </a:r>
            <a:r>
              <a:rPr lang="en-US" dirty="0"/>
              <a:t> above 3 km to mimic velocity strengthening layer and reduce near-surface stress drops</a:t>
            </a:r>
          </a:p>
          <a:p>
            <a:r>
              <a:rPr lang="en-US" dirty="0"/>
              <a:t>Generated new catalog, 240 </a:t>
            </a:r>
            <a:r>
              <a:rPr lang="en-US" dirty="0" err="1"/>
              <a:t>kyr</a:t>
            </a:r>
            <a:r>
              <a:rPr lang="en-US" dirty="0"/>
              <a:t> (64,291 selected events)</a:t>
            </a:r>
          </a:p>
          <a:p>
            <a:r>
              <a:rPr lang="en-US" dirty="0"/>
              <a:t>Reran </a:t>
            </a:r>
            <a:r>
              <a:rPr lang="en-US" dirty="0" err="1"/>
              <a:t>CyberShake</a:t>
            </a:r>
            <a:r>
              <a:rPr lang="en-US" dirty="0"/>
              <a:t> seismogram synthesis with new catalog</a:t>
            </a:r>
          </a:p>
          <a:p>
            <a:pPr lvl="1"/>
            <a:r>
              <a:rPr lang="en-US" dirty="0"/>
              <a:t>Since same rupture geometry, no need to rerun wave propagation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9C8BD-4E20-4CEA-AFDF-1BD6224F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FCD3-B491-4E69-94A3-C8EAE306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F1E2B-9A8C-4A3F-9ED4-9DB6358F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7768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D682-C568-469A-A1B5-14C50C7B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21.12b Results</a:t>
            </a:r>
          </a:p>
        </p:txBody>
      </p:sp>
      <p:pic>
        <p:nvPicPr>
          <p:cNvPr id="8" name="Content Placeholder 7" descr="Chart, surface chart&#10;&#10;Description automatically generated">
            <a:extLst>
              <a:ext uri="{FF2B5EF4-FFF2-40B4-BE49-F238E27FC236}">
                <a16:creationId xmlns:a16="http://schemas.microsoft.com/office/drawing/2014/main" id="{15451D68-210C-4F12-B3BE-7ED991FC0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71" y="1676400"/>
            <a:ext cx="6204178" cy="613913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C73CD-6970-4596-8C67-62A8EF48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FC9BF-45F0-4198-89F0-F2AE6AA3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BFF1D-2E37-4184-AC8B-D74CDB18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394FA8A4-FBC2-4D1A-8527-E06089F8F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548" y="1676400"/>
            <a:ext cx="6204178" cy="6139135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090AAE50-D81C-420F-B73A-876A72C718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6" y="903036"/>
            <a:ext cx="3153225" cy="67006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BD1B9E-1A0D-454D-9E1C-C74A9DB30FEE}"/>
              </a:ext>
            </a:extLst>
          </p:cNvPr>
          <p:cNvSpPr txBox="1"/>
          <p:nvPr/>
        </p:nvSpPr>
        <p:spPr>
          <a:xfrm>
            <a:off x="6419696" y="1306700"/>
            <a:ext cx="54174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Ratio, Study 21.12/Study 15.4</a:t>
            </a:r>
          </a:p>
        </p:txBody>
      </p:sp>
    </p:spTree>
    <p:extLst>
      <p:ext uri="{BB962C8B-B14F-4D97-AF65-F5344CB8AC3E}">
        <p14:creationId xmlns:p14="http://schemas.microsoft.com/office/powerpoint/2010/main" val="287738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1BDAF50C-B3B4-46BE-8125-40A21F1B8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"/>
          <a:stretch/>
        </p:blipFill>
        <p:spPr>
          <a:xfrm>
            <a:off x="276726" y="1314450"/>
            <a:ext cx="4523874" cy="3638550"/>
          </a:xfrm>
          <a:prstGeom prst="rect">
            <a:avLst/>
          </a:prstGeom>
        </p:spPr>
      </p:pic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F0131158-CC09-4344-B155-4FFD9A34D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14062"/>
          <a:stretch/>
        </p:blipFill>
        <p:spPr>
          <a:xfrm>
            <a:off x="4814555" y="4419600"/>
            <a:ext cx="4939045" cy="3390598"/>
          </a:xfrm>
          <a:prstGeom prst="rect">
            <a:avLst/>
          </a:prstGeom>
        </p:spPr>
      </p:pic>
      <p:pic>
        <p:nvPicPr>
          <p:cNvPr id="24" name="Picture 23" descr="A picture containing chart&#10;&#10;Description automatically generated">
            <a:extLst>
              <a:ext uri="{FF2B5EF4-FFF2-40B4-BE49-F238E27FC236}">
                <a16:creationId xmlns:a16="http://schemas.microsoft.com/office/drawing/2014/main" id="{410A0E18-F4C9-41C9-A5DE-AFDB65DA6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7"/>
          <a:stretch/>
        </p:blipFill>
        <p:spPr>
          <a:xfrm>
            <a:off x="5239952" y="987499"/>
            <a:ext cx="4028056" cy="3189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502745-F7EB-4AA5-83BD-A374BEF3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21.12b Hazard Curves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A8764-8369-4C89-87A9-B328E5C5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11B9B-B91B-461A-B178-44BE747A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DFDAC-0B44-4931-863D-8BBF0854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5F2818-3261-41F8-B426-E2F6E7CB6CB6}"/>
              </a:ext>
            </a:extLst>
          </p:cNvPr>
          <p:cNvSpPr/>
          <p:nvPr/>
        </p:nvSpPr>
        <p:spPr>
          <a:xfrm>
            <a:off x="8325896" y="2620944"/>
            <a:ext cx="208504" cy="198456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37B7CB-1740-46F3-A805-3D119B4C1445}"/>
              </a:ext>
            </a:extLst>
          </p:cNvPr>
          <p:cNvSpPr/>
          <p:nvPr/>
        </p:nvSpPr>
        <p:spPr>
          <a:xfrm>
            <a:off x="7001120" y="2742483"/>
            <a:ext cx="208504" cy="198456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DDFC82-9376-4CE6-9FA2-E414C5F5F8D6}"/>
              </a:ext>
            </a:extLst>
          </p:cNvPr>
          <p:cNvSpPr/>
          <p:nvPr/>
        </p:nvSpPr>
        <p:spPr>
          <a:xfrm>
            <a:off x="7154681" y="2898754"/>
            <a:ext cx="193644" cy="198456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8625F4-CA49-4EEC-A12D-DED7FEDA8B5A}"/>
              </a:ext>
            </a:extLst>
          </p:cNvPr>
          <p:cNvCxnSpPr>
            <a:cxnSpLocks/>
          </p:cNvCxnSpPr>
          <p:nvPr/>
        </p:nvCxnSpPr>
        <p:spPr>
          <a:xfrm flipV="1">
            <a:off x="8590465" y="2720172"/>
            <a:ext cx="987154" cy="1073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58A0B1-6453-44B0-A9DA-07132AAFB716}"/>
              </a:ext>
            </a:extLst>
          </p:cNvPr>
          <p:cNvCxnSpPr>
            <a:cxnSpLocks/>
          </p:cNvCxnSpPr>
          <p:nvPr/>
        </p:nvCxnSpPr>
        <p:spPr>
          <a:xfrm flipH="1">
            <a:off x="4683768" y="2860527"/>
            <a:ext cx="2317353" cy="3822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E01B30-7E62-4E25-BF57-A0D32DE53859}"/>
              </a:ext>
            </a:extLst>
          </p:cNvPr>
          <p:cNvCxnSpPr>
            <a:cxnSpLocks/>
          </p:cNvCxnSpPr>
          <p:nvPr/>
        </p:nvCxnSpPr>
        <p:spPr>
          <a:xfrm flipH="1">
            <a:off x="7190850" y="3074985"/>
            <a:ext cx="48150" cy="157321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Chart, line chart&#10;&#10;Description automatically generated">
            <a:extLst>
              <a:ext uri="{FF2B5EF4-FFF2-40B4-BE49-F238E27FC236}">
                <a16:creationId xmlns:a16="http://schemas.microsoft.com/office/drawing/2014/main" id="{28FE329C-51FC-45E7-A7D8-F13D86D0D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" b="14126"/>
          <a:stretch/>
        </p:blipFill>
        <p:spPr>
          <a:xfrm>
            <a:off x="9733080" y="1200150"/>
            <a:ext cx="4643846" cy="3189578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198F271-EB9E-4788-90F1-1267A99491D3}"/>
              </a:ext>
            </a:extLst>
          </p:cNvPr>
          <p:cNvSpPr txBox="1"/>
          <p:nvPr/>
        </p:nvSpPr>
        <p:spPr>
          <a:xfrm>
            <a:off x="762000" y="5488262"/>
            <a:ext cx="372662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Study 21.12 (black)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FF"/>
                </a:solidFill>
              </a:rPr>
              <a:t>Study 21.12b (blue)</a:t>
            </a:r>
          </a:p>
        </p:txBody>
      </p:sp>
      <p:pic>
        <p:nvPicPr>
          <p:cNvPr id="28" name="Picture 27" descr="Chart&#10;&#10;Description automatically generated">
            <a:extLst>
              <a:ext uri="{FF2B5EF4-FFF2-40B4-BE49-F238E27FC236}">
                <a16:creationId xmlns:a16="http://schemas.microsoft.com/office/drawing/2014/main" id="{AA6E8E5F-98BC-4AC8-89C2-B0746A0C3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/>
          <a:stretch/>
        </p:blipFill>
        <p:spPr>
          <a:xfrm>
            <a:off x="9829800" y="4545418"/>
            <a:ext cx="4551564" cy="32892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6CAE306-7F18-4137-A950-1AFFAAACAA8F}"/>
              </a:ext>
            </a:extLst>
          </p:cNvPr>
          <p:cNvSpPr txBox="1"/>
          <p:nvPr/>
        </p:nvSpPr>
        <p:spPr>
          <a:xfrm>
            <a:off x="1981200" y="1004183"/>
            <a:ext cx="838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USC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414DA1-E2BE-46FC-89EE-F0E44687B0D6}"/>
              </a:ext>
            </a:extLst>
          </p:cNvPr>
          <p:cNvSpPr txBox="1"/>
          <p:nvPr/>
        </p:nvSpPr>
        <p:spPr>
          <a:xfrm>
            <a:off x="7173270" y="4114800"/>
            <a:ext cx="9801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STNI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4D2851-6280-4E4A-8AFD-5AD1DE627AE4}"/>
              </a:ext>
            </a:extLst>
          </p:cNvPr>
          <p:cNvSpPr txBox="1"/>
          <p:nvPr/>
        </p:nvSpPr>
        <p:spPr>
          <a:xfrm>
            <a:off x="11430000" y="889718"/>
            <a:ext cx="1066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SBSM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5344DAEB-7C48-49CD-83F6-C52C61D57391}"/>
              </a:ext>
            </a:extLst>
          </p:cNvPr>
          <p:cNvSpPr/>
          <p:nvPr/>
        </p:nvSpPr>
        <p:spPr>
          <a:xfrm>
            <a:off x="12230100" y="3744540"/>
            <a:ext cx="533400" cy="120846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843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34C4-EDEC-453F-843D-4B533A79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8FF95-91A9-4542-90E3-7D0230DCC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RSQSim</a:t>
            </a:r>
            <a:r>
              <a:rPr lang="en-US" dirty="0"/>
              <a:t>-generated ERFs coupled with </a:t>
            </a:r>
            <a:r>
              <a:rPr lang="en-US" dirty="0" err="1"/>
              <a:t>CyberShake</a:t>
            </a:r>
            <a:r>
              <a:rPr lang="en-US" dirty="0"/>
              <a:t> provide an approach for fully physics-based PSHA</a:t>
            </a:r>
          </a:p>
          <a:p>
            <a:r>
              <a:rPr lang="en-US" dirty="0"/>
              <a:t>Ground motion distribution of </a:t>
            </a:r>
            <a:r>
              <a:rPr lang="en-US" dirty="0" err="1"/>
              <a:t>RSQSim</a:t>
            </a:r>
            <a:r>
              <a:rPr lang="en-US" dirty="0"/>
              <a:t> </a:t>
            </a:r>
            <a:r>
              <a:rPr lang="en-US" dirty="0" err="1"/>
              <a:t>CyberShake</a:t>
            </a:r>
            <a:r>
              <a:rPr lang="en-US" dirty="0"/>
              <a:t> closely resembles GMPEs</a:t>
            </a:r>
          </a:p>
          <a:p>
            <a:r>
              <a:rPr lang="en-US" dirty="0"/>
              <a:t>Inclusion of velocity strengthening layer reduces large ground motions at 2 sec</a:t>
            </a:r>
          </a:p>
          <a:p>
            <a:r>
              <a:rPr lang="en-US" dirty="0"/>
              <a:t>Future plans:</a:t>
            </a:r>
          </a:p>
          <a:p>
            <a:pPr lvl="1"/>
            <a:r>
              <a:rPr lang="en-US" dirty="0"/>
              <a:t>Look at ground motion radiation patterns and compare to kinematic models</a:t>
            </a:r>
          </a:p>
          <a:p>
            <a:pPr lvl="1"/>
            <a:r>
              <a:rPr lang="en-US" dirty="0"/>
              <a:t>Increase rupture surface resolution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B9F5D-7F12-49D6-90B3-3F27E6BF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A14C4-D15B-45C7-AC66-FD7F344C9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892E0-1F80-4B40-BC1A-83DE8DDD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2121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C048E5-7251-4C0F-BC4B-B6B113B64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0" y="5450002"/>
            <a:ext cx="5715000" cy="9620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9" y="1508817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5115" y="1425258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6445" y="5410200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0877290" y="5469589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554" y="3120436"/>
            <a:ext cx="2770846" cy="148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incite-1-220x9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780" y="3489186"/>
            <a:ext cx="1651001" cy="705427"/>
          </a:xfrm>
          <a:prstGeom prst="rect">
            <a:avLst/>
          </a:prstGeom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4" y="3489186"/>
            <a:ext cx="3637743" cy="914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DEACE-CEBD-4B8D-9FEC-7F1E65E9E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58" y="6968722"/>
            <a:ext cx="6856863" cy="84119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0228842-C24A-48CB-87B2-45BB25CFC5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33824" y="1279442"/>
            <a:ext cx="1238250" cy="1304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BF1BE0-8398-4A53-80FC-AC785F000E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01" t="9259" r="65105" b="73953"/>
          <a:stretch/>
        </p:blipFill>
        <p:spPr>
          <a:xfrm>
            <a:off x="840637" y="6904413"/>
            <a:ext cx="3039756" cy="9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1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280160"/>
            <a:ext cx="8865297" cy="64922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SCEC’s 3D physics-based probabilistic seismic hazard analysis (PSHA) platform</a:t>
            </a:r>
          </a:p>
          <a:p>
            <a:r>
              <a:rPr lang="en-US" dirty="0"/>
              <a:t>Earthquake Rupture Forecast (ERF) provides list of relevant events with probabilities</a:t>
            </a:r>
          </a:p>
          <a:p>
            <a:pPr lvl="1"/>
            <a:r>
              <a:rPr lang="en-US" dirty="0"/>
              <a:t>70,000-500,000 events per site</a:t>
            </a:r>
          </a:p>
          <a:p>
            <a:r>
              <a:rPr lang="en-US" dirty="0"/>
              <a:t>Reciprocity-based approach to simulate seismograms</a:t>
            </a:r>
          </a:p>
          <a:p>
            <a:r>
              <a:rPr lang="en-US" dirty="0"/>
              <a:t>Intensity measures derived from seismograms</a:t>
            </a:r>
          </a:p>
          <a:p>
            <a:r>
              <a:rPr lang="en-US" dirty="0"/>
              <a:t>Hazard results from individual sites interpolated with GMPE </a:t>
            </a:r>
            <a:r>
              <a:rPr lang="en-US" dirty="0" err="1"/>
              <a:t>basemap</a:t>
            </a:r>
            <a:endParaRPr lang="en-US" dirty="0"/>
          </a:p>
          <a:p>
            <a:r>
              <a:rPr lang="en-US" dirty="0"/>
              <a:t>Deterministic simulations to 1 Hz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0C86C275-0AB5-4D58-892E-95B49F16C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068198"/>
            <a:ext cx="5858354" cy="70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1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9DB8-E2D0-464D-9ECA-7F5A74F59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Earthquake Rupture Forecast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A602F-C7FD-489D-9491-4DFF13DDA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 of events to simulate + probabilities</a:t>
            </a:r>
          </a:p>
          <a:p>
            <a:r>
              <a:rPr lang="en-US" dirty="0"/>
              <a:t>To date, all </a:t>
            </a:r>
            <a:r>
              <a:rPr lang="en-US" dirty="0" err="1"/>
              <a:t>CyberShake</a:t>
            </a:r>
            <a:r>
              <a:rPr lang="en-US" dirty="0"/>
              <a:t> studies use</a:t>
            </a:r>
            <a:br>
              <a:rPr lang="en-US" dirty="0"/>
            </a:br>
            <a:r>
              <a:rPr lang="en-US" dirty="0"/>
              <a:t>UCERF2 ERF</a:t>
            </a:r>
          </a:p>
          <a:p>
            <a:pPr lvl="1"/>
            <a:r>
              <a:rPr lang="en-US" dirty="0"/>
              <a:t>Derived from empirical data</a:t>
            </a:r>
          </a:p>
          <a:p>
            <a:pPr lvl="1"/>
            <a:r>
              <a:rPr lang="en-US" dirty="0"/>
              <a:t>Average of logic tree branches</a:t>
            </a:r>
          </a:p>
          <a:p>
            <a:pPr lvl="1"/>
            <a:r>
              <a:rPr lang="en-US" dirty="0"/>
              <a:t>Includes aleatory magnitude uncertainty</a:t>
            </a:r>
          </a:p>
          <a:p>
            <a:r>
              <a:rPr lang="en-US" dirty="0"/>
              <a:t>Investigated impact of using deterministic</a:t>
            </a:r>
            <a:br>
              <a:rPr lang="en-US" dirty="0"/>
            </a:br>
            <a:r>
              <a:rPr lang="en-US" dirty="0"/>
              <a:t>ERF generated with earthquake simulator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3551-FAB6-4F8D-8A41-E26367DE2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61DC3-4CFE-4AEC-BA4A-4AEE752F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1CB98-F4F5-40CD-9B1F-3F5D2735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08E15A64-4D87-4A36-8709-EA5BD93C4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96" y="1121593"/>
            <a:ext cx="5349404" cy="61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4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5AA1B74-1BE6-4BB5-A728-0008E65BB5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549" y="1292348"/>
            <a:ext cx="6570251" cy="541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6E21D3-C4A2-4C5C-A91E-22B6B321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50" y="329566"/>
            <a:ext cx="13809250" cy="62554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RSQSim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E95A8-59BC-4A3A-A217-3D1415304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Rate-State Earthquake Simulator</a:t>
            </a:r>
          </a:p>
          <a:p>
            <a:r>
              <a:rPr lang="en-US" dirty="0"/>
              <a:t>Physics-loaded multi-cycle simulator</a:t>
            </a:r>
          </a:p>
          <a:p>
            <a:r>
              <a:rPr lang="en-US" dirty="0"/>
              <a:t>Simulates hundreds of thousands of</a:t>
            </a:r>
            <a:br>
              <a:rPr lang="en-US" dirty="0"/>
            </a:br>
            <a:r>
              <a:rPr lang="en-US" dirty="0"/>
              <a:t>years of earthquakes on CA fault system</a:t>
            </a:r>
          </a:p>
          <a:p>
            <a:r>
              <a:rPr lang="en-US" dirty="0"/>
              <a:t>Generates full slip-time histories for</a:t>
            </a:r>
            <a:br>
              <a:rPr lang="en-US" dirty="0"/>
            </a:br>
            <a:r>
              <a:rPr lang="en-US" dirty="0"/>
              <a:t>all events</a:t>
            </a:r>
          </a:p>
          <a:p>
            <a:r>
              <a:rPr lang="en-US" dirty="0"/>
              <a:t>Can use as an ERF for </a:t>
            </a:r>
            <a:r>
              <a:rPr lang="en-US" dirty="0" err="1"/>
              <a:t>CyberShake</a:t>
            </a:r>
            <a:endParaRPr lang="en-US" dirty="0"/>
          </a:p>
          <a:p>
            <a:pPr lvl="1"/>
            <a:r>
              <a:rPr lang="en-US" dirty="0"/>
              <a:t>Catalog provides list of events</a:t>
            </a:r>
          </a:p>
          <a:p>
            <a:pPr lvl="1"/>
            <a:r>
              <a:rPr lang="en-US" dirty="0"/>
              <a:t>Uniform probability, 1/(catalog length)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F2C8C-AB85-423E-B175-8766F052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13A19-239A-4571-AA15-C20F3A2B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65E8-DD38-4B4D-924A-265558C6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90615-3C15-485B-B6FB-359EF1433E65}"/>
              </a:ext>
            </a:extLst>
          </p:cNvPr>
          <p:cNvSpPr txBox="1"/>
          <p:nvPr/>
        </p:nvSpPr>
        <p:spPr>
          <a:xfrm>
            <a:off x="8288749" y="6688286"/>
            <a:ext cx="611305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Visualization of 3,000 year </a:t>
            </a:r>
            <a:r>
              <a:rPr lang="en-US" sz="2400" dirty="0" err="1"/>
              <a:t>RSQSim</a:t>
            </a:r>
            <a:r>
              <a:rPr lang="en-US" sz="2400" dirty="0"/>
              <a:t> catalog</a:t>
            </a:r>
          </a:p>
        </p:txBody>
      </p:sp>
    </p:spTree>
    <p:extLst>
      <p:ext uri="{BB962C8B-B14F-4D97-AF65-F5344CB8AC3E}">
        <p14:creationId xmlns:p14="http://schemas.microsoft.com/office/powerpoint/2010/main" val="555691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7B53F-9356-497F-8A9D-37E0461B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RSQSim</a:t>
            </a:r>
            <a:r>
              <a:rPr lang="en-US" dirty="0"/>
              <a:t> </a:t>
            </a:r>
            <a:r>
              <a:rPr lang="en-US" dirty="0" err="1"/>
              <a:t>CyberShake</a:t>
            </a:r>
            <a:r>
              <a:rPr lang="en-US" dirty="0"/>
              <a:t> ERF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195B2-29F3-4D47-AB72-6A9167947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Generated 779,523 year catalog, 13.5 million events</a:t>
            </a:r>
          </a:p>
          <a:p>
            <a:pPr lvl="1"/>
            <a:r>
              <a:rPr lang="en-US" dirty="0"/>
              <a:t>Discarded first 65kyrs as </a:t>
            </a:r>
            <a:r>
              <a:rPr lang="en-US" dirty="0" err="1"/>
              <a:t>spinup</a:t>
            </a:r>
            <a:endParaRPr lang="en-US" dirty="0"/>
          </a:p>
          <a:p>
            <a:pPr lvl="1"/>
            <a:r>
              <a:rPr lang="en-US" dirty="0"/>
              <a:t>Selected events M≥6.5 (220,927 events)</a:t>
            </a:r>
          </a:p>
          <a:p>
            <a:pPr lvl="1"/>
            <a:r>
              <a:rPr lang="en-US" dirty="0"/>
              <a:t>Same cutoff rule (200 km from site)</a:t>
            </a:r>
          </a:p>
          <a:p>
            <a:r>
              <a:rPr lang="en-US" dirty="0"/>
              <a:t>UCERF3 fault surfaces</a:t>
            </a:r>
          </a:p>
          <a:p>
            <a:r>
              <a:rPr lang="en-US" dirty="0"/>
              <a:t>Triangular discretization</a:t>
            </a:r>
            <a:br>
              <a:rPr lang="en-US" dirty="0"/>
            </a:br>
            <a:r>
              <a:rPr lang="en-US" dirty="0"/>
              <a:t>of ruptures, 1 km/side</a:t>
            </a:r>
          </a:p>
          <a:p>
            <a:r>
              <a:rPr lang="en-US" dirty="0"/>
              <a:t>Non-uniform hypocenter</a:t>
            </a:r>
            <a:br>
              <a:rPr lang="en-US" dirty="0"/>
            </a:br>
            <a:r>
              <a:rPr lang="en-US" dirty="0"/>
              <a:t>distribution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B3D6F-789B-4334-ACFE-BE2C8D7E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5A95B-1C08-4E85-A1B5-663E1057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57DAD-70FE-41E6-994E-4F59CB11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10" name="Picture 9" descr="Chart, bar chart, histogram&#10;&#10;Description automatically generated">
            <a:extLst>
              <a:ext uri="{FF2B5EF4-FFF2-40B4-BE49-F238E27FC236}">
                <a16:creationId xmlns:a16="http://schemas.microsoft.com/office/drawing/2014/main" id="{C645D3E8-C03F-41D2-AF42-01FD252D9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77" y="3413473"/>
            <a:ext cx="4293108" cy="3962686"/>
          </a:xfrm>
          <a:prstGeom prst="rect">
            <a:avLst/>
          </a:prstGeom>
        </p:spPr>
      </p:pic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A6E67EDB-6E46-4CA5-A7C5-988C5792A8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"/>
          <a:stretch/>
        </p:blipFill>
        <p:spPr>
          <a:xfrm>
            <a:off x="9907085" y="3413474"/>
            <a:ext cx="4566538" cy="4054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4B5707-5F72-4AB0-A0F6-0D32433DD850}"/>
              </a:ext>
            </a:extLst>
          </p:cNvPr>
          <p:cNvSpPr txBox="1"/>
          <p:nvPr/>
        </p:nvSpPr>
        <p:spPr>
          <a:xfrm>
            <a:off x="6781800" y="7409946"/>
            <a:ext cx="2209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UCERF2 ERF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88AB32-A879-496A-BF19-CE4B8E599B78}"/>
              </a:ext>
            </a:extLst>
          </p:cNvPr>
          <p:cNvSpPr txBox="1"/>
          <p:nvPr/>
        </p:nvSpPr>
        <p:spPr>
          <a:xfrm>
            <a:off x="11353800" y="7467600"/>
            <a:ext cx="2209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/>
              <a:t>RSQSim</a:t>
            </a:r>
            <a:r>
              <a:rPr lang="en-US" sz="2400" dirty="0"/>
              <a:t> ERF</a:t>
            </a:r>
          </a:p>
        </p:txBody>
      </p:sp>
    </p:spTree>
    <p:extLst>
      <p:ext uri="{BB962C8B-B14F-4D97-AF65-F5344CB8AC3E}">
        <p14:creationId xmlns:p14="http://schemas.microsoft.com/office/powerpoint/2010/main" val="4245818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B87C-7C30-4C12-A633-B95A8AFD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Study 21.12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418EE-ABE8-4281-BB4B-4720EA454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RSQSim</a:t>
            </a:r>
            <a:r>
              <a:rPr lang="en-US" dirty="0"/>
              <a:t> ERF</a:t>
            </a:r>
          </a:p>
          <a:p>
            <a:r>
              <a:rPr lang="en-US" dirty="0"/>
              <a:t>335 sites in Southern California</a:t>
            </a:r>
          </a:p>
          <a:p>
            <a:pPr lvl="1"/>
            <a:r>
              <a:rPr lang="en-US" dirty="0"/>
              <a:t>About 75,000 events per site</a:t>
            </a:r>
          </a:p>
          <a:p>
            <a:r>
              <a:rPr lang="en-US" dirty="0"/>
              <a:t>Study performed over 29 days</a:t>
            </a:r>
          </a:p>
          <a:p>
            <a:pPr lvl="1"/>
            <a:r>
              <a:rPr lang="en-US" dirty="0"/>
              <a:t>Used OLCF </a:t>
            </a:r>
            <a:r>
              <a:rPr lang="en-US" i="1" dirty="0"/>
              <a:t>Summit</a:t>
            </a:r>
            <a:r>
              <a:rPr lang="en-US" dirty="0"/>
              <a:t> supercomputer</a:t>
            </a:r>
          </a:p>
          <a:p>
            <a:r>
              <a:rPr lang="en-US" dirty="0"/>
              <a:t>65,500 node-hours used</a:t>
            </a:r>
          </a:p>
          <a:p>
            <a:pPr lvl="1"/>
            <a:r>
              <a:rPr lang="en-US" dirty="0"/>
              <a:t>At peak, 46% of </a:t>
            </a:r>
            <a:r>
              <a:rPr lang="en-US" i="1" dirty="0"/>
              <a:t>Summit</a:t>
            </a:r>
          </a:p>
          <a:p>
            <a:r>
              <a:rPr lang="en-US" dirty="0"/>
              <a:t>Synthesized 25.7 million</a:t>
            </a:r>
            <a:br>
              <a:rPr lang="en-US" dirty="0"/>
            </a:br>
            <a:r>
              <a:rPr lang="en-US" dirty="0"/>
              <a:t>two-component seismograms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3E989-7B16-4410-8F03-A9B52EAA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76E74-1CE1-40B5-AE19-3DC1ACC4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6DC0D-BB58-4A9C-B8AE-D0726D3A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8" name="Picture 7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EAF1381C-AB77-400E-9C0F-A63322E97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591" y="1266295"/>
            <a:ext cx="7221690" cy="3762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109CCC-65AF-4E05-9983-E1C55177D5BB}"/>
              </a:ext>
            </a:extLst>
          </p:cNvPr>
          <p:cNvSpPr txBox="1"/>
          <p:nvPr/>
        </p:nvSpPr>
        <p:spPr>
          <a:xfrm>
            <a:off x="9296400" y="5137868"/>
            <a:ext cx="3048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Study 21.12 site map</a:t>
            </a:r>
          </a:p>
        </p:txBody>
      </p:sp>
    </p:spTree>
    <p:extLst>
      <p:ext uri="{BB962C8B-B14F-4D97-AF65-F5344CB8AC3E}">
        <p14:creationId xmlns:p14="http://schemas.microsoft.com/office/powerpoint/2010/main" val="61188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11B315C3-D9A7-4D75-B048-D41D92549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6655927" cy="65861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FC6663-D7AD-4855-90FF-2E7C2FF8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21.12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455B9-2A0F-46E2-89E5-6C2F943C5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93043-5A64-46FC-879B-60CFACEE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0AA1B-96B7-43A5-8EED-22AB712D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F8087-0E32-4FDE-B3A6-92748BED3331}"/>
              </a:ext>
            </a:extLst>
          </p:cNvPr>
          <p:cNvSpPr txBox="1"/>
          <p:nvPr/>
        </p:nvSpPr>
        <p:spPr>
          <a:xfrm>
            <a:off x="1476779" y="7346373"/>
            <a:ext cx="4466821" cy="4247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 sec RotD50, 2% in 50 years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2AF6E25-1DAF-47BC-9450-EC42E8696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447800"/>
            <a:ext cx="6655927" cy="65861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3530CC-F978-4317-8A44-28A2391EC2EF}"/>
              </a:ext>
            </a:extLst>
          </p:cNvPr>
          <p:cNvSpPr txBox="1"/>
          <p:nvPr/>
        </p:nvSpPr>
        <p:spPr>
          <a:xfrm>
            <a:off x="9067800" y="7358916"/>
            <a:ext cx="4466821" cy="4247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 sec RotD50, 2% in 50 years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0058FE-1DFF-448A-83A0-13973165FC46}"/>
              </a:ext>
            </a:extLst>
          </p:cNvPr>
          <p:cNvSpPr txBox="1"/>
          <p:nvPr/>
        </p:nvSpPr>
        <p:spPr>
          <a:xfrm>
            <a:off x="2209800" y="1142520"/>
            <a:ext cx="25512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Study 21.12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F7F2E9-1053-4787-93AE-A91CFEC7C522}"/>
              </a:ext>
            </a:extLst>
          </p:cNvPr>
          <p:cNvSpPr txBox="1"/>
          <p:nvPr/>
        </p:nvSpPr>
        <p:spPr>
          <a:xfrm>
            <a:off x="8467860" y="1106540"/>
            <a:ext cx="54174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Ratio, Study 21.12/GMPEs</a:t>
            </a:r>
          </a:p>
        </p:txBody>
      </p:sp>
    </p:spTree>
    <p:extLst>
      <p:ext uri="{BB962C8B-B14F-4D97-AF65-F5344CB8AC3E}">
        <p14:creationId xmlns:p14="http://schemas.microsoft.com/office/powerpoint/2010/main" val="1234253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2745-F7EB-4AA5-83BD-A374BEF3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21.12 Hazard Curves</a:t>
            </a:r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F838DFB1-2F58-4C1C-B3F1-435D969B9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"/>
          <a:stretch/>
        </p:blipFill>
        <p:spPr>
          <a:xfrm>
            <a:off x="9694454" y="1239769"/>
            <a:ext cx="4572000" cy="367619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A8764-8369-4C89-87A9-B328E5C5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11B9B-B91B-461A-B178-44BE747A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DFDAC-0B44-4931-863D-8BBF0854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A9B16885-7CDA-4046-817E-3027AEB0D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4323"/>
          <a:stretch/>
        </p:blipFill>
        <p:spPr>
          <a:xfrm>
            <a:off x="4976659" y="4343400"/>
            <a:ext cx="4624541" cy="3547099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23E00054-646E-4E86-B699-A9511AD36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/>
          <a:stretch/>
        </p:blipFill>
        <p:spPr>
          <a:xfrm>
            <a:off x="111768" y="1335818"/>
            <a:ext cx="4572000" cy="3674445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3EE3255F-F447-4185-A77F-CDC4D977F1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21296"/>
          <a:stretch/>
        </p:blipFill>
        <p:spPr>
          <a:xfrm>
            <a:off x="5257800" y="1066800"/>
            <a:ext cx="4018465" cy="305588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B5F2818-3261-41F8-B426-E2F6E7CB6CB6}"/>
              </a:ext>
            </a:extLst>
          </p:cNvPr>
          <p:cNvSpPr/>
          <p:nvPr/>
        </p:nvSpPr>
        <p:spPr>
          <a:xfrm>
            <a:off x="8325896" y="2620944"/>
            <a:ext cx="208504" cy="198456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37B7CB-1740-46F3-A805-3D119B4C1445}"/>
              </a:ext>
            </a:extLst>
          </p:cNvPr>
          <p:cNvSpPr/>
          <p:nvPr/>
        </p:nvSpPr>
        <p:spPr>
          <a:xfrm>
            <a:off x="7001120" y="2742483"/>
            <a:ext cx="208504" cy="198456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DDFC82-9376-4CE6-9FA2-E414C5F5F8D6}"/>
              </a:ext>
            </a:extLst>
          </p:cNvPr>
          <p:cNvSpPr/>
          <p:nvPr/>
        </p:nvSpPr>
        <p:spPr>
          <a:xfrm>
            <a:off x="7154681" y="2898754"/>
            <a:ext cx="193644" cy="198456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8625F4-CA49-4EEC-A12D-DED7FEDA8B5A}"/>
              </a:ext>
            </a:extLst>
          </p:cNvPr>
          <p:cNvCxnSpPr>
            <a:cxnSpLocks/>
          </p:cNvCxnSpPr>
          <p:nvPr/>
        </p:nvCxnSpPr>
        <p:spPr>
          <a:xfrm flipV="1">
            <a:off x="8590465" y="2720172"/>
            <a:ext cx="987154" cy="1073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58A0B1-6453-44B0-A9DA-07132AAFB716}"/>
              </a:ext>
            </a:extLst>
          </p:cNvPr>
          <p:cNvCxnSpPr>
            <a:cxnSpLocks/>
          </p:cNvCxnSpPr>
          <p:nvPr/>
        </p:nvCxnSpPr>
        <p:spPr>
          <a:xfrm flipH="1">
            <a:off x="4683768" y="2860527"/>
            <a:ext cx="2317353" cy="3822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E01B30-7E62-4E25-BF57-A0D32DE53859}"/>
              </a:ext>
            </a:extLst>
          </p:cNvPr>
          <p:cNvCxnSpPr>
            <a:cxnSpLocks/>
          </p:cNvCxnSpPr>
          <p:nvPr/>
        </p:nvCxnSpPr>
        <p:spPr>
          <a:xfrm flipH="1">
            <a:off x="7190850" y="3074985"/>
            <a:ext cx="48150" cy="157321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E1F4FB8-77F9-402A-BF3C-6964D4389148}"/>
              </a:ext>
            </a:extLst>
          </p:cNvPr>
          <p:cNvSpPr txBox="1"/>
          <p:nvPr/>
        </p:nvSpPr>
        <p:spPr>
          <a:xfrm>
            <a:off x="1948433" y="1004183"/>
            <a:ext cx="838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USC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55D6F9-A13C-40F1-B697-C8F2D519E676}"/>
              </a:ext>
            </a:extLst>
          </p:cNvPr>
          <p:cNvSpPr txBox="1"/>
          <p:nvPr/>
        </p:nvSpPr>
        <p:spPr>
          <a:xfrm>
            <a:off x="7209624" y="4053351"/>
            <a:ext cx="9437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STNI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A89D52-7B3C-45AB-A49F-1B5FCB2E93CF}"/>
              </a:ext>
            </a:extLst>
          </p:cNvPr>
          <p:cNvSpPr txBox="1"/>
          <p:nvPr/>
        </p:nvSpPr>
        <p:spPr>
          <a:xfrm>
            <a:off x="11508566" y="922332"/>
            <a:ext cx="106443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SBSM</a:t>
            </a:r>
          </a:p>
        </p:txBody>
      </p:sp>
    </p:spTree>
    <p:extLst>
      <p:ext uri="{BB962C8B-B14F-4D97-AF65-F5344CB8AC3E}">
        <p14:creationId xmlns:p14="http://schemas.microsoft.com/office/powerpoint/2010/main" val="3725795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1C6D-BD9B-45D8-A680-1D62C0B9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21.12 comparisons to Study 15.4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1737CC53-3140-4229-B1BC-FB8A4BFBE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5150"/>
            <a:ext cx="2839459" cy="60338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E26D5-49CF-4FD1-8EAD-D3DD2BFF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59EF4-1189-47BF-B37D-63A7EA79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57C8B-A141-44E8-A58F-FACDC8FA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F763A-A943-4B16-97F1-1C9E84D6D99D}"/>
              </a:ext>
            </a:extLst>
          </p:cNvPr>
          <p:cNvSpPr txBox="1"/>
          <p:nvPr/>
        </p:nvSpPr>
        <p:spPr>
          <a:xfrm>
            <a:off x="228600" y="7321721"/>
            <a:ext cx="3581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Study 21.12 vs ASK2014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956EDEF3-4B90-4321-AA28-EC048C08D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5999"/>
            <a:ext cx="2877555" cy="50357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64D821-21B8-498C-98DE-EC2494CC259E}"/>
              </a:ext>
            </a:extLst>
          </p:cNvPr>
          <p:cNvSpPr txBox="1"/>
          <p:nvPr/>
        </p:nvSpPr>
        <p:spPr>
          <a:xfrm>
            <a:off x="3962400" y="7321720"/>
            <a:ext cx="3581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Study 15.4 vs ASK2014</a:t>
            </a:r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1F09076A-483A-406B-A4B9-5E01FAD038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4"/>
          <a:stretch/>
        </p:blipFill>
        <p:spPr>
          <a:xfrm>
            <a:off x="7532486" y="1536026"/>
            <a:ext cx="3592714" cy="3188374"/>
          </a:xfrm>
          <a:prstGeom prst="rect">
            <a:avLst/>
          </a:prstGeom>
        </p:spPr>
      </p:pic>
      <p:pic>
        <p:nvPicPr>
          <p:cNvPr id="16" name="Picture 15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5A01E2E0-E2FA-4269-8C90-8F6C4C8723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4"/>
          <a:stretch/>
        </p:blipFill>
        <p:spPr>
          <a:xfrm>
            <a:off x="10947935" y="1524000"/>
            <a:ext cx="3606265" cy="3200400"/>
          </a:xfrm>
          <a:prstGeom prst="rect">
            <a:avLst/>
          </a:prstGeom>
        </p:spPr>
      </p:pic>
      <p:pic>
        <p:nvPicPr>
          <p:cNvPr id="18" name="Picture 17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5F7C6B7B-CA3C-4B40-A001-CB85050762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6"/>
          <a:stretch/>
        </p:blipFill>
        <p:spPr>
          <a:xfrm>
            <a:off x="7527997" y="4660226"/>
            <a:ext cx="3597203" cy="3188374"/>
          </a:xfrm>
          <a:prstGeom prst="rect">
            <a:avLst/>
          </a:prstGeom>
        </p:spPr>
      </p:pic>
      <p:pic>
        <p:nvPicPr>
          <p:cNvPr id="20" name="Picture 19" descr="Chart, surface chart&#10;&#10;Description automatically generated">
            <a:extLst>
              <a:ext uri="{FF2B5EF4-FFF2-40B4-BE49-F238E27FC236}">
                <a16:creationId xmlns:a16="http://schemas.microsoft.com/office/drawing/2014/main" id="{D721AFD7-44EF-4064-9868-35BC853105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4"/>
          <a:stretch/>
        </p:blipFill>
        <p:spPr>
          <a:xfrm>
            <a:off x="10956997" y="4672248"/>
            <a:ext cx="3597203" cy="31763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EB389B-B9AA-4AE4-B2F5-D5560F7000D5}"/>
              </a:ext>
            </a:extLst>
          </p:cNvPr>
          <p:cNvSpPr txBox="1"/>
          <p:nvPr/>
        </p:nvSpPr>
        <p:spPr>
          <a:xfrm>
            <a:off x="8298595" y="1143000"/>
            <a:ext cx="54174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Ratio, Study 21.12/Study 15.4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2A2787-21F3-4E9E-A51A-0392A2E89C27}"/>
              </a:ext>
            </a:extLst>
          </p:cNvPr>
          <p:cNvSpPr txBox="1"/>
          <p:nvPr/>
        </p:nvSpPr>
        <p:spPr>
          <a:xfrm>
            <a:off x="9753600" y="1828800"/>
            <a:ext cx="990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 sec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B3FEC3-291B-4B03-BE9E-60F3C7504CE8}"/>
              </a:ext>
            </a:extLst>
          </p:cNvPr>
          <p:cNvSpPr txBox="1"/>
          <p:nvPr/>
        </p:nvSpPr>
        <p:spPr>
          <a:xfrm>
            <a:off x="13169049" y="1825676"/>
            <a:ext cx="990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3 sec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70DA3D-A791-4304-B516-7A1C1618F739}"/>
              </a:ext>
            </a:extLst>
          </p:cNvPr>
          <p:cNvSpPr txBox="1"/>
          <p:nvPr/>
        </p:nvSpPr>
        <p:spPr>
          <a:xfrm>
            <a:off x="9827074" y="4973711"/>
            <a:ext cx="990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5 sec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6BFFC1-4456-48C1-8023-7E0E61E8472B}"/>
              </a:ext>
            </a:extLst>
          </p:cNvPr>
          <p:cNvSpPr txBox="1"/>
          <p:nvPr/>
        </p:nvSpPr>
        <p:spPr>
          <a:xfrm>
            <a:off x="13077421" y="4997654"/>
            <a:ext cx="112972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10 sec</a:t>
            </a:r>
          </a:p>
        </p:txBody>
      </p:sp>
    </p:spTree>
    <p:extLst>
      <p:ext uri="{BB962C8B-B14F-4D97-AF65-F5344CB8AC3E}">
        <p14:creationId xmlns:p14="http://schemas.microsoft.com/office/powerpoint/2010/main" val="1071076815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DA6411-895A-4DF5-A580-370C32B8C9B0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4873beb7-5857-4685-be1f-d57550cc96cc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600</Words>
  <Application>Microsoft Office PowerPoint</Application>
  <PresentationFormat>Custom</PresentationFormat>
  <Paragraphs>127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Times</vt:lpstr>
      <vt:lpstr>Continental North America 16x9</vt:lpstr>
      <vt:lpstr>Non-ergodic PSHA Using Fully-Deterministic Physics-based Models for Southern California</vt:lpstr>
      <vt:lpstr>CyberShake Platform</vt:lpstr>
      <vt:lpstr>Earthquake Rupture Forecast</vt:lpstr>
      <vt:lpstr>RSQSim</vt:lpstr>
      <vt:lpstr>RSQSim CyberShake ERF</vt:lpstr>
      <vt:lpstr>CyberShake Study 21.12</vt:lpstr>
      <vt:lpstr>Study 21.12 Results</vt:lpstr>
      <vt:lpstr>Study 21.12 Hazard Curves</vt:lpstr>
      <vt:lpstr>Study 21.12 comparisons to Study 15.4</vt:lpstr>
      <vt:lpstr>Study 21.12b</vt:lpstr>
      <vt:lpstr>Study 21.12b Results</vt:lpstr>
      <vt:lpstr>Study 21.12b Hazard Curves</vt:lpstr>
      <vt:lpstr>Summary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2022-04-21T15:18:49Z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