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08" r:id="rId5"/>
    <p:sldId id="411" r:id="rId6"/>
    <p:sldId id="412" r:id="rId7"/>
    <p:sldId id="379" r:id="rId8"/>
    <p:sldId id="400" r:id="rId9"/>
    <p:sldId id="402" r:id="rId10"/>
    <p:sldId id="403" r:id="rId11"/>
    <p:sldId id="380" r:id="rId12"/>
    <p:sldId id="391" r:id="rId13"/>
    <p:sldId id="389" r:id="rId14"/>
    <p:sldId id="381" r:id="rId15"/>
    <p:sldId id="390" r:id="rId16"/>
    <p:sldId id="383" r:id="rId17"/>
    <p:sldId id="385" r:id="rId18"/>
    <p:sldId id="393" r:id="rId19"/>
    <p:sldId id="404" r:id="rId20"/>
    <p:sldId id="405" r:id="rId21"/>
    <p:sldId id="392" r:id="rId22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172D69"/>
    <a:srgbClr val="FF0000"/>
    <a:srgbClr val="CACACA"/>
    <a:srgbClr val="FFD21C"/>
    <a:srgbClr val="004586"/>
    <a:srgbClr val="3FCDFF"/>
    <a:srgbClr val="FE9648"/>
    <a:srgbClr val="5BF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86383"/>
  </p:normalViewPr>
  <p:slideViewPr>
    <p:cSldViewPr>
      <p:cViewPr varScale="1">
        <p:scale>
          <a:sx n="97" d="100"/>
          <a:sy n="97" d="100"/>
        </p:scale>
        <p:origin x="168" y="7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12/5/2023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12/5/2023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12/5/2023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SCEC CyberShake Study 22.12 Methods, Results, and Plans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517" y="4846320"/>
            <a:ext cx="11707368" cy="1706880"/>
          </a:xfrm>
        </p:spPr>
        <p:txBody>
          <a:bodyPr>
            <a:normAutofit/>
          </a:bodyPr>
          <a:lstStyle/>
          <a:p>
            <a:r>
              <a:rPr lang="en-US" dirty="0"/>
              <a:t>Scott Callaghan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3352800" cy="687890"/>
          </a:xfrm>
          <a:prstGeom prst="rect">
            <a:avLst/>
          </a:prstGeom>
        </p:spPr>
        <p:txBody>
          <a:bodyPr vert="horz" lIns="109746" tIns="54873" rIns="109746" bIns="54873" rtlCol="0">
            <a:normAutofit fontScale="92500" lnSpcReduction="10000"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SCEC Staff Meeting</a:t>
            </a:r>
          </a:p>
          <a:p>
            <a:pPr algn="l"/>
            <a:r>
              <a:rPr lang="en-US" sz="2000" dirty="0"/>
              <a:t>Thursday, December 7, 2023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234A-159D-4A6F-A2AC-78677F9C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Merged Taper Cross-sections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72E40-9A43-4518-909D-6BAE7927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A872-2873-4762-9F45-B0117665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0EF-7864-4695-9944-C0896F8B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6AC21FBA-A0FC-4B9D-9637-DC651CA6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2027699" y="1437874"/>
            <a:ext cx="3509670" cy="2877929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B7C3147C-61D6-49A4-8DD1-ADCB0EFBA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6235701" y="1443370"/>
            <a:ext cx="3509670" cy="2877930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C343DA1D-5C68-443F-ACDF-A8AFF7E2B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8334" b="4166"/>
          <a:stretch/>
        </p:blipFill>
        <p:spPr>
          <a:xfrm>
            <a:off x="10372806" y="1437874"/>
            <a:ext cx="3474573" cy="2877929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B2295B69-352B-4336-89DE-0F6B59E60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599" r="9167" b="4166"/>
          <a:stretch/>
        </p:blipFill>
        <p:spPr>
          <a:xfrm>
            <a:off x="1953062" y="4602480"/>
            <a:ext cx="3553838" cy="2971800"/>
          </a:xfrm>
          <a:prstGeom prst="rect">
            <a:avLst/>
          </a:prstGeom>
        </p:spPr>
      </p:pic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BEEF0539-8C74-4F47-A64B-63729B826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99" r="8334" b="4166"/>
          <a:stretch/>
        </p:blipFill>
        <p:spPr>
          <a:xfrm>
            <a:off x="6199762" y="4602480"/>
            <a:ext cx="3553838" cy="2971800"/>
          </a:xfrm>
          <a:prstGeom prst="rect">
            <a:avLst/>
          </a:prstGeom>
        </p:spPr>
      </p:pic>
      <p:pic>
        <p:nvPicPr>
          <p:cNvPr id="18" name="Picture 17" descr="Chart, surface chart&#10;&#10;Description automatically generated">
            <a:extLst>
              <a:ext uri="{FF2B5EF4-FFF2-40B4-BE49-F238E27FC236}">
                <a16:creationId xmlns:a16="http://schemas.microsoft.com/office/drawing/2014/main" id="{C8F0D291-F579-4B02-B66C-EB9B8CE62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99" r="9167" b="4166"/>
          <a:stretch/>
        </p:blipFill>
        <p:spPr>
          <a:xfrm>
            <a:off x="10260419" y="4572000"/>
            <a:ext cx="3567091" cy="30133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B7A336-9D9D-4F6B-9C3B-376A91DCB255}"/>
              </a:ext>
            </a:extLst>
          </p:cNvPr>
          <p:cNvSpPr txBox="1"/>
          <p:nvPr/>
        </p:nvSpPr>
        <p:spPr>
          <a:xfrm>
            <a:off x="381000" y="247086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Surface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7AC69F-BA5B-4DF9-AA66-472107562555}"/>
              </a:ext>
            </a:extLst>
          </p:cNvPr>
          <p:cNvSpPr txBox="1"/>
          <p:nvPr/>
        </p:nvSpPr>
        <p:spPr>
          <a:xfrm>
            <a:off x="152400" y="5841310"/>
            <a:ext cx="179603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300m depth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CCD8C-AF33-42A8-A3CD-F04FC9D5DF64}"/>
              </a:ext>
            </a:extLst>
          </p:cNvPr>
          <p:cNvSpPr txBox="1"/>
          <p:nvPr/>
        </p:nvSpPr>
        <p:spPr>
          <a:xfrm>
            <a:off x="2509040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Original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991E81-AA93-4165-A765-04D6266686A9}"/>
              </a:ext>
            </a:extLst>
          </p:cNvPr>
          <p:cNvSpPr txBox="1"/>
          <p:nvPr/>
        </p:nvSpPr>
        <p:spPr>
          <a:xfrm>
            <a:off x="6781800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Final 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C501C-B597-4361-9126-DD9F32027CA6}"/>
              </a:ext>
            </a:extLst>
          </p:cNvPr>
          <p:cNvSpPr txBox="1"/>
          <p:nvPr/>
        </p:nvSpPr>
        <p:spPr>
          <a:xfrm>
            <a:off x="10940659" y="1046617"/>
            <a:ext cx="252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% difference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AC08C-4B18-450D-A3FA-5C9A9E290499}"/>
              </a:ext>
            </a:extLst>
          </p:cNvPr>
          <p:cNvSpPr txBox="1"/>
          <p:nvPr/>
        </p:nvSpPr>
        <p:spPr>
          <a:xfrm>
            <a:off x="1900324" y="426627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E6F4CF-E353-4FFC-9637-24EB9909A384}"/>
              </a:ext>
            </a:extLst>
          </p:cNvPr>
          <p:cNvSpPr txBox="1"/>
          <p:nvPr/>
        </p:nvSpPr>
        <p:spPr>
          <a:xfrm>
            <a:off x="3183230" y="4267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D8933F-4F8F-4446-8C31-88816BB3592D}"/>
              </a:ext>
            </a:extLst>
          </p:cNvPr>
          <p:cNvSpPr txBox="1"/>
          <p:nvPr/>
        </p:nvSpPr>
        <p:spPr>
          <a:xfrm>
            <a:off x="5030813" y="4259347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E7B2A3-4850-453B-9D40-9D00729C7B6C}"/>
              </a:ext>
            </a:extLst>
          </p:cNvPr>
          <p:cNvSpPr txBox="1"/>
          <p:nvPr/>
        </p:nvSpPr>
        <p:spPr>
          <a:xfrm>
            <a:off x="6096000" y="4274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12EC0A-93BF-4A55-838C-FD1A6602B30F}"/>
              </a:ext>
            </a:extLst>
          </p:cNvPr>
          <p:cNvSpPr txBox="1"/>
          <p:nvPr/>
        </p:nvSpPr>
        <p:spPr>
          <a:xfrm>
            <a:off x="7469213" y="42750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10FE62-F3FA-4DE4-871C-7D03B0368F48}"/>
              </a:ext>
            </a:extLst>
          </p:cNvPr>
          <p:cNvSpPr txBox="1"/>
          <p:nvPr/>
        </p:nvSpPr>
        <p:spPr>
          <a:xfrm>
            <a:off x="9221813" y="42672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D81C84-69FE-427B-8358-0E660EA38B33}"/>
              </a:ext>
            </a:extLst>
          </p:cNvPr>
          <p:cNvSpPr txBox="1"/>
          <p:nvPr/>
        </p:nvSpPr>
        <p:spPr>
          <a:xfrm>
            <a:off x="10091002" y="4274125"/>
            <a:ext cx="93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-100%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E38BFA-D290-4FB9-8957-A3A3B8F53AF5}"/>
              </a:ext>
            </a:extLst>
          </p:cNvPr>
          <p:cNvSpPr txBox="1"/>
          <p:nvPr/>
        </p:nvSpPr>
        <p:spPr>
          <a:xfrm>
            <a:off x="11708219" y="42741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E9759E-E3BE-4645-B56A-B01E9B751123}"/>
              </a:ext>
            </a:extLst>
          </p:cNvPr>
          <p:cNvSpPr txBox="1"/>
          <p:nvPr/>
        </p:nvSpPr>
        <p:spPr>
          <a:xfrm>
            <a:off x="13341031" y="4281361"/>
            <a:ext cx="9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76B11B-E046-49D1-9D13-45F19DD57AE8}"/>
              </a:ext>
            </a:extLst>
          </p:cNvPr>
          <p:cNvSpPr txBox="1"/>
          <p:nvPr/>
        </p:nvSpPr>
        <p:spPr>
          <a:xfrm>
            <a:off x="1903372" y="75507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3426B9-49E2-4D3F-8247-D68614656790}"/>
              </a:ext>
            </a:extLst>
          </p:cNvPr>
          <p:cNvSpPr txBox="1"/>
          <p:nvPr/>
        </p:nvSpPr>
        <p:spPr>
          <a:xfrm>
            <a:off x="3186278" y="7551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AC385-8A4B-4417-81EE-03790FA1DEDD}"/>
              </a:ext>
            </a:extLst>
          </p:cNvPr>
          <p:cNvSpPr txBox="1"/>
          <p:nvPr/>
        </p:nvSpPr>
        <p:spPr>
          <a:xfrm>
            <a:off x="5030813" y="75438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974638-D639-4945-B80E-AB6F7D1ABBDE}"/>
              </a:ext>
            </a:extLst>
          </p:cNvPr>
          <p:cNvSpPr txBox="1"/>
          <p:nvPr/>
        </p:nvSpPr>
        <p:spPr>
          <a:xfrm>
            <a:off x="6052354" y="755072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500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296F02-9DCF-497E-B53F-6AA3A53D94CC}"/>
              </a:ext>
            </a:extLst>
          </p:cNvPr>
          <p:cNvSpPr txBox="1"/>
          <p:nvPr/>
        </p:nvSpPr>
        <p:spPr>
          <a:xfrm>
            <a:off x="7335260" y="7551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65053-6325-49CF-B973-5B2795E66DA1}"/>
              </a:ext>
            </a:extLst>
          </p:cNvPr>
          <p:cNvSpPr txBox="1"/>
          <p:nvPr/>
        </p:nvSpPr>
        <p:spPr>
          <a:xfrm>
            <a:off x="9182843" y="7543800"/>
            <a:ext cx="7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2500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F92D4D-A9F7-4F08-B35A-75A4A8FECC79}"/>
              </a:ext>
            </a:extLst>
          </p:cNvPr>
          <p:cNvSpPr txBox="1"/>
          <p:nvPr/>
        </p:nvSpPr>
        <p:spPr>
          <a:xfrm>
            <a:off x="10058400" y="7548232"/>
            <a:ext cx="93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-100%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F65E92-D2BA-45FD-960A-6C9F00405185}"/>
              </a:ext>
            </a:extLst>
          </p:cNvPr>
          <p:cNvSpPr txBox="1"/>
          <p:nvPr/>
        </p:nvSpPr>
        <p:spPr>
          <a:xfrm>
            <a:off x="11675617" y="75482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1A4E55D-0A34-43BB-825D-7A3CCB31BDA5}"/>
              </a:ext>
            </a:extLst>
          </p:cNvPr>
          <p:cNvSpPr txBox="1"/>
          <p:nvPr/>
        </p:nvSpPr>
        <p:spPr>
          <a:xfrm>
            <a:off x="13308429" y="7555468"/>
            <a:ext cx="91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080046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5B332-18AB-42A2-A695-78E99693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Updates to Rupture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8B58-29DF-4C60-8ED6-73D79F2E7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version of rupture generator,</a:t>
            </a:r>
            <a:br>
              <a:rPr lang="en-US" dirty="0"/>
            </a:br>
            <a:r>
              <a:rPr lang="en-US" dirty="0"/>
              <a:t>same as in latest BBP release</a:t>
            </a:r>
          </a:p>
          <a:p>
            <a:pPr lvl="1"/>
            <a:r>
              <a:rPr lang="en-US" dirty="0"/>
              <a:t>Reduced correlation between slip and</a:t>
            </a:r>
            <a:br>
              <a:rPr lang="en-US" dirty="0"/>
            </a:br>
            <a:r>
              <a:rPr lang="en-US" dirty="0"/>
              <a:t>risetime</a:t>
            </a:r>
          </a:p>
          <a:p>
            <a:pPr lvl="1"/>
            <a:r>
              <a:rPr lang="en-US" dirty="0"/>
              <a:t>Reduced shallow fault rupture speed</a:t>
            </a:r>
          </a:p>
          <a:p>
            <a:pPr lvl="1"/>
            <a:r>
              <a:rPr lang="en-US" dirty="0"/>
              <a:t>Slightly weaker directivity</a:t>
            </a:r>
          </a:p>
          <a:p>
            <a:pPr lvl="1"/>
            <a:r>
              <a:rPr lang="en-US" dirty="0"/>
              <a:t>Increased fault roughness</a:t>
            </a:r>
          </a:p>
          <a:p>
            <a:r>
              <a:rPr lang="en-US" dirty="0"/>
              <a:t>Rupture velocity permitted to vary</a:t>
            </a:r>
          </a:p>
          <a:p>
            <a:r>
              <a:rPr lang="en-US" dirty="0"/>
              <a:t>Denser </a:t>
            </a:r>
            <a:r>
              <a:rPr lang="en-US" dirty="0" err="1"/>
              <a:t>hypocentral</a:t>
            </a:r>
            <a:r>
              <a:rPr lang="en-US" dirty="0"/>
              <a:t> spacing</a:t>
            </a:r>
          </a:p>
          <a:p>
            <a:pPr lvl="1"/>
            <a:r>
              <a:rPr lang="en-US" dirty="0"/>
              <a:t>~31% increase in number of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21DA4-4C11-45DC-A775-71523C2D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14A20-E6A9-41D3-A214-ABF14A33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72BB9-64D6-4E4D-B7BB-8DEB22F3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D956D93-9098-4BB6-9908-E76632D7F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0000" r="16072" b="30415"/>
          <a:stretch/>
        </p:blipFill>
        <p:spPr>
          <a:xfrm>
            <a:off x="7458568" y="1371600"/>
            <a:ext cx="7095632" cy="2285341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45876E68-0CC3-4D4F-A955-606C8B99C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9295" r="16072" b="9681"/>
          <a:stretch/>
        </p:blipFill>
        <p:spPr>
          <a:xfrm>
            <a:off x="7510627" y="3733800"/>
            <a:ext cx="7043573" cy="3084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D951AA-036A-46D7-86B5-BC0B9E692A0D}"/>
              </a:ext>
            </a:extLst>
          </p:cNvPr>
          <p:cNvSpPr txBox="1"/>
          <p:nvPr/>
        </p:nvSpPr>
        <p:spPr>
          <a:xfrm>
            <a:off x="8077200" y="6934200"/>
            <a:ext cx="60670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Slip plot, old version from Study 15.4 (top); new version from Study 22.12 (bottom)</a:t>
            </a:r>
          </a:p>
        </p:txBody>
      </p:sp>
    </p:spTree>
    <p:extLst>
      <p:ext uri="{BB962C8B-B14F-4D97-AF65-F5344CB8AC3E}">
        <p14:creationId xmlns:p14="http://schemas.microsoft.com/office/powerpoint/2010/main" val="3469395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124E-760E-434B-AA2A-F9A4EEB0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78FB1-BAD8-4C1E-9EBB-F83EE1F7D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ran from Dec 2022-Apr 2023</a:t>
            </a:r>
          </a:p>
          <a:p>
            <a:r>
              <a:rPr lang="en-US" dirty="0"/>
              <a:t>335 sites around SoCal</a:t>
            </a:r>
          </a:p>
          <a:p>
            <a:r>
              <a:rPr lang="en-US" dirty="0"/>
              <a:t>772,000 node-</a:t>
            </a:r>
            <a:r>
              <a:rPr lang="en-US" dirty="0" err="1"/>
              <a:t>hrs</a:t>
            </a:r>
            <a:r>
              <a:rPr lang="en-US" dirty="0"/>
              <a:t> on OLCF </a:t>
            </a:r>
            <a:r>
              <a:rPr lang="en-US" i="1" dirty="0"/>
              <a:t>Summit</a:t>
            </a:r>
            <a:endParaRPr lang="en-US" dirty="0"/>
          </a:p>
          <a:p>
            <a:pPr lvl="1"/>
            <a:r>
              <a:rPr lang="en-US" dirty="0"/>
              <a:t>Equivalent to entire system for 1 week</a:t>
            </a:r>
          </a:p>
          <a:p>
            <a:pPr lvl="1"/>
            <a:r>
              <a:rPr lang="en-US" dirty="0"/>
              <a:t>Max of 73% of </a:t>
            </a:r>
            <a:r>
              <a:rPr lang="en-US" i="1" dirty="0"/>
              <a:t>Summit</a:t>
            </a:r>
            <a:endParaRPr lang="en-US" dirty="0"/>
          </a:p>
          <a:p>
            <a:r>
              <a:rPr lang="en-US" dirty="0"/>
              <a:t>Managed ~2.5 PB of data</a:t>
            </a:r>
          </a:p>
          <a:p>
            <a:r>
              <a:rPr lang="en-US" dirty="0"/>
              <a:t>74 TB of data copied back to USC storage</a:t>
            </a:r>
          </a:p>
          <a:p>
            <a:pPr lvl="1"/>
            <a:r>
              <a:rPr lang="en-US" dirty="0"/>
              <a:t>420 million two-component low-frequency and broadband seismograms</a:t>
            </a:r>
          </a:p>
          <a:p>
            <a:pPr lvl="1"/>
            <a:r>
              <a:rPr lang="en-US" dirty="0"/>
              <a:t>83 billion intensity measures and durations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76F4B-0A55-41FC-A3EB-DF99DA50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97A04-0ED2-4ED6-A613-869B1476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1D8AA-EB81-4C76-B0E0-2B8385EB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B37D0AAB-18BA-425B-9C83-91EE59F6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75" y="1561114"/>
            <a:ext cx="6655879" cy="346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629F3-700C-42E5-A2C9-1729BF5F2C62}"/>
              </a:ext>
            </a:extLst>
          </p:cNvPr>
          <p:cNvSpPr txBox="1"/>
          <p:nvPr/>
        </p:nvSpPr>
        <p:spPr>
          <a:xfrm>
            <a:off x="9448800" y="5061668"/>
            <a:ext cx="3048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Study 22.12 site map</a:t>
            </a:r>
          </a:p>
        </p:txBody>
      </p:sp>
    </p:spTree>
    <p:extLst>
      <p:ext uri="{BB962C8B-B14F-4D97-AF65-F5344CB8AC3E}">
        <p14:creationId xmlns:p14="http://schemas.microsoft.com/office/powerpoint/2010/main" val="369014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F48-D7B1-43EB-AB12-4FBE5EA1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49" y="318933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22.12 Low-Frequency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894C9-6DA9-4B9B-B65A-D52A2292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D7E1-FC63-483D-9AB5-CBD3AE43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F153-03DE-4D88-A392-19211AD5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AA7B68E-F9A9-4F41-9ADB-B5C48EFED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911"/>
          <a:stretch/>
        </p:blipFill>
        <p:spPr>
          <a:xfrm>
            <a:off x="2691826" y="1558765"/>
            <a:ext cx="3124291" cy="303461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6312C4F-6E59-4024-B263-96112837D1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851" r="6022" b="10100"/>
          <a:stretch/>
        </p:blipFill>
        <p:spPr>
          <a:xfrm>
            <a:off x="10515600" y="1558765"/>
            <a:ext cx="3238791" cy="3142724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22215F78-5012-412D-8C6D-CA8DEDC5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3273" b="10185"/>
          <a:stretch/>
        </p:blipFill>
        <p:spPr>
          <a:xfrm>
            <a:off x="6625607" y="1558765"/>
            <a:ext cx="3280393" cy="3085518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53E641-B817-4986-BC25-323A0369DD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2667000" y="4682204"/>
            <a:ext cx="3185430" cy="3119752"/>
          </a:xfrm>
          <a:prstGeom prst="rect">
            <a:avLst/>
          </a:prstGeom>
        </p:spPr>
      </p:pic>
      <p:pic>
        <p:nvPicPr>
          <p:cNvPr id="18" name="Picture 17" descr="Chart, surface chart&#10;&#10;Description automatically generated">
            <a:extLst>
              <a:ext uri="{FF2B5EF4-FFF2-40B4-BE49-F238E27FC236}">
                <a16:creationId xmlns:a16="http://schemas.microsoft.com/office/drawing/2014/main" id="{5ABAA334-7061-4128-80CC-92EEDF5DC8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10577774" y="4682204"/>
            <a:ext cx="3186173" cy="3120479"/>
          </a:xfrm>
          <a:prstGeom prst="rect">
            <a:avLst/>
          </a:prstGeom>
        </p:spPr>
      </p:pic>
      <p:pic>
        <p:nvPicPr>
          <p:cNvPr id="20" name="Picture 19" descr="Chart, surface chart&#10;&#10;Description automatically generated">
            <a:extLst>
              <a:ext uri="{FF2B5EF4-FFF2-40B4-BE49-F238E27FC236}">
                <a16:creationId xmlns:a16="http://schemas.microsoft.com/office/drawing/2014/main" id="{D291373E-5BFC-4D4E-8F0B-15D6D46BCA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2" r="6938" b="10185"/>
          <a:stretch/>
        </p:blipFill>
        <p:spPr>
          <a:xfrm>
            <a:off x="6583816" y="4682204"/>
            <a:ext cx="3185430" cy="3119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5925A2-9D85-4501-BA89-ABEA9906BB88}"/>
              </a:ext>
            </a:extLst>
          </p:cNvPr>
          <p:cNvSpPr txBox="1"/>
          <p:nvPr/>
        </p:nvSpPr>
        <p:spPr>
          <a:xfrm>
            <a:off x="223562" y="2699468"/>
            <a:ext cx="22148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2 sec, RotD50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4B87B6-DEB9-4298-BFF9-10D7D4FA4AE1}"/>
              </a:ext>
            </a:extLst>
          </p:cNvPr>
          <p:cNvSpPr txBox="1"/>
          <p:nvPr/>
        </p:nvSpPr>
        <p:spPr>
          <a:xfrm>
            <a:off x="147362" y="5823668"/>
            <a:ext cx="25196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10 sec, RotD50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D0607C-C674-4607-8780-5F41E45332A8}"/>
              </a:ext>
            </a:extLst>
          </p:cNvPr>
          <p:cNvSpPr txBox="1"/>
          <p:nvPr/>
        </p:nvSpPr>
        <p:spPr>
          <a:xfrm>
            <a:off x="3332454" y="1173248"/>
            <a:ext cx="19373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Study 22.12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11CF24-CC73-4900-A98A-ED3AEB640F9B}"/>
              </a:ext>
            </a:extLst>
          </p:cNvPr>
          <p:cNvSpPr txBox="1"/>
          <p:nvPr/>
        </p:nvSpPr>
        <p:spPr>
          <a:xfrm>
            <a:off x="6978582" y="1173248"/>
            <a:ext cx="268273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22.12/15.4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9605-4763-41E4-BED6-774272D71C91}"/>
              </a:ext>
            </a:extLst>
          </p:cNvPr>
          <p:cNvSpPr txBox="1"/>
          <p:nvPr/>
        </p:nvSpPr>
        <p:spPr>
          <a:xfrm>
            <a:off x="10741048" y="1168929"/>
            <a:ext cx="29609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22.12/GMMs</a:t>
            </a:r>
          </a:p>
        </p:txBody>
      </p:sp>
    </p:spTree>
    <p:extLst>
      <p:ext uri="{BB962C8B-B14F-4D97-AF65-F5344CB8AC3E}">
        <p14:creationId xmlns:p14="http://schemas.microsoft.com/office/powerpoint/2010/main" val="209571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4D9E-449D-46F4-BCB2-CCF9B344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 Broadband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C1C4-E31F-4FEB-AABE-BB42E444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3C85B-1B14-4C7D-9586-62669B96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1E752-8C34-4234-B370-EB1BB5DB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C479D994-9E71-4E8C-B319-563274EB5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52" r="6938" b="10185"/>
          <a:stretch/>
        </p:blipFill>
        <p:spPr>
          <a:xfrm>
            <a:off x="1752600" y="1456623"/>
            <a:ext cx="3292363" cy="3191577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8D888444-0E79-447C-807F-76BDED02D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1851" r="6938" b="11112"/>
          <a:stretch/>
        </p:blipFill>
        <p:spPr>
          <a:xfrm>
            <a:off x="5172802" y="1424940"/>
            <a:ext cx="3304283" cy="3202089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D56D32FC-0963-46D4-9626-6A09E29BC0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" b="50266"/>
          <a:stretch/>
        </p:blipFill>
        <p:spPr>
          <a:xfrm>
            <a:off x="8783872" y="1773073"/>
            <a:ext cx="2783977" cy="4399128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762E6126-AE87-49E6-AA67-FB164EFC0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5" b="2385"/>
          <a:stretch/>
        </p:blipFill>
        <p:spPr>
          <a:xfrm>
            <a:off x="11658600" y="1752601"/>
            <a:ext cx="2783977" cy="43991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4BE5AF-DF22-49A6-A5D7-DCD4DC6C87BF}"/>
              </a:ext>
            </a:extLst>
          </p:cNvPr>
          <p:cNvSpPr txBox="1"/>
          <p:nvPr/>
        </p:nvSpPr>
        <p:spPr>
          <a:xfrm>
            <a:off x="363949" y="2209800"/>
            <a:ext cx="13130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0.1 sec,</a:t>
            </a:r>
            <a:br>
              <a:rPr lang="en-US" sz="2400" b="1" dirty="0"/>
            </a:br>
            <a:r>
              <a:rPr lang="en-US" sz="2400" b="1" dirty="0"/>
              <a:t>RotD50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37A900-DE67-4D1C-B22D-F70F77806626}"/>
              </a:ext>
            </a:extLst>
          </p:cNvPr>
          <p:cNvSpPr txBox="1"/>
          <p:nvPr/>
        </p:nvSpPr>
        <p:spPr>
          <a:xfrm>
            <a:off x="386916" y="5729350"/>
            <a:ext cx="13130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0.5 sec,</a:t>
            </a:r>
            <a:br>
              <a:rPr lang="en-US" sz="2400" b="1" dirty="0"/>
            </a:br>
            <a:r>
              <a:rPr lang="en-US" sz="2400" b="1" dirty="0"/>
              <a:t>RotD50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45232-9E1D-472F-8458-1011CEA9B771}"/>
              </a:ext>
            </a:extLst>
          </p:cNvPr>
          <p:cNvSpPr txBox="1"/>
          <p:nvPr/>
        </p:nvSpPr>
        <p:spPr>
          <a:xfrm>
            <a:off x="2539332" y="1010444"/>
            <a:ext cx="23063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Study 22.12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E03FCC-0656-4222-8C06-5D7D90432112}"/>
              </a:ext>
            </a:extLst>
          </p:cNvPr>
          <p:cNvSpPr txBox="1"/>
          <p:nvPr/>
        </p:nvSpPr>
        <p:spPr>
          <a:xfrm>
            <a:off x="5488548" y="1000208"/>
            <a:ext cx="27646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Ratio, 22.12/15.12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CDACB2-20EB-4162-B1CE-46BE787C4DE7}"/>
              </a:ext>
            </a:extLst>
          </p:cNvPr>
          <p:cNvSpPr txBox="1"/>
          <p:nvPr/>
        </p:nvSpPr>
        <p:spPr>
          <a:xfrm>
            <a:off x="9258300" y="6324600"/>
            <a:ext cx="4800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Distribution of z-scores between 22.12 BB and GMM</a:t>
            </a:r>
          </a:p>
        </p:txBody>
      </p:sp>
      <p:pic>
        <p:nvPicPr>
          <p:cNvPr id="27" name="Picture 26" descr="Chart, surface chart&#10;&#10;Description automatically generated">
            <a:extLst>
              <a:ext uri="{FF2B5EF4-FFF2-40B4-BE49-F238E27FC236}">
                <a16:creationId xmlns:a16="http://schemas.microsoft.com/office/drawing/2014/main" id="{2689249D-4B1E-4277-8431-65B47835AC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1852" r="6022" b="11111"/>
          <a:stretch/>
        </p:blipFill>
        <p:spPr>
          <a:xfrm>
            <a:off x="5195548" y="4686873"/>
            <a:ext cx="3276600" cy="3142861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68808AEC-DA3C-45C3-8FEA-5305A76DCE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52" r="6938" b="10185"/>
          <a:stretch/>
        </p:blipFill>
        <p:spPr>
          <a:xfrm>
            <a:off x="1752600" y="4648200"/>
            <a:ext cx="3330783" cy="322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4DCE-B230-4342-92D2-FD18E4DA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22.12: Data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D519F-F27E-47E3-B16C-8785FB51C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CyberShake data access tool</a:t>
            </a:r>
          </a:p>
          <a:p>
            <a:pPr lvl="1"/>
            <a:r>
              <a:rPr lang="en-US" dirty="0"/>
              <a:t>Python-based</a:t>
            </a:r>
          </a:p>
          <a:p>
            <a:pPr lvl="1"/>
            <a:r>
              <a:rPr lang="en-US" dirty="0"/>
              <a:t>Asks user series of questions</a:t>
            </a:r>
          </a:p>
          <a:p>
            <a:pPr lvl="1"/>
            <a:r>
              <a:rPr lang="en-US" dirty="0"/>
              <a:t>Applies filters to select subset</a:t>
            </a:r>
          </a:p>
          <a:p>
            <a:r>
              <a:rPr lang="en-US" dirty="0"/>
              <a:t>Simplifies access to variety of</a:t>
            </a:r>
            <a:br>
              <a:rPr lang="en-US" dirty="0"/>
            </a:br>
            <a:r>
              <a:rPr lang="en-US" dirty="0"/>
              <a:t>CyberShake data products</a:t>
            </a:r>
          </a:p>
          <a:p>
            <a:pPr lvl="1"/>
            <a:r>
              <a:rPr lang="en-US" dirty="0"/>
              <a:t>Site metadata</a:t>
            </a:r>
          </a:p>
          <a:p>
            <a:pPr lvl="1"/>
            <a:r>
              <a:rPr lang="en-US" dirty="0"/>
              <a:t>Earthquake metadata</a:t>
            </a:r>
          </a:p>
          <a:p>
            <a:pPr lvl="1"/>
            <a:r>
              <a:rPr lang="en-US" dirty="0"/>
              <a:t>Intensity measures</a:t>
            </a:r>
          </a:p>
          <a:p>
            <a:pPr lvl="1"/>
            <a:r>
              <a:rPr lang="en-US" dirty="0"/>
              <a:t>Seismograms</a:t>
            </a:r>
          </a:p>
          <a:p>
            <a:r>
              <a:rPr lang="en-US" dirty="0"/>
              <a:t>Available on </a:t>
            </a:r>
            <a:r>
              <a:rPr lang="en-US" dirty="0" err="1"/>
              <a:t>github</a:t>
            </a:r>
            <a:r>
              <a:rPr lang="en-US" dirty="0"/>
              <a:t>: https://github.com/SCECcode/cs-data-tools/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3D13C-C0FF-4E38-99B9-51040F6A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ECD1A-A5AA-44BA-ABF2-F4D6E4726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2759F-49F1-4705-BC48-35FF5D8B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  <p:pic>
        <p:nvPicPr>
          <p:cNvPr id="10" name="Picture 9" descr="A diagram of data processing&#10;&#10;Description automatically generated">
            <a:extLst>
              <a:ext uri="{FF2B5EF4-FFF2-40B4-BE49-F238E27FC236}">
                <a16:creationId xmlns:a16="http://schemas.microsoft.com/office/drawing/2014/main" id="{90C14702-49DA-466B-9567-98861C739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1371600"/>
            <a:ext cx="7010400" cy="54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4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E8452-1972-4CFC-B71C-F953C409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27A74-524B-4F75-A16A-9694AFC6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Preparing for next study</a:t>
            </a:r>
          </a:p>
          <a:p>
            <a:pPr lvl="1"/>
            <a:r>
              <a:rPr lang="en-US" dirty="0"/>
              <a:t>Greater Bay Area</a:t>
            </a:r>
          </a:p>
          <a:p>
            <a:pPr lvl="1"/>
            <a:r>
              <a:rPr lang="en-US" dirty="0"/>
              <a:t>Similar to Study 22.12</a:t>
            </a:r>
          </a:p>
          <a:p>
            <a:pPr lvl="1"/>
            <a:r>
              <a:rPr lang="en-US" dirty="0"/>
              <a:t>Will use world’s first exascale computer,</a:t>
            </a:r>
            <a:br>
              <a:rPr lang="en-US" dirty="0"/>
            </a:br>
            <a:r>
              <a:rPr lang="en-US" dirty="0"/>
              <a:t>OLCF </a:t>
            </a:r>
            <a:r>
              <a:rPr lang="en-US" i="1" dirty="0"/>
              <a:t>Frontier</a:t>
            </a:r>
            <a:endParaRPr lang="en-US" dirty="0"/>
          </a:p>
          <a:p>
            <a:r>
              <a:rPr lang="en-US" dirty="0"/>
              <a:t>Currently evaluating 3D velocity</a:t>
            </a:r>
            <a:br>
              <a:rPr lang="en-US" dirty="0"/>
            </a:br>
            <a:r>
              <a:rPr lang="en-US" dirty="0"/>
              <a:t>models in this region</a:t>
            </a:r>
          </a:p>
          <a:p>
            <a:r>
              <a:rPr lang="en-US" dirty="0"/>
              <a:t>Will validate with Central and</a:t>
            </a:r>
            <a:br>
              <a:rPr lang="en-US" dirty="0"/>
            </a:br>
            <a:r>
              <a:rPr lang="en-US" dirty="0"/>
              <a:t>Northern CA BBP validation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BC9E6-266E-4578-9356-C6E72CD0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BF081-27DF-4FD2-BB3A-42753638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487AA-2754-451F-BF0F-D4E04F1E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pic>
        <p:nvPicPr>
          <p:cNvPr id="8" name="Picture 7" descr="A map of a region with orange and purple dots&#10;&#10;Description automatically generated with medium confidence">
            <a:extLst>
              <a:ext uri="{FF2B5EF4-FFF2-40B4-BE49-F238E27FC236}">
                <a16:creationId xmlns:a16="http://schemas.microsoft.com/office/drawing/2014/main" id="{DA8A6F94-01DE-40AF-9CA3-21F693DD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70" y="1332592"/>
            <a:ext cx="5840030" cy="5812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939086-1A83-4804-BC46-4BDA075245F3}"/>
              </a:ext>
            </a:extLst>
          </p:cNvPr>
          <p:cNvSpPr txBox="1"/>
          <p:nvPr/>
        </p:nvSpPr>
        <p:spPr>
          <a:xfrm>
            <a:off x="8915400" y="7243406"/>
            <a:ext cx="4038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Northern California site map</a:t>
            </a:r>
          </a:p>
        </p:txBody>
      </p:sp>
    </p:spTree>
    <p:extLst>
      <p:ext uri="{BB962C8B-B14F-4D97-AF65-F5344CB8AC3E}">
        <p14:creationId xmlns:p14="http://schemas.microsoft.com/office/powerpoint/2010/main" val="418069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CBD0-BE52-4D01-88FA-ADA54C0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4995-A025-49AE-93E0-29ABD2CD6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Increase deterministic frequency to 2 Hz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Requires additional physics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These codes exist, but must be added to CyberShake and verified</a:t>
            </a:r>
          </a:p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Include nonlinear simulations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Can have a big impact on ground motions, but is computationally expensive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Current CyberShake approach is linear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Identify subset of events for full nonlinear simulations</a:t>
            </a:r>
          </a:p>
          <a:p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Streamline process of integrating new codes and models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Goal is to support multiple codes for each stage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Supports improved quantification of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38314-C9A5-4DBD-B57F-F85205BC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7BA93-7ED6-499C-B8B1-EE4BBF85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B337-A5CD-47C3-9CAA-1DAA1B2B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601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17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2F231-CA53-46AF-9207-799C8CDDF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9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45EE-A69E-4F59-BB9B-6031EDD6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CyberShake, again?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3345E-4C4A-4177-AC4C-2BCE7335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0C5CA-3D00-4731-979F-AB015A1F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30E-FF44-43FC-86E1-18EEFBED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0AA6FC-D603-42F2-9317-C396C66D4C99}"/>
              </a:ext>
            </a:extLst>
          </p:cNvPr>
          <p:cNvSpPr txBox="1">
            <a:spLocks/>
          </p:cNvSpPr>
          <p:nvPr/>
        </p:nvSpPr>
        <p:spPr>
          <a:xfrm>
            <a:off x="363949" y="1280160"/>
            <a:ext cx="13275851" cy="62636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SCEC’s 3D physics-based probabilistic</a:t>
            </a:r>
            <a:br>
              <a:rPr lang="en-US" dirty="0"/>
            </a:br>
            <a:r>
              <a:rPr lang="en-US" dirty="0"/>
              <a:t>seismic hazard analysis (PSHA) platform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Pick a location of interest.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Get a list of all possible earthquakes from an</a:t>
            </a:r>
            <a:br>
              <a:rPr lang="en-US" dirty="0"/>
            </a:br>
            <a:r>
              <a:rPr lang="en-US" dirty="0"/>
              <a:t>earthquake rupture forecast that might affect</a:t>
            </a:r>
            <a:br>
              <a:rPr lang="en-US" dirty="0"/>
            </a:br>
            <a:r>
              <a:rPr lang="en-US" dirty="0"/>
              <a:t>the site, along with their probabilities.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Calculate the amount of shaking each</a:t>
            </a:r>
            <a:br>
              <a:rPr lang="en-US" dirty="0"/>
            </a:br>
            <a:r>
              <a:rPr lang="en-US" dirty="0"/>
              <a:t>earthquake would cause at the location, by</a:t>
            </a:r>
            <a:br>
              <a:rPr lang="en-US" dirty="0"/>
            </a:br>
            <a:r>
              <a:rPr lang="en-US" dirty="0"/>
              <a:t>running simulations.</a:t>
            </a:r>
          </a:p>
          <a:p>
            <a:pPr marL="794431" lvl="1" indent="-514350">
              <a:buFont typeface="+mj-lt"/>
              <a:buAutoNum type="arabicPeriod"/>
            </a:pPr>
            <a:r>
              <a:rPr lang="en-US" dirty="0"/>
              <a:t>Combine the shaking values with</a:t>
            </a:r>
            <a:br>
              <a:rPr lang="en-US" dirty="0"/>
            </a:br>
            <a:r>
              <a:rPr lang="en-US" dirty="0"/>
              <a:t>probabilities to produce a hazard curve.</a:t>
            </a:r>
          </a:p>
          <a:p>
            <a:endParaRPr lang="en-US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E6EA3C4A-B1B8-4AC7-8B71-D9C5D85A3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4400"/>
          <a:stretch/>
        </p:blipFill>
        <p:spPr bwMode="auto">
          <a:xfrm>
            <a:off x="10045108" y="4343400"/>
            <a:ext cx="458529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2947B9-88EF-44E3-A6C8-36D1358F4A2D}"/>
              </a:ext>
            </a:extLst>
          </p:cNvPr>
          <p:cNvCxnSpPr>
            <a:cxnSpLocks/>
          </p:cNvCxnSpPr>
          <p:nvPr/>
        </p:nvCxnSpPr>
        <p:spPr>
          <a:xfrm>
            <a:off x="9896074" y="6179024"/>
            <a:ext cx="141119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A1CABD8-73D6-4C37-AECB-8D8EF903566D}"/>
              </a:ext>
            </a:extLst>
          </p:cNvPr>
          <p:cNvSpPr txBox="1"/>
          <p:nvPr/>
        </p:nvSpPr>
        <p:spPr>
          <a:xfrm>
            <a:off x="8717924" y="5638800"/>
            <a:ext cx="1066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2% in 50 </a:t>
            </a:r>
            <a:r>
              <a:rPr lang="en-US" sz="2400" dirty="0" err="1"/>
              <a:t>yrs</a:t>
            </a:r>
            <a:endParaRPr lang="en-US" sz="2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EB057C-8BA7-48BE-9B47-5FEE32E9689E}"/>
              </a:ext>
            </a:extLst>
          </p:cNvPr>
          <p:cNvCxnSpPr>
            <a:cxnSpLocks/>
          </p:cNvCxnSpPr>
          <p:nvPr/>
        </p:nvCxnSpPr>
        <p:spPr>
          <a:xfrm>
            <a:off x="11295891" y="6187801"/>
            <a:ext cx="0" cy="1355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F7B627-0BDE-4221-B656-22C762C61E96}"/>
              </a:ext>
            </a:extLst>
          </p:cNvPr>
          <p:cNvSpPr txBox="1"/>
          <p:nvPr/>
        </p:nvSpPr>
        <p:spPr>
          <a:xfrm>
            <a:off x="11326504" y="7109886"/>
            <a:ext cx="9734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0.4g</a:t>
            </a: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83BC7ED7-0F06-4324-9D72-84DC9735A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7" y="49944"/>
            <a:ext cx="3653260" cy="44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D0DD-AD58-497C-9F17-6949E0904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CyberShake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800B2-3E72-4163-9F9A-C41F3DAE8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CyberShake goes through cycles, usually lasting 1-2 years</a:t>
            </a:r>
          </a:p>
          <a:p>
            <a:r>
              <a:rPr lang="en-US" dirty="0"/>
              <a:t>A study produces a new hazard model for hundreds of sites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71473-771C-415C-AE7D-EDCDD601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E985-E9D6-42A9-A5B1-9E4B4351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BD630-3DA3-4BA7-895D-610EFE05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C929E3-53BA-4106-90EE-2ABF8C1E59F7}"/>
              </a:ext>
            </a:extLst>
          </p:cNvPr>
          <p:cNvSpPr/>
          <p:nvPr/>
        </p:nvSpPr>
        <p:spPr>
          <a:xfrm>
            <a:off x="5867400" y="2819400"/>
            <a:ext cx="2438400" cy="16002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D5557-0FC7-45D0-B560-D8AEC7127B03}"/>
              </a:ext>
            </a:extLst>
          </p:cNvPr>
          <p:cNvSpPr txBox="1"/>
          <p:nvPr/>
        </p:nvSpPr>
        <p:spPr>
          <a:xfrm>
            <a:off x="5715000" y="3141518"/>
            <a:ext cx="2743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Identify new science goals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A13202-2B15-478C-BF87-91E061ECCFAD}"/>
              </a:ext>
            </a:extLst>
          </p:cNvPr>
          <p:cNvSpPr/>
          <p:nvPr/>
        </p:nvSpPr>
        <p:spPr>
          <a:xfrm>
            <a:off x="10456451" y="3381911"/>
            <a:ext cx="2438400" cy="1600200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43CFD-02DF-4277-B163-30DBB7D95E4C}"/>
              </a:ext>
            </a:extLst>
          </p:cNvPr>
          <p:cNvSpPr txBox="1"/>
          <p:nvPr/>
        </p:nvSpPr>
        <p:spPr>
          <a:xfrm>
            <a:off x="10363200" y="3810000"/>
            <a:ext cx="2743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Add new codes and models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603D11-D2CF-4B3B-B648-72AC4C1D2FFC}"/>
              </a:ext>
            </a:extLst>
          </p:cNvPr>
          <p:cNvSpPr/>
          <p:nvPr/>
        </p:nvSpPr>
        <p:spPr>
          <a:xfrm>
            <a:off x="7620000" y="5638800"/>
            <a:ext cx="2590800" cy="160020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F530D-C72B-47C0-96E4-45F715AC6C2F}"/>
              </a:ext>
            </a:extLst>
          </p:cNvPr>
          <p:cNvSpPr txBox="1"/>
          <p:nvPr/>
        </p:nvSpPr>
        <p:spPr>
          <a:xfrm>
            <a:off x="7620000" y="5960918"/>
            <a:ext cx="2590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Verify and validate changes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BD1334-CF33-4934-93BE-4FC9B3E43FED}"/>
              </a:ext>
            </a:extLst>
          </p:cNvPr>
          <p:cNvSpPr/>
          <p:nvPr/>
        </p:nvSpPr>
        <p:spPr>
          <a:xfrm>
            <a:off x="3657600" y="5562600"/>
            <a:ext cx="2590800" cy="1600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74BAF-B513-429F-8424-FABB2316EA40}"/>
              </a:ext>
            </a:extLst>
          </p:cNvPr>
          <p:cNvSpPr txBox="1"/>
          <p:nvPr/>
        </p:nvSpPr>
        <p:spPr>
          <a:xfrm>
            <a:off x="3581400" y="6046134"/>
            <a:ext cx="2743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Perform regional hazard study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F55BBF-950C-46A5-B0C6-DC2ADB4F60EC}"/>
              </a:ext>
            </a:extLst>
          </p:cNvPr>
          <p:cNvSpPr/>
          <p:nvPr/>
        </p:nvSpPr>
        <p:spPr>
          <a:xfrm>
            <a:off x="1371600" y="3276600"/>
            <a:ext cx="2438400" cy="1600200"/>
          </a:xfrm>
          <a:prstGeom prst="ellipse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4F6642-E035-4BF2-8D78-F40AADC782E7}"/>
              </a:ext>
            </a:extLst>
          </p:cNvPr>
          <p:cNvSpPr txBox="1"/>
          <p:nvPr/>
        </p:nvSpPr>
        <p:spPr>
          <a:xfrm>
            <a:off x="1219200" y="3841067"/>
            <a:ext cx="2743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Analyze results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5D3FF9-4A75-49F9-AE88-4C5B5E9451E5}"/>
              </a:ext>
            </a:extLst>
          </p:cNvPr>
          <p:cNvGrpSpPr/>
          <p:nvPr/>
        </p:nvGrpSpPr>
        <p:grpSpPr>
          <a:xfrm rot="20863208">
            <a:off x="8597428" y="3242649"/>
            <a:ext cx="1923912" cy="869528"/>
            <a:chOff x="8657111" y="2494414"/>
            <a:chExt cx="1923912" cy="1243559"/>
          </a:xfrm>
        </p:grpSpPr>
        <p:sp>
          <p:nvSpPr>
            <p:cNvPr id="21" name="Moon 20">
              <a:extLst>
                <a:ext uri="{FF2B5EF4-FFF2-40B4-BE49-F238E27FC236}">
                  <a16:creationId xmlns:a16="http://schemas.microsoft.com/office/drawing/2014/main" id="{0A35F358-81E1-4C94-ADBF-CD9012FF4003}"/>
                </a:ext>
              </a:extLst>
            </p:cNvPr>
            <p:cNvSpPr/>
            <p:nvPr/>
          </p:nvSpPr>
          <p:spPr>
            <a:xfrm rot="6744078">
              <a:off x="9246570" y="1904955"/>
              <a:ext cx="611258" cy="17901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B416A692-66B9-44D2-9029-987FC0AF5791}"/>
                </a:ext>
              </a:extLst>
            </p:cNvPr>
            <p:cNvSpPr/>
            <p:nvPr/>
          </p:nvSpPr>
          <p:spPr>
            <a:xfrm rot="8850871">
              <a:off x="9782026" y="2958230"/>
              <a:ext cx="798997" cy="779743"/>
            </a:xfrm>
            <a:prstGeom prst="triangle">
              <a:avLst>
                <a:gd name="adj" fmla="val 4450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F04085-B4C5-4299-A0A7-860BBDD1383B}"/>
              </a:ext>
            </a:extLst>
          </p:cNvPr>
          <p:cNvGrpSpPr/>
          <p:nvPr/>
        </p:nvGrpSpPr>
        <p:grpSpPr>
          <a:xfrm rot="7417007">
            <a:off x="10076131" y="5335849"/>
            <a:ext cx="1923912" cy="869528"/>
            <a:chOff x="8657111" y="2494414"/>
            <a:chExt cx="1923912" cy="1243559"/>
          </a:xfrm>
        </p:grpSpPr>
        <p:sp>
          <p:nvSpPr>
            <p:cNvPr id="37" name="Moon 36">
              <a:extLst>
                <a:ext uri="{FF2B5EF4-FFF2-40B4-BE49-F238E27FC236}">
                  <a16:creationId xmlns:a16="http://schemas.microsoft.com/office/drawing/2014/main" id="{D8CE4F09-4E44-4BDF-845D-6FB4E2B7C908}"/>
                </a:ext>
              </a:extLst>
            </p:cNvPr>
            <p:cNvSpPr/>
            <p:nvPr/>
          </p:nvSpPr>
          <p:spPr>
            <a:xfrm rot="6744078">
              <a:off x="9246570" y="1904955"/>
              <a:ext cx="611258" cy="17901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136BF5C-3911-48E4-A7B9-CA1A32550942}"/>
                </a:ext>
              </a:extLst>
            </p:cNvPr>
            <p:cNvSpPr/>
            <p:nvPr/>
          </p:nvSpPr>
          <p:spPr>
            <a:xfrm rot="8850871">
              <a:off x="9782026" y="2958230"/>
              <a:ext cx="798997" cy="779743"/>
            </a:xfrm>
            <a:prstGeom prst="triangle">
              <a:avLst>
                <a:gd name="adj" fmla="val 4450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F35346-9EAC-47F4-83B7-5E1C675BA13A}"/>
              </a:ext>
            </a:extLst>
          </p:cNvPr>
          <p:cNvGrpSpPr/>
          <p:nvPr/>
        </p:nvGrpSpPr>
        <p:grpSpPr>
          <a:xfrm rot="19450702">
            <a:off x="4023398" y="3109921"/>
            <a:ext cx="1923911" cy="869528"/>
            <a:chOff x="8657112" y="2494414"/>
            <a:chExt cx="1923911" cy="1243559"/>
          </a:xfrm>
        </p:grpSpPr>
        <p:sp>
          <p:nvSpPr>
            <p:cNvPr id="40" name="Moon 39">
              <a:extLst>
                <a:ext uri="{FF2B5EF4-FFF2-40B4-BE49-F238E27FC236}">
                  <a16:creationId xmlns:a16="http://schemas.microsoft.com/office/drawing/2014/main" id="{79B46EA1-56E7-4DD9-AC17-7D1C80FE277E}"/>
                </a:ext>
              </a:extLst>
            </p:cNvPr>
            <p:cNvSpPr/>
            <p:nvPr/>
          </p:nvSpPr>
          <p:spPr>
            <a:xfrm rot="6744078">
              <a:off x="9246571" y="1904955"/>
              <a:ext cx="611258" cy="17901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95A9CCA9-E120-45AE-AD59-1934B8061D94}"/>
                </a:ext>
              </a:extLst>
            </p:cNvPr>
            <p:cNvSpPr/>
            <p:nvPr/>
          </p:nvSpPr>
          <p:spPr>
            <a:xfrm rot="8850871">
              <a:off x="9782026" y="2958230"/>
              <a:ext cx="798997" cy="779743"/>
            </a:xfrm>
            <a:prstGeom prst="triangle">
              <a:avLst>
                <a:gd name="adj" fmla="val 4450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273144-1BF0-4327-ABAF-B0CF0F8B4996}"/>
              </a:ext>
            </a:extLst>
          </p:cNvPr>
          <p:cNvGrpSpPr/>
          <p:nvPr/>
        </p:nvGrpSpPr>
        <p:grpSpPr>
          <a:xfrm rot="9448490">
            <a:off x="5815168" y="6580237"/>
            <a:ext cx="1923911" cy="869528"/>
            <a:chOff x="8657112" y="2494414"/>
            <a:chExt cx="1923911" cy="1243559"/>
          </a:xfrm>
        </p:grpSpPr>
        <p:sp>
          <p:nvSpPr>
            <p:cNvPr id="43" name="Moon 42">
              <a:extLst>
                <a:ext uri="{FF2B5EF4-FFF2-40B4-BE49-F238E27FC236}">
                  <a16:creationId xmlns:a16="http://schemas.microsoft.com/office/drawing/2014/main" id="{BF16B64D-0067-493E-BB41-1B65CF5D3043}"/>
                </a:ext>
              </a:extLst>
            </p:cNvPr>
            <p:cNvSpPr/>
            <p:nvPr/>
          </p:nvSpPr>
          <p:spPr>
            <a:xfrm rot="6744078">
              <a:off x="9246571" y="1904955"/>
              <a:ext cx="611258" cy="17901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B5678885-2926-4B10-A50E-64ACA63FDFB1}"/>
                </a:ext>
              </a:extLst>
            </p:cNvPr>
            <p:cNvSpPr/>
            <p:nvPr/>
          </p:nvSpPr>
          <p:spPr>
            <a:xfrm rot="8850871">
              <a:off x="9782026" y="2958230"/>
              <a:ext cx="798997" cy="779743"/>
            </a:xfrm>
            <a:prstGeom prst="triangle">
              <a:avLst>
                <a:gd name="adj" fmla="val 4450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14A19D6-7E5C-4078-BC52-069A271F23EC}"/>
              </a:ext>
            </a:extLst>
          </p:cNvPr>
          <p:cNvGrpSpPr/>
          <p:nvPr/>
        </p:nvGrpSpPr>
        <p:grpSpPr>
          <a:xfrm rot="12007967">
            <a:off x="1792361" y="5090436"/>
            <a:ext cx="1923911" cy="869528"/>
            <a:chOff x="8657112" y="2494414"/>
            <a:chExt cx="1923911" cy="1243559"/>
          </a:xfrm>
        </p:grpSpPr>
        <p:sp>
          <p:nvSpPr>
            <p:cNvPr id="46" name="Moon 45">
              <a:extLst>
                <a:ext uri="{FF2B5EF4-FFF2-40B4-BE49-F238E27FC236}">
                  <a16:creationId xmlns:a16="http://schemas.microsoft.com/office/drawing/2014/main" id="{BD7D9B6A-25BA-4EA0-9B00-1A000F4B6878}"/>
                </a:ext>
              </a:extLst>
            </p:cNvPr>
            <p:cNvSpPr/>
            <p:nvPr/>
          </p:nvSpPr>
          <p:spPr>
            <a:xfrm rot="6744078">
              <a:off x="9246571" y="1904955"/>
              <a:ext cx="611258" cy="1790175"/>
            </a:xfrm>
            <a:prstGeom prst="moon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65106A09-E38E-48DC-A47D-ECDA9F5E1207}"/>
                </a:ext>
              </a:extLst>
            </p:cNvPr>
            <p:cNvSpPr/>
            <p:nvPr/>
          </p:nvSpPr>
          <p:spPr>
            <a:xfrm rot="8850871">
              <a:off x="9782026" y="2958230"/>
              <a:ext cx="798997" cy="779743"/>
            </a:xfrm>
            <a:prstGeom prst="triangle">
              <a:avLst>
                <a:gd name="adj" fmla="val 44502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980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C0BC-2F41-4C09-9312-BD0597EA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Features in </a:t>
            </a:r>
            <a:r>
              <a:rPr lang="en-US" dirty="0" err="1"/>
              <a:t>CyberShake</a:t>
            </a:r>
            <a:r>
              <a:rPr lang="en-US" dirty="0"/>
              <a:t> Study 22.12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0208-C192-4CA8-AB43-AB07F73C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to previous Southern California Studies (15.4 and 15.12)</a:t>
            </a:r>
          </a:p>
          <a:p>
            <a:r>
              <a:rPr lang="en-US" dirty="0"/>
              <a:t>Broadband simulations (up to 25 Hz)</a:t>
            </a:r>
          </a:p>
          <a:p>
            <a:pPr lvl="1"/>
            <a:r>
              <a:rPr lang="en-US" dirty="0"/>
              <a:t>Wave propagation simulations for 0-1 Hz</a:t>
            </a:r>
          </a:p>
          <a:p>
            <a:pPr lvl="1"/>
            <a:r>
              <a:rPr lang="en-US" dirty="0"/>
              <a:t>Code from Broadband Platform for 1-25 Hz</a:t>
            </a:r>
          </a:p>
          <a:p>
            <a:pPr lvl="1"/>
            <a:r>
              <a:rPr lang="en-US" dirty="0"/>
              <a:t>Validated against historic events</a:t>
            </a:r>
          </a:p>
          <a:p>
            <a:r>
              <a:rPr lang="en-US" dirty="0"/>
              <a:t>Modifications to 3D velocity model</a:t>
            </a:r>
          </a:p>
          <a:p>
            <a:pPr lvl="1"/>
            <a:r>
              <a:rPr lang="en-US" dirty="0"/>
              <a:t>To resolve issues with high velocities at the surface</a:t>
            </a:r>
          </a:p>
          <a:p>
            <a:r>
              <a:rPr lang="en-US" dirty="0"/>
              <a:t>Updates to rupture generation for individual events</a:t>
            </a:r>
          </a:p>
          <a:p>
            <a:pPr lvl="1"/>
            <a:r>
              <a:rPr lang="en-US" dirty="0"/>
              <a:t>Migration to more recent rupture code</a:t>
            </a:r>
          </a:p>
          <a:p>
            <a:pPr lvl="1"/>
            <a:r>
              <a:rPr lang="en-US" dirty="0"/>
              <a:t>Sampling of additional variability</a:t>
            </a:r>
          </a:p>
          <a:p>
            <a:pPr marL="280081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23009-0725-4C25-A168-F309CAE5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E587A-7866-4564-BA8E-2C4C7555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984A-D9AC-4F5E-A487-09261565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854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0B71-9820-4820-B8FA-E551662DD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Selected validation events from the SCEC Broadband Platform</a:t>
            </a:r>
          </a:p>
          <a:p>
            <a:pPr lvl="1"/>
            <a:r>
              <a:rPr lang="en-US" dirty="0"/>
              <a:t>Northridge, Whittier, Chino Hills, Landers</a:t>
            </a:r>
          </a:p>
          <a:p>
            <a:r>
              <a:rPr lang="en-US" dirty="0"/>
              <a:t>64 realizations created for each event</a:t>
            </a:r>
          </a:p>
          <a:p>
            <a:pPr lvl="1"/>
            <a:r>
              <a:rPr lang="en-US" dirty="0"/>
              <a:t>Hypocenter and magnitude preserved</a:t>
            </a:r>
          </a:p>
          <a:p>
            <a:pPr lvl="1"/>
            <a:r>
              <a:rPr lang="en-US" dirty="0"/>
              <a:t>Different slip realizations</a:t>
            </a:r>
          </a:p>
          <a:p>
            <a:r>
              <a:rPr lang="en-US" dirty="0"/>
              <a:t>CyberShake workflows run for</a:t>
            </a:r>
            <a:br>
              <a:rPr lang="en-US" dirty="0"/>
            </a:br>
            <a:r>
              <a:rPr lang="en-US" dirty="0"/>
              <a:t>sites with recordings in BBP</a:t>
            </a:r>
          </a:p>
          <a:p>
            <a:pPr lvl="1"/>
            <a:r>
              <a:rPr lang="en-US" dirty="0"/>
              <a:t>Usually ~40 stations per event</a:t>
            </a:r>
          </a:p>
          <a:p>
            <a:r>
              <a:rPr lang="en-US" dirty="0"/>
              <a:t>Calculate goodness-of-fit</a:t>
            </a:r>
            <a:br>
              <a:rPr lang="en-US" dirty="0"/>
            </a:br>
            <a:r>
              <a:rPr lang="en-US" dirty="0"/>
              <a:t>metrics using the BBP</a:t>
            </a:r>
          </a:p>
          <a:p>
            <a:pPr lvl="1"/>
            <a:endParaRPr lang="en-US" dirty="0"/>
          </a:p>
        </p:txBody>
      </p:sp>
      <p:pic>
        <p:nvPicPr>
          <p:cNvPr id="9" name="Picture 8" descr="A picture containing Word&#10;&#10;Description automatically generated">
            <a:extLst>
              <a:ext uri="{FF2B5EF4-FFF2-40B4-BE49-F238E27FC236}">
                <a16:creationId xmlns:a16="http://schemas.microsoft.com/office/drawing/2014/main" id="{5069B49E-2292-47F5-BBCF-CA876C9E7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6" t="9062" r="36414" b="30194"/>
          <a:stretch/>
        </p:blipFill>
        <p:spPr>
          <a:xfrm>
            <a:off x="6705600" y="4010891"/>
            <a:ext cx="2629911" cy="3195063"/>
          </a:xfrm>
          <a:prstGeom prst="rect">
            <a:avLst/>
          </a:prstGeom>
        </p:spPr>
      </p:pic>
      <p:pic>
        <p:nvPicPr>
          <p:cNvPr id="8" name="Picture 7" descr="A picture containing Word&#10;&#10;Description automatically generated">
            <a:extLst>
              <a:ext uri="{FF2B5EF4-FFF2-40B4-BE49-F238E27FC236}">
                <a16:creationId xmlns:a16="http://schemas.microsoft.com/office/drawing/2014/main" id="{220768C6-79FA-46C9-8118-9344A4E5B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 t="8945" r="36616" b="29389"/>
          <a:stretch/>
        </p:blipFill>
        <p:spPr>
          <a:xfrm>
            <a:off x="9144000" y="3995444"/>
            <a:ext cx="2629911" cy="324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258E6-E60A-4AEC-8B4D-38678A63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Broadband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F1DD0-8435-4475-A079-182A7BDCC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0193-A574-4568-AB97-0D275007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AE37-7CE9-4791-AA57-5A18DE56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37B8A-C63A-49DD-97F4-C3388A90B62C}"/>
              </a:ext>
            </a:extLst>
          </p:cNvPr>
          <p:cNvSpPr txBox="1"/>
          <p:nvPr/>
        </p:nvSpPr>
        <p:spPr>
          <a:xfrm>
            <a:off x="7963911" y="7242373"/>
            <a:ext cx="563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3 slip realizations for 1994 Northridge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28EC32-AB2F-4A62-87C9-E25260F66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9" t="9727" r="36151" b="30273"/>
          <a:stretch/>
        </p:blipFill>
        <p:spPr>
          <a:xfrm>
            <a:off x="11658600" y="4055712"/>
            <a:ext cx="2652741" cy="318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E91B-C8B7-4F39-BF5B-05D98B13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Northridge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E837F-9837-4A5A-9987-B8359E1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EEBA4-A156-4AB4-88FA-33524F4E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04B1-7236-4A61-AFC7-3FB05077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33F55E8-2AA7-4B20-A6C2-1D06684E1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957"/>
          <a:stretch/>
        </p:blipFill>
        <p:spPr>
          <a:xfrm>
            <a:off x="1884644" y="1620606"/>
            <a:ext cx="3692294" cy="14636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498CF3-B6E2-478D-A1B1-CC5C5726170D}"/>
              </a:ext>
            </a:extLst>
          </p:cNvPr>
          <p:cNvSpPr txBox="1"/>
          <p:nvPr/>
        </p:nvSpPr>
        <p:spPr>
          <a:xfrm>
            <a:off x="2680856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3D CyberShake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15656-B4E5-4CFC-8848-9828EDC01FCE}"/>
              </a:ext>
            </a:extLst>
          </p:cNvPr>
          <p:cNvSpPr txBox="1"/>
          <p:nvPr/>
        </p:nvSpPr>
        <p:spPr>
          <a:xfrm>
            <a:off x="6858000" y="1157458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1D BBP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04B48-86C7-498F-BB67-155E9E1BF22A}"/>
              </a:ext>
            </a:extLst>
          </p:cNvPr>
          <p:cNvSpPr txBox="1"/>
          <p:nvPr/>
        </p:nvSpPr>
        <p:spPr>
          <a:xfrm>
            <a:off x="11319190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GMMs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046D7A2-5DAE-4E31-BC83-370D63F05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805"/>
          <a:stretch/>
        </p:blipFill>
        <p:spPr>
          <a:xfrm>
            <a:off x="6082728" y="1605884"/>
            <a:ext cx="3692294" cy="14663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536F75B-E998-4784-B4FA-485C1947E5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6371"/>
          <a:stretch/>
        </p:blipFill>
        <p:spPr>
          <a:xfrm>
            <a:off x="10439400" y="1710171"/>
            <a:ext cx="3933654" cy="61384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72E133-CBE2-453F-8A29-BA1A75866919}"/>
              </a:ext>
            </a:extLst>
          </p:cNvPr>
          <p:cNvSpPr txBox="1"/>
          <p:nvPr/>
        </p:nvSpPr>
        <p:spPr>
          <a:xfrm>
            <a:off x="54860" y="1991402"/>
            <a:ext cx="1696427" cy="76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Overall </a:t>
            </a:r>
            <a:r>
              <a:rPr lang="en-US" sz="2400" dirty="0" err="1"/>
              <a:t>GoF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91B1CF-8B8C-4210-B93E-B45925FC0DA8}"/>
              </a:ext>
            </a:extLst>
          </p:cNvPr>
          <p:cNvCxnSpPr/>
          <p:nvPr/>
        </p:nvCxnSpPr>
        <p:spPr>
          <a:xfrm>
            <a:off x="10287000" y="1048790"/>
            <a:ext cx="0" cy="6684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8CF7562-F10A-4613-9D33-0491AB4B5D46}"/>
              </a:ext>
            </a:extLst>
          </p:cNvPr>
          <p:cNvSpPr txBox="1"/>
          <p:nvPr/>
        </p:nvSpPr>
        <p:spPr>
          <a:xfrm>
            <a:off x="152400" y="5029200"/>
            <a:ext cx="1752600" cy="76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Best Realization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A93F8DD-219D-4779-BFC9-C712BB470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541"/>
          <a:stretch/>
        </p:blipFill>
        <p:spPr>
          <a:xfrm>
            <a:off x="1766936" y="3245537"/>
            <a:ext cx="3919418" cy="460954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62BB5B9-609A-4164-B5D6-7A636BD656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7181"/>
          <a:stretch/>
        </p:blipFill>
        <p:spPr>
          <a:xfrm>
            <a:off x="5957938" y="3202395"/>
            <a:ext cx="3919418" cy="463808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635AE9-5F5F-41E8-990A-16FE86EEE537}"/>
              </a:ext>
            </a:extLst>
          </p:cNvPr>
          <p:cNvCxnSpPr>
            <a:cxnSpLocks/>
          </p:cNvCxnSpPr>
          <p:nvPr/>
        </p:nvCxnSpPr>
        <p:spPr>
          <a:xfrm>
            <a:off x="272486" y="3136232"/>
            <a:ext cx="97859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60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E91B-C8B7-4F39-BF5B-05D98B13F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Landers (multi-segment)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E837F-9837-4A5A-9987-B8359E1E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12/7/2023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EEBA4-A156-4AB4-88FA-33524F4E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04B1-7236-4A61-AFC7-3FB05077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98CF3-B6E2-478D-A1B1-CC5C5726170D}"/>
              </a:ext>
            </a:extLst>
          </p:cNvPr>
          <p:cNvSpPr txBox="1"/>
          <p:nvPr/>
        </p:nvSpPr>
        <p:spPr>
          <a:xfrm>
            <a:off x="2680856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3D CyberShake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15656-B4E5-4CFC-8848-9828EDC01FCE}"/>
              </a:ext>
            </a:extLst>
          </p:cNvPr>
          <p:cNvSpPr txBox="1"/>
          <p:nvPr/>
        </p:nvSpPr>
        <p:spPr>
          <a:xfrm>
            <a:off x="6858000" y="1157458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1D BBP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04B48-86C7-498F-BB67-155E9E1BF22A}"/>
              </a:ext>
            </a:extLst>
          </p:cNvPr>
          <p:cNvSpPr txBox="1"/>
          <p:nvPr/>
        </p:nvSpPr>
        <p:spPr>
          <a:xfrm>
            <a:off x="11319190" y="1164687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GMMs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72E133-CBE2-453F-8A29-BA1A75866919}"/>
              </a:ext>
            </a:extLst>
          </p:cNvPr>
          <p:cNvSpPr txBox="1"/>
          <p:nvPr/>
        </p:nvSpPr>
        <p:spPr>
          <a:xfrm>
            <a:off x="54860" y="1991402"/>
            <a:ext cx="1696427" cy="76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Overall </a:t>
            </a:r>
            <a:r>
              <a:rPr lang="en-US" sz="2400" dirty="0" err="1"/>
              <a:t>GoF</a:t>
            </a:r>
            <a:endParaRPr lang="en-US" sz="24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91B1CF-8B8C-4210-B93E-B45925FC0DA8}"/>
              </a:ext>
            </a:extLst>
          </p:cNvPr>
          <p:cNvCxnSpPr/>
          <p:nvPr/>
        </p:nvCxnSpPr>
        <p:spPr>
          <a:xfrm>
            <a:off x="10287000" y="1048790"/>
            <a:ext cx="0" cy="66844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8CF7562-F10A-4613-9D33-0491AB4B5D46}"/>
              </a:ext>
            </a:extLst>
          </p:cNvPr>
          <p:cNvSpPr txBox="1"/>
          <p:nvPr/>
        </p:nvSpPr>
        <p:spPr>
          <a:xfrm>
            <a:off x="131618" y="5029200"/>
            <a:ext cx="1752600" cy="767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Best Realization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635AE9-5F5F-41E8-990A-16FE86EEE537}"/>
              </a:ext>
            </a:extLst>
          </p:cNvPr>
          <p:cNvCxnSpPr>
            <a:cxnSpLocks/>
          </p:cNvCxnSpPr>
          <p:nvPr/>
        </p:nvCxnSpPr>
        <p:spPr>
          <a:xfrm>
            <a:off x="272486" y="3136232"/>
            <a:ext cx="97859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FE8220FB-AB72-4301-B380-857241408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527"/>
          <a:stretch/>
        </p:blipFill>
        <p:spPr>
          <a:xfrm>
            <a:off x="1944211" y="1600200"/>
            <a:ext cx="3585031" cy="14508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ED9CCF-AAA6-42FD-87EE-28FC71E7F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377"/>
          <a:stretch/>
        </p:blipFill>
        <p:spPr>
          <a:xfrm>
            <a:off x="6148775" y="1583285"/>
            <a:ext cx="3635949" cy="145698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3C2B654-B367-4DC6-9FB0-F2A7E3BFAA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7469"/>
          <a:stretch/>
        </p:blipFill>
        <p:spPr>
          <a:xfrm>
            <a:off x="1752600" y="3265854"/>
            <a:ext cx="3893634" cy="458274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212E106-DFD4-42A6-BDAA-313F17541A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7121"/>
          <a:stretch/>
        </p:blipFill>
        <p:spPr>
          <a:xfrm>
            <a:off x="5962940" y="3200400"/>
            <a:ext cx="3943060" cy="466905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1A24163-1A13-4421-A586-A129699C1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6206" b="-1"/>
          <a:stretch/>
        </p:blipFill>
        <p:spPr>
          <a:xfrm>
            <a:off x="10458740" y="1703438"/>
            <a:ext cx="3943060" cy="616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71541F-C73C-407F-AAFA-92E81FD27640}"/>
              </a:ext>
            </a:extLst>
          </p:cNvPr>
          <p:cNvGrpSpPr/>
          <p:nvPr/>
        </p:nvGrpSpPr>
        <p:grpSpPr>
          <a:xfrm>
            <a:off x="7938508" y="2209800"/>
            <a:ext cx="6954762" cy="5715000"/>
            <a:chOff x="9978368" y="1116571"/>
            <a:chExt cx="4499632" cy="3775179"/>
          </a:xfrm>
        </p:grpSpPr>
        <p:pic>
          <p:nvPicPr>
            <p:cNvPr id="8" name="Picture 7" descr="Chart, surface chart&#10;&#10;Description automatically generated">
              <a:extLst>
                <a:ext uri="{FF2B5EF4-FFF2-40B4-BE49-F238E27FC236}">
                  <a16:creationId xmlns:a16="http://schemas.microsoft.com/office/drawing/2014/main" id="{5E2A42CA-0C7F-4C11-A187-9A673E2DB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8750" r="5834" b="3952"/>
            <a:stretch/>
          </p:blipFill>
          <p:spPr>
            <a:xfrm>
              <a:off x="9978371" y="1116571"/>
              <a:ext cx="4288080" cy="345542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59DCD1-470B-4883-AE6D-C99CE288906A}"/>
                </a:ext>
              </a:extLst>
            </p:cNvPr>
            <p:cNvSpPr txBox="1"/>
            <p:nvPr/>
          </p:nvSpPr>
          <p:spPr>
            <a:xfrm>
              <a:off x="9978368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500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133C92-5620-464B-859E-BCDA34C73640}"/>
                </a:ext>
              </a:extLst>
            </p:cNvPr>
            <p:cNvSpPr txBox="1"/>
            <p:nvPr/>
          </p:nvSpPr>
          <p:spPr>
            <a:xfrm>
              <a:off x="11506200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1000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742B06-2EDD-48A2-8C71-3005C78C9725}"/>
                </a:ext>
              </a:extLst>
            </p:cNvPr>
            <p:cNvSpPr txBox="1"/>
            <p:nvPr/>
          </p:nvSpPr>
          <p:spPr>
            <a:xfrm>
              <a:off x="13716000" y="4550118"/>
              <a:ext cx="762000" cy="341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/>
                <a:t>2500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1A95A3-639B-4DCA-9A47-B6F8F4D3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Velocity Model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2EE0E-ED8B-461B-A39E-986CAD0B6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1950959" cy="6355080"/>
          </a:xfrm>
        </p:spPr>
        <p:txBody>
          <a:bodyPr>
            <a:normAutofit/>
          </a:bodyPr>
          <a:lstStyle/>
          <a:p>
            <a:r>
              <a:rPr lang="en-US" dirty="0"/>
              <a:t>Previous studies used CVM-S4.26.M01 velocity model</a:t>
            </a:r>
          </a:p>
          <a:p>
            <a:pPr lvl="1"/>
            <a:r>
              <a:rPr lang="en-US" dirty="0"/>
              <a:t>High Vs values outside of basins</a:t>
            </a:r>
          </a:p>
          <a:p>
            <a:r>
              <a:rPr lang="en-US" dirty="0"/>
              <a:t>Used Vs30-based taper approach to</a:t>
            </a:r>
            <a:br>
              <a:rPr lang="en-US" dirty="0"/>
            </a:br>
            <a:r>
              <a:rPr lang="en-US" dirty="0"/>
              <a:t>reduce Vs values outside of basins</a:t>
            </a:r>
          </a:p>
          <a:p>
            <a:pPr lvl="1"/>
            <a:r>
              <a:rPr lang="en-US" dirty="0"/>
              <a:t>Calculate properties with and without</a:t>
            </a:r>
            <a:br>
              <a:rPr lang="en-US" dirty="0"/>
            </a:br>
            <a:r>
              <a:rPr lang="en-US" dirty="0"/>
              <a:t>taper</a:t>
            </a:r>
          </a:p>
          <a:p>
            <a:pPr lvl="1"/>
            <a:r>
              <a:rPr lang="en-US" dirty="0"/>
              <a:t>Select smaller properties</a:t>
            </a:r>
          </a:p>
          <a:p>
            <a:pPr lvl="1"/>
            <a:r>
              <a:rPr lang="en-US" dirty="0"/>
              <a:t>Only affects top 700m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67804-1164-4F52-8526-8F2A0A94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BB9F4-B200-4D26-8D86-162E770C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88D8A-1A14-43EC-B9A9-8A047BEA7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FE900-3C7F-44FE-86B0-4CD046035FFE}"/>
              </a:ext>
            </a:extLst>
          </p:cNvPr>
          <p:cNvSpPr txBox="1"/>
          <p:nvPr/>
        </p:nvSpPr>
        <p:spPr>
          <a:xfrm>
            <a:off x="9267940" y="1992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/>
              <a:t>CVM-S4.26.M01, surface Vs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391F4A6-E008-4E86-9172-7B518E88D948}"/>
              </a:ext>
            </a:extLst>
          </p:cNvPr>
          <p:cNvSpPr/>
          <p:nvPr/>
        </p:nvSpPr>
        <p:spPr>
          <a:xfrm>
            <a:off x="11249140" y="3703349"/>
            <a:ext cx="228600" cy="2286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074DE8C-0618-4448-B523-DFFBF73E9215}"/>
              </a:ext>
            </a:extLst>
          </p:cNvPr>
          <p:cNvSpPr/>
          <p:nvPr/>
        </p:nvSpPr>
        <p:spPr>
          <a:xfrm>
            <a:off x="10947606" y="4152642"/>
            <a:ext cx="228600" cy="2286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31D24-3F22-476D-9CDB-85DA311C045E}"/>
              </a:ext>
            </a:extLst>
          </p:cNvPr>
          <p:cNvSpPr txBox="1"/>
          <p:nvPr/>
        </p:nvSpPr>
        <p:spPr>
          <a:xfrm>
            <a:off x="11146713" y="4158750"/>
            <a:ext cx="6858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USC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69E59-DE6D-4339-8C24-14770694A384}"/>
              </a:ext>
            </a:extLst>
          </p:cNvPr>
          <p:cNvSpPr txBox="1"/>
          <p:nvPr/>
        </p:nvSpPr>
        <p:spPr>
          <a:xfrm>
            <a:off x="11477739" y="3703349"/>
            <a:ext cx="7620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LAPD</a:t>
            </a:r>
          </a:p>
        </p:txBody>
      </p:sp>
    </p:spTree>
    <p:extLst>
      <p:ext uri="{BB962C8B-B14F-4D97-AF65-F5344CB8AC3E}">
        <p14:creationId xmlns:p14="http://schemas.microsoft.com/office/powerpoint/2010/main" val="2414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16A9-8937-4F2C-B27E-B5D25429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Site Velocity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A964-9EDC-4AAC-BCA7-7748EB43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12/5/2023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A67-0E83-4649-A2AD-49D17B6C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173D-B5BE-43C4-B236-EDC28C21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620CD4AF-1AB1-4175-9407-878A87E2D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10185" r="7175" b="7408"/>
          <a:stretch/>
        </p:blipFill>
        <p:spPr>
          <a:xfrm>
            <a:off x="2240052" y="1744184"/>
            <a:ext cx="2487837" cy="2929313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BD76AA3A-B67E-4B47-8DA3-85CC69644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10185" r="7176" b="7408"/>
          <a:stretch/>
        </p:blipFill>
        <p:spPr>
          <a:xfrm>
            <a:off x="4935877" y="1744184"/>
            <a:ext cx="2487837" cy="2952421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091C8EF-769C-40ED-BC2C-C217525A0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175" b="7408"/>
          <a:stretch/>
        </p:blipFill>
        <p:spPr>
          <a:xfrm>
            <a:off x="7722963" y="1744184"/>
            <a:ext cx="2487837" cy="295223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79EAC9-F3E0-4C3E-BC1B-5F1B39189169}"/>
              </a:ext>
            </a:extLst>
          </p:cNvPr>
          <p:cNvCxnSpPr>
            <a:cxnSpLocks/>
          </p:cNvCxnSpPr>
          <p:nvPr/>
        </p:nvCxnSpPr>
        <p:spPr>
          <a:xfrm flipV="1">
            <a:off x="5126867" y="2775098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DE6CF0D5-C8A6-48C6-AB7D-A0DCAC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854" b="7651"/>
          <a:stretch/>
        </p:blipFill>
        <p:spPr>
          <a:xfrm>
            <a:off x="2216151" y="4793908"/>
            <a:ext cx="2462602" cy="2936592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86F6505-0137-42A2-BEE8-A9DF00A22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0185" r="7885" b="7651"/>
          <a:stretch/>
        </p:blipFill>
        <p:spPr>
          <a:xfrm>
            <a:off x="4913053" y="4793908"/>
            <a:ext cx="2487837" cy="2967730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8A83605F-299F-4652-839F-D9D392F678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10186" r="7756" b="7900"/>
          <a:stretch/>
        </p:blipFill>
        <p:spPr>
          <a:xfrm>
            <a:off x="7722963" y="4793908"/>
            <a:ext cx="2501991" cy="29677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279C80-8A61-4FC8-ADA8-F1F0A2A537AC}"/>
              </a:ext>
            </a:extLst>
          </p:cNvPr>
          <p:cNvSpPr txBox="1"/>
          <p:nvPr/>
        </p:nvSpPr>
        <p:spPr>
          <a:xfrm>
            <a:off x="-76200" y="5872270"/>
            <a:ext cx="24878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USC</a:t>
            </a:r>
            <a:br>
              <a:rPr lang="en-US" sz="2400" dirty="0"/>
            </a:br>
            <a:r>
              <a:rPr lang="en-US" sz="2400" dirty="0"/>
              <a:t>(in basin)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B81B54-0E78-4A65-8E31-0B218C0C96AC}"/>
              </a:ext>
            </a:extLst>
          </p:cNvPr>
          <p:cNvSpPr txBox="1"/>
          <p:nvPr/>
        </p:nvSpPr>
        <p:spPr>
          <a:xfrm>
            <a:off x="2209800" y="1305257"/>
            <a:ext cx="26231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Original 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076DB2-239D-4A2C-9BCF-02766A420B78}"/>
              </a:ext>
            </a:extLst>
          </p:cNvPr>
          <p:cNvSpPr txBox="1"/>
          <p:nvPr/>
        </p:nvSpPr>
        <p:spPr>
          <a:xfrm>
            <a:off x="4876800" y="1305257"/>
            <a:ext cx="26231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700m taper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D1A49-FFE2-4A3E-8A53-795B5FA80AF2}"/>
              </a:ext>
            </a:extLst>
          </p:cNvPr>
          <p:cNvSpPr txBox="1"/>
          <p:nvPr/>
        </p:nvSpPr>
        <p:spPr>
          <a:xfrm>
            <a:off x="7924800" y="1305257"/>
            <a:ext cx="221929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Final 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12DAF-CB5E-4B76-AC3D-1D0D5D4180A5}"/>
              </a:ext>
            </a:extLst>
          </p:cNvPr>
          <p:cNvSpPr txBox="1"/>
          <p:nvPr/>
        </p:nvSpPr>
        <p:spPr>
          <a:xfrm>
            <a:off x="-76200" y="2841736"/>
            <a:ext cx="248783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LAPD</a:t>
            </a:r>
            <a:br>
              <a:rPr lang="en-US" sz="2400" dirty="0"/>
            </a:br>
            <a:r>
              <a:rPr lang="en-US" sz="2400" dirty="0"/>
              <a:t>(outside basin)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7FA53A-B187-4092-B0D9-AF67C97E2B11}"/>
              </a:ext>
            </a:extLst>
          </p:cNvPr>
          <p:cNvSpPr txBox="1"/>
          <p:nvPr/>
        </p:nvSpPr>
        <p:spPr>
          <a:xfrm>
            <a:off x="10515600" y="2131874"/>
            <a:ext cx="393377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Taper is selected at all depths to 700m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Surface Vs: 2500-&gt;400 m/s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17FEEA-D26F-4267-8B77-43D527137FBC}"/>
              </a:ext>
            </a:extLst>
          </p:cNvPr>
          <p:cNvCxnSpPr>
            <a:cxnSpLocks/>
          </p:cNvCxnSpPr>
          <p:nvPr/>
        </p:nvCxnSpPr>
        <p:spPr>
          <a:xfrm flipV="1">
            <a:off x="2439810" y="2764839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DCBCA8-EF65-4BFB-8B8D-6C2C6DC624C2}"/>
              </a:ext>
            </a:extLst>
          </p:cNvPr>
          <p:cNvCxnSpPr>
            <a:cxnSpLocks/>
          </p:cNvCxnSpPr>
          <p:nvPr/>
        </p:nvCxnSpPr>
        <p:spPr>
          <a:xfrm flipV="1">
            <a:off x="7903534" y="2764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FCBA72-B46E-40FD-B962-67BA3612A7B9}"/>
              </a:ext>
            </a:extLst>
          </p:cNvPr>
          <p:cNvCxnSpPr>
            <a:cxnSpLocks/>
          </p:cNvCxnSpPr>
          <p:nvPr/>
        </p:nvCxnSpPr>
        <p:spPr>
          <a:xfrm flipV="1">
            <a:off x="7896339" y="5812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7254F-D45C-42D7-B58D-576BF18F9176}"/>
              </a:ext>
            </a:extLst>
          </p:cNvPr>
          <p:cNvCxnSpPr>
            <a:cxnSpLocks/>
          </p:cNvCxnSpPr>
          <p:nvPr/>
        </p:nvCxnSpPr>
        <p:spPr>
          <a:xfrm flipV="1">
            <a:off x="2404732" y="5791200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B5A0F5-355A-4CA5-B573-EE43E332D24D}"/>
              </a:ext>
            </a:extLst>
          </p:cNvPr>
          <p:cNvCxnSpPr>
            <a:cxnSpLocks/>
          </p:cNvCxnSpPr>
          <p:nvPr/>
        </p:nvCxnSpPr>
        <p:spPr>
          <a:xfrm flipV="1">
            <a:off x="5125312" y="5812466"/>
            <a:ext cx="2206470" cy="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9D5B128-80F3-47FD-B4DE-FAC734400870}"/>
              </a:ext>
            </a:extLst>
          </p:cNvPr>
          <p:cNvSpPr txBox="1"/>
          <p:nvPr/>
        </p:nvSpPr>
        <p:spPr>
          <a:xfrm>
            <a:off x="10515600" y="5102316"/>
            <a:ext cx="393377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Taper is only selected at surface point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Surface Vs: 500-&gt;490 m/s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A0C081-E8BF-45BC-9F7E-E5DA4DC3DE53}"/>
              </a:ext>
            </a:extLst>
          </p:cNvPr>
          <p:cNvSpPr/>
          <p:nvPr/>
        </p:nvSpPr>
        <p:spPr>
          <a:xfrm>
            <a:off x="3117536" y="1729989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8FA513A-5F98-410B-BA76-50369F832140}"/>
              </a:ext>
            </a:extLst>
          </p:cNvPr>
          <p:cNvCxnSpPr>
            <a:cxnSpLocks/>
          </p:cNvCxnSpPr>
          <p:nvPr/>
        </p:nvCxnSpPr>
        <p:spPr>
          <a:xfrm flipV="1">
            <a:off x="3207378" y="2108766"/>
            <a:ext cx="164907" cy="795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9790B59-A91A-4B08-AD5C-A2C1E944BFC5}"/>
              </a:ext>
            </a:extLst>
          </p:cNvPr>
          <p:cNvSpPr txBox="1"/>
          <p:nvPr/>
        </p:nvSpPr>
        <p:spPr>
          <a:xfrm>
            <a:off x="2517461" y="2872002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~2500 m/s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BA8CD83-2865-42B5-910E-6A319E404A51}"/>
              </a:ext>
            </a:extLst>
          </p:cNvPr>
          <p:cNvSpPr/>
          <p:nvPr/>
        </p:nvSpPr>
        <p:spPr>
          <a:xfrm>
            <a:off x="5065003" y="1669381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1526FA-4ED0-43C5-8D2F-23A287D7F4A6}"/>
              </a:ext>
            </a:extLst>
          </p:cNvPr>
          <p:cNvSpPr txBox="1"/>
          <p:nvPr/>
        </p:nvSpPr>
        <p:spPr>
          <a:xfrm>
            <a:off x="5161186" y="2848139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~400 m/s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458FF63-162A-4586-91EC-159B2F7F9B44}"/>
              </a:ext>
            </a:extLst>
          </p:cNvPr>
          <p:cNvCxnSpPr>
            <a:cxnSpLocks/>
          </p:cNvCxnSpPr>
          <p:nvPr/>
        </p:nvCxnSpPr>
        <p:spPr>
          <a:xfrm flipH="1" flipV="1">
            <a:off x="5331703" y="2044312"/>
            <a:ext cx="314217" cy="8245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5388909-CEC7-4363-B1AB-6551B81348EF}"/>
              </a:ext>
            </a:extLst>
          </p:cNvPr>
          <p:cNvSpPr/>
          <p:nvPr/>
        </p:nvSpPr>
        <p:spPr>
          <a:xfrm>
            <a:off x="5108699" y="1813822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24229B6-12BB-4AA6-93D9-BF27985AC4D7}"/>
              </a:ext>
            </a:extLst>
          </p:cNvPr>
          <p:cNvSpPr/>
          <p:nvPr/>
        </p:nvSpPr>
        <p:spPr>
          <a:xfrm>
            <a:off x="7391400" y="1981200"/>
            <a:ext cx="437291" cy="59374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BFA8DF-7CDB-486C-8942-A4E365BBD7A0}"/>
              </a:ext>
            </a:extLst>
          </p:cNvPr>
          <p:cNvSpPr/>
          <p:nvPr/>
        </p:nvSpPr>
        <p:spPr>
          <a:xfrm>
            <a:off x="7890605" y="1813040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E96D65-296F-44FC-8D76-455EC420FDE4}"/>
              </a:ext>
            </a:extLst>
          </p:cNvPr>
          <p:cNvSpPr/>
          <p:nvPr/>
        </p:nvSpPr>
        <p:spPr>
          <a:xfrm>
            <a:off x="2411637" y="4724145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B3850EC-539E-4066-ADF2-D5B316AA17EA}"/>
              </a:ext>
            </a:extLst>
          </p:cNvPr>
          <p:cNvCxnSpPr>
            <a:cxnSpLocks/>
          </p:cNvCxnSpPr>
          <p:nvPr/>
        </p:nvCxnSpPr>
        <p:spPr>
          <a:xfrm flipH="1" flipV="1">
            <a:off x="2819400" y="5105400"/>
            <a:ext cx="255852" cy="787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7D36BA-251F-40D5-B1B6-1C6C0F4E13A7}"/>
              </a:ext>
            </a:extLst>
          </p:cNvPr>
          <p:cNvSpPr txBox="1"/>
          <p:nvPr/>
        </p:nvSpPr>
        <p:spPr>
          <a:xfrm>
            <a:off x="2467788" y="5873653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500 m/s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DB74759-A1FE-422D-81D2-2F5AE1A7153B}"/>
              </a:ext>
            </a:extLst>
          </p:cNvPr>
          <p:cNvSpPr/>
          <p:nvPr/>
        </p:nvSpPr>
        <p:spPr>
          <a:xfrm>
            <a:off x="5129361" y="4714884"/>
            <a:ext cx="533400" cy="364582"/>
          </a:xfrm>
          <a:prstGeom prst="ellipse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27359E-3019-49AC-9150-F9E783B3DC31}"/>
              </a:ext>
            </a:extLst>
          </p:cNvPr>
          <p:cNvSpPr txBox="1"/>
          <p:nvPr/>
        </p:nvSpPr>
        <p:spPr>
          <a:xfrm>
            <a:off x="5161185" y="5812466"/>
            <a:ext cx="164408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490 m/s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081FB8C-1A79-42A0-952E-ADC5BC9E5FFC}"/>
              </a:ext>
            </a:extLst>
          </p:cNvPr>
          <p:cNvCxnSpPr>
            <a:cxnSpLocks/>
          </p:cNvCxnSpPr>
          <p:nvPr/>
        </p:nvCxnSpPr>
        <p:spPr>
          <a:xfrm flipH="1" flipV="1">
            <a:off x="5389226" y="5084211"/>
            <a:ext cx="255852" cy="7875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A2745D2F-E921-4E5B-B6AC-C467A6D8C3D2}"/>
              </a:ext>
            </a:extLst>
          </p:cNvPr>
          <p:cNvSpPr/>
          <p:nvPr/>
        </p:nvSpPr>
        <p:spPr>
          <a:xfrm>
            <a:off x="2375343" y="4930169"/>
            <a:ext cx="2232327" cy="86103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E796C3B-3F8B-4433-B573-79464A2F69D5}"/>
              </a:ext>
            </a:extLst>
          </p:cNvPr>
          <p:cNvSpPr/>
          <p:nvPr/>
        </p:nvSpPr>
        <p:spPr>
          <a:xfrm>
            <a:off x="5108699" y="4876801"/>
            <a:ext cx="2232327" cy="76200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AD9553-BBF9-459F-B686-16A47C53F743}"/>
              </a:ext>
            </a:extLst>
          </p:cNvPr>
          <p:cNvSpPr/>
          <p:nvPr/>
        </p:nvSpPr>
        <p:spPr>
          <a:xfrm>
            <a:off x="7912664" y="4876800"/>
            <a:ext cx="2232327" cy="947081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E3F1024-2C79-43AB-B839-D6B063412CD4}"/>
              </a:ext>
            </a:extLst>
          </p:cNvPr>
          <p:cNvSpPr/>
          <p:nvPr/>
        </p:nvSpPr>
        <p:spPr>
          <a:xfrm>
            <a:off x="7432317" y="4769280"/>
            <a:ext cx="437291" cy="31433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FB9AC35F-8A7B-4F71-BF84-ECCBC9556D39}"/>
              </a:ext>
            </a:extLst>
          </p:cNvPr>
          <p:cNvSpPr/>
          <p:nvPr/>
        </p:nvSpPr>
        <p:spPr>
          <a:xfrm>
            <a:off x="4695078" y="5145680"/>
            <a:ext cx="3174530" cy="59374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3C6235-C793-4A73-BCA8-43B65F8DD47B}"/>
              </a:ext>
            </a:extLst>
          </p:cNvPr>
          <p:cNvCxnSpPr/>
          <p:nvPr/>
        </p:nvCxnSpPr>
        <p:spPr>
          <a:xfrm>
            <a:off x="7918274" y="4947391"/>
            <a:ext cx="22102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8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/>
      <p:bldP spid="52" grpId="0" animBg="1"/>
      <p:bldP spid="55" grpId="0"/>
      <p:bldP spid="10" grpId="0" animBg="1"/>
      <p:bldP spid="12" grpId="0" animBg="1"/>
      <p:bldP spid="35" grpId="0" animBg="1"/>
      <p:bldP spid="37" grpId="0" animBg="1"/>
      <p:bldP spid="44" grpId="0"/>
      <p:bldP spid="47" grpId="0" animBg="1"/>
      <p:bldP spid="48" grpId="0"/>
      <p:bldP spid="53" grpId="0" animBg="1"/>
      <p:bldP spid="54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934</Words>
  <Application>Microsoft Office PowerPoint</Application>
  <PresentationFormat>Custom</PresentationFormat>
  <Paragraphs>222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Times</vt:lpstr>
      <vt:lpstr>Continental North America 16x9</vt:lpstr>
      <vt:lpstr>SCEC CyberShake Study 22.12 Methods, Results, and Plans</vt:lpstr>
      <vt:lpstr>What is CyberShake, again?</vt:lpstr>
      <vt:lpstr>What is a CyberShake Study?</vt:lpstr>
      <vt:lpstr>New Features in CyberShake Study 22.12</vt:lpstr>
      <vt:lpstr>Broadband Validation</vt:lpstr>
      <vt:lpstr>Northridge</vt:lpstr>
      <vt:lpstr>Landers (multi-segment)</vt:lpstr>
      <vt:lpstr>Velocity Model Updates</vt:lpstr>
      <vt:lpstr>Site Velocity Profiles</vt:lpstr>
      <vt:lpstr>Merged Taper Cross-sections</vt:lpstr>
      <vt:lpstr>Updates to Rupture Generation</vt:lpstr>
      <vt:lpstr>Study 22.12 Statistics</vt:lpstr>
      <vt:lpstr>Study 22.12 Low-Frequency Results</vt:lpstr>
      <vt:lpstr>Study 22.12 Broadband Results</vt:lpstr>
      <vt:lpstr>Study 22.12: Data Access</vt:lpstr>
      <vt:lpstr>Next Study</vt:lpstr>
      <vt:lpstr>Future Plans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2023-12-07T20:40:32Z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