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8" r:id="rId5"/>
    <p:sldId id="336" r:id="rId6"/>
    <p:sldId id="355" r:id="rId7"/>
    <p:sldId id="356" r:id="rId8"/>
    <p:sldId id="357" r:id="rId9"/>
    <p:sldId id="358" r:id="rId10"/>
  </p:sldIdLst>
  <p:sldSz cx="14630400" cy="8229600"/>
  <p:notesSz cx="7315200" cy="9601200"/>
  <p:defaultTextStyle>
    <a:defPPr>
      <a:defRPr lang="en-US"/>
    </a:defPPr>
    <a:lvl1pPr marL="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0000FF"/>
    <a:srgbClr val="800000"/>
    <a:srgbClr val="9D171E"/>
    <a:srgbClr val="9E1C1F"/>
    <a:srgbClr val="B5B79A"/>
    <a:srgbClr val="F4FF52"/>
    <a:srgbClr val="F9D691"/>
    <a:srgbClr val="FDF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383"/>
  </p:normalViewPr>
  <p:slideViewPr>
    <p:cSldViewPr>
      <p:cViewPr varScale="1">
        <p:scale>
          <a:sx n="93" d="100"/>
          <a:sy n="93" d="100"/>
        </p:scale>
        <p:origin x="420" y="66"/>
      </p:cViewPr>
      <p:guideLst>
        <p:guide pos="3839"/>
        <p:guide orient="horz" pos="216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128FCA9C-FF92-4024-BDEC-A6D3B663DC09}" type="datetimeFigureOut">
              <a:rPr lang="en-US"/>
              <a:t>7/30/2018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772AB877-E7B1-4681-847E-D0918612832B}" type="datetimeFigureOut">
              <a:rPr lang="en-US"/>
              <a:t>7/30/2018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2313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6" rIns="96649" bIns="4832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9" tIns="48326" rIns="96649" bIns="4832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" y="246751"/>
            <a:ext cx="1576836" cy="80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1516" y="2560321"/>
            <a:ext cx="11707369" cy="1920241"/>
          </a:xfrm>
        </p:spPr>
        <p:txBody>
          <a:bodyPr>
            <a:normAutofit/>
          </a:bodyPr>
          <a:lstStyle>
            <a:lvl1pPr algn="ctr">
              <a:lnSpc>
                <a:spcPts val="6601"/>
              </a:lnSpc>
              <a:defRPr sz="53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1517" y="4846320"/>
            <a:ext cx="11707368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9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9053012" y="7774490"/>
            <a:ext cx="4939046" cy="4381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Southern California Earthquake Center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940725" y="9236805"/>
            <a:ext cx="221735" cy="509678"/>
          </a:xfrm>
          <a:prstGeom prst="rect">
            <a:avLst/>
          </a:prstGeom>
          <a:noFill/>
        </p:spPr>
        <p:txBody>
          <a:bodyPr wrap="none" lIns="109746" tIns="54873" rIns="109746" bIns="54873" rtlCol="0">
            <a:spAutoFit/>
          </a:bodyPr>
          <a:lstStyle/>
          <a:p>
            <a:pPr>
              <a:lnSpc>
                <a:spcPct val="90000"/>
              </a:lnSpc>
            </a:pPr>
            <a:endParaRPr lang="en-US" sz="2900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50" y="1188720"/>
            <a:ext cx="6768324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 baseline="0"/>
            </a:lvl7pPr>
            <a:lvl8pPr>
              <a:defRPr sz="1900" baseline="0"/>
            </a:lvl8pPr>
            <a:lvl9pPr>
              <a:defRPr sz="1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6932" y="1188720"/>
            <a:ext cx="6749522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949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949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6422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6422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4" y="2500860"/>
            <a:ext cx="10734194" cy="1967789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235940" y="7735825"/>
            <a:ext cx="4939046" cy="438150"/>
          </a:xfrm>
        </p:spPr>
        <p:txBody>
          <a:bodyPr/>
          <a:lstStyle>
            <a:lvl1pPr>
              <a:defRPr sz="2200" b="1" i="1"/>
            </a:lvl1pPr>
          </a:lstStyle>
          <a:p>
            <a:r>
              <a:rPr lang="en-US" dirty="0" err="1"/>
              <a:t>www.SCEC.org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  <a:prstGeom prst="rect">
            <a:avLst/>
          </a:prstGeom>
        </p:spPr>
        <p:txBody>
          <a:bodyPr vert="horz" lIns="109746" tIns="54873" rIns="109746" bIns="5487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6" y="7945169"/>
            <a:ext cx="167594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l">
              <a:defRPr sz="17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7/30/2018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77421" y="7945169"/>
            <a:ext cx="137195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r">
              <a:defRPr sz="1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845678" y="7834678"/>
            <a:ext cx="4939046" cy="43815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ctr">
              <a:defRPr sz="17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Southern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p:hf hdr="0"/>
  <p:txStyles>
    <p:titleStyle>
      <a:lvl1pPr algn="ctr" defTabSz="1097463" rtl="0" eaLnBrk="1" latinLnBrk="0" hangingPunct="1">
        <a:lnSpc>
          <a:spcPct val="90000"/>
        </a:lnSpc>
        <a:spcBef>
          <a:spcPct val="0"/>
        </a:spcBef>
        <a:buNone/>
        <a:defRPr sz="53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80082" indent="-270555" algn="l" defTabSz="1097463" rtl="0" eaLnBrk="1" latinLnBrk="0" hangingPunct="1">
        <a:lnSpc>
          <a:spcPct val="100000"/>
        </a:lnSpc>
        <a:spcBef>
          <a:spcPts val="2160"/>
        </a:spcBef>
        <a:buClr>
          <a:schemeClr val="tx1"/>
        </a:buClr>
        <a:buSzPct val="90000"/>
        <a:buFont typeface="Arial" pitchFamily="34" charset="0"/>
        <a:buChar char="•"/>
        <a:tabLst/>
        <a:defRPr sz="3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83951" indent="-203870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charset="0"/>
        <a:buChar char="•"/>
        <a:tabLst/>
        <a:defRPr sz="29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825003" indent="-22292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1105084" indent="-228638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377545" indent="-22673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701067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433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99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165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516" y="2362200"/>
            <a:ext cx="11707369" cy="1920241"/>
          </a:xfrm>
        </p:spPr>
        <p:txBody>
          <a:bodyPr>
            <a:normAutofit/>
          </a:bodyPr>
          <a:lstStyle/>
          <a:p>
            <a:r>
              <a:rPr lang="en-US" dirty="0" err="1"/>
              <a:t>CyberShake</a:t>
            </a:r>
            <a:r>
              <a:rPr lang="en-US" dirty="0"/>
              <a:t> Study 18.8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517" y="4648200"/>
            <a:ext cx="11707368" cy="1630680"/>
          </a:xfrm>
        </p:spPr>
        <p:txBody>
          <a:bodyPr>
            <a:normAutofit/>
          </a:bodyPr>
          <a:lstStyle/>
          <a:p>
            <a:r>
              <a:rPr lang="en-US" dirty="0"/>
              <a:t>Scott Callaghan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181A-D5BD-4F52-83F5-5B02A492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18.8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B8574-B0D1-4FEA-B450-1106E617C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physics-based seismic hazard analysis in the extended San Francisco Bay Area</a:t>
            </a:r>
          </a:p>
          <a:p>
            <a:r>
              <a:rPr lang="en-US" dirty="0"/>
              <a:t>Will perform </a:t>
            </a:r>
            <a:r>
              <a:rPr lang="en-US" dirty="0" err="1"/>
              <a:t>CyberShake</a:t>
            </a:r>
            <a:r>
              <a:rPr lang="en-US" dirty="0"/>
              <a:t> calculations for 869 locations</a:t>
            </a:r>
          </a:p>
          <a:p>
            <a:r>
              <a:rPr lang="en-US" dirty="0"/>
              <a:t>New combination of velocity models</a:t>
            </a:r>
          </a:p>
          <a:p>
            <a:r>
              <a:rPr lang="en-US" dirty="0"/>
              <a:t>Area of overlap with previous studies</a:t>
            </a:r>
            <a:br>
              <a:rPr lang="en-US" dirty="0"/>
            </a:br>
            <a:r>
              <a:rPr lang="en-US" dirty="0"/>
              <a:t>to examine model impact</a:t>
            </a:r>
          </a:p>
          <a:p>
            <a:r>
              <a:rPr lang="en-US" dirty="0"/>
              <a:t>We anticipate this will be the largest</a:t>
            </a:r>
            <a:br>
              <a:rPr lang="en-US" dirty="0"/>
            </a:br>
            <a:r>
              <a:rPr lang="en-US" dirty="0" err="1"/>
              <a:t>CyberShake</a:t>
            </a:r>
            <a:r>
              <a:rPr lang="en-US" dirty="0"/>
              <a:t> study to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E4387-9B75-44F8-A05C-314A29C5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40C93-FC6D-4E21-966E-B808DEB4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EE3B-24B7-4D78-B7EC-915480C4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</a:t>
            </a:fld>
            <a:endParaRPr lang="uk-UA" dirty="0"/>
          </a:p>
        </p:txBody>
      </p:sp>
      <p:pic>
        <p:nvPicPr>
          <p:cNvPr id="7" name="Picture 2" descr="http://scec.usc.edu/scecwiki/images/1/1a/Study_18_3_sites.png">
            <a:extLst>
              <a:ext uri="{FF2B5EF4-FFF2-40B4-BE49-F238E27FC236}">
                <a16:creationId xmlns:a16="http://schemas.microsoft.com/office/drawing/2014/main" id="{DA497288-FEAB-461D-893D-2F644E51B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88" y="3352800"/>
            <a:ext cx="6062263" cy="43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1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A6B5-C5B3-40A7-80A5-F505F18A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29A6A-D291-4248-902C-34A7B3A3C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CyberShake</a:t>
            </a:r>
            <a:r>
              <a:rPr lang="en-US" dirty="0"/>
              <a:t> consists of two parts:</a:t>
            </a:r>
          </a:p>
          <a:p>
            <a:pPr lvl="1"/>
            <a:r>
              <a:rPr lang="en-US" dirty="0"/>
              <a:t>Strain Green Tensor (SGT) workflow</a:t>
            </a:r>
          </a:p>
          <a:p>
            <a:pPr lvl="2"/>
            <a:r>
              <a:rPr lang="en-US" dirty="0"/>
              <a:t>Dominated by 2 MPI GPU jobs, 40-80 minutes on 800 nodes</a:t>
            </a:r>
          </a:p>
          <a:p>
            <a:pPr lvl="2"/>
            <a:r>
              <a:rPr lang="en-US" dirty="0"/>
              <a:t>48K SUs total</a:t>
            </a:r>
          </a:p>
          <a:p>
            <a:pPr lvl="1"/>
            <a:r>
              <a:rPr lang="en-US" dirty="0"/>
              <a:t>Post-processing workflow</a:t>
            </a:r>
          </a:p>
          <a:p>
            <a:pPr lvl="2"/>
            <a:r>
              <a:rPr lang="en-US" dirty="0"/>
              <a:t>Dominated by master/worker MPI CPU job, 2-14 hours on 240 nodes	</a:t>
            </a:r>
          </a:p>
          <a:p>
            <a:r>
              <a:rPr lang="en-US" dirty="0"/>
              <a:t>More heterogeneity than in previous studies due to volume sizes</a:t>
            </a:r>
          </a:p>
          <a:p>
            <a:r>
              <a:rPr lang="en-US" dirty="0"/>
              <a:t>In 2017, ran both workflows on both Blue Waters and Titan</a:t>
            </a:r>
          </a:p>
          <a:p>
            <a:r>
              <a:rPr lang="en-US" dirty="0"/>
              <a:t>Plan to use similar plan for 2018</a:t>
            </a:r>
          </a:p>
          <a:p>
            <a:r>
              <a:rPr lang="en-US" dirty="0"/>
              <a:t>Goals are to minimize </a:t>
            </a:r>
            <a:r>
              <a:rPr lang="en-US" dirty="0" err="1"/>
              <a:t>makespan</a:t>
            </a:r>
            <a:r>
              <a:rPr lang="en-US" dirty="0"/>
              <a:t> and human involvement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FFF57-DC67-4906-AB32-813F403A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44CE-0CA0-48BD-8696-721F6B08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472FB-402E-4A35-AD6D-5BE8DD7C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032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8684-770E-482D-8448-AA285E45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Execution Plan,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6D060-B99F-4488-A4F3-938E8F6DE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Blue Waters allocation expiring on 8/31: plan to run 75% on Blue Waters and 25% on Titan</a:t>
            </a:r>
          </a:p>
          <a:p>
            <a:pPr lvl="1"/>
            <a:r>
              <a:rPr lang="en-US" dirty="0"/>
              <a:t>25.1M SUs on Titan, 51% of remaining 2018 allocation</a:t>
            </a:r>
          </a:p>
          <a:p>
            <a:pPr lvl="1"/>
            <a:r>
              <a:rPr lang="en-US" dirty="0"/>
              <a:t>Will modify depending on throughput</a:t>
            </a:r>
          </a:p>
          <a:p>
            <a:r>
              <a:rPr lang="en-US" dirty="0"/>
              <a:t>To support automated remote execution, will use </a:t>
            </a:r>
            <a:r>
              <a:rPr lang="en-US" dirty="0" err="1"/>
              <a:t>rvgahp</a:t>
            </a:r>
            <a:r>
              <a:rPr lang="en-US" dirty="0"/>
              <a:t> approach, same method as 2017</a:t>
            </a:r>
          </a:p>
          <a:p>
            <a:pPr lvl="1"/>
            <a:r>
              <a:rPr lang="en-US" dirty="0"/>
              <a:t>Daemon runs on Titan login node</a:t>
            </a:r>
          </a:p>
          <a:p>
            <a:pPr lvl="1"/>
            <a:r>
              <a:rPr lang="en-US" dirty="0"/>
              <a:t>Makes SSH connection back to SCEC workflow submission host</a:t>
            </a:r>
          </a:p>
          <a:p>
            <a:pPr lvl="1"/>
            <a:r>
              <a:rPr lang="en-US" dirty="0"/>
              <a:t>Listens for job submissions, translates them, and inserts them into batch queue</a:t>
            </a:r>
          </a:p>
          <a:p>
            <a:r>
              <a:rPr lang="en-US" dirty="0"/>
              <a:t>Estimated duration of 4 weeks</a:t>
            </a:r>
          </a:p>
          <a:p>
            <a:r>
              <a:rPr lang="en-US" dirty="0"/>
              <a:t>Data transfer</a:t>
            </a:r>
          </a:p>
          <a:p>
            <a:pPr lvl="1"/>
            <a:r>
              <a:rPr lang="en-US" dirty="0"/>
              <a:t>54 TB Titan SGTs archived on Blue Waters</a:t>
            </a:r>
          </a:p>
          <a:p>
            <a:pPr lvl="1"/>
            <a:r>
              <a:rPr lang="en-US" dirty="0"/>
              <a:t>3 TB output data transferred to SCEC storage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5CCA9-EB36-4685-BA3D-D450C986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CDB53-5A74-46B0-AF5F-A87584AA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2141F-6F52-470A-A934-24C8ACF1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555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AAEE-D132-45AD-B54B-393C70D6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AA919-5706-4019-AEA2-377650E39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SCEC Staff</a:t>
            </a:r>
          </a:p>
          <a:p>
            <a:pPr lvl="1"/>
            <a:r>
              <a:rPr lang="en-US" dirty="0"/>
              <a:t>Scott Callaghan</a:t>
            </a:r>
          </a:p>
          <a:p>
            <a:pPr lvl="1"/>
            <a:r>
              <a:rPr lang="en-US" dirty="0"/>
              <a:t>Phil </a:t>
            </a:r>
            <a:r>
              <a:rPr lang="en-US" dirty="0" err="1"/>
              <a:t>Maechling</a:t>
            </a:r>
            <a:endParaRPr lang="en-US" dirty="0"/>
          </a:p>
          <a:p>
            <a:pPr lvl="1"/>
            <a:r>
              <a:rPr lang="en-US" dirty="0"/>
              <a:t>Christine Goulet</a:t>
            </a:r>
          </a:p>
          <a:p>
            <a:pPr lvl="1"/>
            <a:r>
              <a:rPr lang="en-US" dirty="0"/>
              <a:t>Mei-Hui Su</a:t>
            </a:r>
          </a:p>
          <a:p>
            <a:pPr lvl="1"/>
            <a:r>
              <a:rPr lang="en-US" dirty="0"/>
              <a:t>Kevin Milner</a:t>
            </a:r>
          </a:p>
          <a:p>
            <a:pPr lvl="1"/>
            <a:r>
              <a:rPr lang="en-US" dirty="0"/>
              <a:t>John Yu</a:t>
            </a:r>
          </a:p>
          <a:p>
            <a:r>
              <a:rPr lang="en-US" dirty="0"/>
              <a:t>Pegasus Staff</a:t>
            </a:r>
          </a:p>
          <a:p>
            <a:pPr lvl="1"/>
            <a:r>
              <a:rPr lang="en-US" dirty="0"/>
              <a:t>Karan </a:t>
            </a:r>
            <a:r>
              <a:rPr lang="en-US" dirty="0" err="1"/>
              <a:t>Vahi</a:t>
            </a:r>
            <a:endParaRPr lang="en-US" dirty="0"/>
          </a:p>
          <a:p>
            <a:pPr lvl="1"/>
            <a:r>
              <a:rPr lang="en-US" dirty="0"/>
              <a:t>Mats </a:t>
            </a:r>
            <a:r>
              <a:rPr lang="en-US" dirty="0" err="1"/>
              <a:t>Rynge</a:t>
            </a:r>
            <a:endParaRPr lang="en-US" dirty="0"/>
          </a:p>
          <a:p>
            <a:r>
              <a:rPr lang="en-US" dirty="0"/>
              <a:t>OLCF Staff</a:t>
            </a:r>
          </a:p>
          <a:p>
            <a:pPr lvl="1"/>
            <a:r>
              <a:rPr lang="en-US" dirty="0"/>
              <a:t>Judy Hill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46C5E-E9FF-48EB-B517-6109C394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B8887-7DAD-4909-871F-E7BB96AC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AFA35-25E6-4995-BFEE-F4FB8CDA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797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F982-2DB6-492C-AEC5-A92F305E2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439ED-8031-47D3-B4EE-E8C20B70B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Longer runtimes for 240-node jobs</a:t>
            </a:r>
          </a:p>
          <a:p>
            <a:pPr lvl="1"/>
            <a:r>
              <a:rPr lang="en-US" dirty="0"/>
              <a:t>Post-processing jobs may take up to 14 hours</a:t>
            </a:r>
          </a:p>
          <a:p>
            <a:pPr lvl="1"/>
            <a:r>
              <a:rPr lang="en-US" dirty="0"/>
              <a:t>Since max queue time for 240-node jobs is 6 hours, must restart from checkpoint</a:t>
            </a:r>
          </a:p>
          <a:p>
            <a:pPr lvl="1"/>
            <a:r>
              <a:rPr lang="en-US" dirty="0"/>
              <a:t>1-2 hours runtime lost due to restart</a:t>
            </a:r>
          </a:p>
          <a:p>
            <a:r>
              <a:rPr lang="en-US" dirty="0"/>
              <a:t>Disk usage OK</a:t>
            </a:r>
          </a:p>
          <a:p>
            <a:pPr lvl="1"/>
            <a:r>
              <a:rPr lang="en-US" dirty="0"/>
              <a:t>Cumulative disk usage of 200 TB; will clean up as we go</a:t>
            </a:r>
          </a:p>
          <a:p>
            <a:r>
              <a:rPr lang="en-US" dirty="0"/>
              <a:t>Changes from 2017 study for increased throughput</a:t>
            </a:r>
          </a:p>
          <a:p>
            <a:pPr lvl="1"/>
            <a:r>
              <a:rPr lang="en-US" dirty="0"/>
              <a:t>5-day priority boost</a:t>
            </a:r>
          </a:p>
          <a:p>
            <a:pPr lvl="1"/>
            <a:r>
              <a:rPr lang="en-US" dirty="0"/>
              <a:t>5 jobs running in bin 5</a:t>
            </a:r>
          </a:p>
          <a:p>
            <a:pPr lvl="1"/>
            <a:r>
              <a:rPr lang="en-US" dirty="0"/>
              <a:t>8 jobs eligible to run </a:t>
            </a:r>
          </a:p>
          <a:p>
            <a:r>
              <a:rPr lang="en-US" dirty="0"/>
              <a:t>Scheduled downtime?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42574-F1D9-4645-A737-D5B4ABC5E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B8F46-042A-4A1C-BDBA-47B955A3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EF88A-A243-461C-ABD2-CD744300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5521665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DA6411-895A-4DF5-A580-370C32B8C9B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328</Words>
  <Application>Microsoft Office PowerPoint</Application>
  <PresentationFormat>Custom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</vt:lpstr>
      <vt:lpstr>Continental North America 16x9</vt:lpstr>
      <vt:lpstr>CyberShake Study 18.8 Planning</vt:lpstr>
      <vt:lpstr>Study 18.8 Goals</vt:lpstr>
      <vt:lpstr>Execution Plan</vt:lpstr>
      <vt:lpstr>Execution Plan, cont.</vt:lpstr>
      <vt:lpstr>Staff</vt:lpstr>
      <vt:lpstr>Requests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2017-06-20T22:47:00Z</cp:lastPrinted>
  <dcterms:created xsi:type="dcterms:W3CDTF">2017-06-20T22:12:15Z</dcterms:created>
  <dcterms:modified xsi:type="dcterms:W3CDTF">2018-07-30T20:47:53Z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