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xlsx" ContentType="application/vnd.openxmlformats-officedocument.spreadsheetml.sheet"/>
  <Default Extension="jpeg" ContentType="image/jpeg"/>
  <Default Extension="vml" ContentType="application/vnd.openxmlformats-officedocument.vmlDrawing"/>
  <Default Extension="rels" ContentType="application/vnd.openxmlformats-package.relationships+xml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notesSlides/notesSlide23.xml" ContentType="application/vnd.openxmlformats-officedocument.presentationml.notesSlide+xml"/>
  <Override PartName="/ppt/charts/chart5.xml" ContentType="application/vnd.openxmlformats-officedocument.drawingml.chart+xml"/>
  <Override PartName="/ppt/notesSlides/notesSlide24.xml" ContentType="application/vnd.openxmlformats-officedocument.presentationml.notesSlide+xml"/>
  <Override PartName="/ppt/charts/chart6.xml" ContentType="application/vnd.openxmlformats-officedocument.drawingml.chart+xml"/>
  <Override PartName="/ppt/notesSlides/notesSlide25.xml" ContentType="application/vnd.openxmlformats-officedocument.presentationml.notesSlide+xml"/>
  <Override PartName="/ppt/charts/chart7.xml" ContentType="application/vnd.openxmlformats-officedocument.drawingml.chart+xml"/>
  <Override PartName="/ppt/notesSlides/notesSlide26.xml" ContentType="application/vnd.openxmlformats-officedocument.presentationml.notesSlide+xml"/>
  <Override PartName="/ppt/charts/chart8.xml" ContentType="application/vnd.openxmlformats-officedocument.drawingml.chart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804" r:id="rId2"/>
    <p:sldId id="934" r:id="rId3"/>
    <p:sldId id="916" r:id="rId4"/>
    <p:sldId id="977" r:id="rId5"/>
    <p:sldId id="1040" r:id="rId6"/>
    <p:sldId id="1041" r:id="rId7"/>
    <p:sldId id="1042" r:id="rId8"/>
    <p:sldId id="1043" r:id="rId9"/>
    <p:sldId id="1044" r:id="rId10"/>
    <p:sldId id="980" r:id="rId11"/>
    <p:sldId id="978" r:id="rId12"/>
    <p:sldId id="979" r:id="rId13"/>
    <p:sldId id="906" r:id="rId14"/>
    <p:sldId id="907" r:id="rId15"/>
    <p:sldId id="909" r:id="rId16"/>
    <p:sldId id="948" r:id="rId17"/>
    <p:sldId id="949" r:id="rId18"/>
    <p:sldId id="950" r:id="rId19"/>
    <p:sldId id="947" r:id="rId20"/>
    <p:sldId id="970" r:id="rId21"/>
    <p:sldId id="965" r:id="rId22"/>
    <p:sldId id="1009" r:id="rId23"/>
    <p:sldId id="1011" r:id="rId24"/>
    <p:sldId id="1010" r:id="rId25"/>
    <p:sldId id="1008" r:id="rId26"/>
    <p:sldId id="1026" r:id="rId27"/>
    <p:sldId id="1027" r:id="rId28"/>
    <p:sldId id="1018" r:id="rId29"/>
    <p:sldId id="1001" r:id="rId30"/>
    <p:sldId id="1045" r:id="rId31"/>
    <p:sldId id="1013" r:id="rId32"/>
    <p:sldId id="945" r:id="rId33"/>
    <p:sldId id="943" r:id="rId34"/>
    <p:sldId id="1050" r:id="rId35"/>
    <p:sldId id="1046" r:id="rId36"/>
    <p:sldId id="1049" r:id="rId37"/>
    <p:sldId id="1047" r:id="rId38"/>
    <p:sldId id="1048" r:id="rId39"/>
    <p:sldId id="913" r:id="rId40"/>
    <p:sldId id="1039" r:id="rId41"/>
    <p:sldId id="1036" r:id="rId42"/>
    <p:sldId id="1037" r:id="rId43"/>
    <p:sldId id="982" r:id="rId44"/>
    <p:sldId id="983" r:id="rId45"/>
    <p:sldId id="984" r:id="rId46"/>
    <p:sldId id="985" r:id="rId47"/>
    <p:sldId id="986" r:id="rId48"/>
    <p:sldId id="1012" r:id="rId49"/>
    <p:sldId id="815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99" autoAdjust="0"/>
    <p:restoredTop sz="86935" autoAdjust="0"/>
  </p:normalViewPr>
  <p:slideViewPr>
    <p:cSldViewPr snapToGrid="0" snapToObjects="1">
      <p:cViewPr>
        <p:scale>
          <a:sx n="150" d="100"/>
          <a:sy n="150" d="100"/>
        </p:scale>
        <p:origin x="-424" y="-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77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-310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ifengcui:Documents:Events:2014:00.03.03.Congress:SCEC_Allocations_09-14-v7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ifengcui:Documents:Events:2014:00.03.03.Congress:SCEC_Allocations_09-14-v7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ifengcui:Documents:Events:2014:00.03.03.Congress:SCEC_Allocations_09-14-v7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ifengcui:Documents:Events:2014:00.03.03.Congress:SCEC_Allocations_09-14-v7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ifengcui:Documents:Events:2014:00.03.03.Congress:SCEC_Allocations_09-14-v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>
                <a:latin typeface="Helvetica" panose="020B0604020202020204" pitchFamily="34" charset="0"/>
                <a:cs typeface="Helvetica" panose="020B0604020202020204" pitchFamily="34" charset="0"/>
              </a:defRPr>
            </a:pPr>
            <a:r>
              <a:rPr lang="en-US" sz="1000" baseline="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Stiffness and Attenuation Time</a:t>
            </a: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(Sheet1!$A$5,Sheet1!$A$6)</c:f>
              <c:strCache>
                <c:ptCount val="2"/>
                <c:pt idx="0">
                  <c:v>CPU</c:v>
                </c:pt>
                <c:pt idx="1">
                  <c:v>GPU</c:v>
                </c:pt>
              </c:strCache>
            </c:strRef>
          </c:cat>
          <c:val>
            <c:numRef>
              <c:f>(Sheet1!$H$5,Sheet1!$H$6)</c:f>
              <c:numCache>
                <c:formatCode>General</c:formatCode>
                <c:ptCount val="2"/>
                <c:pt idx="0">
                  <c:v>346.22</c:v>
                </c:pt>
                <c:pt idx="1">
                  <c:v>51.32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37788520"/>
        <c:axId val="1837775048"/>
        <c:axId val="0"/>
      </c:bar3DChart>
      <c:catAx>
        <c:axId val="1837788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en-US"/>
          </a:p>
        </c:txPr>
        <c:crossAx val="1837775048"/>
        <c:crosses val="autoZero"/>
        <c:auto val="1"/>
        <c:lblAlgn val="ctr"/>
        <c:lblOffset val="100"/>
        <c:noMultiLvlLbl val="0"/>
      </c:catAx>
      <c:valAx>
        <c:axId val="18377750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Helvetica" panose="020B0604020202020204" pitchFamily="34" charset="0"/>
                    <a:cs typeface="Helvetica" panose="020B0604020202020204" pitchFamily="34" charset="0"/>
                  </a:defRPr>
                </a:pPr>
                <a:r>
                  <a:rPr lang="en-US">
                    <a:latin typeface="Helvetica" panose="020B0604020202020204" pitchFamily="34" charset="0"/>
                    <a:cs typeface="Helvetica" panose="020B0604020202020204" pitchFamily="34" charset="0"/>
                  </a:rPr>
                  <a:t>Wallclock</a:t>
                </a:r>
                <a:r>
                  <a:rPr lang="en-US" baseline="0">
                    <a:latin typeface="Helvetica" panose="020B0604020202020204" pitchFamily="34" charset="0"/>
                    <a:cs typeface="Helvetica" panose="020B0604020202020204" pitchFamily="34" charset="0"/>
                  </a:rPr>
                  <a:t> (s)</a:t>
                </a:r>
                <a:endParaRPr lang="en-US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837788520"/>
        <c:crosses val="autoZero"/>
        <c:crossBetween val="between"/>
      </c:valAx>
    </c:plotArea>
    <c:plotVisOnly val="1"/>
    <c:dispBlanksAs val="gap"/>
    <c:showDLblsOverMax val="0"/>
  </c:chart>
  <c:spPr>
    <a:solidFill>
      <a:schemeClr val="accent4">
        <a:lumMod val="20000"/>
        <a:lumOff val="80000"/>
      </a:schemeClr>
    </a:solidFill>
    <a:ln w="25400">
      <a:solidFill>
        <a:schemeClr val="accent4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>
                <a:latin typeface="Helvetica" panose="020B0604020202020204" pitchFamily="34" charset="0"/>
                <a:cs typeface="Helvetica" panose="020B0604020202020204" pitchFamily="34" charset="0"/>
              </a:defRPr>
            </a:pPr>
            <a:r>
              <a:rPr lang="en-US" sz="1000" baseline="0">
                <a:latin typeface="Helvetica" panose="020B0604020202020204" pitchFamily="34" charset="0"/>
                <a:cs typeface="Helvetica" panose="020B0604020202020204" pitchFamily="34" charset="0"/>
              </a:rPr>
              <a:t>Displacement Update Time</a:t>
            </a:r>
            <a:endParaRPr lang="en-US" sz="1000">
              <a:latin typeface="Helvetica" panose="020B0604020202020204" pitchFamily="34" charset="0"/>
              <a:cs typeface="Helvetica" panose="020B0604020202020204" pitchFamily="34" charset="0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Sheet1!$A$5:$A$6</c:f>
              <c:strCache>
                <c:ptCount val="2"/>
                <c:pt idx="0">
                  <c:v>CPU</c:v>
                </c:pt>
                <c:pt idx="1">
                  <c:v>GPU</c:v>
                </c:pt>
              </c:strCache>
            </c:strRef>
          </c:cat>
          <c:val>
            <c:numRef>
              <c:f>Sheet1!$I$5:$I$6</c:f>
              <c:numCache>
                <c:formatCode>General</c:formatCode>
                <c:ptCount val="2"/>
                <c:pt idx="0">
                  <c:v>29.92</c:v>
                </c:pt>
                <c:pt idx="1">
                  <c:v>12.36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05189912"/>
        <c:axId val="1837654792"/>
        <c:axId val="0"/>
      </c:bar3DChart>
      <c:catAx>
        <c:axId val="-2105189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en-US"/>
          </a:p>
        </c:txPr>
        <c:crossAx val="1837654792"/>
        <c:crosses val="autoZero"/>
        <c:auto val="1"/>
        <c:lblAlgn val="ctr"/>
        <c:lblOffset val="100"/>
        <c:noMultiLvlLbl val="0"/>
      </c:catAx>
      <c:valAx>
        <c:axId val="18376547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Helvetica" panose="020B0604020202020204" pitchFamily="34" charset="0"/>
                    <a:cs typeface="Helvetica" panose="020B0604020202020204" pitchFamily="34" charset="0"/>
                  </a:defRPr>
                </a:pPr>
                <a:r>
                  <a:rPr lang="en-US">
                    <a:latin typeface="Helvetica" panose="020B0604020202020204" pitchFamily="34" charset="0"/>
                    <a:cs typeface="Helvetica" panose="020B0604020202020204" pitchFamily="34" charset="0"/>
                  </a:rPr>
                  <a:t>Wallclock</a:t>
                </a:r>
                <a:r>
                  <a:rPr lang="en-US" baseline="0">
                    <a:latin typeface="Helvetica" panose="020B0604020202020204" pitchFamily="34" charset="0"/>
                    <a:cs typeface="Helvetica" panose="020B0604020202020204" pitchFamily="34" charset="0"/>
                  </a:rPr>
                  <a:t> (s)</a:t>
                </a:r>
                <a:endParaRPr lang="en-US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05189912"/>
        <c:crosses val="autoZero"/>
        <c:crossBetween val="between"/>
      </c:valAx>
    </c:plotArea>
    <c:plotVisOnly val="1"/>
    <c:dispBlanksAs val="gap"/>
    <c:showDLblsOverMax val="0"/>
  </c:chart>
  <c:spPr>
    <a:solidFill>
      <a:schemeClr val="accent4">
        <a:lumMod val="20000"/>
        <a:lumOff val="80000"/>
      </a:schemeClr>
    </a:solidFill>
    <a:ln w="25400">
      <a:solidFill>
        <a:schemeClr val="accent4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>
                <a:latin typeface="Helvetica" panose="020B0604020202020204" pitchFamily="34" charset="0"/>
                <a:cs typeface="Helvetica" panose="020B0604020202020204" pitchFamily="34" charset="0"/>
              </a:defRPr>
            </a:pPr>
            <a:r>
              <a:rPr lang="en-US" sz="1000" baseline="0" dirty="0">
                <a:latin typeface="Helvetica" panose="020B0604020202020204" pitchFamily="34" charset="0"/>
                <a:cs typeface="Helvetica" panose="020B0604020202020204" pitchFamily="34" charset="0"/>
              </a:rPr>
              <a:t>Solver Time</a:t>
            </a: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(Sheet1!$A$5,Sheet1!$A$6)</c:f>
              <c:strCache>
                <c:ptCount val="2"/>
                <c:pt idx="0">
                  <c:v>CPU</c:v>
                </c:pt>
                <c:pt idx="1">
                  <c:v>GPU</c:v>
                </c:pt>
              </c:strCache>
            </c:strRef>
          </c:cat>
          <c:val>
            <c:numRef>
              <c:f>(Sheet1!$C$5,Sheet1!$C$6)</c:f>
              <c:numCache>
                <c:formatCode>General</c:formatCode>
                <c:ptCount val="2"/>
                <c:pt idx="0">
                  <c:v>561.1</c:v>
                </c:pt>
                <c:pt idx="1">
                  <c:v>236.94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37996792"/>
        <c:axId val="-2104691176"/>
        <c:axId val="0"/>
      </c:bar3DChart>
      <c:catAx>
        <c:axId val="1837996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en-US"/>
          </a:p>
        </c:txPr>
        <c:crossAx val="-2104691176"/>
        <c:crosses val="autoZero"/>
        <c:auto val="1"/>
        <c:lblAlgn val="ctr"/>
        <c:lblOffset val="100"/>
        <c:noMultiLvlLbl val="0"/>
      </c:catAx>
      <c:valAx>
        <c:axId val="-21046911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Helvetica" panose="020B0604020202020204" pitchFamily="34" charset="0"/>
                    <a:cs typeface="Helvetica" panose="020B0604020202020204" pitchFamily="34" charset="0"/>
                  </a:defRPr>
                </a:pPr>
                <a:r>
                  <a:rPr lang="en-US">
                    <a:latin typeface="Helvetica" panose="020B0604020202020204" pitchFamily="34" charset="0"/>
                    <a:cs typeface="Helvetica" panose="020B0604020202020204" pitchFamily="34" charset="0"/>
                  </a:rPr>
                  <a:t>Wallclock</a:t>
                </a:r>
                <a:r>
                  <a:rPr lang="en-US" baseline="0">
                    <a:latin typeface="Helvetica" panose="020B0604020202020204" pitchFamily="34" charset="0"/>
                    <a:cs typeface="Helvetica" panose="020B0604020202020204" pitchFamily="34" charset="0"/>
                  </a:rPr>
                  <a:t> (s)</a:t>
                </a:r>
                <a:endParaRPr lang="en-US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837996792"/>
        <c:crosses val="autoZero"/>
        <c:crossBetween val="between"/>
      </c:valAx>
    </c:plotArea>
    <c:plotVisOnly val="1"/>
    <c:dispBlanksAs val="gap"/>
    <c:showDLblsOverMax val="0"/>
  </c:chart>
  <c:spPr>
    <a:solidFill>
      <a:schemeClr val="accent4">
        <a:lumMod val="20000"/>
        <a:lumOff val="80000"/>
      </a:schemeClr>
    </a:solidFill>
    <a:ln w="25400">
      <a:solidFill>
        <a:schemeClr val="accent4"/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983776866168"/>
          <c:y val="0.0423913007196764"/>
          <c:w val="0.83304564230597"/>
          <c:h val="0.874956703615482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triangle"/>
            <c:size val="5"/>
            <c:spPr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data!$C$36:$C$64</c:f>
              <c:numCache>
                <c:formatCode>General</c:formatCode>
                <c:ptCount val="29"/>
                <c:pt idx="0">
                  <c:v>36.0</c:v>
                </c:pt>
                <c:pt idx="1">
                  <c:v>91.8</c:v>
                </c:pt>
                <c:pt idx="2">
                  <c:v>183.0</c:v>
                </c:pt>
                <c:pt idx="3">
                  <c:v>367.0</c:v>
                </c:pt>
                <c:pt idx="4">
                  <c:v>367.0</c:v>
                </c:pt>
                <c:pt idx="5">
                  <c:v>367.0</c:v>
                </c:pt>
                <c:pt idx="6">
                  <c:v>367.0</c:v>
                </c:pt>
                <c:pt idx="7">
                  <c:v>596.0</c:v>
                </c:pt>
                <c:pt idx="8">
                  <c:v>1375.0</c:v>
                </c:pt>
                <c:pt idx="9">
                  <c:v>1456.0</c:v>
                </c:pt>
                <c:pt idx="10">
                  <c:v>1456.0</c:v>
                </c:pt>
                <c:pt idx="11">
                  <c:v>2331.0</c:v>
                </c:pt>
                <c:pt idx="12">
                  <c:v>2331.0</c:v>
                </c:pt>
                <c:pt idx="13">
                  <c:v>4701.0</c:v>
                </c:pt>
                <c:pt idx="14">
                  <c:v>8773.0</c:v>
                </c:pt>
                <c:pt idx="15">
                  <c:v>11280.0</c:v>
                </c:pt>
                <c:pt idx="16">
                  <c:v>20132.0</c:v>
                </c:pt>
                <c:pt idx="17">
                  <c:v>27112.0</c:v>
                </c:pt>
                <c:pt idx="18">
                  <c:v>54902.0</c:v>
                </c:pt>
                <c:pt idx="19">
                  <c:v>54902.0</c:v>
                </c:pt>
                <c:pt idx="28">
                  <c:v>0.0</c:v>
                </c:pt>
              </c:numCache>
            </c:numRef>
          </c:val>
          <c:smooth val="0"/>
        </c:ser>
        <c:ser>
          <c:idx val="1"/>
          <c:order val="1"/>
          <c:spPr>
            <a:ln>
              <a:noFill/>
            </a:ln>
          </c:spPr>
          <c:marker>
            <c:symbol val="triangle"/>
            <c:size val="5"/>
            <c:spPr>
              <a:noFill/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data!$D$36:$D$64</c:f>
              <c:numCache>
                <c:formatCode>General</c:formatCode>
                <c:ptCount val="29"/>
                <c:pt idx="0">
                  <c:v>41.0</c:v>
                </c:pt>
                <c:pt idx="1">
                  <c:v>70.8</c:v>
                </c:pt>
                <c:pt idx="2">
                  <c:v>136.0</c:v>
                </c:pt>
                <c:pt idx="3">
                  <c:v>280.0</c:v>
                </c:pt>
                <c:pt idx="4">
                  <c:v>280.0</c:v>
                </c:pt>
                <c:pt idx="5">
                  <c:v>280.0</c:v>
                </c:pt>
                <c:pt idx="6">
                  <c:v>280.0</c:v>
                </c:pt>
                <c:pt idx="7">
                  <c:v>478.0</c:v>
                </c:pt>
                <c:pt idx="8">
                  <c:v>1026.0</c:v>
                </c:pt>
                <c:pt idx="9">
                  <c:v>1105.0</c:v>
                </c:pt>
                <c:pt idx="10">
                  <c:v>1105.0</c:v>
                </c:pt>
                <c:pt idx="11">
                  <c:v>1759.0</c:v>
                </c:pt>
                <c:pt idx="12">
                  <c:v>1759.0</c:v>
                </c:pt>
                <c:pt idx="13">
                  <c:v>2566.0</c:v>
                </c:pt>
                <c:pt idx="14">
                  <c:v>8162.0</c:v>
                </c:pt>
                <c:pt idx="15">
                  <c:v>10511.0</c:v>
                </c:pt>
                <c:pt idx="16">
                  <c:v>16324.0</c:v>
                </c:pt>
                <c:pt idx="17">
                  <c:v>17590.0</c:v>
                </c:pt>
                <c:pt idx="18">
                  <c:v>33862.0</c:v>
                </c:pt>
                <c:pt idx="19">
                  <c:v>33862.0</c:v>
                </c:pt>
                <c:pt idx="28">
                  <c:v>0.0</c:v>
                </c:pt>
              </c:numCache>
            </c:numRef>
          </c:val>
          <c:smooth val="0"/>
        </c:ser>
        <c:ser>
          <c:idx val="2"/>
          <c:order val="2"/>
          <c:spPr>
            <a:ln w="28575" cmpd="sng"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data!$E$36:$E$64</c:f>
              <c:numCache>
                <c:formatCode>General</c:formatCode>
                <c:ptCount val="29"/>
                <c:pt idx="0">
                  <c:v>15.3</c:v>
                </c:pt>
                <c:pt idx="1">
                  <c:v>15.3</c:v>
                </c:pt>
                <c:pt idx="2">
                  <c:v>15.3</c:v>
                </c:pt>
                <c:pt idx="3">
                  <c:v>15.3</c:v>
                </c:pt>
                <c:pt idx="4">
                  <c:v>15.3</c:v>
                </c:pt>
                <c:pt idx="5">
                  <c:v>55.5</c:v>
                </c:pt>
                <c:pt idx="6">
                  <c:v>90.0</c:v>
                </c:pt>
                <c:pt idx="7">
                  <c:v>90.0</c:v>
                </c:pt>
                <c:pt idx="8">
                  <c:v>607.0</c:v>
                </c:pt>
                <c:pt idx="9">
                  <c:v>607.0</c:v>
                </c:pt>
                <c:pt idx="10">
                  <c:v>607.0</c:v>
                </c:pt>
                <c:pt idx="11">
                  <c:v>1028.0</c:v>
                </c:pt>
                <c:pt idx="12">
                  <c:v>1028.0</c:v>
                </c:pt>
                <c:pt idx="13">
                  <c:v>1028.0</c:v>
                </c:pt>
                <c:pt idx="14">
                  <c:v>1173.0</c:v>
                </c:pt>
                <c:pt idx="15">
                  <c:v>1173.0</c:v>
                </c:pt>
                <c:pt idx="16">
                  <c:v>1173.0</c:v>
                </c:pt>
                <c:pt idx="17">
                  <c:v>3959.0</c:v>
                </c:pt>
                <c:pt idx="18">
                  <c:v>8520.0</c:v>
                </c:pt>
                <c:pt idx="19">
                  <c:v>8520.0</c:v>
                </c:pt>
              </c:numCache>
            </c:numRef>
          </c:val>
          <c:smooth val="0"/>
        </c:ser>
        <c:ser>
          <c:idx val="3"/>
          <c:order val="3"/>
          <c:spPr>
            <a:ln w="28575" cmpd="sng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data!$F$36:$F$64</c:f>
              <c:numCache>
                <c:formatCode>General</c:formatCode>
                <c:ptCount val="29"/>
                <c:pt idx="0">
                  <c:v>9.8</c:v>
                </c:pt>
                <c:pt idx="1">
                  <c:v>9.8</c:v>
                </c:pt>
                <c:pt idx="2">
                  <c:v>9.8</c:v>
                </c:pt>
                <c:pt idx="3">
                  <c:v>9.8</c:v>
                </c:pt>
                <c:pt idx="4">
                  <c:v>9.8</c:v>
                </c:pt>
                <c:pt idx="5">
                  <c:v>41.5</c:v>
                </c:pt>
                <c:pt idx="6">
                  <c:v>63.0</c:v>
                </c:pt>
                <c:pt idx="7">
                  <c:v>63.0</c:v>
                </c:pt>
                <c:pt idx="8">
                  <c:v>463.0</c:v>
                </c:pt>
                <c:pt idx="9">
                  <c:v>463.0</c:v>
                </c:pt>
                <c:pt idx="10">
                  <c:v>463.0</c:v>
                </c:pt>
                <c:pt idx="11">
                  <c:v>831.0</c:v>
                </c:pt>
                <c:pt idx="12">
                  <c:v>831.0</c:v>
                </c:pt>
                <c:pt idx="13">
                  <c:v>831.0</c:v>
                </c:pt>
                <c:pt idx="14">
                  <c:v>919.0</c:v>
                </c:pt>
                <c:pt idx="15">
                  <c:v>919.0</c:v>
                </c:pt>
                <c:pt idx="16">
                  <c:v>919.0</c:v>
                </c:pt>
                <c:pt idx="17">
                  <c:v>2660.0</c:v>
                </c:pt>
                <c:pt idx="18">
                  <c:v>5168.0</c:v>
                </c:pt>
                <c:pt idx="19">
                  <c:v>5168.0</c:v>
                </c:pt>
              </c:numCache>
            </c:numRef>
          </c:val>
          <c:smooth val="0"/>
        </c:ser>
        <c:ser>
          <c:idx val="4"/>
          <c:order val="4"/>
          <c:spPr>
            <a:ln w="28575" cmpd="sng"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data!$G$36:$G$64</c:f>
              <c:numCache>
                <c:formatCode>General</c:formatCode>
                <c:ptCount val="29"/>
                <c:pt idx="0">
                  <c:v>22.94</c:v>
                </c:pt>
                <c:pt idx="1">
                  <c:v>91.8</c:v>
                </c:pt>
                <c:pt idx="2">
                  <c:v>183.0</c:v>
                </c:pt>
                <c:pt idx="3">
                  <c:v>367.0</c:v>
                </c:pt>
                <c:pt idx="4">
                  <c:v>367.0</c:v>
                </c:pt>
                <c:pt idx="5">
                  <c:v>367.0</c:v>
                </c:pt>
                <c:pt idx="6">
                  <c:v>367.0</c:v>
                </c:pt>
                <c:pt idx="7">
                  <c:v>596.0</c:v>
                </c:pt>
                <c:pt idx="8">
                  <c:v>1375.0</c:v>
                </c:pt>
                <c:pt idx="9">
                  <c:v>1456.0</c:v>
                </c:pt>
                <c:pt idx="10">
                  <c:v>1456.0</c:v>
                </c:pt>
                <c:pt idx="11">
                  <c:v>2331.0</c:v>
                </c:pt>
                <c:pt idx="12">
                  <c:v>2331.0</c:v>
                </c:pt>
                <c:pt idx="13">
                  <c:v>2331.0</c:v>
                </c:pt>
                <c:pt idx="14">
                  <c:v>2331.0</c:v>
                </c:pt>
                <c:pt idx="15">
                  <c:v>2331.0</c:v>
                </c:pt>
                <c:pt idx="16">
                  <c:v>20132.0</c:v>
                </c:pt>
                <c:pt idx="17">
                  <c:v>27112.0</c:v>
                </c:pt>
                <c:pt idx="18">
                  <c:v>27112.0</c:v>
                </c:pt>
                <c:pt idx="19">
                  <c:v>27112.0</c:v>
                </c:pt>
              </c:numCache>
            </c:numRef>
          </c:val>
          <c:smooth val="0"/>
        </c:ser>
        <c:ser>
          <c:idx val="5"/>
          <c:order val="5"/>
          <c:spPr>
            <a:ln w="28575" cmpd="sng">
              <a:solidFill>
                <a:schemeClr val="accent1">
                  <a:lumMod val="75000"/>
                </a:schemeClr>
              </a:solidFill>
              <a:prstDash val="sysDot"/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data!$H$36:$H$64</c:f>
              <c:numCache>
                <c:formatCode>General</c:formatCode>
                <c:ptCount val="29"/>
                <c:pt idx="0">
                  <c:v>19.94</c:v>
                </c:pt>
                <c:pt idx="1">
                  <c:v>70.8</c:v>
                </c:pt>
                <c:pt idx="2">
                  <c:v>136.0</c:v>
                </c:pt>
                <c:pt idx="3">
                  <c:v>280.0</c:v>
                </c:pt>
                <c:pt idx="4">
                  <c:v>280.0</c:v>
                </c:pt>
                <c:pt idx="5">
                  <c:v>280.0</c:v>
                </c:pt>
                <c:pt idx="6">
                  <c:v>280.0</c:v>
                </c:pt>
                <c:pt idx="7">
                  <c:v>478.0</c:v>
                </c:pt>
                <c:pt idx="8">
                  <c:v>1026.0</c:v>
                </c:pt>
                <c:pt idx="9">
                  <c:v>1105.0</c:v>
                </c:pt>
                <c:pt idx="10">
                  <c:v>1105.0</c:v>
                </c:pt>
                <c:pt idx="11">
                  <c:v>1759.0</c:v>
                </c:pt>
                <c:pt idx="12">
                  <c:v>1759.0</c:v>
                </c:pt>
                <c:pt idx="13">
                  <c:v>1759.0</c:v>
                </c:pt>
                <c:pt idx="14">
                  <c:v>1759.0</c:v>
                </c:pt>
                <c:pt idx="15">
                  <c:v>1759.0</c:v>
                </c:pt>
                <c:pt idx="16">
                  <c:v>16324.0</c:v>
                </c:pt>
                <c:pt idx="17">
                  <c:v>17590.0</c:v>
                </c:pt>
                <c:pt idx="18">
                  <c:v>17590.0</c:v>
                </c:pt>
                <c:pt idx="19">
                  <c:v>17590.0</c:v>
                </c:pt>
              </c:numCache>
            </c:numRef>
          </c:val>
          <c:smooth val="0"/>
        </c:ser>
        <c:ser>
          <c:idx val="6"/>
          <c:order val="6"/>
          <c:spPr>
            <a:ln>
              <a:noFill/>
            </a:ln>
          </c:spPr>
          <c:marker>
            <c:symbol val="none"/>
          </c:marker>
          <c:dLbls>
            <c:dLbl>
              <c:idx val="1"/>
              <c:layout>
                <c:manualLayout>
                  <c:x val="-0.0238690149803698"/>
                  <c:y val="0.0288953443926305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chemeClr val="bg1"/>
                        </a:solidFill>
                      </a:rPr>
                      <a:t>TS1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208852236088874"/>
                  <c:y val="0.0270205302007152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chemeClr val="bg1"/>
                        </a:solidFill>
                      </a:rPr>
                      <a:t>TS2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0240669620336455"/>
                  <c:y val="0.0291780275038436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chemeClr val="bg1"/>
                        </a:solidFill>
                      </a:rPr>
                      <a:t>SO-K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0.0276478845436799"/>
                  <c:y val="0.0291780275038435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chemeClr val="bg1"/>
                        </a:solidFill>
                      </a:rPr>
                      <a:t>SO-D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0.0210833899940781"/>
                  <c:y val="0.025487857707107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chemeClr val="bg1"/>
                        </a:solidFill>
                      </a:rPr>
                      <a:t>M8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0.0350109409190372"/>
                  <c:y val="0.055350553505535"/>
                </c:manualLayout>
              </c:layout>
              <c:tx>
                <c:rich>
                  <a:bodyPr/>
                  <a:lstStyle/>
                  <a:p>
                    <a:r>
                      <a:rPr lang="en-US" sz="1100" kern="1000">
                        <a:solidFill>
                          <a:schemeClr val="bg1"/>
                        </a:solidFill>
                      </a:rPr>
                      <a:t>CH-Z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0.0284463894967179"/>
                  <c:y val="0.033210332103321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chemeClr val="bg1"/>
                        </a:solidFill>
                      </a:rPr>
                      <a:t>CS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0.0192944092294871"/>
                  <c:y val="0.0261128523983046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chemeClr val="bg1"/>
                        </a:solidFill>
                      </a:rPr>
                      <a:t>RF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0.0181058495821727"/>
                  <c:y val="0.023732470334412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chemeClr val="bg1"/>
                        </a:solidFill>
                      </a:rPr>
                      <a:t>CS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ln>
                <a:noFill/>
              </a:ln>
            </c:spPr>
            <c:txPr>
              <a:bodyPr rot="0"/>
              <a:lstStyle/>
              <a:p>
                <a:pPr>
                  <a:defRPr sz="11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data!$I$36:$I$64</c:f>
              <c:numCache>
                <c:formatCode>General</c:formatCode>
                <c:ptCount val="29"/>
                <c:pt idx="1">
                  <c:v>0.04</c:v>
                </c:pt>
                <c:pt idx="3">
                  <c:v>0.68</c:v>
                </c:pt>
                <c:pt idx="7">
                  <c:v>7.3</c:v>
                </c:pt>
                <c:pt idx="9">
                  <c:v>27.0</c:v>
                </c:pt>
                <c:pt idx="12">
                  <c:v>223.0</c:v>
                </c:pt>
                <c:pt idx="17">
                  <c:v>0.0</c:v>
                </c:pt>
                <c:pt idx="18">
                  <c:v>2230.0</c:v>
                </c:pt>
                <c:pt idx="19">
                  <c:v>2760.0</c:v>
                </c:pt>
                <c:pt idx="21">
                  <c:v>0.0</c:v>
                </c:pt>
                <c:pt idx="23">
                  <c:v>0.0</c:v>
                </c:pt>
                <c:pt idx="25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5535768"/>
        <c:axId val="1795328536"/>
      </c:lineChart>
      <c:scatterChart>
        <c:scatterStyle val="lineMarker"/>
        <c:varyColors val="0"/>
        <c:ser>
          <c:idx val="7"/>
          <c:order val="7"/>
          <c:spPr>
            <a:ln w="47625">
              <a:noFill/>
            </a:ln>
          </c:spPr>
          <c:marker>
            <c:symbol val="none"/>
          </c:marker>
          <c:xVal>
            <c:strRef>
              <c:f>data!$N$36:$N$64</c:f>
              <c:strCache>
                <c:ptCount val="29"/>
                <c:pt idx="0">
                  <c:v>Jun-04</c:v>
                </c:pt>
                <c:pt idx="2">
                  <c:v>Jun-05</c:v>
                </c:pt>
                <c:pt idx="4">
                  <c:v>Jun-06</c:v>
                </c:pt>
                <c:pt idx="6">
                  <c:v>Jun-07</c:v>
                </c:pt>
                <c:pt idx="8">
                  <c:v>Jun-08</c:v>
                </c:pt>
                <c:pt idx="10">
                  <c:v>Jun-09</c:v>
                </c:pt>
                <c:pt idx="12">
                  <c:v>Jun-10</c:v>
                </c:pt>
                <c:pt idx="13">
                  <c:v> </c:v>
                </c:pt>
                <c:pt idx="14">
                  <c:v>Jun-11</c:v>
                </c:pt>
                <c:pt idx="16">
                  <c:v>Jun-12</c:v>
                </c:pt>
                <c:pt idx="17">
                  <c:v> </c:v>
                </c:pt>
                <c:pt idx="18">
                  <c:v>Jun-13</c:v>
                </c:pt>
                <c:pt idx="19">
                  <c:v>CyberShake</c:v>
                </c:pt>
                <c:pt idx="20">
                  <c:v>Jun-14</c:v>
                </c:pt>
                <c:pt idx="22">
                  <c:v>Jun-15</c:v>
                </c:pt>
                <c:pt idx="24">
                  <c:v>Jun-16</c:v>
                </c:pt>
                <c:pt idx="26">
                  <c:v>Jun-17</c:v>
                </c:pt>
                <c:pt idx="28">
                  <c:v>Jun-18</c:v>
                </c:pt>
              </c:strCache>
            </c:strRef>
          </c:xVal>
          <c:yVal>
            <c:numRef>
              <c:f>data!$K$36:$K$64</c:f>
              <c:numCache>
                <c:formatCode>General</c:formatCode>
                <c:ptCount val="29"/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23595.0</c:v>
                </c:pt>
                <c:pt idx="22">
                  <c:v>0.0</c:v>
                </c:pt>
                <c:pt idx="23">
                  <c:v>118478.0</c:v>
                </c:pt>
                <c:pt idx="24">
                  <c:v>0.0</c:v>
                </c:pt>
                <c:pt idx="25">
                  <c:v>758263.0</c:v>
                </c:pt>
                <c:pt idx="28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5535768"/>
        <c:axId val="1795328536"/>
      </c:scatterChart>
      <c:catAx>
        <c:axId val="1795535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95328536"/>
        <c:crossesAt val="0.01"/>
        <c:auto val="1"/>
        <c:lblAlgn val="ctr"/>
        <c:lblOffset val="100"/>
        <c:noMultiLvlLbl val="0"/>
      </c:catAx>
      <c:valAx>
        <c:axId val="1795328536"/>
        <c:scaling>
          <c:logBase val="10.0"/>
          <c:orientation val="minMax"/>
        </c:scaling>
        <c:delete val="0"/>
        <c:axPos val="l"/>
        <c:majorGridlines/>
        <c:numFmt formatCode="[&lt;1]\ #,##0.00\ &quot;TF/s&quot;;[&gt;=1]##,##0\ &quot;TF/s&quot;" sourceLinked="0"/>
        <c:majorTickMark val="out"/>
        <c:minorTickMark val="out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95535768"/>
        <c:crosses val="autoZero"/>
        <c:crossBetween val="between"/>
        <c:majorUnit val="10.0"/>
        <c:minorUnit val="10.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900" b="1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983776866168"/>
          <c:y val="0.0423913007196764"/>
          <c:w val="0.83304564230597"/>
          <c:h val="0.874956703615482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triangle"/>
            <c:size val="5"/>
            <c:spPr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data!$C$36:$C$64</c:f>
              <c:numCache>
                <c:formatCode>General</c:formatCode>
                <c:ptCount val="29"/>
                <c:pt idx="0">
                  <c:v>36.0</c:v>
                </c:pt>
                <c:pt idx="1">
                  <c:v>91.8</c:v>
                </c:pt>
                <c:pt idx="2">
                  <c:v>183.0</c:v>
                </c:pt>
                <c:pt idx="3">
                  <c:v>367.0</c:v>
                </c:pt>
                <c:pt idx="4">
                  <c:v>367.0</c:v>
                </c:pt>
                <c:pt idx="5">
                  <c:v>367.0</c:v>
                </c:pt>
                <c:pt idx="6">
                  <c:v>367.0</c:v>
                </c:pt>
                <c:pt idx="7">
                  <c:v>596.0</c:v>
                </c:pt>
                <c:pt idx="8">
                  <c:v>1375.0</c:v>
                </c:pt>
                <c:pt idx="9">
                  <c:v>1456.0</c:v>
                </c:pt>
                <c:pt idx="10">
                  <c:v>1456.0</c:v>
                </c:pt>
                <c:pt idx="11">
                  <c:v>2331.0</c:v>
                </c:pt>
                <c:pt idx="12">
                  <c:v>2331.0</c:v>
                </c:pt>
                <c:pt idx="13">
                  <c:v>4701.0</c:v>
                </c:pt>
                <c:pt idx="14">
                  <c:v>8773.0</c:v>
                </c:pt>
                <c:pt idx="15">
                  <c:v>11280.0</c:v>
                </c:pt>
                <c:pt idx="16">
                  <c:v>20132.0</c:v>
                </c:pt>
                <c:pt idx="17">
                  <c:v>27112.0</c:v>
                </c:pt>
                <c:pt idx="18">
                  <c:v>54902.0</c:v>
                </c:pt>
                <c:pt idx="19">
                  <c:v>54902.0</c:v>
                </c:pt>
                <c:pt idx="28">
                  <c:v>0.0</c:v>
                </c:pt>
              </c:numCache>
            </c:numRef>
          </c:val>
          <c:smooth val="0"/>
        </c:ser>
        <c:ser>
          <c:idx val="1"/>
          <c:order val="1"/>
          <c:spPr>
            <a:ln>
              <a:noFill/>
            </a:ln>
          </c:spPr>
          <c:marker>
            <c:symbol val="triangle"/>
            <c:size val="5"/>
            <c:spPr>
              <a:noFill/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data!$D$36:$D$64</c:f>
              <c:numCache>
                <c:formatCode>General</c:formatCode>
                <c:ptCount val="29"/>
                <c:pt idx="0">
                  <c:v>41.0</c:v>
                </c:pt>
                <c:pt idx="1">
                  <c:v>70.8</c:v>
                </c:pt>
                <c:pt idx="2">
                  <c:v>136.0</c:v>
                </c:pt>
                <c:pt idx="3">
                  <c:v>280.0</c:v>
                </c:pt>
                <c:pt idx="4">
                  <c:v>280.0</c:v>
                </c:pt>
                <c:pt idx="5">
                  <c:v>280.0</c:v>
                </c:pt>
                <c:pt idx="6">
                  <c:v>280.0</c:v>
                </c:pt>
                <c:pt idx="7">
                  <c:v>478.0</c:v>
                </c:pt>
                <c:pt idx="8">
                  <c:v>1026.0</c:v>
                </c:pt>
                <c:pt idx="9">
                  <c:v>1105.0</c:v>
                </c:pt>
                <c:pt idx="10">
                  <c:v>1105.0</c:v>
                </c:pt>
                <c:pt idx="11">
                  <c:v>1759.0</c:v>
                </c:pt>
                <c:pt idx="12">
                  <c:v>1759.0</c:v>
                </c:pt>
                <c:pt idx="13">
                  <c:v>2566.0</c:v>
                </c:pt>
                <c:pt idx="14">
                  <c:v>8162.0</c:v>
                </c:pt>
                <c:pt idx="15">
                  <c:v>10511.0</c:v>
                </c:pt>
                <c:pt idx="16">
                  <c:v>16324.0</c:v>
                </c:pt>
                <c:pt idx="17">
                  <c:v>17590.0</c:v>
                </c:pt>
                <c:pt idx="18">
                  <c:v>33862.0</c:v>
                </c:pt>
                <c:pt idx="19">
                  <c:v>33862.0</c:v>
                </c:pt>
                <c:pt idx="28">
                  <c:v>0.0</c:v>
                </c:pt>
              </c:numCache>
            </c:numRef>
          </c:val>
          <c:smooth val="0"/>
        </c:ser>
        <c:ser>
          <c:idx val="2"/>
          <c:order val="2"/>
          <c:spPr>
            <a:ln w="28575" cmpd="sng"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data!$E$36:$E$64</c:f>
              <c:numCache>
                <c:formatCode>General</c:formatCode>
                <c:ptCount val="29"/>
                <c:pt idx="0">
                  <c:v>15.3</c:v>
                </c:pt>
                <c:pt idx="1">
                  <c:v>15.3</c:v>
                </c:pt>
                <c:pt idx="2">
                  <c:v>15.3</c:v>
                </c:pt>
                <c:pt idx="3">
                  <c:v>15.3</c:v>
                </c:pt>
                <c:pt idx="4">
                  <c:v>15.3</c:v>
                </c:pt>
                <c:pt idx="5">
                  <c:v>55.5</c:v>
                </c:pt>
                <c:pt idx="6">
                  <c:v>90.0</c:v>
                </c:pt>
                <c:pt idx="7">
                  <c:v>90.0</c:v>
                </c:pt>
                <c:pt idx="8">
                  <c:v>607.0</c:v>
                </c:pt>
                <c:pt idx="9">
                  <c:v>607.0</c:v>
                </c:pt>
                <c:pt idx="10">
                  <c:v>607.0</c:v>
                </c:pt>
                <c:pt idx="11">
                  <c:v>1028.0</c:v>
                </c:pt>
                <c:pt idx="12">
                  <c:v>1028.0</c:v>
                </c:pt>
                <c:pt idx="13">
                  <c:v>1028.0</c:v>
                </c:pt>
                <c:pt idx="14">
                  <c:v>1173.0</c:v>
                </c:pt>
                <c:pt idx="15">
                  <c:v>1173.0</c:v>
                </c:pt>
                <c:pt idx="16">
                  <c:v>1173.0</c:v>
                </c:pt>
                <c:pt idx="17">
                  <c:v>3959.0</c:v>
                </c:pt>
                <c:pt idx="18">
                  <c:v>8520.0</c:v>
                </c:pt>
                <c:pt idx="19">
                  <c:v>8520.0</c:v>
                </c:pt>
              </c:numCache>
            </c:numRef>
          </c:val>
          <c:smooth val="0"/>
        </c:ser>
        <c:ser>
          <c:idx val="3"/>
          <c:order val="3"/>
          <c:spPr>
            <a:ln w="28575" cmpd="sng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data!$F$36:$F$64</c:f>
              <c:numCache>
                <c:formatCode>General</c:formatCode>
                <c:ptCount val="29"/>
                <c:pt idx="0">
                  <c:v>9.8</c:v>
                </c:pt>
                <c:pt idx="1">
                  <c:v>9.8</c:v>
                </c:pt>
                <c:pt idx="2">
                  <c:v>9.8</c:v>
                </c:pt>
                <c:pt idx="3">
                  <c:v>9.8</c:v>
                </c:pt>
                <c:pt idx="4">
                  <c:v>9.8</c:v>
                </c:pt>
                <c:pt idx="5">
                  <c:v>41.5</c:v>
                </c:pt>
                <c:pt idx="6">
                  <c:v>63.0</c:v>
                </c:pt>
                <c:pt idx="7">
                  <c:v>63.0</c:v>
                </c:pt>
                <c:pt idx="8">
                  <c:v>463.0</c:v>
                </c:pt>
                <c:pt idx="9">
                  <c:v>463.0</c:v>
                </c:pt>
                <c:pt idx="10">
                  <c:v>463.0</c:v>
                </c:pt>
                <c:pt idx="11">
                  <c:v>831.0</c:v>
                </c:pt>
                <c:pt idx="12">
                  <c:v>831.0</c:v>
                </c:pt>
                <c:pt idx="13">
                  <c:v>831.0</c:v>
                </c:pt>
                <c:pt idx="14">
                  <c:v>919.0</c:v>
                </c:pt>
                <c:pt idx="15">
                  <c:v>919.0</c:v>
                </c:pt>
                <c:pt idx="16">
                  <c:v>919.0</c:v>
                </c:pt>
                <c:pt idx="17">
                  <c:v>2660.0</c:v>
                </c:pt>
                <c:pt idx="18">
                  <c:v>5168.0</c:v>
                </c:pt>
                <c:pt idx="19">
                  <c:v>5168.0</c:v>
                </c:pt>
              </c:numCache>
            </c:numRef>
          </c:val>
          <c:smooth val="0"/>
        </c:ser>
        <c:ser>
          <c:idx val="4"/>
          <c:order val="4"/>
          <c:spPr>
            <a:ln w="28575" cmpd="sng"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data!$G$36:$G$64</c:f>
              <c:numCache>
                <c:formatCode>General</c:formatCode>
                <c:ptCount val="29"/>
                <c:pt idx="0">
                  <c:v>22.94</c:v>
                </c:pt>
                <c:pt idx="1">
                  <c:v>91.8</c:v>
                </c:pt>
                <c:pt idx="2">
                  <c:v>183.0</c:v>
                </c:pt>
                <c:pt idx="3">
                  <c:v>367.0</c:v>
                </c:pt>
                <c:pt idx="4">
                  <c:v>367.0</c:v>
                </c:pt>
                <c:pt idx="5">
                  <c:v>367.0</c:v>
                </c:pt>
                <c:pt idx="6">
                  <c:v>367.0</c:v>
                </c:pt>
                <c:pt idx="7">
                  <c:v>596.0</c:v>
                </c:pt>
                <c:pt idx="8">
                  <c:v>1375.0</c:v>
                </c:pt>
                <c:pt idx="9">
                  <c:v>1456.0</c:v>
                </c:pt>
                <c:pt idx="10">
                  <c:v>1456.0</c:v>
                </c:pt>
                <c:pt idx="11">
                  <c:v>2331.0</c:v>
                </c:pt>
                <c:pt idx="12">
                  <c:v>2331.0</c:v>
                </c:pt>
                <c:pt idx="13">
                  <c:v>2331.0</c:v>
                </c:pt>
                <c:pt idx="14">
                  <c:v>2331.0</c:v>
                </c:pt>
                <c:pt idx="15">
                  <c:v>2331.0</c:v>
                </c:pt>
                <c:pt idx="16">
                  <c:v>20132.0</c:v>
                </c:pt>
                <c:pt idx="17">
                  <c:v>27112.0</c:v>
                </c:pt>
                <c:pt idx="18">
                  <c:v>27112.0</c:v>
                </c:pt>
                <c:pt idx="19">
                  <c:v>27112.0</c:v>
                </c:pt>
              </c:numCache>
            </c:numRef>
          </c:val>
          <c:smooth val="0"/>
        </c:ser>
        <c:ser>
          <c:idx val="5"/>
          <c:order val="5"/>
          <c:spPr>
            <a:ln w="28575" cmpd="sng">
              <a:solidFill>
                <a:schemeClr val="accent1">
                  <a:lumMod val="75000"/>
                </a:schemeClr>
              </a:solidFill>
              <a:prstDash val="sysDot"/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data!$H$36:$H$64</c:f>
              <c:numCache>
                <c:formatCode>General</c:formatCode>
                <c:ptCount val="29"/>
                <c:pt idx="0">
                  <c:v>19.94</c:v>
                </c:pt>
                <c:pt idx="1">
                  <c:v>70.8</c:v>
                </c:pt>
                <c:pt idx="2">
                  <c:v>136.0</c:v>
                </c:pt>
                <c:pt idx="3">
                  <c:v>280.0</c:v>
                </c:pt>
                <c:pt idx="4">
                  <c:v>280.0</c:v>
                </c:pt>
                <c:pt idx="5">
                  <c:v>280.0</c:v>
                </c:pt>
                <c:pt idx="6">
                  <c:v>280.0</c:v>
                </c:pt>
                <c:pt idx="7">
                  <c:v>478.0</c:v>
                </c:pt>
                <c:pt idx="8">
                  <c:v>1026.0</c:v>
                </c:pt>
                <c:pt idx="9">
                  <c:v>1105.0</c:v>
                </c:pt>
                <c:pt idx="10">
                  <c:v>1105.0</c:v>
                </c:pt>
                <c:pt idx="11">
                  <c:v>1759.0</c:v>
                </c:pt>
                <c:pt idx="12">
                  <c:v>1759.0</c:v>
                </c:pt>
                <c:pt idx="13">
                  <c:v>1759.0</c:v>
                </c:pt>
                <c:pt idx="14">
                  <c:v>1759.0</c:v>
                </c:pt>
                <c:pt idx="15">
                  <c:v>1759.0</c:v>
                </c:pt>
                <c:pt idx="16">
                  <c:v>16324.0</c:v>
                </c:pt>
                <c:pt idx="17">
                  <c:v>17590.0</c:v>
                </c:pt>
                <c:pt idx="18">
                  <c:v>17590.0</c:v>
                </c:pt>
                <c:pt idx="19">
                  <c:v>17590.0</c:v>
                </c:pt>
              </c:numCache>
            </c:numRef>
          </c:val>
          <c:smooth val="0"/>
        </c:ser>
        <c:ser>
          <c:idx val="6"/>
          <c:order val="6"/>
          <c:spPr>
            <a:ln>
              <a:noFill/>
            </a:ln>
          </c:spPr>
          <c:marker>
            <c:symbol val="square"/>
            <c:size val="5"/>
            <c:spPr>
              <a:solidFill>
                <a:srgbClr val="800000"/>
              </a:solidFill>
              <a:ln>
                <a:solidFill>
                  <a:srgbClr val="800000"/>
                </a:solidFill>
              </a:ln>
            </c:spPr>
          </c:marker>
          <c:dLbls>
            <c:dLbl>
              <c:idx val="1"/>
              <c:layout>
                <c:manualLayout>
                  <c:x val="-0.0238690149803698"/>
                  <c:y val="0.0288953443926305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TS1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208852236088874"/>
                  <c:y val="0.0270205302007152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TS2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0240669620336455"/>
                  <c:y val="0.0291780275038436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SO-K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0.0276478845436799"/>
                  <c:y val="0.0291780275038435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SO-D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0.0210833899940781"/>
                  <c:y val="0.025487857707107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M8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0.0350109409190372"/>
                  <c:y val="0.055350553505535"/>
                </c:manualLayout>
              </c:layout>
              <c:tx>
                <c:rich>
                  <a:bodyPr/>
                  <a:lstStyle/>
                  <a:p>
                    <a:r>
                      <a:rPr lang="en-US" sz="1100" kern="1000">
                        <a:solidFill>
                          <a:srgbClr val="800000"/>
                        </a:solidFill>
                      </a:rPr>
                      <a:t>CH-Z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0.0284463894967179"/>
                  <c:y val="0.033210332103321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CS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0.0192944092294871"/>
                  <c:y val="0.0261128523983046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RF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0.0181058495821727"/>
                  <c:y val="0.023732470334412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CS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ln>
                <a:noFill/>
              </a:ln>
            </c:spPr>
            <c:txPr>
              <a:bodyPr rot="0"/>
              <a:lstStyle/>
              <a:p>
                <a:pPr>
                  <a:defRPr sz="1100">
                    <a:solidFill>
                      <a:srgbClr val="800000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data!$I$36:$I$64</c:f>
              <c:numCache>
                <c:formatCode>General</c:formatCode>
                <c:ptCount val="29"/>
                <c:pt idx="1">
                  <c:v>0.04</c:v>
                </c:pt>
                <c:pt idx="3">
                  <c:v>0.68</c:v>
                </c:pt>
                <c:pt idx="7">
                  <c:v>7.3</c:v>
                </c:pt>
                <c:pt idx="9">
                  <c:v>27.0</c:v>
                </c:pt>
                <c:pt idx="12">
                  <c:v>223.0</c:v>
                </c:pt>
                <c:pt idx="17">
                  <c:v>0.0</c:v>
                </c:pt>
                <c:pt idx="18">
                  <c:v>2230.0</c:v>
                </c:pt>
                <c:pt idx="19">
                  <c:v>2760.0</c:v>
                </c:pt>
                <c:pt idx="21">
                  <c:v>0.0</c:v>
                </c:pt>
                <c:pt idx="23">
                  <c:v>0.0</c:v>
                </c:pt>
                <c:pt idx="25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5398056"/>
        <c:axId val="1795388280"/>
      </c:lineChart>
      <c:scatterChart>
        <c:scatterStyle val="lineMarker"/>
        <c:varyColors val="0"/>
        <c:ser>
          <c:idx val="7"/>
          <c:order val="7"/>
          <c:spPr>
            <a:ln w="47625">
              <a:noFill/>
            </a:ln>
          </c:spPr>
          <c:marker>
            <c:symbol val="none"/>
          </c:marker>
          <c:xVal>
            <c:strRef>
              <c:f>data!$N$36:$N$64</c:f>
              <c:strCache>
                <c:ptCount val="29"/>
                <c:pt idx="0">
                  <c:v>Jun-04</c:v>
                </c:pt>
                <c:pt idx="2">
                  <c:v>Jun-05</c:v>
                </c:pt>
                <c:pt idx="4">
                  <c:v>Jun-06</c:v>
                </c:pt>
                <c:pt idx="6">
                  <c:v>Jun-07</c:v>
                </c:pt>
                <c:pt idx="8">
                  <c:v>Jun-08</c:v>
                </c:pt>
                <c:pt idx="10">
                  <c:v>Jun-09</c:v>
                </c:pt>
                <c:pt idx="12">
                  <c:v>Jun-10</c:v>
                </c:pt>
                <c:pt idx="13">
                  <c:v> </c:v>
                </c:pt>
                <c:pt idx="14">
                  <c:v>Jun-11</c:v>
                </c:pt>
                <c:pt idx="16">
                  <c:v>Jun-12</c:v>
                </c:pt>
                <c:pt idx="17">
                  <c:v> </c:v>
                </c:pt>
                <c:pt idx="18">
                  <c:v>Jun-13</c:v>
                </c:pt>
                <c:pt idx="19">
                  <c:v>CyberShake</c:v>
                </c:pt>
                <c:pt idx="20">
                  <c:v>Jun-14</c:v>
                </c:pt>
                <c:pt idx="22">
                  <c:v>Jun-15</c:v>
                </c:pt>
                <c:pt idx="24">
                  <c:v>Jun-16</c:v>
                </c:pt>
                <c:pt idx="26">
                  <c:v>Jun-17</c:v>
                </c:pt>
                <c:pt idx="28">
                  <c:v>Jun-18</c:v>
                </c:pt>
              </c:strCache>
            </c:strRef>
          </c:xVal>
          <c:yVal>
            <c:numRef>
              <c:f>data!$K$36:$K$64</c:f>
              <c:numCache>
                <c:formatCode>General</c:formatCode>
                <c:ptCount val="29"/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23595.0</c:v>
                </c:pt>
                <c:pt idx="22">
                  <c:v>0.0</c:v>
                </c:pt>
                <c:pt idx="23">
                  <c:v>118478.0</c:v>
                </c:pt>
                <c:pt idx="24">
                  <c:v>0.0</c:v>
                </c:pt>
                <c:pt idx="25">
                  <c:v>758263.0</c:v>
                </c:pt>
                <c:pt idx="28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5398056"/>
        <c:axId val="1795388280"/>
      </c:scatterChart>
      <c:catAx>
        <c:axId val="1795398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95388280"/>
        <c:crossesAt val="0.01"/>
        <c:auto val="1"/>
        <c:lblAlgn val="ctr"/>
        <c:lblOffset val="100"/>
        <c:noMultiLvlLbl val="0"/>
      </c:catAx>
      <c:valAx>
        <c:axId val="1795388280"/>
        <c:scaling>
          <c:logBase val="10.0"/>
          <c:orientation val="minMax"/>
        </c:scaling>
        <c:delete val="0"/>
        <c:axPos val="l"/>
        <c:majorGridlines/>
        <c:numFmt formatCode="[&lt;1]\ #,##0.00\ &quot;TF/s&quot;;[&gt;=1]##,##0\ &quot;TF/s&quot;" sourceLinked="0"/>
        <c:majorTickMark val="out"/>
        <c:minorTickMark val="out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95398056"/>
        <c:crosses val="autoZero"/>
        <c:crossBetween val="between"/>
        <c:majorUnit val="10.0"/>
        <c:minorUnit val="10.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900" b="1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983776866168"/>
          <c:y val="0.0423913007196764"/>
          <c:w val="0.83304564230597"/>
          <c:h val="0.874956703615482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triangle"/>
            <c:size val="5"/>
            <c:spPr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data!$C$36:$C$64</c:f>
              <c:numCache>
                <c:formatCode>General</c:formatCode>
                <c:ptCount val="29"/>
                <c:pt idx="0">
                  <c:v>36.0</c:v>
                </c:pt>
                <c:pt idx="1">
                  <c:v>91.8</c:v>
                </c:pt>
                <c:pt idx="2">
                  <c:v>183.0</c:v>
                </c:pt>
                <c:pt idx="3">
                  <c:v>367.0</c:v>
                </c:pt>
                <c:pt idx="4">
                  <c:v>367.0</c:v>
                </c:pt>
                <c:pt idx="5">
                  <c:v>367.0</c:v>
                </c:pt>
                <c:pt idx="6">
                  <c:v>367.0</c:v>
                </c:pt>
                <c:pt idx="7">
                  <c:v>596.0</c:v>
                </c:pt>
                <c:pt idx="8">
                  <c:v>1375.0</c:v>
                </c:pt>
                <c:pt idx="9">
                  <c:v>1456.0</c:v>
                </c:pt>
                <c:pt idx="10">
                  <c:v>1456.0</c:v>
                </c:pt>
                <c:pt idx="11">
                  <c:v>2331.0</c:v>
                </c:pt>
                <c:pt idx="12">
                  <c:v>2331.0</c:v>
                </c:pt>
                <c:pt idx="13">
                  <c:v>4701.0</c:v>
                </c:pt>
                <c:pt idx="14">
                  <c:v>8773.0</c:v>
                </c:pt>
                <c:pt idx="15">
                  <c:v>11280.0</c:v>
                </c:pt>
                <c:pt idx="16">
                  <c:v>20132.0</c:v>
                </c:pt>
                <c:pt idx="17">
                  <c:v>27112.0</c:v>
                </c:pt>
                <c:pt idx="18">
                  <c:v>54902.0</c:v>
                </c:pt>
                <c:pt idx="19">
                  <c:v>54902.0</c:v>
                </c:pt>
                <c:pt idx="28">
                  <c:v>0.0</c:v>
                </c:pt>
              </c:numCache>
            </c:numRef>
          </c:val>
          <c:smooth val="0"/>
        </c:ser>
        <c:ser>
          <c:idx val="1"/>
          <c:order val="1"/>
          <c:spPr>
            <a:ln>
              <a:noFill/>
            </a:ln>
          </c:spPr>
          <c:marker>
            <c:symbol val="triangle"/>
            <c:size val="5"/>
            <c:spPr>
              <a:noFill/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data!$D$36:$D$64</c:f>
              <c:numCache>
                <c:formatCode>General</c:formatCode>
                <c:ptCount val="29"/>
                <c:pt idx="0">
                  <c:v>41.0</c:v>
                </c:pt>
                <c:pt idx="1">
                  <c:v>70.8</c:v>
                </c:pt>
                <c:pt idx="2">
                  <c:v>136.0</c:v>
                </c:pt>
                <c:pt idx="3">
                  <c:v>280.0</c:v>
                </c:pt>
                <c:pt idx="4">
                  <c:v>280.0</c:v>
                </c:pt>
                <c:pt idx="5">
                  <c:v>280.0</c:v>
                </c:pt>
                <c:pt idx="6">
                  <c:v>280.0</c:v>
                </c:pt>
                <c:pt idx="7">
                  <c:v>478.0</c:v>
                </c:pt>
                <c:pt idx="8">
                  <c:v>1026.0</c:v>
                </c:pt>
                <c:pt idx="9">
                  <c:v>1105.0</c:v>
                </c:pt>
                <c:pt idx="10">
                  <c:v>1105.0</c:v>
                </c:pt>
                <c:pt idx="11">
                  <c:v>1759.0</c:v>
                </c:pt>
                <c:pt idx="12">
                  <c:v>1759.0</c:v>
                </c:pt>
                <c:pt idx="13">
                  <c:v>2566.0</c:v>
                </c:pt>
                <c:pt idx="14">
                  <c:v>8162.0</c:v>
                </c:pt>
                <c:pt idx="15">
                  <c:v>10511.0</c:v>
                </c:pt>
                <c:pt idx="16">
                  <c:v>16324.0</c:v>
                </c:pt>
                <c:pt idx="17">
                  <c:v>17590.0</c:v>
                </c:pt>
                <c:pt idx="18">
                  <c:v>33862.0</c:v>
                </c:pt>
                <c:pt idx="19">
                  <c:v>33862.0</c:v>
                </c:pt>
                <c:pt idx="28">
                  <c:v>0.0</c:v>
                </c:pt>
              </c:numCache>
            </c:numRef>
          </c:val>
          <c:smooth val="0"/>
        </c:ser>
        <c:ser>
          <c:idx val="2"/>
          <c:order val="2"/>
          <c:spPr>
            <a:ln w="28575" cmpd="sng"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data!$E$36:$E$64</c:f>
              <c:numCache>
                <c:formatCode>General</c:formatCode>
                <c:ptCount val="29"/>
                <c:pt idx="0">
                  <c:v>15.3</c:v>
                </c:pt>
                <c:pt idx="1">
                  <c:v>15.3</c:v>
                </c:pt>
                <c:pt idx="2">
                  <c:v>15.3</c:v>
                </c:pt>
                <c:pt idx="3">
                  <c:v>15.3</c:v>
                </c:pt>
                <c:pt idx="4">
                  <c:v>15.3</c:v>
                </c:pt>
                <c:pt idx="5">
                  <c:v>55.5</c:v>
                </c:pt>
                <c:pt idx="6">
                  <c:v>90.0</c:v>
                </c:pt>
                <c:pt idx="7">
                  <c:v>90.0</c:v>
                </c:pt>
                <c:pt idx="8">
                  <c:v>607.0</c:v>
                </c:pt>
                <c:pt idx="9">
                  <c:v>607.0</c:v>
                </c:pt>
                <c:pt idx="10">
                  <c:v>607.0</c:v>
                </c:pt>
                <c:pt idx="11">
                  <c:v>1028.0</c:v>
                </c:pt>
                <c:pt idx="12">
                  <c:v>1028.0</c:v>
                </c:pt>
                <c:pt idx="13">
                  <c:v>1028.0</c:v>
                </c:pt>
                <c:pt idx="14">
                  <c:v>1173.0</c:v>
                </c:pt>
                <c:pt idx="15">
                  <c:v>1173.0</c:v>
                </c:pt>
                <c:pt idx="16">
                  <c:v>1173.0</c:v>
                </c:pt>
                <c:pt idx="17">
                  <c:v>3959.0</c:v>
                </c:pt>
                <c:pt idx="18">
                  <c:v>8520.0</c:v>
                </c:pt>
                <c:pt idx="19">
                  <c:v>8520.0</c:v>
                </c:pt>
              </c:numCache>
            </c:numRef>
          </c:val>
          <c:smooth val="0"/>
        </c:ser>
        <c:ser>
          <c:idx val="3"/>
          <c:order val="3"/>
          <c:spPr>
            <a:ln w="28575" cmpd="sng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data!$F$36:$F$64</c:f>
              <c:numCache>
                <c:formatCode>General</c:formatCode>
                <c:ptCount val="29"/>
                <c:pt idx="0">
                  <c:v>9.8</c:v>
                </c:pt>
                <c:pt idx="1">
                  <c:v>9.8</c:v>
                </c:pt>
                <c:pt idx="2">
                  <c:v>9.8</c:v>
                </c:pt>
                <c:pt idx="3">
                  <c:v>9.8</c:v>
                </c:pt>
                <c:pt idx="4">
                  <c:v>9.8</c:v>
                </c:pt>
                <c:pt idx="5">
                  <c:v>41.5</c:v>
                </c:pt>
                <c:pt idx="6">
                  <c:v>63.0</c:v>
                </c:pt>
                <c:pt idx="7">
                  <c:v>63.0</c:v>
                </c:pt>
                <c:pt idx="8">
                  <c:v>463.0</c:v>
                </c:pt>
                <c:pt idx="9">
                  <c:v>463.0</c:v>
                </c:pt>
                <c:pt idx="10">
                  <c:v>463.0</c:v>
                </c:pt>
                <c:pt idx="11">
                  <c:v>831.0</c:v>
                </c:pt>
                <c:pt idx="12">
                  <c:v>831.0</c:v>
                </c:pt>
                <c:pt idx="13">
                  <c:v>831.0</c:v>
                </c:pt>
                <c:pt idx="14">
                  <c:v>919.0</c:v>
                </c:pt>
                <c:pt idx="15">
                  <c:v>919.0</c:v>
                </c:pt>
                <c:pt idx="16">
                  <c:v>919.0</c:v>
                </c:pt>
                <c:pt idx="17">
                  <c:v>2660.0</c:v>
                </c:pt>
                <c:pt idx="18">
                  <c:v>5168.0</c:v>
                </c:pt>
                <c:pt idx="19">
                  <c:v>5168.0</c:v>
                </c:pt>
              </c:numCache>
            </c:numRef>
          </c:val>
          <c:smooth val="0"/>
        </c:ser>
        <c:ser>
          <c:idx val="4"/>
          <c:order val="4"/>
          <c:spPr>
            <a:ln w="28575" cmpd="sng"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data!$G$36:$G$64</c:f>
              <c:numCache>
                <c:formatCode>General</c:formatCode>
                <c:ptCount val="29"/>
                <c:pt idx="0">
                  <c:v>22.94</c:v>
                </c:pt>
                <c:pt idx="1">
                  <c:v>91.8</c:v>
                </c:pt>
                <c:pt idx="2">
                  <c:v>183.0</c:v>
                </c:pt>
                <c:pt idx="3">
                  <c:v>367.0</c:v>
                </c:pt>
                <c:pt idx="4">
                  <c:v>367.0</c:v>
                </c:pt>
                <c:pt idx="5">
                  <c:v>367.0</c:v>
                </c:pt>
                <c:pt idx="6">
                  <c:v>367.0</c:v>
                </c:pt>
                <c:pt idx="7">
                  <c:v>596.0</c:v>
                </c:pt>
                <c:pt idx="8">
                  <c:v>1375.0</c:v>
                </c:pt>
                <c:pt idx="9">
                  <c:v>1456.0</c:v>
                </c:pt>
                <c:pt idx="10">
                  <c:v>1456.0</c:v>
                </c:pt>
                <c:pt idx="11">
                  <c:v>2331.0</c:v>
                </c:pt>
                <c:pt idx="12">
                  <c:v>2331.0</c:v>
                </c:pt>
                <c:pt idx="13">
                  <c:v>2331.0</c:v>
                </c:pt>
                <c:pt idx="14">
                  <c:v>2331.0</c:v>
                </c:pt>
                <c:pt idx="15">
                  <c:v>2331.0</c:v>
                </c:pt>
                <c:pt idx="16">
                  <c:v>20132.0</c:v>
                </c:pt>
                <c:pt idx="17">
                  <c:v>27112.0</c:v>
                </c:pt>
                <c:pt idx="18">
                  <c:v>27112.0</c:v>
                </c:pt>
                <c:pt idx="19">
                  <c:v>27112.0</c:v>
                </c:pt>
              </c:numCache>
            </c:numRef>
          </c:val>
          <c:smooth val="0"/>
        </c:ser>
        <c:ser>
          <c:idx val="5"/>
          <c:order val="5"/>
          <c:spPr>
            <a:ln w="28575" cmpd="sng">
              <a:solidFill>
                <a:schemeClr val="accent1">
                  <a:lumMod val="75000"/>
                </a:schemeClr>
              </a:solidFill>
              <a:prstDash val="sysDot"/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data!$H$36:$H$64</c:f>
              <c:numCache>
                <c:formatCode>General</c:formatCode>
                <c:ptCount val="29"/>
                <c:pt idx="0">
                  <c:v>19.94</c:v>
                </c:pt>
                <c:pt idx="1">
                  <c:v>70.8</c:v>
                </c:pt>
                <c:pt idx="2">
                  <c:v>136.0</c:v>
                </c:pt>
                <c:pt idx="3">
                  <c:v>280.0</c:v>
                </c:pt>
                <c:pt idx="4">
                  <c:v>280.0</c:v>
                </c:pt>
                <c:pt idx="5">
                  <c:v>280.0</c:v>
                </c:pt>
                <c:pt idx="6">
                  <c:v>280.0</c:v>
                </c:pt>
                <c:pt idx="7">
                  <c:v>478.0</c:v>
                </c:pt>
                <c:pt idx="8">
                  <c:v>1026.0</c:v>
                </c:pt>
                <c:pt idx="9">
                  <c:v>1105.0</c:v>
                </c:pt>
                <c:pt idx="10">
                  <c:v>1105.0</c:v>
                </c:pt>
                <c:pt idx="11">
                  <c:v>1759.0</c:v>
                </c:pt>
                <c:pt idx="12">
                  <c:v>1759.0</c:v>
                </c:pt>
                <c:pt idx="13">
                  <c:v>1759.0</c:v>
                </c:pt>
                <c:pt idx="14">
                  <c:v>1759.0</c:v>
                </c:pt>
                <c:pt idx="15">
                  <c:v>1759.0</c:v>
                </c:pt>
                <c:pt idx="16">
                  <c:v>16324.0</c:v>
                </c:pt>
                <c:pt idx="17">
                  <c:v>17590.0</c:v>
                </c:pt>
                <c:pt idx="18">
                  <c:v>17590.0</c:v>
                </c:pt>
                <c:pt idx="19">
                  <c:v>17590.0</c:v>
                </c:pt>
              </c:numCache>
            </c:numRef>
          </c:val>
          <c:smooth val="0"/>
        </c:ser>
        <c:ser>
          <c:idx val="6"/>
          <c:order val="6"/>
          <c:spPr>
            <a:ln>
              <a:noFill/>
            </a:ln>
          </c:spPr>
          <c:marker>
            <c:symbol val="square"/>
            <c:size val="5"/>
            <c:spPr>
              <a:solidFill>
                <a:srgbClr val="800000"/>
              </a:solidFill>
              <a:ln>
                <a:solidFill>
                  <a:srgbClr val="800000"/>
                </a:solidFill>
              </a:ln>
            </c:spPr>
          </c:marker>
          <c:dLbls>
            <c:dLbl>
              <c:idx val="1"/>
              <c:layout>
                <c:manualLayout>
                  <c:x val="-0.0238690149803698"/>
                  <c:y val="0.0288953443926305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TS1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208852236088874"/>
                  <c:y val="0.0270205302007152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TS2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0240669620336455"/>
                  <c:y val="0.0291780275038436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SO-K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0.0276478845436799"/>
                  <c:y val="0.0291780275038435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SO-D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0.0210833899940781"/>
                  <c:y val="0.025487857707107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M8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0.0350109409190372"/>
                  <c:y val="0.055350553505535"/>
                </c:manualLayout>
              </c:layout>
              <c:tx>
                <c:rich>
                  <a:bodyPr/>
                  <a:lstStyle/>
                  <a:p>
                    <a:r>
                      <a:rPr lang="en-US" sz="1100" kern="1000">
                        <a:solidFill>
                          <a:srgbClr val="800000"/>
                        </a:solidFill>
                      </a:rPr>
                      <a:t>CH-Z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0.0284463894967179"/>
                  <c:y val="0.033210332103321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CS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0.0192944092294871"/>
                  <c:y val="0.0261128523983046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RF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0.0181058495821727"/>
                  <c:y val="0.023732470334412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CS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ln>
                <a:noFill/>
              </a:ln>
            </c:spPr>
            <c:txPr>
              <a:bodyPr rot="0"/>
              <a:lstStyle/>
              <a:p>
                <a:pPr>
                  <a:defRPr sz="1100">
                    <a:solidFill>
                      <a:srgbClr val="800000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data!$I$36:$I$64</c:f>
              <c:numCache>
                <c:formatCode>General</c:formatCode>
                <c:ptCount val="29"/>
                <c:pt idx="1">
                  <c:v>0.04</c:v>
                </c:pt>
                <c:pt idx="3">
                  <c:v>0.68</c:v>
                </c:pt>
                <c:pt idx="7">
                  <c:v>7.3</c:v>
                </c:pt>
                <c:pt idx="9">
                  <c:v>27.0</c:v>
                </c:pt>
                <c:pt idx="12">
                  <c:v>223.0</c:v>
                </c:pt>
                <c:pt idx="17">
                  <c:v>0.0</c:v>
                </c:pt>
                <c:pt idx="18">
                  <c:v>2230.0</c:v>
                </c:pt>
                <c:pt idx="19">
                  <c:v>2760.0</c:v>
                </c:pt>
                <c:pt idx="21">
                  <c:v>0.0</c:v>
                </c:pt>
                <c:pt idx="23">
                  <c:v>0.0</c:v>
                </c:pt>
                <c:pt idx="25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5842264"/>
        <c:axId val="1795834216"/>
      </c:lineChart>
      <c:scatterChart>
        <c:scatterStyle val="lineMarker"/>
        <c:varyColors val="0"/>
        <c:ser>
          <c:idx val="7"/>
          <c:order val="7"/>
          <c:spPr>
            <a:ln w="47625">
              <a:noFill/>
            </a:ln>
          </c:spPr>
          <c:marker>
            <c:symbol val="none"/>
          </c:marker>
          <c:xVal>
            <c:strRef>
              <c:f>data!$N$36:$N$64</c:f>
              <c:strCache>
                <c:ptCount val="29"/>
                <c:pt idx="0">
                  <c:v>Jun-04</c:v>
                </c:pt>
                <c:pt idx="2">
                  <c:v>Jun-05</c:v>
                </c:pt>
                <c:pt idx="4">
                  <c:v>Jun-06</c:v>
                </c:pt>
                <c:pt idx="6">
                  <c:v>Jun-07</c:v>
                </c:pt>
                <c:pt idx="8">
                  <c:v>Jun-08</c:v>
                </c:pt>
                <c:pt idx="10">
                  <c:v>Jun-09</c:v>
                </c:pt>
                <c:pt idx="12">
                  <c:v>Jun-10</c:v>
                </c:pt>
                <c:pt idx="13">
                  <c:v> </c:v>
                </c:pt>
                <c:pt idx="14">
                  <c:v>Jun-11</c:v>
                </c:pt>
                <c:pt idx="16">
                  <c:v>Jun-12</c:v>
                </c:pt>
                <c:pt idx="17">
                  <c:v> </c:v>
                </c:pt>
                <c:pt idx="18">
                  <c:v>Jun-13</c:v>
                </c:pt>
                <c:pt idx="19">
                  <c:v>CyberShake</c:v>
                </c:pt>
                <c:pt idx="20">
                  <c:v>Jun-14</c:v>
                </c:pt>
                <c:pt idx="22">
                  <c:v>Jun-15</c:v>
                </c:pt>
                <c:pt idx="24">
                  <c:v>Jun-16</c:v>
                </c:pt>
                <c:pt idx="26">
                  <c:v>Jun-17</c:v>
                </c:pt>
                <c:pt idx="28">
                  <c:v>Jun-18</c:v>
                </c:pt>
              </c:strCache>
            </c:strRef>
          </c:xVal>
          <c:yVal>
            <c:numRef>
              <c:f>data!$K$36:$K$64</c:f>
              <c:numCache>
                <c:formatCode>General</c:formatCode>
                <c:ptCount val="29"/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23595.0</c:v>
                </c:pt>
                <c:pt idx="22">
                  <c:v>0.0</c:v>
                </c:pt>
                <c:pt idx="23">
                  <c:v>118478.0</c:v>
                </c:pt>
                <c:pt idx="24">
                  <c:v>0.0</c:v>
                </c:pt>
                <c:pt idx="25">
                  <c:v>758263.0</c:v>
                </c:pt>
                <c:pt idx="28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5842264"/>
        <c:axId val="1795834216"/>
      </c:scatterChart>
      <c:catAx>
        <c:axId val="1795842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95834216"/>
        <c:crossesAt val="0.01"/>
        <c:auto val="1"/>
        <c:lblAlgn val="ctr"/>
        <c:lblOffset val="100"/>
        <c:noMultiLvlLbl val="0"/>
      </c:catAx>
      <c:valAx>
        <c:axId val="1795834216"/>
        <c:scaling>
          <c:logBase val="10.0"/>
          <c:orientation val="minMax"/>
        </c:scaling>
        <c:delete val="0"/>
        <c:axPos val="l"/>
        <c:majorGridlines/>
        <c:numFmt formatCode="[&lt;1]\ #,##0.00\ &quot;TF/s&quot;;[&gt;=1]##,##0\ &quot;TF/s&quot;" sourceLinked="0"/>
        <c:majorTickMark val="out"/>
        <c:minorTickMark val="out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95842264"/>
        <c:crosses val="autoZero"/>
        <c:crossBetween val="between"/>
        <c:majorUnit val="10.0"/>
        <c:minorUnit val="10.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900" b="1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983776866168"/>
          <c:y val="0.0423913007196764"/>
          <c:w val="0.83304564230597"/>
          <c:h val="0.874956703615482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triangle"/>
            <c:size val="5"/>
            <c:spPr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data!$C$36:$C$64</c:f>
              <c:numCache>
                <c:formatCode>General</c:formatCode>
                <c:ptCount val="29"/>
                <c:pt idx="0">
                  <c:v>36.0</c:v>
                </c:pt>
                <c:pt idx="1">
                  <c:v>91.8</c:v>
                </c:pt>
                <c:pt idx="2">
                  <c:v>183.0</c:v>
                </c:pt>
                <c:pt idx="3">
                  <c:v>367.0</c:v>
                </c:pt>
                <c:pt idx="4">
                  <c:v>367.0</c:v>
                </c:pt>
                <c:pt idx="5">
                  <c:v>367.0</c:v>
                </c:pt>
                <c:pt idx="6">
                  <c:v>367.0</c:v>
                </c:pt>
                <c:pt idx="7">
                  <c:v>596.0</c:v>
                </c:pt>
                <c:pt idx="8">
                  <c:v>1375.0</c:v>
                </c:pt>
                <c:pt idx="9">
                  <c:v>1456.0</c:v>
                </c:pt>
                <c:pt idx="10">
                  <c:v>1456.0</c:v>
                </c:pt>
                <c:pt idx="11">
                  <c:v>2331.0</c:v>
                </c:pt>
                <c:pt idx="12">
                  <c:v>2331.0</c:v>
                </c:pt>
                <c:pt idx="13">
                  <c:v>4701.0</c:v>
                </c:pt>
                <c:pt idx="14">
                  <c:v>8773.0</c:v>
                </c:pt>
                <c:pt idx="15">
                  <c:v>11280.0</c:v>
                </c:pt>
                <c:pt idx="16">
                  <c:v>20132.0</c:v>
                </c:pt>
                <c:pt idx="17">
                  <c:v>27112.0</c:v>
                </c:pt>
                <c:pt idx="18">
                  <c:v>54902.0</c:v>
                </c:pt>
                <c:pt idx="19">
                  <c:v>54902.0</c:v>
                </c:pt>
                <c:pt idx="28">
                  <c:v>0.0</c:v>
                </c:pt>
              </c:numCache>
            </c:numRef>
          </c:val>
          <c:smooth val="0"/>
        </c:ser>
        <c:ser>
          <c:idx val="1"/>
          <c:order val="1"/>
          <c:spPr>
            <a:ln>
              <a:noFill/>
            </a:ln>
          </c:spPr>
          <c:marker>
            <c:symbol val="triangle"/>
            <c:size val="5"/>
            <c:spPr>
              <a:noFill/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data!$D$36:$D$64</c:f>
              <c:numCache>
                <c:formatCode>General</c:formatCode>
                <c:ptCount val="29"/>
                <c:pt idx="0">
                  <c:v>41.0</c:v>
                </c:pt>
                <c:pt idx="1">
                  <c:v>70.8</c:v>
                </c:pt>
                <c:pt idx="2">
                  <c:v>136.0</c:v>
                </c:pt>
                <c:pt idx="3">
                  <c:v>280.0</c:v>
                </c:pt>
                <c:pt idx="4">
                  <c:v>280.0</c:v>
                </c:pt>
                <c:pt idx="5">
                  <c:v>280.0</c:v>
                </c:pt>
                <c:pt idx="6">
                  <c:v>280.0</c:v>
                </c:pt>
                <c:pt idx="7">
                  <c:v>478.0</c:v>
                </c:pt>
                <c:pt idx="8">
                  <c:v>1026.0</c:v>
                </c:pt>
                <c:pt idx="9">
                  <c:v>1105.0</c:v>
                </c:pt>
                <c:pt idx="10">
                  <c:v>1105.0</c:v>
                </c:pt>
                <c:pt idx="11">
                  <c:v>1759.0</c:v>
                </c:pt>
                <c:pt idx="12">
                  <c:v>1759.0</c:v>
                </c:pt>
                <c:pt idx="13">
                  <c:v>2566.0</c:v>
                </c:pt>
                <c:pt idx="14">
                  <c:v>8162.0</c:v>
                </c:pt>
                <c:pt idx="15">
                  <c:v>10511.0</c:v>
                </c:pt>
                <c:pt idx="16">
                  <c:v>16324.0</c:v>
                </c:pt>
                <c:pt idx="17">
                  <c:v>17590.0</c:v>
                </c:pt>
                <c:pt idx="18">
                  <c:v>33862.0</c:v>
                </c:pt>
                <c:pt idx="19">
                  <c:v>33862.0</c:v>
                </c:pt>
                <c:pt idx="28">
                  <c:v>0.0</c:v>
                </c:pt>
              </c:numCache>
            </c:numRef>
          </c:val>
          <c:smooth val="0"/>
        </c:ser>
        <c:ser>
          <c:idx val="2"/>
          <c:order val="2"/>
          <c:spPr>
            <a:ln w="28575" cmpd="sng"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data!$E$36:$E$64</c:f>
              <c:numCache>
                <c:formatCode>General</c:formatCode>
                <c:ptCount val="29"/>
                <c:pt idx="0">
                  <c:v>15.3</c:v>
                </c:pt>
                <c:pt idx="1">
                  <c:v>15.3</c:v>
                </c:pt>
                <c:pt idx="2">
                  <c:v>15.3</c:v>
                </c:pt>
                <c:pt idx="3">
                  <c:v>15.3</c:v>
                </c:pt>
                <c:pt idx="4">
                  <c:v>15.3</c:v>
                </c:pt>
                <c:pt idx="5">
                  <c:v>55.5</c:v>
                </c:pt>
                <c:pt idx="6">
                  <c:v>90.0</c:v>
                </c:pt>
                <c:pt idx="7">
                  <c:v>90.0</c:v>
                </c:pt>
                <c:pt idx="8">
                  <c:v>607.0</c:v>
                </c:pt>
                <c:pt idx="9">
                  <c:v>607.0</c:v>
                </c:pt>
                <c:pt idx="10">
                  <c:v>607.0</c:v>
                </c:pt>
                <c:pt idx="11">
                  <c:v>1028.0</c:v>
                </c:pt>
                <c:pt idx="12">
                  <c:v>1028.0</c:v>
                </c:pt>
                <c:pt idx="13">
                  <c:v>1028.0</c:v>
                </c:pt>
                <c:pt idx="14">
                  <c:v>1173.0</c:v>
                </c:pt>
                <c:pt idx="15">
                  <c:v>1173.0</c:v>
                </c:pt>
                <c:pt idx="16">
                  <c:v>1173.0</c:v>
                </c:pt>
                <c:pt idx="17">
                  <c:v>3959.0</c:v>
                </c:pt>
                <c:pt idx="18">
                  <c:v>8520.0</c:v>
                </c:pt>
                <c:pt idx="19">
                  <c:v>8520.0</c:v>
                </c:pt>
              </c:numCache>
            </c:numRef>
          </c:val>
          <c:smooth val="0"/>
        </c:ser>
        <c:ser>
          <c:idx val="3"/>
          <c:order val="3"/>
          <c:spPr>
            <a:ln w="28575" cmpd="sng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data!$F$36:$F$64</c:f>
              <c:numCache>
                <c:formatCode>General</c:formatCode>
                <c:ptCount val="29"/>
                <c:pt idx="0">
                  <c:v>9.8</c:v>
                </c:pt>
                <c:pt idx="1">
                  <c:v>9.8</c:v>
                </c:pt>
                <c:pt idx="2">
                  <c:v>9.8</c:v>
                </c:pt>
                <c:pt idx="3">
                  <c:v>9.8</c:v>
                </c:pt>
                <c:pt idx="4">
                  <c:v>9.8</c:v>
                </c:pt>
                <c:pt idx="5">
                  <c:v>41.5</c:v>
                </c:pt>
                <c:pt idx="6">
                  <c:v>63.0</c:v>
                </c:pt>
                <c:pt idx="7">
                  <c:v>63.0</c:v>
                </c:pt>
                <c:pt idx="8">
                  <c:v>463.0</c:v>
                </c:pt>
                <c:pt idx="9">
                  <c:v>463.0</c:v>
                </c:pt>
                <c:pt idx="10">
                  <c:v>463.0</c:v>
                </c:pt>
                <c:pt idx="11">
                  <c:v>831.0</c:v>
                </c:pt>
                <c:pt idx="12">
                  <c:v>831.0</c:v>
                </c:pt>
                <c:pt idx="13">
                  <c:v>831.0</c:v>
                </c:pt>
                <c:pt idx="14">
                  <c:v>919.0</c:v>
                </c:pt>
                <c:pt idx="15">
                  <c:v>919.0</c:v>
                </c:pt>
                <c:pt idx="16">
                  <c:v>919.0</c:v>
                </c:pt>
                <c:pt idx="17">
                  <c:v>2660.0</c:v>
                </c:pt>
                <c:pt idx="18">
                  <c:v>5168.0</c:v>
                </c:pt>
                <c:pt idx="19">
                  <c:v>5168.0</c:v>
                </c:pt>
              </c:numCache>
            </c:numRef>
          </c:val>
          <c:smooth val="0"/>
        </c:ser>
        <c:ser>
          <c:idx val="4"/>
          <c:order val="4"/>
          <c:spPr>
            <a:ln w="28575" cmpd="sng"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data!$G$36:$G$64</c:f>
              <c:numCache>
                <c:formatCode>General</c:formatCode>
                <c:ptCount val="29"/>
                <c:pt idx="0">
                  <c:v>22.94</c:v>
                </c:pt>
                <c:pt idx="1">
                  <c:v>91.8</c:v>
                </c:pt>
                <c:pt idx="2">
                  <c:v>183.0</c:v>
                </c:pt>
                <c:pt idx="3">
                  <c:v>367.0</c:v>
                </c:pt>
                <c:pt idx="4">
                  <c:v>367.0</c:v>
                </c:pt>
                <c:pt idx="5">
                  <c:v>367.0</c:v>
                </c:pt>
                <c:pt idx="6">
                  <c:v>367.0</c:v>
                </c:pt>
                <c:pt idx="7">
                  <c:v>596.0</c:v>
                </c:pt>
                <c:pt idx="8">
                  <c:v>1375.0</c:v>
                </c:pt>
                <c:pt idx="9">
                  <c:v>1456.0</c:v>
                </c:pt>
                <c:pt idx="10">
                  <c:v>1456.0</c:v>
                </c:pt>
                <c:pt idx="11">
                  <c:v>2331.0</c:v>
                </c:pt>
                <c:pt idx="12">
                  <c:v>2331.0</c:v>
                </c:pt>
                <c:pt idx="13">
                  <c:v>2331.0</c:v>
                </c:pt>
                <c:pt idx="14">
                  <c:v>2331.0</c:v>
                </c:pt>
                <c:pt idx="15">
                  <c:v>2331.0</c:v>
                </c:pt>
                <c:pt idx="16">
                  <c:v>20132.0</c:v>
                </c:pt>
                <c:pt idx="17">
                  <c:v>27112.0</c:v>
                </c:pt>
                <c:pt idx="18">
                  <c:v>27112.0</c:v>
                </c:pt>
                <c:pt idx="19">
                  <c:v>27112.0</c:v>
                </c:pt>
              </c:numCache>
            </c:numRef>
          </c:val>
          <c:smooth val="0"/>
        </c:ser>
        <c:ser>
          <c:idx val="5"/>
          <c:order val="5"/>
          <c:spPr>
            <a:ln w="28575" cmpd="sng">
              <a:solidFill>
                <a:schemeClr val="accent1">
                  <a:lumMod val="75000"/>
                </a:schemeClr>
              </a:solidFill>
              <a:prstDash val="sysDot"/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data!$H$36:$H$64</c:f>
              <c:numCache>
                <c:formatCode>General</c:formatCode>
                <c:ptCount val="29"/>
                <c:pt idx="0">
                  <c:v>19.94</c:v>
                </c:pt>
                <c:pt idx="1">
                  <c:v>70.8</c:v>
                </c:pt>
                <c:pt idx="2">
                  <c:v>136.0</c:v>
                </c:pt>
                <c:pt idx="3">
                  <c:v>280.0</c:v>
                </c:pt>
                <c:pt idx="4">
                  <c:v>280.0</c:v>
                </c:pt>
                <c:pt idx="5">
                  <c:v>280.0</c:v>
                </c:pt>
                <c:pt idx="6">
                  <c:v>280.0</c:v>
                </c:pt>
                <c:pt idx="7">
                  <c:v>478.0</c:v>
                </c:pt>
                <c:pt idx="8">
                  <c:v>1026.0</c:v>
                </c:pt>
                <c:pt idx="9">
                  <c:v>1105.0</c:v>
                </c:pt>
                <c:pt idx="10">
                  <c:v>1105.0</c:v>
                </c:pt>
                <c:pt idx="11">
                  <c:v>1759.0</c:v>
                </c:pt>
                <c:pt idx="12">
                  <c:v>1759.0</c:v>
                </c:pt>
                <c:pt idx="13">
                  <c:v>1759.0</c:v>
                </c:pt>
                <c:pt idx="14">
                  <c:v>1759.0</c:v>
                </c:pt>
                <c:pt idx="15">
                  <c:v>1759.0</c:v>
                </c:pt>
                <c:pt idx="16">
                  <c:v>16324.0</c:v>
                </c:pt>
                <c:pt idx="17">
                  <c:v>17590.0</c:v>
                </c:pt>
                <c:pt idx="18">
                  <c:v>17590.0</c:v>
                </c:pt>
                <c:pt idx="19">
                  <c:v>17590.0</c:v>
                </c:pt>
              </c:numCache>
            </c:numRef>
          </c:val>
          <c:smooth val="0"/>
        </c:ser>
        <c:ser>
          <c:idx val="6"/>
          <c:order val="6"/>
          <c:spPr>
            <a:ln>
              <a:noFill/>
            </a:ln>
          </c:spPr>
          <c:marker>
            <c:symbol val="square"/>
            <c:size val="5"/>
            <c:spPr>
              <a:solidFill>
                <a:srgbClr val="800000"/>
              </a:solidFill>
              <a:ln>
                <a:solidFill>
                  <a:srgbClr val="800000"/>
                </a:solidFill>
              </a:ln>
            </c:spPr>
          </c:marker>
          <c:dLbls>
            <c:dLbl>
              <c:idx val="1"/>
              <c:layout>
                <c:manualLayout>
                  <c:x val="-0.0238690149803698"/>
                  <c:y val="0.0288953443926305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TS1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208852236088874"/>
                  <c:y val="0.0270205302007152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TS2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0240669620336455"/>
                  <c:y val="0.0291780275038436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SO-K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0.0276478845436799"/>
                  <c:y val="0.0291780275038435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SO-D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0.0210833899940781"/>
                  <c:y val="0.025487857707107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M8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0.0350109409190372"/>
                  <c:y val="0.055350553505535"/>
                </c:manualLayout>
              </c:layout>
              <c:tx>
                <c:rich>
                  <a:bodyPr/>
                  <a:lstStyle/>
                  <a:p>
                    <a:r>
                      <a:rPr lang="en-US" sz="1100" kern="1000">
                        <a:solidFill>
                          <a:srgbClr val="800000"/>
                        </a:solidFill>
                      </a:rPr>
                      <a:t>CH-Z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0.0284463894967179"/>
                  <c:y val="0.033210332103321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CS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0.0192944092294871"/>
                  <c:y val="0.0261128523983046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RF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0.0181058495821727"/>
                  <c:y val="0.023732470334412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CS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ln>
                <a:noFill/>
              </a:ln>
            </c:spPr>
            <c:txPr>
              <a:bodyPr rot="0"/>
              <a:lstStyle/>
              <a:p>
                <a:pPr>
                  <a:defRPr sz="1100">
                    <a:solidFill>
                      <a:srgbClr val="800000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data!$I$36:$I$64</c:f>
              <c:numCache>
                <c:formatCode>General</c:formatCode>
                <c:ptCount val="29"/>
                <c:pt idx="1">
                  <c:v>0.04</c:v>
                </c:pt>
                <c:pt idx="3">
                  <c:v>0.68</c:v>
                </c:pt>
                <c:pt idx="7">
                  <c:v>7.3</c:v>
                </c:pt>
                <c:pt idx="9">
                  <c:v>27.0</c:v>
                </c:pt>
                <c:pt idx="12">
                  <c:v>223.0</c:v>
                </c:pt>
                <c:pt idx="17">
                  <c:v>0.0</c:v>
                </c:pt>
                <c:pt idx="18">
                  <c:v>2230.0</c:v>
                </c:pt>
                <c:pt idx="19">
                  <c:v>2760.0</c:v>
                </c:pt>
                <c:pt idx="21">
                  <c:v>0.0</c:v>
                </c:pt>
                <c:pt idx="23">
                  <c:v>0.0</c:v>
                </c:pt>
                <c:pt idx="25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5367848"/>
        <c:axId val="1795349896"/>
      </c:lineChart>
      <c:scatterChart>
        <c:scatterStyle val="lineMarker"/>
        <c:varyColors val="0"/>
        <c:ser>
          <c:idx val="7"/>
          <c:order val="7"/>
          <c:spPr>
            <a:ln w="47625">
              <a:noFill/>
            </a:ln>
          </c:spPr>
          <c:marker>
            <c:symbol val="square"/>
            <c:size val="5"/>
            <c:spPr>
              <a:noFill/>
              <a:ln>
                <a:solidFill>
                  <a:srgbClr val="800000"/>
                </a:solidFill>
              </a:ln>
            </c:spPr>
          </c:marker>
          <c:xVal>
            <c:strRef>
              <c:f>data!$N$36:$N$64</c:f>
              <c:strCache>
                <c:ptCount val="29"/>
                <c:pt idx="0">
                  <c:v>Jun-04</c:v>
                </c:pt>
                <c:pt idx="2">
                  <c:v>Jun-05</c:v>
                </c:pt>
                <c:pt idx="4">
                  <c:v>Jun-06</c:v>
                </c:pt>
                <c:pt idx="6">
                  <c:v>Jun-07</c:v>
                </c:pt>
                <c:pt idx="8">
                  <c:v>Jun-08</c:v>
                </c:pt>
                <c:pt idx="10">
                  <c:v>Jun-09</c:v>
                </c:pt>
                <c:pt idx="12">
                  <c:v>Jun-10</c:v>
                </c:pt>
                <c:pt idx="13">
                  <c:v> </c:v>
                </c:pt>
                <c:pt idx="14">
                  <c:v>Jun-11</c:v>
                </c:pt>
                <c:pt idx="16">
                  <c:v>Jun-12</c:v>
                </c:pt>
                <c:pt idx="17">
                  <c:v> </c:v>
                </c:pt>
                <c:pt idx="18">
                  <c:v>Jun-13</c:v>
                </c:pt>
                <c:pt idx="19">
                  <c:v>CyberShake</c:v>
                </c:pt>
                <c:pt idx="20">
                  <c:v>Jun-14</c:v>
                </c:pt>
                <c:pt idx="22">
                  <c:v>Jun-15</c:v>
                </c:pt>
                <c:pt idx="24">
                  <c:v>Jun-16</c:v>
                </c:pt>
                <c:pt idx="26">
                  <c:v>Jun-17</c:v>
                </c:pt>
                <c:pt idx="28">
                  <c:v>Jun-18</c:v>
                </c:pt>
              </c:strCache>
            </c:strRef>
          </c:xVal>
          <c:yVal>
            <c:numRef>
              <c:f>data!$K$36:$K$64</c:f>
              <c:numCache>
                <c:formatCode>General</c:formatCode>
                <c:ptCount val="29"/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23595.0</c:v>
                </c:pt>
                <c:pt idx="22">
                  <c:v>0.0</c:v>
                </c:pt>
                <c:pt idx="23">
                  <c:v>118478.0</c:v>
                </c:pt>
                <c:pt idx="24">
                  <c:v>0.0</c:v>
                </c:pt>
                <c:pt idx="25">
                  <c:v>758263.0</c:v>
                </c:pt>
                <c:pt idx="28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5367848"/>
        <c:axId val="1795349896"/>
      </c:scatterChart>
      <c:catAx>
        <c:axId val="1795367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95349896"/>
        <c:crossesAt val="0.01"/>
        <c:auto val="1"/>
        <c:lblAlgn val="ctr"/>
        <c:lblOffset val="100"/>
        <c:noMultiLvlLbl val="0"/>
      </c:catAx>
      <c:valAx>
        <c:axId val="1795349896"/>
        <c:scaling>
          <c:logBase val="10.0"/>
          <c:orientation val="minMax"/>
        </c:scaling>
        <c:delete val="0"/>
        <c:axPos val="l"/>
        <c:majorGridlines/>
        <c:numFmt formatCode="[&lt;1]\ #,##0.00\ &quot;TF/s&quot;;[&gt;=1]##,##0\ &quot;TF/s&quot;" sourceLinked="0"/>
        <c:majorTickMark val="out"/>
        <c:minorTickMark val="out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95367848"/>
        <c:crosses val="autoZero"/>
        <c:crossBetween val="between"/>
        <c:majorUnit val="10.0"/>
        <c:minorUnit val="10.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900" b="1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983776866168"/>
          <c:y val="0.0423913007196764"/>
          <c:w val="0.83304564230597"/>
          <c:h val="0.874956703615482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triangle"/>
            <c:size val="5"/>
            <c:spPr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data!$C$36:$C$64</c:f>
              <c:numCache>
                <c:formatCode>General</c:formatCode>
                <c:ptCount val="29"/>
                <c:pt idx="0">
                  <c:v>36.0</c:v>
                </c:pt>
                <c:pt idx="1">
                  <c:v>91.8</c:v>
                </c:pt>
                <c:pt idx="2">
                  <c:v>183.0</c:v>
                </c:pt>
                <c:pt idx="3">
                  <c:v>367.0</c:v>
                </c:pt>
                <c:pt idx="4">
                  <c:v>367.0</c:v>
                </c:pt>
                <c:pt idx="5">
                  <c:v>367.0</c:v>
                </c:pt>
                <c:pt idx="6">
                  <c:v>367.0</c:v>
                </c:pt>
                <c:pt idx="7">
                  <c:v>596.0</c:v>
                </c:pt>
                <c:pt idx="8">
                  <c:v>1375.0</c:v>
                </c:pt>
                <c:pt idx="9">
                  <c:v>1456.0</c:v>
                </c:pt>
                <c:pt idx="10">
                  <c:v>1456.0</c:v>
                </c:pt>
                <c:pt idx="11">
                  <c:v>2331.0</c:v>
                </c:pt>
                <c:pt idx="12">
                  <c:v>2331.0</c:v>
                </c:pt>
                <c:pt idx="13">
                  <c:v>4701.0</c:v>
                </c:pt>
                <c:pt idx="14">
                  <c:v>8773.0</c:v>
                </c:pt>
                <c:pt idx="15">
                  <c:v>11280.0</c:v>
                </c:pt>
                <c:pt idx="16">
                  <c:v>20132.0</c:v>
                </c:pt>
                <c:pt idx="17">
                  <c:v>27112.0</c:v>
                </c:pt>
                <c:pt idx="18">
                  <c:v>54902.0</c:v>
                </c:pt>
                <c:pt idx="19">
                  <c:v>54902.0</c:v>
                </c:pt>
                <c:pt idx="28">
                  <c:v>0.0</c:v>
                </c:pt>
              </c:numCache>
            </c:numRef>
          </c:val>
          <c:smooth val="0"/>
        </c:ser>
        <c:ser>
          <c:idx val="1"/>
          <c:order val="1"/>
          <c:spPr>
            <a:ln>
              <a:noFill/>
            </a:ln>
          </c:spPr>
          <c:marker>
            <c:symbol val="triangle"/>
            <c:size val="5"/>
            <c:spPr>
              <a:noFill/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data!$D$36:$D$64</c:f>
              <c:numCache>
                <c:formatCode>General</c:formatCode>
                <c:ptCount val="29"/>
                <c:pt idx="0">
                  <c:v>41.0</c:v>
                </c:pt>
                <c:pt idx="1">
                  <c:v>70.8</c:v>
                </c:pt>
                <c:pt idx="2">
                  <c:v>136.0</c:v>
                </c:pt>
                <c:pt idx="3">
                  <c:v>280.0</c:v>
                </c:pt>
                <c:pt idx="4">
                  <c:v>280.0</c:v>
                </c:pt>
                <c:pt idx="5">
                  <c:v>280.0</c:v>
                </c:pt>
                <c:pt idx="6">
                  <c:v>280.0</c:v>
                </c:pt>
                <c:pt idx="7">
                  <c:v>478.0</c:v>
                </c:pt>
                <c:pt idx="8">
                  <c:v>1026.0</c:v>
                </c:pt>
                <c:pt idx="9">
                  <c:v>1105.0</c:v>
                </c:pt>
                <c:pt idx="10">
                  <c:v>1105.0</c:v>
                </c:pt>
                <c:pt idx="11">
                  <c:v>1759.0</c:v>
                </c:pt>
                <c:pt idx="12">
                  <c:v>1759.0</c:v>
                </c:pt>
                <c:pt idx="13">
                  <c:v>2566.0</c:v>
                </c:pt>
                <c:pt idx="14">
                  <c:v>8162.0</c:v>
                </c:pt>
                <c:pt idx="15">
                  <c:v>10511.0</c:v>
                </c:pt>
                <c:pt idx="16">
                  <c:v>16324.0</c:v>
                </c:pt>
                <c:pt idx="17">
                  <c:v>17590.0</c:v>
                </c:pt>
                <c:pt idx="18">
                  <c:v>33862.0</c:v>
                </c:pt>
                <c:pt idx="19">
                  <c:v>33862.0</c:v>
                </c:pt>
                <c:pt idx="28">
                  <c:v>0.0</c:v>
                </c:pt>
              </c:numCache>
            </c:numRef>
          </c:val>
          <c:smooth val="0"/>
        </c:ser>
        <c:ser>
          <c:idx val="2"/>
          <c:order val="2"/>
          <c:spPr>
            <a:ln w="28575" cmpd="sng"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data!$E$36:$E$64</c:f>
              <c:numCache>
                <c:formatCode>General</c:formatCode>
                <c:ptCount val="29"/>
                <c:pt idx="0">
                  <c:v>15.3</c:v>
                </c:pt>
                <c:pt idx="1">
                  <c:v>15.3</c:v>
                </c:pt>
                <c:pt idx="2">
                  <c:v>15.3</c:v>
                </c:pt>
                <c:pt idx="3">
                  <c:v>15.3</c:v>
                </c:pt>
                <c:pt idx="4">
                  <c:v>15.3</c:v>
                </c:pt>
                <c:pt idx="5">
                  <c:v>55.5</c:v>
                </c:pt>
                <c:pt idx="6">
                  <c:v>90.0</c:v>
                </c:pt>
                <c:pt idx="7">
                  <c:v>90.0</c:v>
                </c:pt>
                <c:pt idx="8">
                  <c:v>607.0</c:v>
                </c:pt>
                <c:pt idx="9">
                  <c:v>607.0</c:v>
                </c:pt>
                <c:pt idx="10">
                  <c:v>607.0</c:v>
                </c:pt>
                <c:pt idx="11">
                  <c:v>1028.0</c:v>
                </c:pt>
                <c:pt idx="12">
                  <c:v>1028.0</c:v>
                </c:pt>
                <c:pt idx="13">
                  <c:v>1028.0</c:v>
                </c:pt>
                <c:pt idx="14">
                  <c:v>1173.0</c:v>
                </c:pt>
                <c:pt idx="15">
                  <c:v>1173.0</c:v>
                </c:pt>
                <c:pt idx="16">
                  <c:v>1173.0</c:v>
                </c:pt>
                <c:pt idx="17">
                  <c:v>3959.0</c:v>
                </c:pt>
                <c:pt idx="18">
                  <c:v>8520.0</c:v>
                </c:pt>
                <c:pt idx="19">
                  <c:v>8520.0</c:v>
                </c:pt>
              </c:numCache>
            </c:numRef>
          </c:val>
          <c:smooth val="0"/>
        </c:ser>
        <c:ser>
          <c:idx val="3"/>
          <c:order val="3"/>
          <c:spPr>
            <a:ln w="28575" cmpd="sng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data!$F$36:$F$64</c:f>
              <c:numCache>
                <c:formatCode>General</c:formatCode>
                <c:ptCount val="29"/>
                <c:pt idx="0">
                  <c:v>9.8</c:v>
                </c:pt>
                <c:pt idx="1">
                  <c:v>9.8</c:v>
                </c:pt>
                <c:pt idx="2">
                  <c:v>9.8</c:v>
                </c:pt>
                <c:pt idx="3">
                  <c:v>9.8</c:v>
                </c:pt>
                <c:pt idx="4">
                  <c:v>9.8</c:v>
                </c:pt>
                <c:pt idx="5">
                  <c:v>41.5</c:v>
                </c:pt>
                <c:pt idx="6">
                  <c:v>63.0</c:v>
                </c:pt>
                <c:pt idx="7">
                  <c:v>63.0</c:v>
                </c:pt>
                <c:pt idx="8">
                  <c:v>463.0</c:v>
                </c:pt>
                <c:pt idx="9">
                  <c:v>463.0</c:v>
                </c:pt>
                <c:pt idx="10">
                  <c:v>463.0</c:v>
                </c:pt>
                <c:pt idx="11">
                  <c:v>831.0</c:v>
                </c:pt>
                <c:pt idx="12">
                  <c:v>831.0</c:v>
                </c:pt>
                <c:pt idx="13">
                  <c:v>831.0</c:v>
                </c:pt>
                <c:pt idx="14">
                  <c:v>919.0</c:v>
                </c:pt>
                <c:pt idx="15">
                  <c:v>919.0</c:v>
                </c:pt>
                <c:pt idx="16">
                  <c:v>919.0</c:v>
                </c:pt>
                <c:pt idx="17">
                  <c:v>2660.0</c:v>
                </c:pt>
                <c:pt idx="18">
                  <c:v>5168.0</c:v>
                </c:pt>
                <c:pt idx="19">
                  <c:v>5168.0</c:v>
                </c:pt>
              </c:numCache>
            </c:numRef>
          </c:val>
          <c:smooth val="0"/>
        </c:ser>
        <c:ser>
          <c:idx val="4"/>
          <c:order val="4"/>
          <c:spPr>
            <a:ln w="28575" cmpd="sng"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data!$G$36:$G$64</c:f>
              <c:numCache>
                <c:formatCode>General</c:formatCode>
                <c:ptCount val="29"/>
                <c:pt idx="0">
                  <c:v>22.94</c:v>
                </c:pt>
                <c:pt idx="1">
                  <c:v>91.8</c:v>
                </c:pt>
                <c:pt idx="2">
                  <c:v>183.0</c:v>
                </c:pt>
                <c:pt idx="3">
                  <c:v>367.0</c:v>
                </c:pt>
                <c:pt idx="4">
                  <c:v>367.0</c:v>
                </c:pt>
                <c:pt idx="5">
                  <c:v>367.0</c:v>
                </c:pt>
                <c:pt idx="6">
                  <c:v>367.0</c:v>
                </c:pt>
                <c:pt idx="7">
                  <c:v>596.0</c:v>
                </c:pt>
                <c:pt idx="8">
                  <c:v>1375.0</c:v>
                </c:pt>
                <c:pt idx="9">
                  <c:v>1456.0</c:v>
                </c:pt>
                <c:pt idx="10">
                  <c:v>1456.0</c:v>
                </c:pt>
                <c:pt idx="11">
                  <c:v>2331.0</c:v>
                </c:pt>
                <c:pt idx="12">
                  <c:v>2331.0</c:v>
                </c:pt>
                <c:pt idx="13">
                  <c:v>2331.0</c:v>
                </c:pt>
                <c:pt idx="14">
                  <c:v>2331.0</c:v>
                </c:pt>
                <c:pt idx="15">
                  <c:v>2331.0</c:v>
                </c:pt>
                <c:pt idx="16">
                  <c:v>20132.0</c:v>
                </c:pt>
                <c:pt idx="17">
                  <c:v>27112.0</c:v>
                </c:pt>
                <c:pt idx="18">
                  <c:v>27112.0</c:v>
                </c:pt>
                <c:pt idx="19">
                  <c:v>27112.0</c:v>
                </c:pt>
              </c:numCache>
            </c:numRef>
          </c:val>
          <c:smooth val="0"/>
        </c:ser>
        <c:ser>
          <c:idx val="5"/>
          <c:order val="5"/>
          <c:spPr>
            <a:ln w="28575" cmpd="sng">
              <a:solidFill>
                <a:schemeClr val="accent1">
                  <a:lumMod val="75000"/>
                </a:schemeClr>
              </a:solidFill>
              <a:prstDash val="sysDot"/>
            </a:ln>
          </c:spPr>
          <c:marker>
            <c:symbol val="none"/>
          </c:marker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data!$H$36:$H$64</c:f>
              <c:numCache>
                <c:formatCode>General</c:formatCode>
                <c:ptCount val="29"/>
                <c:pt idx="0">
                  <c:v>19.94</c:v>
                </c:pt>
                <c:pt idx="1">
                  <c:v>70.8</c:v>
                </c:pt>
                <c:pt idx="2">
                  <c:v>136.0</c:v>
                </c:pt>
                <c:pt idx="3">
                  <c:v>280.0</c:v>
                </c:pt>
                <c:pt idx="4">
                  <c:v>280.0</c:v>
                </c:pt>
                <c:pt idx="5">
                  <c:v>280.0</c:v>
                </c:pt>
                <c:pt idx="6">
                  <c:v>280.0</c:v>
                </c:pt>
                <c:pt idx="7">
                  <c:v>478.0</c:v>
                </c:pt>
                <c:pt idx="8">
                  <c:v>1026.0</c:v>
                </c:pt>
                <c:pt idx="9">
                  <c:v>1105.0</c:v>
                </c:pt>
                <c:pt idx="10">
                  <c:v>1105.0</c:v>
                </c:pt>
                <c:pt idx="11">
                  <c:v>1759.0</c:v>
                </c:pt>
                <c:pt idx="12">
                  <c:v>1759.0</c:v>
                </c:pt>
                <c:pt idx="13">
                  <c:v>1759.0</c:v>
                </c:pt>
                <c:pt idx="14">
                  <c:v>1759.0</c:v>
                </c:pt>
                <c:pt idx="15">
                  <c:v>1759.0</c:v>
                </c:pt>
                <c:pt idx="16">
                  <c:v>16324.0</c:v>
                </c:pt>
                <c:pt idx="17">
                  <c:v>17590.0</c:v>
                </c:pt>
                <c:pt idx="18">
                  <c:v>17590.0</c:v>
                </c:pt>
                <c:pt idx="19">
                  <c:v>17590.0</c:v>
                </c:pt>
              </c:numCache>
            </c:numRef>
          </c:val>
          <c:smooth val="0"/>
        </c:ser>
        <c:ser>
          <c:idx val="6"/>
          <c:order val="6"/>
          <c:spPr>
            <a:ln>
              <a:noFill/>
            </a:ln>
          </c:spPr>
          <c:marker>
            <c:symbol val="square"/>
            <c:size val="5"/>
            <c:spPr>
              <a:solidFill>
                <a:srgbClr val="800000"/>
              </a:solidFill>
              <a:ln>
                <a:solidFill>
                  <a:srgbClr val="800000"/>
                </a:solidFill>
              </a:ln>
            </c:spPr>
          </c:marker>
          <c:dLbls>
            <c:dLbl>
              <c:idx val="1"/>
              <c:layout>
                <c:manualLayout>
                  <c:x val="-0.0238690149803698"/>
                  <c:y val="0.0288953443926305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TS1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208852236088874"/>
                  <c:y val="0.0270205302007152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TS2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0240669620336455"/>
                  <c:y val="0.0291780275038436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SO-K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0.0276478845436799"/>
                  <c:y val="0.0291780275038435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SO-D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0.0210833899940781"/>
                  <c:y val="0.025487857707107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M8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0.0350109409190372"/>
                  <c:y val="0.055350553505535"/>
                </c:manualLayout>
              </c:layout>
              <c:tx>
                <c:rich>
                  <a:bodyPr/>
                  <a:lstStyle/>
                  <a:p>
                    <a:r>
                      <a:rPr lang="en-US" sz="1100" kern="1000">
                        <a:solidFill>
                          <a:srgbClr val="800000"/>
                        </a:solidFill>
                      </a:rPr>
                      <a:t>CH-Z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0.0284463894967179"/>
                  <c:y val="0.033210332103321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CS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0.0192944092294871"/>
                  <c:y val="0.0261128523983046"/>
                </c:manualLayout>
              </c:layout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rgbClr val="800000"/>
                        </a:solidFill>
                      </a:rPr>
                      <a:t>RF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0.0181058495821727"/>
                  <c:y val="0.023732470334412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CS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ln>
                <a:noFill/>
              </a:ln>
            </c:spPr>
            <c:txPr>
              <a:bodyPr rot="0"/>
              <a:lstStyle/>
              <a:p>
                <a:pPr>
                  <a:defRPr sz="1100">
                    <a:solidFill>
                      <a:srgbClr val="800000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data!$B$36:$B$65</c:f>
              <c:strCache>
                <c:ptCount val="29"/>
                <c:pt idx="0">
                  <c:v>2004</c:v>
                </c:pt>
                <c:pt idx="2">
                  <c:v>2005</c:v>
                </c:pt>
                <c:pt idx="4">
                  <c:v>2006</c:v>
                </c:pt>
                <c:pt idx="6">
                  <c:v>2007</c:v>
                </c:pt>
                <c:pt idx="8">
                  <c:v>2008</c:v>
                </c:pt>
                <c:pt idx="10">
                  <c:v>2009</c:v>
                </c:pt>
                <c:pt idx="12">
                  <c:v>2010</c:v>
                </c:pt>
                <c:pt idx="13">
                  <c:v> </c:v>
                </c:pt>
                <c:pt idx="14">
                  <c:v>2011</c:v>
                </c:pt>
                <c:pt idx="16">
                  <c:v>2012</c:v>
                </c:pt>
                <c:pt idx="17">
                  <c:v> </c:v>
                </c:pt>
                <c:pt idx="18">
                  <c:v>2013</c:v>
                </c:pt>
                <c:pt idx="20">
                  <c:v>2014</c:v>
                </c:pt>
                <c:pt idx="22">
                  <c:v>2015</c:v>
                </c:pt>
                <c:pt idx="24">
                  <c:v>2016</c:v>
                </c:pt>
                <c:pt idx="26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data!$I$36:$I$64</c:f>
              <c:numCache>
                <c:formatCode>General</c:formatCode>
                <c:ptCount val="29"/>
                <c:pt idx="1">
                  <c:v>0.04</c:v>
                </c:pt>
                <c:pt idx="3">
                  <c:v>0.68</c:v>
                </c:pt>
                <c:pt idx="7">
                  <c:v>7.3</c:v>
                </c:pt>
                <c:pt idx="9">
                  <c:v>27.0</c:v>
                </c:pt>
                <c:pt idx="12">
                  <c:v>223.0</c:v>
                </c:pt>
                <c:pt idx="17">
                  <c:v>0.0</c:v>
                </c:pt>
                <c:pt idx="18">
                  <c:v>2230.0</c:v>
                </c:pt>
                <c:pt idx="19">
                  <c:v>2760.0</c:v>
                </c:pt>
                <c:pt idx="21">
                  <c:v>0.0</c:v>
                </c:pt>
                <c:pt idx="23">
                  <c:v>0.0</c:v>
                </c:pt>
                <c:pt idx="25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59656200"/>
        <c:axId val="1795217176"/>
      </c:lineChart>
      <c:scatterChart>
        <c:scatterStyle val="lineMarker"/>
        <c:varyColors val="0"/>
        <c:ser>
          <c:idx val="7"/>
          <c:order val="7"/>
          <c:spPr>
            <a:ln w="47625">
              <a:noFill/>
            </a:ln>
          </c:spPr>
          <c:marker>
            <c:symbol val="square"/>
            <c:size val="5"/>
            <c:spPr>
              <a:noFill/>
              <a:ln>
                <a:solidFill>
                  <a:srgbClr val="800000"/>
                </a:solidFill>
              </a:ln>
            </c:spPr>
          </c:marker>
          <c:xVal>
            <c:strRef>
              <c:f>data!$N$36:$N$64</c:f>
              <c:strCache>
                <c:ptCount val="29"/>
                <c:pt idx="0">
                  <c:v>Jun-04</c:v>
                </c:pt>
                <c:pt idx="2">
                  <c:v>Jun-05</c:v>
                </c:pt>
                <c:pt idx="4">
                  <c:v>Jun-06</c:v>
                </c:pt>
                <c:pt idx="6">
                  <c:v>Jun-07</c:v>
                </c:pt>
                <c:pt idx="8">
                  <c:v>Jun-08</c:v>
                </c:pt>
                <c:pt idx="10">
                  <c:v>Jun-09</c:v>
                </c:pt>
                <c:pt idx="12">
                  <c:v>Jun-10</c:v>
                </c:pt>
                <c:pt idx="13">
                  <c:v> </c:v>
                </c:pt>
                <c:pt idx="14">
                  <c:v>Jun-11</c:v>
                </c:pt>
                <c:pt idx="16">
                  <c:v>Jun-12</c:v>
                </c:pt>
                <c:pt idx="17">
                  <c:v> </c:v>
                </c:pt>
                <c:pt idx="18">
                  <c:v>Jun-13</c:v>
                </c:pt>
                <c:pt idx="19">
                  <c:v>CyberShake</c:v>
                </c:pt>
                <c:pt idx="20">
                  <c:v>Jun-14</c:v>
                </c:pt>
                <c:pt idx="22">
                  <c:v>Jun-15</c:v>
                </c:pt>
                <c:pt idx="24">
                  <c:v>Jun-16</c:v>
                </c:pt>
                <c:pt idx="26">
                  <c:v>Jun-17</c:v>
                </c:pt>
                <c:pt idx="28">
                  <c:v>Jun-18</c:v>
                </c:pt>
              </c:strCache>
            </c:strRef>
          </c:xVal>
          <c:yVal>
            <c:numRef>
              <c:f>data!$K$36:$K$64</c:f>
              <c:numCache>
                <c:formatCode>General</c:formatCode>
                <c:ptCount val="29"/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23595.0</c:v>
                </c:pt>
                <c:pt idx="22">
                  <c:v>0.0</c:v>
                </c:pt>
                <c:pt idx="23">
                  <c:v>118478.0</c:v>
                </c:pt>
                <c:pt idx="24">
                  <c:v>0.0</c:v>
                </c:pt>
                <c:pt idx="25">
                  <c:v>758263.0</c:v>
                </c:pt>
                <c:pt idx="28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9656200"/>
        <c:axId val="1795217176"/>
      </c:scatterChart>
      <c:catAx>
        <c:axId val="1759656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95217176"/>
        <c:crossesAt val="0.01"/>
        <c:auto val="1"/>
        <c:lblAlgn val="ctr"/>
        <c:lblOffset val="100"/>
        <c:noMultiLvlLbl val="0"/>
      </c:catAx>
      <c:valAx>
        <c:axId val="1795217176"/>
        <c:scaling>
          <c:logBase val="10.0"/>
          <c:orientation val="minMax"/>
        </c:scaling>
        <c:delete val="0"/>
        <c:axPos val="l"/>
        <c:majorGridlines/>
        <c:numFmt formatCode="[&lt;1]\ #,##0.00\ &quot;TF/s&quot;;[&gt;=1]##,##0\ &quot;TF/s&quot;" sourceLinked="0"/>
        <c:majorTickMark val="out"/>
        <c:minorTickMark val="out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59656200"/>
        <c:crosses val="autoZero"/>
        <c:crossBetween val="between"/>
        <c:majorUnit val="10.0"/>
        <c:minorUnit val="10.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900" b="1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1" Type="http://schemas.openxmlformats.org/officeDocument/2006/relationships/image" Target="../media/image3.emf"/><Relationship Id="rId2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5AEED-146E-1D4D-8CFF-DEEE9F8CECF3}" type="datetimeFigureOut">
              <a:rPr lang="en-US" smtClean="0"/>
              <a:t>7/18/14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116F0-0FBC-864C-91EA-7870D5AF4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545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0BD5C-0EC6-124C-A49C-DB39F87FC75E}" type="datetimeFigureOut">
              <a:rPr lang="en-US" smtClean="0"/>
              <a:t>7/18/14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03502-9674-FF4B-AD89-8404F31BA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18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03502-9674-FF4B-AD89-8404F31BA2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41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A4E8582-E6EA-A74C-BB17-31E513814218}" type="slidenum">
              <a:rPr lang="zh-CN" altLang="en-US" sz="1200">
                <a:ea typeface="宋体" charset="0"/>
                <a:cs typeface="宋体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zh-CN" altLang="en-US" sz="1200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1ED869-F43D-8847-8D37-F6244813E34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D2110F-B436-7E43-83D8-9CF34068DDFE}" type="slidenum">
              <a:rPr lang="en-US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pPr/>
              <a:t>25</a:t>
            </a:fld>
            <a:endParaRPr lang="en-US"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Green are MPI jobs</a:t>
            </a:r>
          </a:p>
          <a:p>
            <a:r>
              <a:rPr lang="en-US" dirty="0" smtClean="0"/>
              <a:t>Yellow are</a:t>
            </a:r>
            <a:r>
              <a:rPr lang="en-US" baseline="0" dirty="0" smtClean="0"/>
              <a:t> serial jobs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Tensor workflow runs on Titan, post-processing on Blue Waters or Stampede, data products on SCEC servers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03502-9674-FF4B-AD89-8404F31BA2C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687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03502-9674-FF4B-AD89-8404F31BA2C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06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Job failure rate: 1.3%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E6464-DBE5-4018-B25C-40B10B1D747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Job failure rate: 1.3%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E6464-DBE5-4018-B25C-40B10B1D747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92F09-B15D-E84D-BD54-9A5233BCAC8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80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92F09-B15D-E84D-BD54-9A5233BCAC8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804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03502-9674-FF4B-AD89-8404F31BA2C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48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C2F46F-352E-6C46-8F21-0C62D8EF9EE1}" type="slidenum">
              <a:rPr lang="en-US"/>
              <a:pPr/>
              <a:t>2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978" tIns="44988" rIns="89978" bIns="44988"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FFE426-11B8-F34F-AFBF-E8CFE6BDC6EC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39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03502-9674-FF4B-AD89-8404F31BA2C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760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4E876-2097-9B45-A8AF-63DAC061C0C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615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4E876-2097-9B45-A8AF-63DAC061C0C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615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4E876-2097-9B45-A8AF-63DAC061C0C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615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Timeline of the SCEC</a:t>
            </a:r>
            <a:r>
              <a:rPr lang="en-US" baseline="0" dirty="0" smtClean="0"/>
              <a:t> milestone runs, comparing performance requirements with DOE INCITE and NSF XSEDE/</a:t>
            </a:r>
            <a:r>
              <a:rPr lang="en-US" baseline="0" dirty="0" err="1" smtClean="0"/>
              <a:t>TeraGrid</a:t>
            </a:r>
            <a:r>
              <a:rPr lang="en-US" baseline="0" dirty="0" smtClean="0"/>
              <a:t> top high-end system. Previous </a:t>
            </a:r>
            <a:r>
              <a:rPr lang="en-US" baseline="0" dirty="0" err="1" smtClean="0"/>
              <a:t>TeraShake</a:t>
            </a:r>
            <a:r>
              <a:rPr lang="en-US" baseline="0" dirty="0" smtClean="0"/>
              <a:t> (TS1, TS2), </a:t>
            </a:r>
            <a:r>
              <a:rPr lang="en-US" baseline="0" dirty="0" err="1" smtClean="0"/>
              <a:t>ShakeOut</a:t>
            </a:r>
            <a:r>
              <a:rPr lang="en-US" baseline="0" dirty="0" smtClean="0"/>
              <a:t> (SO-K, SD-D), M8, Chino Hills 5-Hz (CH-5Hz), Rough Fault 10-Hz (RH-10Hz), and single </a:t>
            </a:r>
            <a:r>
              <a:rPr lang="en-US" baseline="0" dirty="0" err="1" smtClean="0"/>
              <a:t>CyberShake</a:t>
            </a:r>
            <a:r>
              <a:rPr lang="en-US" baseline="0" dirty="0" smtClean="0"/>
              <a:t> SGT CS-0.5Hz, future CS-1.0Hz, CS-1.5Hz, CS-2.0Hz runs are shown for comparison. Yellow circles are required sustained performance to enable completion </a:t>
            </a:r>
            <a:r>
              <a:rPr lang="en-US" baseline="0" smtClean="0"/>
              <a:t>of 4,000 </a:t>
            </a:r>
            <a:r>
              <a:rPr lang="en-US" baseline="0" dirty="0" smtClean="0"/>
              <a:t>sites simulations normalized to 24-</a:t>
            </a:r>
            <a:r>
              <a:rPr lang="en-US" baseline="0" smtClean="0"/>
              <a:t>hr run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4E876-2097-9B45-A8AF-63DAC061C0C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615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4E876-2097-9B45-A8AF-63DAC061C0C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615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4AE5D-89CE-884A-8D4B-740E6EF10F86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4AE5D-89CE-884A-8D4B-740E6EF10F8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C39B1-678F-4F18-A0FB-469496CF3DF3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03502-9674-FF4B-AD89-8404F31BA2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37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>
              <a:latin typeface="Calibri" charset="0"/>
              <a:cs typeface="맑은 고딕" charset="0"/>
            </a:endParaRPr>
          </a:p>
        </p:txBody>
      </p:sp>
      <p:sp>
        <p:nvSpPr>
          <p:cNvPr id="34819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CCF2F11-9231-6A40-ACC0-553C34B53AD1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>
              <a:latin typeface="Calibri" charset="0"/>
              <a:cs typeface="맑은 고딕" charset="0"/>
            </a:endParaRPr>
          </a:p>
        </p:txBody>
      </p:sp>
      <p:sp>
        <p:nvSpPr>
          <p:cNvPr id="34819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CCF2F11-9231-6A40-ACC0-553C34B53AD1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>
              <a:latin typeface="Calibri" charset="0"/>
              <a:cs typeface="맑은 고딕" charset="0"/>
            </a:endParaRPr>
          </a:p>
        </p:txBody>
      </p:sp>
      <p:sp>
        <p:nvSpPr>
          <p:cNvPr id="34819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CCF2F11-9231-6A40-ACC0-553C34B53AD1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AC66-C530-A046-8C3E-A7C9C09D3461}" type="datetimeFigureOut">
              <a:rPr lang="en-US" smtClean="0"/>
              <a:t>7/18/14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3F8A-9335-C848-8CF6-2EA254037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90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AC66-C530-A046-8C3E-A7C9C09D3461}" type="datetimeFigureOut">
              <a:rPr lang="en-US" smtClean="0"/>
              <a:t>7/18/14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3F8A-9335-C848-8CF6-2EA254037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69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AC66-C530-A046-8C3E-A7C9C09D3461}" type="datetimeFigureOut">
              <a:rPr lang="en-US" smtClean="0"/>
              <a:t>7/18/14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3F8A-9335-C848-8CF6-2EA254037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46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80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91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1" charset="0"/>
                <a:ea typeface="ＭＳ Ｐゴシック" pitchFamily="31" charset="-128"/>
                <a:cs typeface="ＭＳ Ｐゴシック" pitchFamily="31" charset="-128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1" charset="0"/>
                <a:ea typeface="ＭＳ Ｐゴシック" pitchFamily="31" charset="-128"/>
                <a:cs typeface="ＭＳ Ｐゴシック" pitchFamily="31" charset="-128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1" charset="0"/>
                <a:ea typeface="ＭＳ Ｐゴシック" pitchFamily="31" charset="-128"/>
                <a:cs typeface="ＭＳ Ｐゴシック" pitchFamily="31" charset="-128"/>
              </a:defRPr>
            </a:lvl1pPr>
          </a:lstStyle>
          <a:p>
            <a:pPr>
              <a:defRPr/>
            </a:pPr>
            <a:fld id="{AEAA9648-D5D4-CD45-980E-F77DA4F95B5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64325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AC66-C530-A046-8C3E-A7C9C09D3461}" type="datetimeFigureOut">
              <a:rPr lang="en-US" smtClean="0"/>
              <a:t>7/18/14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3F8A-9335-C848-8CF6-2EA254037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44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AC66-C530-A046-8C3E-A7C9C09D3461}" type="datetimeFigureOut">
              <a:rPr lang="en-US" smtClean="0"/>
              <a:t>7/18/14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3F8A-9335-C848-8CF6-2EA254037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59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AC66-C530-A046-8C3E-A7C9C09D3461}" type="datetimeFigureOut">
              <a:rPr lang="en-US" smtClean="0"/>
              <a:t>7/18/14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3F8A-9335-C848-8CF6-2EA254037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9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AC66-C530-A046-8C3E-A7C9C09D3461}" type="datetimeFigureOut">
              <a:rPr lang="en-US" smtClean="0"/>
              <a:t>7/18/14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3F8A-9335-C848-8CF6-2EA254037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8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AC66-C530-A046-8C3E-A7C9C09D3461}" type="datetimeFigureOut">
              <a:rPr lang="en-US" smtClean="0"/>
              <a:t>7/18/14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3F8A-9335-C848-8CF6-2EA254037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52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AC66-C530-A046-8C3E-A7C9C09D3461}" type="datetimeFigureOut">
              <a:rPr lang="en-US" smtClean="0"/>
              <a:t>7/18/14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3F8A-9335-C848-8CF6-2EA254037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0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AC66-C530-A046-8C3E-A7C9C09D3461}" type="datetimeFigureOut">
              <a:rPr lang="en-US" smtClean="0"/>
              <a:t>7/18/14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3F8A-9335-C848-8CF6-2EA254037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28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AC66-C530-A046-8C3E-A7C9C09D3461}" type="datetimeFigureOut">
              <a:rPr lang="en-US" smtClean="0"/>
              <a:t>7/18/14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3F8A-9335-C848-8CF6-2EA254037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75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FAC66-C530-A046-8C3E-A7C9C09D3461}" type="datetimeFigureOut">
              <a:rPr lang="en-US" smtClean="0"/>
              <a:t>7/18/14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B3F8A-9335-C848-8CF6-2EA254037A4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CEC_alone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925" y="52388"/>
            <a:ext cx="7699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27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8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cid:66D0AA38-F741-43B0-A450-B4FD9A429471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e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7.emf"/><Relationship Id="rId14" Type="http://schemas.openxmlformats.org/officeDocument/2006/relationships/oleObject" Target="../embeddings/oleObject6.bin"/><Relationship Id="rId15" Type="http://schemas.openxmlformats.org/officeDocument/2006/relationships/image" Target="../media/image8.emf"/><Relationship Id="rId16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4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5.emf"/><Relationship Id="rId10" Type="http://schemas.openxmlformats.org/officeDocument/2006/relationships/oleObject" Target="../embeddings/oleObject4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4" Type="http://schemas.openxmlformats.org/officeDocument/2006/relationships/image" Target="../media/image3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chart" Target="../charts/char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chart" Target="../charts/char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chart" Target="../charts/char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chart" Target="../charts/char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chart" Target="../charts/char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ster_05_rupture-1.jpg"/>
          <p:cNvPicPr>
            <a:picLocks noChangeAspect="1"/>
          </p:cNvPicPr>
          <p:nvPr/>
        </p:nvPicPr>
        <p:blipFill>
          <a:blip r:embed="rId3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13" y="0"/>
            <a:ext cx="9209713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41297" y="679739"/>
            <a:ext cx="8521984" cy="1246912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SCEC Application Performance and Software Development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61712" y="2490168"/>
            <a:ext cx="8182755" cy="3026350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vert="horz" wrap="square" lIns="91440" tIns="91440" rIns="91440" bIns="91440" anchor="t" anchorCtr="0" upright="1">
            <a:noAutofit/>
          </a:bodyPr>
          <a:lstStyle/>
          <a:p>
            <a:pPr algn="ctr">
              <a:spcAft>
                <a:spcPts val="400"/>
              </a:spcAft>
            </a:pPr>
            <a:endParaRPr lang="en-US" sz="5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Helvetica"/>
              <a:ea typeface="Times New Roman"/>
              <a:cs typeface="Times New Roman"/>
            </a:endParaRPr>
          </a:p>
          <a:p>
            <a:pPr algn="ctr">
              <a:spcAft>
                <a:spcPts val="400"/>
              </a:spcAft>
            </a:pPr>
            <a:r>
              <a:rPr lang="en-US" b="1" dirty="0" smtClean="0">
                <a:solidFill>
                  <a:srgbClr val="800000"/>
                </a:solidFill>
                <a:effectLst/>
                <a:latin typeface="Helvetica"/>
                <a:ea typeface="Times New Roman"/>
                <a:cs typeface="Times New Roman"/>
              </a:rPr>
              <a:t>Y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ifeng</a:t>
            </a:r>
            <a:r>
              <a:rPr lang="en-US" b="1" dirty="0" smtClean="0">
                <a:solidFill>
                  <a:srgbClr val="800000"/>
                </a:solidFill>
                <a:effectLst/>
                <a:latin typeface="Helvetica"/>
                <a:ea typeface="Times New Roman"/>
                <a:cs typeface="Times New Roman"/>
              </a:rPr>
              <a:t> Cui</a:t>
            </a:r>
            <a:r>
              <a:rPr lang="en-US" b="1" baseline="30000" dirty="0" smtClean="0">
                <a:solidFill>
                  <a:srgbClr val="800000"/>
                </a:solidFill>
                <a:effectLst/>
                <a:latin typeface="Helvetica"/>
                <a:ea typeface="Times New Roman"/>
                <a:cs typeface="Times New Roman"/>
              </a:rPr>
              <a:t>1</a:t>
            </a:r>
            <a:r>
              <a:rPr lang="en-US" b="1" dirty="0" smtClean="0">
                <a:solidFill>
                  <a:srgbClr val="800000"/>
                </a:solidFill>
                <a:effectLst/>
                <a:latin typeface="Helvetica"/>
                <a:ea typeface="Times New Roman"/>
                <a:cs typeface="Times New Roman"/>
              </a:rPr>
              <a:t>, Thomas Jordan</a:t>
            </a:r>
            <a:r>
              <a:rPr lang="en-US" b="1" baseline="30000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2</a:t>
            </a:r>
            <a:r>
              <a:rPr lang="en-US" b="1" dirty="0" smtClean="0">
                <a:solidFill>
                  <a:srgbClr val="800000"/>
                </a:solidFill>
                <a:effectLst/>
                <a:latin typeface="Helvetica"/>
                <a:ea typeface="Times New Roman"/>
                <a:cs typeface="Times New Roman"/>
              </a:rPr>
              <a:t>, 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Philip Maechling</a:t>
            </a:r>
            <a:r>
              <a:rPr lang="en-US" b="1" baseline="30000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2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, </a:t>
            </a:r>
            <a:r>
              <a:rPr lang="en-US" b="1" dirty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Scott 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Callaghan</a:t>
            </a:r>
            <a:r>
              <a:rPr lang="en-US" b="1" baseline="30000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2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, </a:t>
            </a:r>
            <a:r>
              <a:rPr lang="en-US" b="1" dirty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Kim 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Olsen</a:t>
            </a:r>
            <a:r>
              <a:rPr lang="en-US" b="1" baseline="30000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3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, </a:t>
            </a:r>
            <a:r>
              <a:rPr lang="en-US" b="1" dirty="0" err="1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Jacobo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 Bielak</a:t>
            </a:r>
            <a:r>
              <a:rPr lang="en-US" b="1" baseline="30000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4</a:t>
            </a:r>
            <a:r>
              <a:rPr lang="en-US" sz="2000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, </a:t>
            </a:r>
            <a:r>
              <a:rPr lang="en-US" b="1" dirty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Steven 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Day</a:t>
            </a:r>
            <a:r>
              <a:rPr lang="en-US" b="1" baseline="30000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3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, Ricardo Taborda</a:t>
            </a:r>
            <a:r>
              <a:rPr lang="en-US" b="1" baseline="30000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5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, Po Chen</a:t>
            </a:r>
            <a:r>
              <a:rPr lang="en-US" b="1" baseline="30000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6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, Patrick Small</a:t>
            </a:r>
            <a:r>
              <a:rPr lang="en-US" b="1" baseline="30000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2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, Daniel Roten</a:t>
            </a:r>
            <a:r>
              <a:rPr lang="en-US" b="1" baseline="30000" dirty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1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, </a:t>
            </a:r>
            <a:r>
              <a:rPr lang="en-US" b="1" dirty="0" err="1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Efecan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 Poyraz</a:t>
            </a:r>
            <a:r>
              <a:rPr lang="en-US" b="1" baseline="30000" dirty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1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ea typeface="Times New Roman"/>
                <a:cs typeface="Times New Roman"/>
              </a:rPr>
              <a:t> and SCEC CME Collaboration</a:t>
            </a:r>
          </a:p>
          <a:p>
            <a:pPr algn="ctr">
              <a:spcAft>
                <a:spcPts val="400"/>
              </a:spcAft>
            </a:pPr>
            <a:endParaRPr lang="en-US" b="1" dirty="0">
              <a:solidFill>
                <a:srgbClr val="800000"/>
              </a:solidFill>
              <a:latin typeface="Helvetica"/>
              <a:ea typeface="Times New Roman"/>
              <a:cs typeface="Times New Roman"/>
            </a:endParaRPr>
          </a:p>
          <a:p>
            <a:pPr algn="ctr">
              <a:spcAft>
                <a:spcPts val="400"/>
              </a:spcAft>
            </a:pP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1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University of California at San Diego, </a:t>
            </a:r>
            <a:r>
              <a:rPr lang="en-US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2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Southern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California Earthquake 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Center, </a:t>
            </a:r>
            <a:r>
              <a:rPr lang="en-US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3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San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Diego State 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University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, </a:t>
            </a:r>
            <a:r>
              <a:rPr lang="en-US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4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Carnegie Mellon University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Helvetica"/>
              <a:ea typeface="Times New Roman"/>
              <a:cs typeface="Times New Roman"/>
            </a:endParaRPr>
          </a:p>
          <a:p>
            <a:pPr algn="ctr">
              <a:spcAft>
                <a:spcPts val="400"/>
              </a:spcAft>
            </a:pPr>
            <a:r>
              <a:rPr lang="en-US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5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University of Memphis, </a:t>
            </a:r>
            <a:r>
              <a:rPr lang="en-US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6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Times New Roman"/>
                <a:cs typeface="Times New Roman"/>
              </a:rPr>
              <a:t>University of Wyoming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/>
              <a:ea typeface="Times New Roman"/>
              <a:cs typeface="Times New Roman"/>
            </a:endParaRPr>
          </a:p>
          <a:p>
            <a:pPr algn="ctr">
              <a:spcAft>
                <a:spcPts val="400"/>
              </a:spcAft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Helvetica"/>
              <a:ea typeface="Times New Roman"/>
              <a:cs typeface="Times New Roman"/>
            </a:endParaRPr>
          </a:p>
          <a:p>
            <a:pPr algn="ctr">
              <a:spcAft>
                <a:spcPts val="400"/>
              </a:spcAft>
            </a:pPr>
            <a:endParaRPr lang="en-US" sz="20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Helvetica"/>
              <a:ea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70667" y="5778507"/>
            <a:ext cx="4610099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Times New Roman"/>
                <a:cs typeface="Times New Roman"/>
              </a:rPr>
              <a:t>OLCF Users Meeting, July 22-24, 2014</a:t>
            </a:r>
            <a:endParaRPr lang="en-US" sz="14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58918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4"/>
          <p:cNvGrpSpPr/>
          <p:nvPr/>
        </p:nvGrpSpPr>
        <p:grpSpPr>
          <a:xfrm>
            <a:off x="214283" y="1357298"/>
            <a:ext cx="8643964" cy="922341"/>
            <a:chOff x="214283" y="1357298"/>
            <a:chExt cx="8643964" cy="922341"/>
          </a:xfrm>
        </p:grpSpPr>
        <p:sp>
          <p:nvSpPr>
            <p:cNvPr id="5" name="Rectangle 20"/>
            <p:cNvSpPr>
              <a:spLocks noChangeArrowheads="1"/>
            </p:cNvSpPr>
            <p:nvPr/>
          </p:nvSpPr>
          <p:spPr bwMode="auto">
            <a:xfrm>
              <a:off x="214283" y="1857364"/>
              <a:ext cx="2786081" cy="4222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4925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700" dirty="0" smtClean="0">
                  <a:latin typeface="Arial" pitchFamily="34" charset="0"/>
                  <a:cs typeface="Arial" pitchFamily="34" charset="0"/>
                </a:rPr>
                <a:t>Massive I/O requirements</a:t>
              </a:r>
              <a:endParaRPr lang="en-US" sz="17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Rectangle 20"/>
            <p:cNvSpPr>
              <a:spLocks noChangeArrowheads="1"/>
            </p:cNvSpPr>
            <p:nvPr/>
          </p:nvSpPr>
          <p:spPr bwMode="auto">
            <a:xfrm>
              <a:off x="3143240" y="1857364"/>
              <a:ext cx="2786081" cy="4222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4925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700" dirty="0" smtClean="0">
                  <a:latin typeface="Arial" pitchFamily="34" charset="0"/>
                  <a:cs typeface="Arial" pitchFamily="34" charset="0"/>
                </a:rPr>
                <a:t>Stencil computations</a:t>
              </a:r>
              <a:endParaRPr lang="en-US" sz="17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ctangle 20"/>
            <p:cNvSpPr>
              <a:spLocks noChangeArrowheads="1"/>
            </p:cNvSpPr>
            <p:nvPr/>
          </p:nvSpPr>
          <p:spPr bwMode="auto">
            <a:xfrm>
              <a:off x="6072166" y="1857364"/>
              <a:ext cx="2786081" cy="4222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4925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700" dirty="0" smtClean="0">
                  <a:latin typeface="Arial" pitchFamily="34" charset="0"/>
                  <a:cs typeface="Arial" pitchFamily="34" charset="0"/>
                </a:rPr>
                <a:t>Nearest neighbor comm.</a:t>
              </a:r>
              <a:endParaRPr lang="en-US" sz="17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모서리가 둥근 직사각형 24"/>
            <p:cNvSpPr/>
            <p:nvPr/>
          </p:nvSpPr>
          <p:spPr>
            <a:xfrm>
              <a:off x="3571868" y="1357298"/>
              <a:ext cx="1928826" cy="28575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SCEC Apps</a:t>
              </a:r>
              <a:endParaRPr lang="ko-KR" altLang="en-US" dirty="0"/>
            </a:p>
          </p:txBody>
        </p:sp>
        <p:cxnSp>
          <p:nvCxnSpPr>
            <p:cNvPr id="28" name="직선 화살표 연결선 27"/>
            <p:cNvCxnSpPr>
              <a:stCxn id="25" idx="2"/>
              <a:endCxn id="5" idx="0"/>
            </p:cNvCxnSpPr>
            <p:nvPr/>
          </p:nvCxnSpPr>
          <p:spPr>
            <a:xfrm rot="5400000">
              <a:off x="2964646" y="285729"/>
              <a:ext cx="214314" cy="292895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화살표 연결선 29"/>
            <p:cNvCxnSpPr>
              <a:stCxn id="25" idx="2"/>
              <a:endCxn id="6" idx="0"/>
            </p:cNvCxnSpPr>
            <p:nvPr/>
          </p:nvCxnSpPr>
          <p:spPr>
            <a:xfrm rot="5400000">
              <a:off x="4429124" y="1750207"/>
              <a:ext cx="21431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화살표 연결선 31"/>
            <p:cNvCxnSpPr>
              <a:stCxn id="25" idx="2"/>
              <a:endCxn id="7" idx="0"/>
            </p:cNvCxnSpPr>
            <p:nvPr/>
          </p:nvCxnSpPr>
          <p:spPr>
            <a:xfrm rot="16200000" flipH="1">
              <a:off x="5893587" y="285744"/>
              <a:ext cx="214314" cy="292892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115"/>
          <p:cNvGrpSpPr/>
          <p:nvPr/>
        </p:nvGrpSpPr>
        <p:grpSpPr>
          <a:xfrm>
            <a:off x="214283" y="5649931"/>
            <a:ext cx="8643964" cy="993779"/>
            <a:chOff x="214283" y="5649931"/>
            <a:chExt cx="8643964" cy="993779"/>
          </a:xfrm>
        </p:grpSpPr>
        <p:sp>
          <p:nvSpPr>
            <p:cNvPr id="12" name="Rectangle 20"/>
            <p:cNvSpPr>
              <a:spLocks noChangeArrowheads="1"/>
            </p:cNvSpPr>
            <p:nvPr/>
          </p:nvSpPr>
          <p:spPr bwMode="auto">
            <a:xfrm>
              <a:off x="214283" y="5649931"/>
              <a:ext cx="2786081" cy="42227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dirty="0" err="1" smtClean="0">
                  <a:latin typeface="Arial" pitchFamily="34" charset="0"/>
                  <a:cs typeface="Arial" pitchFamily="34" charset="0"/>
                </a:rPr>
                <a:t>Lustre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 File System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20"/>
            <p:cNvSpPr>
              <a:spLocks noChangeArrowheads="1"/>
            </p:cNvSpPr>
            <p:nvPr/>
          </p:nvSpPr>
          <p:spPr bwMode="auto">
            <a:xfrm>
              <a:off x="3143240" y="5649931"/>
              <a:ext cx="2786081" cy="42227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Node Architecture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20"/>
            <p:cNvSpPr>
              <a:spLocks noChangeArrowheads="1"/>
            </p:cNvSpPr>
            <p:nvPr/>
          </p:nvSpPr>
          <p:spPr bwMode="auto">
            <a:xfrm>
              <a:off x="6072166" y="5649931"/>
              <a:ext cx="2786081" cy="42227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3-D Torus Interconnect 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모서리가 둥근 직사각형 25"/>
            <p:cNvSpPr/>
            <p:nvPr/>
          </p:nvSpPr>
          <p:spPr>
            <a:xfrm>
              <a:off x="3571868" y="6357958"/>
              <a:ext cx="1928826" cy="28575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HW Systems</a:t>
              </a:r>
              <a:endParaRPr lang="ko-KR" altLang="en-US" dirty="0"/>
            </a:p>
          </p:txBody>
        </p:sp>
        <p:cxnSp>
          <p:nvCxnSpPr>
            <p:cNvPr id="34" name="직선 화살표 연결선 33"/>
            <p:cNvCxnSpPr>
              <a:stCxn id="26" idx="0"/>
              <a:endCxn id="12" idx="2"/>
            </p:cNvCxnSpPr>
            <p:nvPr/>
          </p:nvCxnSpPr>
          <p:spPr>
            <a:xfrm rot="16200000" flipV="1">
              <a:off x="2928927" y="4750603"/>
              <a:ext cx="285752" cy="292895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화살표 연결선 35"/>
            <p:cNvCxnSpPr>
              <a:stCxn id="26" idx="0"/>
              <a:endCxn id="13" idx="2"/>
            </p:cNvCxnSpPr>
            <p:nvPr/>
          </p:nvCxnSpPr>
          <p:spPr>
            <a:xfrm rot="5400000" flipH="1" flipV="1">
              <a:off x="4393405" y="6215082"/>
              <a:ext cx="28575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화살표 연결선 37"/>
            <p:cNvCxnSpPr>
              <a:stCxn id="26" idx="0"/>
              <a:endCxn id="14" idx="2"/>
            </p:cNvCxnSpPr>
            <p:nvPr/>
          </p:nvCxnSpPr>
          <p:spPr>
            <a:xfrm rot="5400000" flipH="1" flipV="1">
              <a:off x="5857868" y="4750619"/>
              <a:ext cx="285752" cy="292892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그룹 117"/>
          <p:cNvGrpSpPr/>
          <p:nvPr/>
        </p:nvGrpSpPr>
        <p:grpSpPr>
          <a:xfrm>
            <a:off x="1071538" y="4714884"/>
            <a:ext cx="6894554" cy="935047"/>
            <a:chOff x="1071538" y="4714884"/>
            <a:chExt cx="6894554" cy="935047"/>
          </a:xfrm>
        </p:grpSpPr>
        <p:sp>
          <p:nvSpPr>
            <p:cNvPr id="21" name="Rectangle 16"/>
            <p:cNvSpPr>
              <a:spLocks noChangeArrowheads="1"/>
            </p:cNvSpPr>
            <p:nvPr/>
          </p:nvSpPr>
          <p:spPr bwMode="auto">
            <a:xfrm>
              <a:off x="1071538" y="4714884"/>
              <a:ext cx="1036638" cy="5715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tIns="9144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Limited</a:t>
              </a:r>
            </a:p>
            <a:p>
              <a:pPr algn="ctr" eaLnBrk="0" hangingPunct="0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OSTs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16"/>
            <p:cNvSpPr>
              <a:spLocks noChangeArrowheads="1"/>
            </p:cNvSpPr>
            <p:nvPr/>
          </p:nvSpPr>
          <p:spPr bwMode="auto">
            <a:xfrm>
              <a:off x="4643438" y="4714884"/>
              <a:ext cx="1036638" cy="5715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tIns="9144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Shared</a:t>
              </a:r>
            </a:p>
            <a:p>
              <a:pPr algn="ctr" eaLnBrk="0" hangingPunct="0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Memories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16"/>
            <p:cNvSpPr>
              <a:spLocks noChangeArrowheads="1"/>
            </p:cNvSpPr>
            <p:nvPr/>
          </p:nvSpPr>
          <p:spPr bwMode="auto">
            <a:xfrm>
              <a:off x="6929454" y="4714884"/>
              <a:ext cx="1036638" cy="5715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tIns="9144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Machine</a:t>
              </a:r>
            </a:p>
            <a:p>
              <a:pPr algn="ctr" eaLnBrk="0" hangingPunct="0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Topology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0" name="직선 화살표 연결선 49"/>
            <p:cNvCxnSpPr>
              <a:stCxn id="12" idx="0"/>
              <a:endCxn id="21" idx="2"/>
            </p:cNvCxnSpPr>
            <p:nvPr/>
          </p:nvCxnSpPr>
          <p:spPr>
            <a:xfrm rot="16200000" flipV="1">
              <a:off x="1416820" y="5459426"/>
              <a:ext cx="363543" cy="1746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직선 화살표 연결선 61"/>
            <p:cNvCxnSpPr>
              <a:stCxn id="13" idx="0"/>
              <a:endCxn id="22" idx="2"/>
            </p:cNvCxnSpPr>
            <p:nvPr/>
          </p:nvCxnSpPr>
          <p:spPr>
            <a:xfrm rot="5400000" flipH="1" flipV="1">
              <a:off x="4667248" y="5155422"/>
              <a:ext cx="363543" cy="6254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화살표 연결선 63"/>
            <p:cNvCxnSpPr>
              <a:stCxn id="14" idx="0"/>
              <a:endCxn id="23" idx="2"/>
            </p:cNvCxnSpPr>
            <p:nvPr/>
          </p:nvCxnSpPr>
          <p:spPr>
            <a:xfrm rot="16200000" flipV="1">
              <a:off x="7274719" y="5459443"/>
              <a:ext cx="363543" cy="1743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16"/>
            <p:cNvSpPr>
              <a:spLocks noChangeArrowheads="1"/>
            </p:cNvSpPr>
            <p:nvPr/>
          </p:nvSpPr>
          <p:spPr bwMode="auto">
            <a:xfrm>
              <a:off x="3286116" y="4714884"/>
              <a:ext cx="1036638" cy="5715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tIns="9144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Vector</a:t>
              </a:r>
            </a:p>
            <a:p>
              <a:pPr algn="ctr" eaLnBrk="0" hangingPunct="0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Capable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7" name="직선 화살표 연결선 96"/>
            <p:cNvCxnSpPr>
              <a:stCxn id="13" idx="0"/>
            </p:cNvCxnSpPr>
            <p:nvPr/>
          </p:nvCxnSpPr>
          <p:spPr>
            <a:xfrm rot="16200000" flipV="1">
              <a:off x="3979461" y="5093111"/>
              <a:ext cx="363542" cy="7500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그룹 116"/>
          <p:cNvGrpSpPr/>
          <p:nvPr/>
        </p:nvGrpSpPr>
        <p:grpSpPr>
          <a:xfrm>
            <a:off x="1106470" y="2279638"/>
            <a:ext cx="6859622" cy="863610"/>
            <a:chOff x="1106470" y="2279638"/>
            <a:chExt cx="6859622" cy="863610"/>
          </a:xfrm>
        </p:grpSpPr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>
              <a:off x="4643438" y="2571744"/>
              <a:ext cx="1036638" cy="5715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tIns="9144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Memory</a:t>
              </a:r>
            </a:p>
            <a:p>
              <a:pPr algn="ctr" eaLnBrk="0" hangingPunct="0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intensive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6929454" y="2571744"/>
              <a:ext cx="1036638" cy="5715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tIns="9144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Comm.</a:t>
              </a:r>
            </a:p>
            <a:p>
              <a:pPr algn="ctr" eaLnBrk="0" hangingPunct="0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latency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1106470" y="2571744"/>
              <a:ext cx="1036638" cy="5715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tIns="9144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I/O</a:t>
              </a:r>
            </a:p>
            <a:p>
              <a:pPr algn="ctr" eaLnBrk="0" hangingPunct="0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Throughput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2" name="직선 화살표 연결선 41"/>
            <p:cNvCxnSpPr/>
            <p:nvPr/>
          </p:nvCxnSpPr>
          <p:spPr>
            <a:xfrm rot="16200000" flipH="1">
              <a:off x="1470004" y="2416958"/>
              <a:ext cx="292105" cy="1746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화살표 연결선 84"/>
            <p:cNvCxnSpPr>
              <a:stCxn id="6" idx="2"/>
              <a:endCxn id="99" idx="0"/>
            </p:cNvCxnSpPr>
            <p:nvPr/>
          </p:nvCxnSpPr>
          <p:spPr>
            <a:xfrm rot="5400000">
              <a:off x="4095744" y="2131206"/>
              <a:ext cx="292104" cy="58897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화살표 연결선 85"/>
            <p:cNvCxnSpPr/>
            <p:nvPr/>
          </p:nvCxnSpPr>
          <p:spPr>
            <a:xfrm rot="16200000" flipH="1">
              <a:off x="7292200" y="2423312"/>
              <a:ext cx="292105" cy="1746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16"/>
            <p:cNvSpPr>
              <a:spLocks noChangeArrowheads="1"/>
            </p:cNvSpPr>
            <p:nvPr/>
          </p:nvSpPr>
          <p:spPr bwMode="auto">
            <a:xfrm>
              <a:off x="3428991" y="2571743"/>
              <a:ext cx="1036638" cy="5715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0" tIns="91440" rIns="0" bIns="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100" b="1" dirty="0" smtClean="0">
                  <a:latin typeface="Arial" pitchFamily="34" charset="0"/>
                  <a:cs typeface="Arial" pitchFamily="34" charset="0"/>
                </a:rPr>
                <a:t>Regular</a:t>
              </a:r>
            </a:p>
            <a:p>
              <a:pPr algn="ctr" eaLnBrk="0" hangingPunct="0"/>
              <a:r>
                <a:rPr lang="en-US" sz="1100" b="1" dirty="0" smtClean="0">
                  <a:latin typeface="Arial" pitchFamily="34" charset="0"/>
                  <a:cs typeface="Arial" pitchFamily="34" charset="0"/>
                </a:rPr>
                <a:t>Comp. pattern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3" name="직선 화살표 연결선 102"/>
            <p:cNvCxnSpPr>
              <a:stCxn id="6" idx="2"/>
              <a:endCxn id="11" idx="0"/>
            </p:cNvCxnSpPr>
            <p:nvPr/>
          </p:nvCxnSpPr>
          <p:spPr>
            <a:xfrm rot="16200000" flipH="1">
              <a:off x="4702967" y="2112953"/>
              <a:ext cx="292105" cy="6254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457200" y="2534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Algorithms and Hardware Attributes</a:t>
            </a:r>
            <a:endParaRPr lang="en-US" b="1" dirty="0"/>
          </a:p>
        </p:txBody>
      </p:sp>
      <p:grpSp>
        <p:nvGrpSpPr>
          <p:cNvPr id="27" name="그룹 97"/>
          <p:cNvGrpSpPr/>
          <p:nvPr/>
        </p:nvGrpSpPr>
        <p:grpSpPr>
          <a:xfrm>
            <a:off x="142844" y="3143247"/>
            <a:ext cx="8286808" cy="1571638"/>
            <a:chOff x="142844" y="3143247"/>
            <a:chExt cx="8286808" cy="1571638"/>
          </a:xfrm>
        </p:grpSpPr>
        <p:sp>
          <p:nvSpPr>
            <p:cNvPr id="8" name="AutoShape 28"/>
            <p:cNvSpPr>
              <a:spLocks noChangeArrowheads="1"/>
            </p:cNvSpPr>
            <p:nvPr/>
          </p:nvSpPr>
          <p:spPr bwMode="auto">
            <a:xfrm>
              <a:off x="1028673" y="3714752"/>
              <a:ext cx="928694" cy="423863"/>
            </a:xfrm>
            <a:prstGeom prst="hexagon">
              <a:avLst>
                <a:gd name="adj" fmla="val 48783"/>
                <a:gd name="vf" fmla="val 115470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Effective</a:t>
              </a:r>
            </a:p>
            <a:p>
              <a:pPr algn="ctr" eaLnBrk="0" hangingPunct="0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Buffering</a:t>
              </a:r>
              <a:endParaRPr lang="en-US" sz="95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AutoShape 28"/>
            <p:cNvSpPr>
              <a:spLocks noChangeArrowheads="1"/>
            </p:cNvSpPr>
            <p:nvPr/>
          </p:nvSpPr>
          <p:spPr bwMode="auto">
            <a:xfrm>
              <a:off x="1938317" y="3714752"/>
              <a:ext cx="928694" cy="423863"/>
            </a:xfrm>
            <a:prstGeom prst="hexagon">
              <a:avLst>
                <a:gd name="adj" fmla="val 48783"/>
                <a:gd name="vf" fmla="val 115470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lIns="0" tIns="0" rIns="0" bIns="0" anchor="ctr" anchorCtr="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950" b="1" dirty="0" smtClean="0">
                  <a:latin typeface="Arial" pitchFamily="34" charset="0"/>
                  <a:cs typeface="Arial" pitchFamily="34" charset="0"/>
                </a:rPr>
                <a:t>ADIOS</a:t>
              </a:r>
              <a:endParaRPr lang="en-US" sz="95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AutoShape 40"/>
            <p:cNvSpPr>
              <a:spLocks noChangeArrowheads="1"/>
            </p:cNvSpPr>
            <p:nvPr/>
          </p:nvSpPr>
          <p:spPr bwMode="auto">
            <a:xfrm>
              <a:off x="3071802" y="3714752"/>
              <a:ext cx="1000132" cy="423863"/>
            </a:xfrm>
            <a:prstGeom prst="hexagon">
              <a:avLst>
                <a:gd name="adj" fmla="val 48876"/>
                <a:gd name="vf" fmla="val 115470"/>
              </a:avLst>
            </a:prstGeom>
            <a:solidFill>
              <a:schemeClr val="bg1"/>
            </a:solidFill>
            <a:ln w="381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0" tIns="0" rIns="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Array</a:t>
              </a:r>
            </a:p>
            <a:p>
              <a:pPr algn="ctr" eaLnBrk="0" hangingPunct="0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Optimization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AutoShape 40"/>
            <p:cNvSpPr>
              <a:spLocks noChangeArrowheads="1"/>
            </p:cNvSpPr>
            <p:nvPr/>
          </p:nvSpPr>
          <p:spPr bwMode="auto">
            <a:xfrm>
              <a:off x="4071934" y="3714752"/>
              <a:ext cx="1000132" cy="423863"/>
            </a:xfrm>
            <a:prstGeom prst="hexagon">
              <a:avLst>
                <a:gd name="adj" fmla="val 48876"/>
                <a:gd name="vf" fmla="val 115470"/>
              </a:avLst>
            </a:prstGeom>
            <a:solidFill>
              <a:schemeClr val="bg1"/>
            </a:solidFill>
            <a:ln w="381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lIns="0" tIns="0" rIns="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Memory Reduction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AutoShape 40"/>
            <p:cNvSpPr>
              <a:spLocks noChangeArrowheads="1"/>
            </p:cNvSpPr>
            <p:nvPr/>
          </p:nvSpPr>
          <p:spPr bwMode="auto">
            <a:xfrm>
              <a:off x="5072066" y="3714752"/>
              <a:ext cx="1000132" cy="423863"/>
            </a:xfrm>
            <a:prstGeom prst="hexagon">
              <a:avLst>
                <a:gd name="adj" fmla="val 48876"/>
                <a:gd name="vf" fmla="val 115470"/>
              </a:avLst>
            </a:prstGeom>
            <a:solidFill>
              <a:schemeClr val="bg1"/>
            </a:solidFill>
            <a:ln w="381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lIns="0" tIns="0" rIns="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Cache</a:t>
              </a:r>
            </a:p>
            <a:p>
              <a:pPr algn="ctr" eaLnBrk="0" hangingPunct="0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Utilization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AutoShape 40"/>
            <p:cNvSpPr>
              <a:spLocks noChangeArrowheads="1"/>
            </p:cNvSpPr>
            <p:nvPr/>
          </p:nvSpPr>
          <p:spPr bwMode="auto">
            <a:xfrm>
              <a:off x="6429388" y="3714752"/>
              <a:ext cx="1000132" cy="423863"/>
            </a:xfrm>
            <a:prstGeom prst="hexagon">
              <a:avLst>
                <a:gd name="adj" fmla="val 48876"/>
                <a:gd name="vf" fmla="val 115470"/>
              </a:avLst>
            </a:prstGeom>
            <a:noFill/>
            <a:ln w="38100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lIns="0" tIns="0" rIns="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Node</a:t>
              </a:r>
            </a:p>
            <a:p>
              <a:pPr algn="ctr" eaLnBrk="0" hangingPunct="0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Mapping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AutoShape 40"/>
            <p:cNvSpPr>
              <a:spLocks noChangeArrowheads="1"/>
            </p:cNvSpPr>
            <p:nvPr/>
          </p:nvSpPr>
          <p:spPr bwMode="auto">
            <a:xfrm>
              <a:off x="7429520" y="3714752"/>
              <a:ext cx="1000132" cy="423863"/>
            </a:xfrm>
            <a:prstGeom prst="hexagon">
              <a:avLst>
                <a:gd name="adj" fmla="val 48876"/>
                <a:gd name="vf" fmla="val 115470"/>
              </a:avLst>
            </a:prstGeom>
            <a:noFill/>
            <a:ln w="38100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lIns="0" tIns="0" rIns="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Latency</a:t>
              </a:r>
            </a:p>
            <a:p>
              <a:pPr algn="ctr" eaLnBrk="0" hangingPunct="0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hiding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6" name="직선 화살표 연결선 45"/>
            <p:cNvCxnSpPr>
              <a:stCxn id="20" idx="2"/>
            </p:cNvCxnSpPr>
            <p:nvPr/>
          </p:nvCxnSpPr>
          <p:spPr>
            <a:xfrm rot="5400000">
              <a:off x="826679" y="2916644"/>
              <a:ext cx="571506" cy="102471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화살표 연결선 47"/>
            <p:cNvCxnSpPr>
              <a:stCxn id="20" idx="2"/>
            </p:cNvCxnSpPr>
            <p:nvPr/>
          </p:nvCxnSpPr>
          <p:spPr>
            <a:xfrm rot="5400000">
              <a:off x="1255305" y="3345270"/>
              <a:ext cx="571506" cy="16746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화살표 연결선 57"/>
            <p:cNvCxnSpPr>
              <a:stCxn id="11" idx="2"/>
            </p:cNvCxnSpPr>
            <p:nvPr/>
          </p:nvCxnSpPr>
          <p:spPr>
            <a:xfrm rot="5400000">
              <a:off x="4581127" y="3134124"/>
              <a:ext cx="571506" cy="58975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화살표 연결선 59"/>
            <p:cNvCxnSpPr>
              <a:stCxn id="11" idx="2"/>
            </p:cNvCxnSpPr>
            <p:nvPr/>
          </p:nvCxnSpPr>
          <p:spPr>
            <a:xfrm rot="16200000" flipH="1">
              <a:off x="5116911" y="3188093"/>
              <a:ext cx="571506" cy="48181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직선 화살표 연결선 65"/>
            <p:cNvCxnSpPr>
              <a:stCxn id="17" idx="2"/>
            </p:cNvCxnSpPr>
            <p:nvPr/>
          </p:nvCxnSpPr>
          <p:spPr>
            <a:xfrm rot="5400000">
              <a:off x="6902862" y="3169841"/>
              <a:ext cx="571504" cy="51831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직선 화살표 연결선 67"/>
            <p:cNvCxnSpPr>
              <a:stCxn id="17" idx="2"/>
            </p:cNvCxnSpPr>
            <p:nvPr/>
          </p:nvCxnSpPr>
          <p:spPr>
            <a:xfrm rot="16200000" flipH="1">
              <a:off x="7402927" y="3188093"/>
              <a:ext cx="571504" cy="48181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화살표 연결선 69"/>
            <p:cNvCxnSpPr>
              <a:stCxn id="21" idx="0"/>
            </p:cNvCxnSpPr>
            <p:nvPr/>
          </p:nvCxnSpPr>
          <p:spPr>
            <a:xfrm rot="16200000" flipV="1">
              <a:off x="1237841" y="4362868"/>
              <a:ext cx="571501" cy="1325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화살표 연결선 71"/>
            <p:cNvCxnSpPr>
              <a:stCxn id="21" idx="0"/>
            </p:cNvCxnSpPr>
            <p:nvPr/>
          </p:nvCxnSpPr>
          <p:spPr>
            <a:xfrm rot="5400000" flipH="1" flipV="1">
              <a:off x="1733142" y="4000099"/>
              <a:ext cx="571501" cy="85807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화살표 연결선 75"/>
            <p:cNvCxnSpPr>
              <a:stCxn id="22" idx="0"/>
            </p:cNvCxnSpPr>
            <p:nvPr/>
          </p:nvCxnSpPr>
          <p:spPr>
            <a:xfrm rot="16200000" flipV="1">
              <a:off x="4581128" y="4134254"/>
              <a:ext cx="571504" cy="58975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화살표 연결선 77"/>
            <p:cNvCxnSpPr>
              <a:stCxn id="22" idx="0"/>
            </p:cNvCxnSpPr>
            <p:nvPr/>
          </p:nvCxnSpPr>
          <p:spPr>
            <a:xfrm rot="5400000" flipH="1" flipV="1">
              <a:off x="5081193" y="4223944"/>
              <a:ext cx="571504" cy="41037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화살표 연결선 79"/>
            <p:cNvCxnSpPr>
              <a:stCxn id="23" idx="0"/>
            </p:cNvCxnSpPr>
            <p:nvPr/>
          </p:nvCxnSpPr>
          <p:spPr>
            <a:xfrm rot="5400000" flipH="1" flipV="1">
              <a:off x="7402927" y="4188226"/>
              <a:ext cx="571504" cy="48181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화살표 연결선 81"/>
            <p:cNvCxnSpPr>
              <a:stCxn id="23" idx="0"/>
            </p:cNvCxnSpPr>
            <p:nvPr/>
          </p:nvCxnSpPr>
          <p:spPr>
            <a:xfrm rot="16200000" flipV="1">
              <a:off x="6902862" y="4169972"/>
              <a:ext cx="571504" cy="51831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직선 화살표 연결선 92"/>
            <p:cNvCxnSpPr>
              <a:stCxn id="88" idx="0"/>
            </p:cNvCxnSpPr>
            <p:nvPr/>
          </p:nvCxnSpPr>
          <p:spPr>
            <a:xfrm rot="16200000" flipV="1">
              <a:off x="3402400" y="4312848"/>
              <a:ext cx="571504" cy="23256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직선 화살표 연결선 106"/>
            <p:cNvCxnSpPr/>
            <p:nvPr/>
          </p:nvCxnSpPr>
          <p:spPr>
            <a:xfrm rot="5400000">
              <a:off x="3473837" y="3241281"/>
              <a:ext cx="571505" cy="37544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직선 화살표 연결선 109"/>
            <p:cNvCxnSpPr>
              <a:stCxn id="99" idx="2"/>
            </p:cNvCxnSpPr>
            <p:nvPr/>
          </p:nvCxnSpPr>
          <p:spPr>
            <a:xfrm rot="16200000" flipH="1">
              <a:off x="4009621" y="3080935"/>
              <a:ext cx="571504" cy="69612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직선 화살표 연결선 111"/>
            <p:cNvCxnSpPr>
              <a:stCxn id="99" idx="2"/>
            </p:cNvCxnSpPr>
            <p:nvPr/>
          </p:nvCxnSpPr>
          <p:spPr>
            <a:xfrm rot="16200000" flipH="1">
              <a:off x="4509687" y="2580869"/>
              <a:ext cx="571504" cy="169625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AutoShape 28"/>
            <p:cNvSpPr>
              <a:spLocks noChangeArrowheads="1"/>
            </p:cNvSpPr>
            <p:nvPr/>
          </p:nvSpPr>
          <p:spPr bwMode="auto">
            <a:xfrm>
              <a:off x="142844" y="3719517"/>
              <a:ext cx="928694" cy="423863"/>
            </a:xfrm>
            <a:prstGeom prst="hexagon">
              <a:avLst>
                <a:gd name="adj" fmla="val 48783"/>
                <a:gd name="vf" fmla="val 115470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Contiguous</a:t>
              </a:r>
            </a:p>
            <a:p>
              <a:pPr algn="ctr" eaLnBrk="0" hangingPunct="0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I/O access</a:t>
              </a:r>
              <a:endParaRPr lang="en-US" sz="95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7" name="직선 화살표 연결선 66"/>
            <p:cNvCxnSpPr>
              <a:stCxn id="21" idx="0"/>
            </p:cNvCxnSpPr>
            <p:nvPr/>
          </p:nvCxnSpPr>
          <p:spPr>
            <a:xfrm rot="16200000" flipV="1">
              <a:off x="809215" y="3934241"/>
              <a:ext cx="571502" cy="98978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화살표 연결선 80"/>
            <p:cNvCxnSpPr/>
            <p:nvPr/>
          </p:nvCxnSpPr>
          <p:spPr>
            <a:xfrm>
              <a:off x="1624792" y="3148013"/>
              <a:ext cx="706825" cy="57150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그룹 95"/>
          <p:cNvGrpSpPr/>
          <p:nvPr/>
        </p:nvGrpSpPr>
        <p:grpSpPr>
          <a:xfrm>
            <a:off x="2143108" y="2733675"/>
            <a:ext cx="4813327" cy="228600"/>
            <a:chOff x="2143108" y="2733675"/>
            <a:chExt cx="4813327" cy="228600"/>
          </a:xfrm>
        </p:grpSpPr>
        <p:sp>
          <p:nvSpPr>
            <p:cNvPr id="94" name="왼쪽/오른쪽 화살표 93"/>
            <p:cNvSpPr/>
            <p:nvPr/>
          </p:nvSpPr>
          <p:spPr>
            <a:xfrm>
              <a:off x="2143108" y="2733675"/>
              <a:ext cx="1285884" cy="228600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5" name="왼쪽/오른쪽 화살표 94"/>
            <p:cNvSpPr/>
            <p:nvPr/>
          </p:nvSpPr>
          <p:spPr>
            <a:xfrm>
              <a:off x="5670551" y="2733675"/>
              <a:ext cx="1285884" cy="228600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3727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7"/>
          <p:cNvGrpSpPr/>
          <p:nvPr/>
        </p:nvGrpSpPr>
        <p:grpSpPr>
          <a:xfrm>
            <a:off x="4992242" y="1120760"/>
            <a:ext cx="4151758" cy="5381307"/>
            <a:chOff x="4999309" y="1319891"/>
            <a:chExt cx="4151758" cy="5381307"/>
          </a:xfrm>
        </p:grpSpPr>
        <p:pic>
          <p:nvPicPr>
            <p:cNvPr id="114" name="Picture 9" descr="group_comm.tif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16243" y="2971424"/>
              <a:ext cx="4134824" cy="1789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5" name="Picture 10" descr="1sided_workflow.tif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55956" y="4834173"/>
              <a:ext cx="3446816" cy="186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" name="Picture 8" descr="data_transfer_awm.tif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999309" y="1319891"/>
              <a:ext cx="4022213" cy="1646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" name="Rectangle 12"/>
          <p:cNvSpPr>
            <a:spLocks noChangeArrowheads="1"/>
          </p:cNvSpPr>
          <p:nvPr/>
        </p:nvSpPr>
        <p:spPr bwMode="auto">
          <a:xfrm>
            <a:off x="2611090" y="5775609"/>
            <a:ext cx="27377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82151A"/>
                </a:solidFill>
                <a:ea typeface="ＭＳ Ｐゴシック" pitchFamily="-111" charset="-128"/>
                <a:cs typeface="ＭＳ Ｐゴシック" pitchFamily="-111" charset="-128"/>
              </a:rPr>
              <a:t> (Joint work with DK Panda Team of OSU)</a:t>
            </a:r>
            <a:endParaRPr lang="en-US" sz="1200" dirty="0">
              <a:solidFill>
                <a:srgbClr val="82151A"/>
              </a:solidFill>
            </a:endParaRPr>
          </a:p>
        </p:txBody>
      </p:sp>
      <p:sp>
        <p:nvSpPr>
          <p:cNvPr id="118" name="Rectangle 12"/>
          <p:cNvSpPr>
            <a:spLocks noChangeArrowheads="1"/>
          </p:cNvSpPr>
          <p:nvPr/>
        </p:nvSpPr>
        <p:spPr bwMode="auto">
          <a:xfrm>
            <a:off x="7232693" y="6469050"/>
            <a:ext cx="17509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82151A"/>
                </a:solidFill>
                <a:ea typeface="ＭＳ Ｐゴシック" pitchFamily="-111" charset="-128"/>
                <a:cs typeface="ＭＳ Ｐゴシック" pitchFamily="-111" charset="-128"/>
              </a:rPr>
              <a:t> (</a:t>
            </a:r>
            <a:r>
              <a:rPr lang="en-US" sz="1200" dirty="0" err="1" smtClean="0">
                <a:solidFill>
                  <a:srgbClr val="82151A"/>
                </a:solidFill>
                <a:ea typeface="ＭＳ Ｐゴシック" pitchFamily="-111" charset="-128"/>
                <a:cs typeface="ＭＳ Ｐゴシック" pitchFamily="-111" charset="-128"/>
              </a:rPr>
              <a:t>Potluri</a:t>
            </a:r>
            <a:r>
              <a:rPr lang="en-US" sz="1200" dirty="0" smtClean="0">
                <a:solidFill>
                  <a:srgbClr val="82151A"/>
                </a:solidFill>
                <a:ea typeface="ＭＳ Ｐゴシック" pitchFamily="-111" charset="-128"/>
                <a:cs typeface="ＭＳ Ｐゴシック" pitchFamily="-111" charset="-128"/>
              </a:rPr>
              <a:t>, S., et al., ICS’10)</a:t>
            </a:r>
            <a:endParaRPr lang="en-US" sz="1200" dirty="0">
              <a:solidFill>
                <a:srgbClr val="82151A"/>
              </a:solidFill>
            </a:endParaRPr>
          </a:p>
        </p:txBody>
      </p:sp>
      <p:sp>
        <p:nvSpPr>
          <p:cNvPr id="121" name="내용 개체 틀 2"/>
          <p:cNvSpPr txBox="1">
            <a:spLocks/>
          </p:cNvSpPr>
          <p:nvPr/>
        </p:nvSpPr>
        <p:spPr>
          <a:xfrm>
            <a:off x="457200" y="1600200"/>
            <a:ext cx="4900618" cy="47561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Rank placement technique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Node filling with X-Y-Z orders</a:t>
            </a:r>
            <a:endParaRPr kumimoji="0" lang="en-US" altLang="ko-KR" sz="28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Maximizing intra-node and minimizing inter-node communication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Asynchronous communication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Significantly reduced latency through local communication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Reduced system buffer requirement through pre-post receives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Computation/communication overlap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Effectively hide computation times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Effective when </a:t>
            </a:r>
            <a:r>
              <a:rPr kumimoji="0" lang="en-US" altLang="ko-KR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en-US" altLang="ko-K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compute_hide</a:t>
            </a:r>
            <a:r>
              <a:rPr kumimoji="0" lang="en-US" altLang="ko-KR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</a:t>
            </a:r>
            <a:r>
              <a:rPr kumimoji="0" lang="en-US" altLang="ko-KR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en-US" altLang="ko-K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compute_overhead</a:t>
            </a:r>
            <a:endParaRPr kumimoji="0" lang="en-US" altLang="ko-KR" sz="28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altLang="ko-KR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ko-K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One-sided Communications (on Ranger)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altLang="ko-KR" sz="2800" b="0" i="1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3" name="제목 1"/>
          <p:cNvSpPr>
            <a:spLocks noGrp="1"/>
          </p:cNvSpPr>
          <p:nvPr>
            <p:ph type="title"/>
          </p:nvPr>
        </p:nvSpPr>
        <p:spPr>
          <a:xfrm>
            <a:off x="457200" y="226450"/>
            <a:ext cx="8229600" cy="950385"/>
          </a:xfrm>
        </p:spPr>
        <p:txBody>
          <a:bodyPr>
            <a:noAutofit/>
          </a:bodyPr>
          <a:lstStyle/>
          <a:p>
            <a:r>
              <a:rPr lang="en-US" altLang="ko-KR" sz="2800" dirty="0" smtClean="0"/>
              <a:t>AWP-ODC Communication Approach on Jaguar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8254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mmunication_figure_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33" y="4646906"/>
            <a:ext cx="8369300" cy="2895600"/>
          </a:xfrm>
          <a:prstGeom prst="rect">
            <a:avLst/>
          </a:prstGeom>
        </p:spPr>
      </p:pic>
      <p:pic>
        <p:nvPicPr>
          <p:cNvPr id="13" name="Picture 12" descr="Decomposition_v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1354" y="544544"/>
            <a:ext cx="5462337" cy="42208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-4761"/>
            <a:ext cx="83820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AWP-ODC Communication Approach on Titan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4013200" y="912075"/>
            <a:ext cx="4945649" cy="3650165"/>
            <a:chOff x="4584700" y="3683000"/>
            <a:chExt cx="4343400" cy="3175000"/>
          </a:xfrm>
        </p:grpSpPr>
        <p:pic>
          <p:nvPicPr>
            <p:cNvPr id="6" name="Picture 5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4700" y="5054600"/>
              <a:ext cx="4343400" cy="1803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</p:pic>
        <p:pic>
          <p:nvPicPr>
            <p:cNvPr id="7" name="图片 4"/>
            <p:cNvPicPr/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84700" y="3683000"/>
              <a:ext cx="4343400" cy="1384301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1204489" y="4493017"/>
            <a:ext cx="1418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(Cui et al., SC’13)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72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0500" y="12700"/>
            <a:ext cx="309245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Topology Tuning</a:t>
            </a:r>
            <a:br>
              <a:rPr lang="en-US" sz="2800" dirty="0" smtClean="0"/>
            </a:br>
            <a:r>
              <a:rPr lang="en-US" sz="2800" dirty="0" smtClean="0"/>
              <a:t>on XE6/XK7</a:t>
            </a:r>
            <a:endParaRPr lang="en-US" sz="2800" dirty="0"/>
          </a:p>
        </p:txBody>
      </p:sp>
      <p:pic>
        <p:nvPicPr>
          <p:cNvPr id="4" name="Picture 3" descr="cid:66D0AA38-F741-43B0-A450-B4FD9A42947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0"/>
            <a:ext cx="6502400" cy="6781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3500" y="1333501"/>
            <a:ext cx="2413000" cy="5162547"/>
          </a:xfrm>
        </p:spPr>
        <p:txBody>
          <a:bodyPr>
            <a:noAutofit/>
          </a:bodyPr>
          <a:lstStyle/>
          <a:p>
            <a:pPr lvl="0">
              <a:spcBef>
                <a:spcPts val="1128"/>
              </a:spcBef>
            </a:pPr>
            <a:r>
              <a:rPr lang="x-none" sz="1800" dirty="0">
                <a:solidFill>
                  <a:srgbClr val="800000"/>
                </a:solidFill>
              </a:rPr>
              <a:t>Matching the virtual 3D Cartesian </a:t>
            </a:r>
            <a:r>
              <a:rPr lang="x-none" sz="1800" dirty="0" smtClean="0">
                <a:solidFill>
                  <a:srgbClr val="800000"/>
                </a:solidFill>
              </a:rPr>
              <a:t>to </a:t>
            </a:r>
            <a:r>
              <a:rPr lang="x-none" sz="1800" dirty="0">
                <a:solidFill>
                  <a:srgbClr val="800000"/>
                </a:solidFill>
              </a:rPr>
              <a:t>an elongated physical subnet prism </a:t>
            </a:r>
            <a:r>
              <a:rPr lang="x-none" sz="1800" dirty="0" smtClean="0">
                <a:solidFill>
                  <a:srgbClr val="800000"/>
                </a:solidFill>
              </a:rPr>
              <a:t>shape</a:t>
            </a:r>
            <a:endParaRPr lang="en-US" sz="1800" dirty="0">
              <a:solidFill>
                <a:srgbClr val="800000"/>
              </a:solidFill>
            </a:endParaRPr>
          </a:p>
          <a:p>
            <a:pPr lvl="0">
              <a:spcBef>
                <a:spcPts val="1128"/>
              </a:spcBef>
            </a:pPr>
            <a:r>
              <a:rPr lang="x-none" sz="1800" dirty="0"/>
              <a:t>Maximizing faster connected BW </a:t>
            </a:r>
            <a:r>
              <a:rPr lang="x-none" sz="1800" i="1" dirty="0"/>
              <a:t>XZ</a:t>
            </a:r>
            <a:r>
              <a:rPr lang="x-none" sz="1800" dirty="0"/>
              <a:t> plane </a:t>
            </a:r>
            <a:r>
              <a:rPr lang="x-none" sz="1800" dirty="0" smtClean="0"/>
              <a:t>allocation</a:t>
            </a:r>
            <a:endParaRPr lang="en-US" sz="1800" dirty="0" smtClean="0"/>
          </a:p>
          <a:p>
            <a:pPr lvl="0">
              <a:spcBef>
                <a:spcPts val="1128"/>
              </a:spcBef>
            </a:pPr>
            <a:r>
              <a:rPr lang="x-none" sz="1800" dirty="0" smtClean="0">
                <a:solidFill>
                  <a:srgbClr val="800000"/>
                </a:solidFill>
              </a:rPr>
              <a:t>Obtaining </a:t>
            </a:r>
            <a:r>
              <a:rPr lang="x-none" sz="1800" dirty="0">
                <a:solidFill>
                  <a:srgbClr val="800000"/>
                </a:solidFill>
              </a:rPr>
              <a:t>a tighter, more </a:t>
            </a:r>
            <a:r>
              <a:rPr lang="en-US" sz="1800" dirty="0">
                <a:solidFill>
                  <a:srgbClr val="800000"/>
                </a:solidFill>
              </a:rPr>
              <a:t>compact and </a:t>
            </a:r>
            <a:r>
              <a:rPr lang="x-none" sz="1800" dirty="0">
                <a:solidFill>
                  <a:srgbClr val="800000"/>
                </a:solidFill>
              </a:rPr>
              <a:t>cuboidal shaped BW subnet allocation </a:t>
            </a:r>
            <a:endParaRPr lang="en-US" sz="1800" dirty="0" smtClean="0">
              <a:solidFill>
                <a:srgbClr val="800000"/>
              </a:solidFill>
            </a:endParaRPr>
          </a:p>
          <a:p>
            <a:pPr lvl="0">
              <a:spcBef>
                <a:spcPts val="1128"/>
              </a:spcBef>
            </a:pPr>
            <a:r>
              <a:rPr lang="en-US" sz="1800" dirty="0" smtClean="0"/>
              <a:t>Reducing </a:t>
            </a:r>
            <a:r>
              <a:rPr lang="x-none" sz="1800" dirty="0"/>
              <a:t>inter-node hops along the slowest BW torus </a:t>
            </a:r>
            <a:r>
              <a:rPr lang="x-none" sz="1800" i="1" dirty="0"/>
              <a:t>Y</a:t>
            </a:r>
            <a:r>
              <a:rPr lang="x-none" sz="1800" dirty="0"/>
              <a:t> </a:t>
            </a:r>
            <a:r>
              <a:rPr lang="x-none" sz="1800" dirty="0" smtClean="0"/>
              <a:t>direction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2901955" y="6412453"/>
            <a:ext cx="5043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Joint work with </a:t>
            </a:r>
            <a:r>
              <a:rPr lang="en-US" sz="1200" dirty="0" smtClean="0">
                <a:solidFill>
                  <a:srgbClr val="FFFFFF"/>
                </a:solidFill>
              </a:rPr>
              <a:t>G. Bauer, O. </a:t>
            </a:r>
            <a:r>
              <a:rPr lang="en-US" sz="1200" dirty="0" err="1" smtClean="0">
                <a:solidFill>
                  <a:srgbClr val="FFFFFF"/>
                </a:solidFill>
              </a:rPr>
              <a:t>Padron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</a:rPr>
              <a:t>(</a:t>
            </a:r>
            <a:r>
              <a:rPr lang="en-US" sz="1200" dirty="0">
                <a:solidFill>
                  <a:srgbClr val="FFFFFF"/>
                </a:solidFill>
              </a:rPr>
              <a:t>NCSA</a:t>
            </a:r>
            <a:r>
              <a:rPr lang="en-US" sz="1200" dirty="0" smtClean="0">
                <a:solidFill>
                  <a:srgbClr val="FFFFFF"/>
                </a:solidFill>
              </a:rPr>
              <a:t>), R. </a:t>
            </a:r>
            <a:r>
              <a:rPr lang="en-US" sz="1200" dirty="0">
                <a:solidFill>
                  <a:srgbClr val="FFFFFF"/>
                </a:solidFill>
              </a:rPr>
              <a:t>Fiedler (</a:t>
            </a:r>
            <a:r>
              <a:rPr lang="en-US" sz="1200" dirty="0" smtClean="0">
                <a:solidFill>
                  <a:srgbClr val="FFFFFF"/>
                </a:solidFill>
              </a:rPr>
              <a:t>Cray) and L. Shih (UH)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5155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33350" y="166691"/>
            <a:ext cx="3092450" cy="1143000"/>
          </a:xfrm>
        </p:spPr>
        <p:txBody>
          <a:bodyPr>
            <a:normAutofit/>
          </a:bodyPr>
          <a:lstStyle/>
          <a:p>
            <a:r>
              <a:rPr lang="en-US" sz="2400" b="1" kern="1200" dirty="0" smtClean="0">
                <a:solidFill>
                  <a:srgbClr val="800000"/>
                </a:solidFill>
                <a:effectLst/>
                <a:latin typeface="Calibri"/>
                <a:ea typeface="+mj-ea"/>
                <a:cs typeface="+mj-cs"/>
              </a:rPr>
              <a:t>Topology Tuning</a:t>
            </a:r>
            <a:br>
              <a:rPr lang="en-US" sz="2400" b="1" kern="1200" dirty="0" smtClean="0">
                <a:solidFill>
                  <a:srgbClr val="800000"/>
                </a:solidFill>
                <a:effectLst/>
                <a:latin typeface="Calibri"/>
                <a:ea typeface="+mj-ea"/>
                <a:cs typeface="+mj-cs"/>
              </a:rPr>
            </a:br>
            <a:r>
              <a:rPr lang="en-US" sz="2400" b="1" kern="1200" dirty="0" smtClean="0">
                <a:solidFill>
                  <a:srgbClr val="800000"/>
                </a:solidFill>
                <a:effectLst/>
                <a:latin typeface="Calibri"/>
                <a:ea typeface="+mj-ea"/>
                <a:cs typeface="+mj-cs"/>
              </a:rPr>
              <a:t>on Blue Waters</a:t>
            </a:r>
            <a:endParaRPr lang="en-US" sz="24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90500" y="12700"/>
            <a:ext cx="309245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Topology Tuning</a:t>
            </a:r>
            <a:br>
              <a:rPr lang="en-US" sz="2800" dirty="0" smtClean="0"/>
            </a:br>
            <a:r>
              <a:rPr lang="en-US" sz="2800" dirty="0" smtClean="0"/>
              <a:t>on XE6/XK7</a:t>
            </a:r>
            <a:endParaRPr lang="en-US" sz="2800" dirty="0"/>
          </a:p>
        </p:txBody>
      </p:sp>
      <p:pic>
        <p:nvPicPr>
          <p:cNvPr id="7" name="Picture 6" descr="C:\Users\Shih\AppData\Local\Microsoft\Windows\Temporary Internet Files\Content.Outlook\XD3IHYB0\409090-view-with-XKs (3)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616" y="0"/>
            <a:ext cx="6502400" cy="678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3500" y="1333501"/>
            <a:ext cx="2413000" cy="5162547"/>
          </a:xfrm>
        </p:spPr>
        <p:txBody>
          <a:bodyPr>
            <a:noAutofit/>
          </a:bodyPr>
          <a:lstStyle/>
          <a:p>
            <a:pPr lvl="0">
              <a:spcBef>
                <a:spcPts val="1128"/>
              </a:spcBef>
            </a:pPr>
            <a:r>
              <a:rPr lang="x-none" sz="1800" dirty="0">
                <a:solidFill>
                  <a:srgbClr val="800000"/>
                </a:solidFill>
              </a:rPr>
              <a:t>Matching the virtual 3D Cartesian </a:t>
            </a:r>
            <a:r>
              <a:rPr lang="x-none" sz="1800" dirty="0" smtClean="0">
                <a:solidFill>
                  <a:srgbClr val="800000"/>
                </a:solidFill>
              </a:rPr>
              <a:t>to </a:t>
            </a:r>
            <a:r>
              <a:rPr lang="x-none" sz="1800" dirty="0">
                <a:solidFill>
                  <a:srgbClr val="800000"/>
                </a:solidFill>
              </a:rPr>
              <a:t>an elongated physical subnet prism </a:t>
            </a:r>
            <a:r>
              <a:rPr lang="x-none" sz="1800" dirty="0" smtClean="0">
                <a:solidFill>
                  <a:srgbClr val="800000"/>
                </a:solidFill>
              </a:rPr>
              <a:t>shape</a:t>
            </a:r>
            <a:endParaRPr lang="en-US" sz="1800" dirty="0">
              <a:solidFill>
                <a:srgbClr val="800000"/>
              </a:solidFill>
            </a:endParaRPr>
          </a:p>
          <a:p>
            <a:pPr lvl="0">
              <a:spcBef>
                <a:spcPts val="1128"/>
              </a:spcBef>
            </a:pPr>
            <a:r>
              <a:rPr lang="x-none" sz="1800" dirty="0"/>
              <a:t>Maximizing faster connected BW </a:t>
            </a:r>
            <a:r>
              <a:rPr lang="x-none" sz="1800" i="1" dirty="0"/>
              <a:t>XZ</a:t>
            </a:r>
            <a:r>
              <a:rPr lang="x-none" sz="1800" dirty="0"/>
              <a:t> plane </a:t>
            </a:r>
            <a:r>
              <a:rPr lang="x-none" sz="1800" dirty="0" smtClean="0"/>
              <a:t>allocation</a:t>
            </a:r>
            <a:endParaRPr lang="en-US" sz="1800" dirty="0" smtClean="0"/>
          </a:p>
          <a:p>
            <a:pPr lvl="0">
              <a:spcBef>
                <a:spcPts val="1128"/>
              </a:spcBef>
            </a:pPr>
            <a:r>
              <a:rPr lang="x-none" sz="1800" dirty="0" smtClean="0">
                <a:solidFill>
                  <a:srgbClr val="800000"/>
                </a:solidFill>
              </a:rPr>
              <a:t>Obtaining </a:t>
            </a:r>
            <a:r>
              <a:rPr lang="x-none" sz="1800" dirty="0">
                <a:solidFill>
                  <a:srgbClr val="800000"/>
                </a:solidFill>
              </a:rPr>
              <a:t>a tighter, more </a:t>
            </a:r>
            <a:r>
              <a:rPr lang="en-US" sz="1800" dirty="0">
                <a:solidFill>
                  <a:srgbClr val="800000"/>
                </a:solidFill>
              </a:rPr>
              <a:t>compact and </a:t>
            </a:r>
            <a:r>
              <a:rPr lang="x-none" sz="1800" dirty="0">
                <a:solidFill>
                  <a:srgbClr val="800000"/>
                </a:solidFill>
              </a:rPr>
              <a:t>cuboidal shaped BW subnet allocation </a:t>
            </a:r>
            <a:endParaRPr lang="en-US" sz="1800" dirty="0" smtClean="0">
              <a:solidFill>
                <a:srgbClr val="800000"/>
              </a:solidFill>
            </a:endParaRPr>
          </a:p>
          <a:p>
            <a:pPr lvl="0">
              <a:spcBef>
                <a:spcPts val="1128"/>
              </a:spcBef>
            </a:pPr>
            <a:r>
              <a:rPr lang="en-US" sz="1800" dirty="0" smtClean="0"/>
              <a:t>Reducing </a:t>
            </a:r>
            <a:r>
              <a:rPr lang="x-none" sz="1800" dirty="0"/>
              <a:t>inter-node hops along the slowest BW torus </a:t>
            </a:r>
            <a:r>
              <a:rPr lang="x-none" sz="1800" i="1" dirty="0"/>
              <a:t>Y</a:t>
            </a:r>
            <a:r>
              <a:rPr lang="x-none" sz="1800" dirty="0"/>
              <a:t> </a:t>
            </a:r>
            <a:r>
              <a:rPr lang="x-none" sz="1800" dirty="0" smtClean="0"/>
              <a:t>direction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2901955" y="6412453"/>
            <a:ext cx="5043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Joint work with </a:t>
            </a:r>
            <a:r>
              <a:rPr lang="en-US" sz="1200" dirty="0" smtClean="0">
                <a:solidFill>
                  <a:srgbClr val="FFFFFF"/>
                </a:solidFill>
              </a:rPr>
              <a:t>G. Bauer, O. </a:t>
            </a:r>
            <a:r>
              <a:rPr lang="en-US" sz="1200" dirty="0" err="1" smtClean="0">
                <a:solidFill>
                  <a:srgbClr val="FFFFFF"/>
                </a:solidFill>
              </a:rPr>
              <a:t>Padron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</a:rPr>
              <a:t>(</a:t>
            </a:r>
            <a:r>
              <a:rPr lang="en-US" sz="1200" dirty="0">
                <a:solidFill>
                  <a:srgbClr val="FFFFFF"/>
                </a:solidFill>
              </a:rPr>
              <a:t>NCSA</a:t>
            </a:r>
            <a:r>
              <a:rPr lang="en-US" sz="1200" dirty="0" smtClean="0">
                <a:solidFill>
                  <a:srgbClr val="FFFFFF"/>
                </a:solidFill>
              </a:rPr>
              <a:t>), R. </a:t>
            </a:r>
            <a:r>
              <a:rPr lang="en-US" sz="1200" dirty="0">
                <a:solidFill>
                  <a:srgbClr val="FFFFFF"/>
                </a:solidFill>
              </a:rPr>
              <a:t>Fiedler (</a:t>
            </a:r>
            <a:r>
              <a:rPr lang="en-US" sz="1200" dirty="0" smtClean="0">
                <a:solidFill>
                  <a:srgbClr val="FFFFFF"/>
                </a:solidFill>
              </a:rPr>
              <a:t>Cray) and L. Shih (UH)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683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33350" y="204791"/>
            <a:ext cx="3092450" cy="1143000"/>
          </a:xfrm>
        </p:spPr>
        <p:txBody>
          <a:bodyPr>
            <a:normAutofit/>
          </a:bodyPr>
          <a:lstStyle/>
          <a:p>
            <a:r>
              <a:rPr lang="en-US" sz="2400" b="1" kern="1200" dirty="0" smtClean="0">
                <a:solidFill>
                  <a:srgbClr val="800000"/>
                </a:solidFill>
                <a:effectLst/>
                <a:latin typeface="Calibri"/>
                <a:ea typeface="+mj-ea"/>
                <a:cs typeface="+mj-cs"/>
              </a:rPr>
              <a:t>Topology Tuning</a:t>
            </a:r>
            <a:br>
              <a:rPr lang="en-US" sz="2400" b="1" kern="1200" dirty="0" smtClean="0">
                <a:solidFill>
                  <a:srgbClr val="800000"/>
                </a:solidFill>
                <a:effectLst/>
                <a:latin typeface="Calibri"/>
                <a:ea typeface="+mj-ea"/>
                <a:cs typeface="+mj-cs"/>
              </a:rPr>
            </a:br>
            <a:r>
              <a:rPr lang="en-US" sz="2400" b="1" kern="1200" dirty="0" smtClean="0">
                <a:solidFill>
                  <a:srgbClr val="800000"/>
                </a:solidFill>
                <a:effectLst/>
                <a:latin typeface="Calibri"/>
                <a:ea typeface="+mj-ea"/>
                <a:cs typeface="+mj-cs"/>
              </a:rPr>
              <a:t>on Blue Waters</a:t>
            </a:r>
            <a:endParaRPr lang="en-US" sz="24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90500" y="12700"/>
            <a:ext cx="309245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Topology Tuning</a:t>
            </a:r>
            <a:br>
              <a:rPr lang="en-US" sz="2800" dirty="0" smtClean="0"/>
            </a:br>
            <a:r>
              <a:rPr lang="en-US" sz="2800" dirty="0" smtClean="0"/>
              <a:t>on XE6/XK7</a:t>
            </a:r>
            <a:endParaRPr lang="en-US" sz="2800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5390864"/>
              </p:ext>
            </p:extLst>
          </p:nvPr>
        </p:nvGraphicFramePr>
        <p:xfrm>
          <a:off x="2642616" y="63501"/>
          <a:ext cx="6501384" cy="6515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3531"/>
                <a:gridCol w="1123697"/>
                <a:gridCol w="1354454"/>
                <a:gridCol w="1193926"/>
                <a:gridCol w="1755776"/>
              </a:tblGrid>
              <a:tr h="15146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# nodes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Default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Topaware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Speedup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Efficiency</a:t>
                      </a:r>
                      <a:endParaRPr lang="en-US" sz="2400" dirty="0"/>
                    </a:p>
                  </a:txBody>
                  <a:tcPr marL="0" marR="0" anchor="ctr"/>
                </a:tc>
              </a:tr>
              <a:tr h="15146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64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4.006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3.991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0.37%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100%</a:t>
                      </a:r>
                      <a:endParaRPr lang="en-US" sz="2400" dirty="0"/>
                    </a:p>
                  </a:txBody>
                  <a:tcPr marL="0" marR="0" anchor="ctr"/>
                </a:tc>
              </a:tr>
              <a:tr h="17428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512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0.572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0.554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3.15%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87.5%-&gt;90%</a:t>
                      </a:r>
                      <a:endParaRPr lang="en-US" sz="2400" dirty="0"/>
                    </a:p>
                  </a:txBody>
                  <a:tcPr marL="0" marR="0" anchor="ctr"/>
                </a:tc>
              </a:tr>
              <a:tr h="17428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4096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0.119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0.077</a:t>
                      </a:r>
                      <a:endParaRPr lang="en-US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800000"/>
                          </a:solidFill>
                        </a:rPr>
                        <a:t>35.29%</a:t>
                      </a:r>
                      <a:endParaRPr lang="en-US" sz="2400" dirty="0">
                        <a:solidFill>
                          <a:srgbClr val="800000"/>
                        </a:solidFill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52.6%-&gt;81%</a:t>
                      </a:r>
                      <a:endParaRPr lang="en-US" sz="2400" dirty="0"/>
                    </a:p>
                  </a:txBody>
                  <a:tcPr marL="0" marR="0" anchor="ctr"/>
                </a:tc>
              </a:tr>
            </a:tbl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3500" y="1333501"/>
            <a:ext cx="2413000" cy="5162547"/>
          </a:xfrm>
        </p:spPr>
        <p:txBody>
          <a:bodyPr>
            <a:noAutofit/>
          </a:bodyPr>
          <a:lstStyle/>
          <a:p>
            <a:pPr lvl="0">
              <a:spcBef>
                <a:spcPts val="1128"/>
              </a:spcBef>
            </a:pPr>
            <a:r>
              <a:rPr lang="x-none" sz="1800" dirty="0">
                <a:solidFill>
                  <a:srgbClr val="800000"/>
                </a:solidFill>
              </a:rPr>
              <a:t>Matching the virtual 3D Cartesian </a:t>
            </a:r>
            <a:r>
              <a:rPr lang="x-none" sz="1800" dirty="0" smtClean="0">
                <a:solidFill>
                  <a:srgbClr val="800000"/>
                </a:solidFill>
              </a:rPr>
              <a:t>to </a:t>
            </a:r>
            <a:r>
              <a:rPr lang="x-none" sz="1800" dirty="0">
                <a:solidFill>
                  <a:srgbClr val="800000"/>
                </a:solidFill>
              </a:rPr>
              <a:t>an elongated physical subnet prism </a:t>
            </a:r>
            <a:r>
              <a:rPr lang="x-none" sz="1800" dirty="0" smtClean="0">
                <a:solidFill>
                  <a:srgbClr val="800000"/>
                </a:solidFill>
              </a:rPr>
              <a:t>shape</a:t>
            </a:r>
            <a:endParaRPr lang="en-US" sz="1800" dirty="0">
              <a:solidFill>
                <a:srgbClr val="800000"/>
              </a:solidFill>
            </a:endParaRPr>
          </a:p>
          <a:p>
            <a:pPr lvl="0">
              <a:spcBef>
                <a:spcPts val="1128"/>
              </a:spcBef>
            </a:pPr>
            <a:r>
              <a:rPr lang="x-none" sz="1800" dirty="0"/>
              <a:t>Maximizing faster connected BW </a:t>
            </a:r>
            <a:r>
              <a:rPr lang="x-none" sz="1800" i="1" dirty="0"/>
              <a:t>XZ</a:t>
            </a:r>
            <a:r>
              <a:rPr lang="x-none" sz="1800" dirty="0"/>
              <a:t> plane </a:t>
            </a:r>
            <a:r>
              <a:rPr lang="x-none" sz="1800" dirty="0" smtClean="0"/>
              <a:t>allocation</a:t>
            </a:r>
            <a:endParaRPr lang="en-US" sz="1800" dirty="0" smtClean="0"/>
          </a:p>
          <a:p>
            <a:pPr lvl="0">
              <a:spcBef>
                <a:spcPts val="1128"/>
              </a:spcBef>
            </a:pPr>
            <a:r>
              <a:rPr lang="x-none" sz="1800" dirty="0" smtClean="0">
                <a:solidFill>
                  <a:srgbClr val="800000"/>
                </a:solidFill>
              </a:rPr>
              <a:t>Obtaining </a:t>
            </a:r>
            <a:r>
              <a:rPr lang="x-none" sz="1800" dirty="0">
                <a:solidFill>
                  <a:srgbClr val="800000"/>
                </a:solidFill>
              </a:rPr>
              <a:t>a tighter, more </a:t>
            </a:r>
            <a:r>
              <a:rPr lang="en-US" sz="1800" dirty="0">
                <a:solidFill>
                  <a:srgbClr val="800000"/>
                </a:solidFill>
              </a:rPr>
              <a:t>compact and </a:t>
            </a:r>
            <a:r>
              <a:rPr lang="x-none" sz="1800" dirty="0">
                <a:solidFill>
                  <a:srgbClr val="800000"/>
                </a:solidFill>
              </a:rPr>
              <a:t>cuboidal shaped BW subnet allocation </a:t>
            </a:r>
            <a:endParaRPr lang="en-US" sz="1800" dirty="0" smtClean="0">
              <a:solidFill>
                <a:srgbClr val="800000"/>
              </a:solidFill>
            </a:endParaRPr>
          </a:p>
          <a:p>
            <a:pPr lvl="0">
              <a:spcBef>
                <a:spcPts val="1128"/>
              </a:spcBef>
            </a:pPr>
            <a:r>
              <a:rPr lang="en-US" sz="1800" dirty="0" smtClean="0"/>
              <a:t>Reducing </a:t>
            </a:r>
            <a:r>
              <a:rPr lang="x-none" sz="1800" dirty="0"/>
              <a:t>inter-node hops along the slowest BW torus </a:t>
            </a:r>
            <a:r>
              <a:rPr lang="x-none" sz="1800" i="1" dirty="0"/>
              <a:t>Y</a:t>
            </a:r>
            <a:r>
              <a:rPr lang="x-none" sz="1800" dirty="0"/>
              <a:t> </a:t>
            </a:r>
            <a:r>
              <a:rPr lang="x-none" sz="1800" dirty="0" smtClean="0"/>
              <a:t>direction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20207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13" name="Text Placeholder 2"/>
          <p:cNvSpPr txBox="1">
            <a:spLocks/>
          </p:cNvSpPr>
          <p:nvPr/>
        </p:nvSpPr>
        <p:spPr bwMode="auto">
          <a:xfrm>
            <a:off x="98428" y="1126069"/>
            <a:ext cx="5468939" cy="237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Parallel I/O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altLang="ko-KR" sz="2000" b="1" dirty="0">
                <a:solidFill>
                  <a:srgbClr val="800000"/>
                </a:solidFill>
              </a:rPr>
              <a:t>Read </a:t>
            </a:r>
            <a:r>
              <a:rPr lang="en-US" altLang="ko-KR" sz="2000" b="1" dirty="0"/>
              <a:t>and redistribute </a:t>
            </a:r>
            <a:r>
              <a:rPr lang="en-US" altLang="ko-KR" sz="2000" b="1" dirty="0" smtClean="0"/>
              <a:t>multiple terabytes inputs (19 GB/s)</a:t>
            </a:r>
            <a:endParaRPr lang="en-US" altLang="ko-KR" sz="2000" b="1" dirty="0"/>
          </a:p>
          <a:p>
            <a:pPr marL="1257300" lvl="2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ko-KR" sz="2000" dirty="0"/>
              <a:t>Contiguous block read by reduced number of readers</a:t>
            </a:r>
          </a:p>
          <a:p>
            <a:pPr marL="1257300" lvl="2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ko-KR" sz="2000" dirty="0"/>
              <a:t>High bandwidth asynchronous point-to-point communication </a:t>
            </a:r>
            <a:r>
              <a:rPr lang="en-US" altLang="ko-KR" sz="2000" dirty="0" smtClean="0"/>
              <a:t>redistribution</a:t>
            </a:r>
            <a:endParaRPr lang="en-US" altLang="ko-KR" sz="2000" dirty="0"/>
          </a:p>
        </p:txBody>
      </p:sp>
      <p:grpSp>
        <p:nvGrpSpPr>
          <p:cNvPr id="193" name="그룹 233"/>
          <p:cNvGrpSpPr/>
          <p:nvPr/>
        </p:nvGrpSpPr>
        <p:grpSpPr>
          <a:xfrm>
            <a:off x="5900746" y="1857364"/>
            <a:ext cx="2418687" cy="428628"/>
            <a:chOff x="5786446" y="1857364"/>
            <a:chExt cx="2418687" cy="428628"/>
          </a:xfrm>
        </p:grpSpPr>
        <p:grpSp>
          <p:nvGrpSpPr>
            <p:cNvPr id="194" name="그룹 3"/>
            <p:cNvGrpSpPr/>
            <p:nvPr/>
          </p:nvGrpSpPr>
          <p:grpSpPr>
            <a:xfrm>
              <a:off x="5786446" y="1857364"/>
              <a:ext cx="489861" cy="428628"/>
              <a:chOff x="5857884" y="4357694"/>
              <a:chExt cx="1143008" cy="1000132"/>
            </a:xfrm>
          </p:grpSpPr>
          <p:sp>
            <p:nvSpPr>
              <p:cNvPr id="228" name="직사각형 4"/>
              <p:cNvSpPr/>
              <p:nvPr/>
            </p:nvSpPr>
            <p:spPr>
              <a:xfrm>
                <a:off x="6286512" y="4357694"/>
                <a:ext cx="714380" cy="714380"/>
              </a:xfrm>
              <a:prstGeom prst="rect">
                <a:avLst/>
              </a:prstGeom>
              <a:solidFill>
                <a:schemeClr val="bg2">
                  <a:lumMod val="75000"/>
                  <a:alpha val="5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229" name="그룹 178"/>
              <p:cNvGrpSpPr/>
              <p:nvPr/>
            </p:nvGrpSpPr>
            <p:grpSpPr>
              <a:xfrm>
                <a:off x="5857884" y="4357694"/>
                <a:ext cx="1143008" cy="1000132"/>
                <a:chOff x="5715008" y="2571744"/>
                <a:chExt cx="1143008" cy="1000132"/>
              </a:xfrm>
            </p:grpSpPr>
            <p:cxnSp>
              <p:nvCxnSpPr>
                <p:cNvPr id="231" name="직선 연결선 7"/>
                <p:cNvCxnSpPr/>
                <p:nvPr/>
              </p:nvCxnSpPr>
              <p:spPr>
                <a:xfrm rot="10800000" flipV="1">
                  <a:off x="571500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직선 연결선 8"/>
                <p:cNvCxnSpPr/>
                <p:nvPr/>
              </p:nvCxnSpPr>
              <p:spPr>
                <a:xfrm rot="10800000" flipV="1">
                  <a:off x="571500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직선 연결선 9"/>
                <p:cNvCxnSpPr/>
                <p:nvPr/>
              </p:nvCxnSpPr>
              <p:spPr>
                <a:xfrm rot="10800000" flipV="1">
                  <a:off x="642938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직선 연결선 10"/>
                <p:cNvCxnSpPr/>
                <p:nvPr/>
              </p:nvCxnSpPr>
              <p:spPr>
                <a:xfrm rot="10800000" flipV="1">
                  <a:off x="642938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0" name="직사각형 6"/>
              <p:cNvSpPr/>
              <p:nvPr/>
            </p:nvSpPr>
            <p:spPr>
              <a:xfrm>
                <a:off x="5857884" y="4643446"/>
                <a:ext cx="714380" cy="7143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95" name="그룹 11"/>
            <p:cNvGrpSpPr/>
            <p:nvPr/>
          </p:nvGrpSpPr>
          <p:grpSpPr>
            <a:xfrm>
              <a:off x="6715140" y="1857364"/>
              <a:ext cx="489861" cy="428628"/>
              <a:chOff x="5857884" y="4357694"/>
              <a:chExt cx="1143008" cy="1000132"/>
            </a:xfrm>
          </p:grpSpPr>
          <p:sp>
            <p:nvSpPr>
              <p:cNvPr id="204" name="직사각형 12"/>
              <p:cNvSpPr/>
              <p:nvPr/>
            </p:nvSpPr>
            <p:spPr>
              <a:xfrm>
                <a:off x="6286512" y="4357694"/>
                <a:ext cx="714380" cy="714380"/>
              </a:xfrm>
              <a:prstGeom prst="rect">
                <a:avLst/>
              </a:prstGeom>
              <a:solidFill>
                <a:schemeClr val="bg2">
                  <a:lumMod val="75000"/>
                  <a:alpha val="5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205" name="그룹 178"/>
              <p:cNvGrpSpPr/>
              <p:nvPr/>
            </p:nvGrpSpPr>
            <p:grpSpPr>
              <a:xfrm>
                <a:off x="5857884" y="4357694"/>
                <a:ext cx="1143008" cy="1000132"/>
                <a:chOff x="5715008" y="2571744"/>
                <a:chExt cx="1143008" cy="1000132"/>
              </a:xfrm>
            </p:grpSpPr>
            <p:cxnSp>
              <p:nvCxnSpPr>
                <p:cNvPr id="207" name="직선 연결선 15"/>
                <p:cNvCxnSpPr/>
                <p:nvPr/>
              </p:nvCxnSpPr>
              <p:spPr>
                <a:xfrm rot="10800000" flipV="1">
                  <a:off x="571500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직선 연결선 16"/>
                <p:cNvCxnSpPr/>
                <p:nvPr/>
              </p:nvCxnSpPr>
              <p:spPr>
                <a:xfrm rot="10800000" flipV="1">
                  <a:off x="571500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직선 연결선 17"/>
                <p:cNvCxnSpPr/>
                <p:nvPr/>
              </p:nvCxnSpPr>
              <p:spPr>
                <a:xfrm rot="10800000" flipV="1">
                  <a:off x="642938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직선 연결선 18"/>
                <p:cNvCxnSpPr/>
                <p:nvPr/>
              </p:nvCxnSpPr>
              <p:spPr>
                <a:xfrm rot="10800000" flipV="1">
                  <a:off x="642938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6" name="직사각형 14"/>
              <p:cNvSpPr/>
              <p:nvPr/>
            </p:nvSpPr>
            <p:spPr>
              <a:xfrm>
                <a:off x="5857884" y="4643446"/>
                <a:ext cx="714380" cy="7143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96" name="그룹 19"/>
            <p:cNvGrpSpPr/>
            <p:nvPr/>
          </p:nvGrpSpPr>
          <p:grpSpPr>
            <a:xfrm>
              <a:off x="7715272" y="1857364"/>
              <a:ext cx="489861" cy="428628"/>
              <a:chOff x="5857884" y="4357694"/>
              <a:chExt cx="1143008" cy="1000132"/>
            </a:xfrm>
          </p:grpSpPr>
          <p:sp>
            <p:nvSpPr>
              <p:cNvPr id="197" name="직사각형 20"/>
              <p:cNvSpPr/>
              <p:nvPr/>
            </p:nvSpPr>
            <p:spPr>
              <a:xfrm>
                <a:off x="6286512" y="4357694"/>
                <a:ext cx="714380" cy="714380"/>
              </a:xfrm>
              <a:prstGeom prst="rect">
                <a:avLst/>
              </a:prstGeom>
              <a:solidFill>
                <a:schemeClr val="bg2">
                  <a:lumMod val="75000"/>
                  <a:alpha val="5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98" name="그룹 178"/>
              <p:cNvGrpSpPr/>
              <p:nvPr/>
            </p:nvGrpSpPr>
            <p:grpSpPr>
              <a:xfrm>
                <a:off x="5857884" y="4357694"/>
                <a:ext cx="1143008" cy="1000132"/>
                <a:chOff x="5715008" y="2571744"/>
                <a:chExt cx="1143008" cy="1000132"/>
              </a:xfrm>
            </p:grpSpPr>
            <p:cxnSp>
              <p:nvCxnSpPr>
                <p:cNvPr id="200" name="직선 연결선 23"/>
                <p:cNvCxnSpPr/>
                <p:nvPr/>
              </p:nvCxnSpPr>
              <p:spPr>
                <a:xfrm rot="10800000" flipV="1">
                  <a:off x="571500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직선 연결선 24"/>
                <p:cNvCxnSpPr/>
                <p:nvPr/>
              </p:nvCxnSpPr>
              <p:spPr>
                <a:xfrm rot="10800000" flipV="1">
                  <a:off x="571500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직선 연결선 25"/>
                <p:cNvCxnSpPr/>
                <p:nvPr/>
              </p:nvCxnSpPr>
              <p:spPr>
                <a:xfrm rot="10800000" flipV="1">
                  <a:off x="642938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직선 연결선 26"/>
                <p:cNvCxnSpPr/>
                <p:nvPr/>
              </p:nvCxnSpPr>
              <p:spPr>
                <a:xfrm rot="10800000" flipV="1">
                  <a:off x="642938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9" name="직사각형 22"/>
              <p:cNvSpPr/>
              <p:nvPr/>
            </p:nvSpPr>
            <p:spPr>
              <a:xfrm>
                <a:off x="5857884" y="4643446"/>
                <a:ext cx="714380" cy="7143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235" name="그룹 234"/>
          <p:cNvGrpSpPr/>
          <p:nvPr/>
        </p:nvGrpSpPr>
        <p:grpSpPr>
          <a:xfrm>
            <a:off x="5257804" y="2857496"/>
            <a:ext cx="3857620" cy="214314"/>
            <a:chOff x="5143504" y="2857496"/>
            <a:chExt cx="3857620" cy="214314"/>
          </a:xfrm>
        </p:grpSpPr>
        <p:sp>
          <p:nvSpPr>
            <p:cNvPr id="236" name="직사각형 27"/>
            <p:cNvSpPr/>
            <p:nvPr/>
          </p:nvSpPr>
          <p:spPr>
            <a:xfrm>
              <a:off x="5143504" y="2857496"/>
              <a:ext cx="214314" cy="214314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1" name="직사각형 28"/>
            <p:cNvSpPr/>
            <p:nvPr/>
          </p:nvSpPr>
          <p:spPr>
            <a:xfrm>
              <a:off x="5357818" y="2857496"/>
              <a:ext cx="214314" cy="21431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2" name="직사각형 29"/>
            <p:cNvSpPr/>
            <p:nvPr/>
          </p:nvSpPr>
          <p:spPr>
            <a:xfrm>
              <a:off x="5572132" y="2857496"/>
              <a:ext cx="214314" cy="214314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3" name="직사각형 30"/>
            <p:cNvSpPr/>
            <p:nvPr/>
          </p:nvSpPr>
          <p:spPr>
            <a:xfrm>
              <a:off x="5786446" y="2857496"/>
              <a:ext cx="214314" cy="214314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4" name="직사각형 31"/>
            <p:cNvSpPr/>
            <p:nvPr/>
          </p:nvSpPr>
          <p:spPr>
            <a:xfrm>
              <a:off x="6000760" y="2857496"/>
              <a:ext cx="214314" cy="21431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5" name="직사각형 32"/>
            <p:cNvSpPr/>
            <p:nvPr/>
          </p:nvSpPr>
          <p:spPr>
            <a:xfrm>
              <a:off x="6215074" y="2857496"/>
              <a:ext cx="214314" cy="214314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6" name="직사각형 33"/>
            <p:cNvSpPr/>
            <p:nvPr/>
          </p:nvSpPr>
          <p:spPr>
            <a:xfrm>
              <a:off x="6429388" y="2857496"/>
              <a:ext cx="214314" cy="214314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7" name="직사각형 34"/>
            <p:cNvSpPr/>
            <p:nvPr/>
          </p:nvSpPr>
          <p:spPr>
            <a:xfrm>
              <a:off x="6643702" y="2857496"/>
              <a:ext cx="214314" cy="21431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8" name="직사각형 35"/>
            <p:cNvSpPr/>
            <p:nvPr/>
          </p:nvSpPr>
          <p:spPr>
            <a:xfrm>
              <a:off x="6858016" y="2857496"/>
              <a:ext cx="214314" cy="214314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0" name="직사각형 36"/>
            <p:cNvSpPr/>
            <p:nvPr/>
          </p:nvSpPr>
          <p:spPr>
            <a:xfrm>
              <a:off x="7072330" y="2857496"/>
              <a:ext cx="214314" cy="214314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2" name="직사각형 37"/>
            <p:cNvSpPr/>
            <p:nvPr/>
          </p:nvSpPr>
          <p:spPr>
            <a:xfrm>
              <a:off x="7286644" y="2857496"/>
              <a:ext cx="214314" cy="21431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4" name="직사각형 38"/>
            <p:cNvSpPr/>
            <p:nvPr/>
          </p:nvSpPr>
          <p:spPr>
            <a:xfrm>
              <a:off x="7500958" y="2857496"/>
              <a:ext cx="214314" cy="214314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6" name="직사각형 39"/>
            <p:cNvSpPr/>
            <p:nvPr/>
          </p:nvSpPr>
          <p:spPr>
            <a:xfrm>
              <a:off x="7715272" y="2857496"/>
              <a:ext cx="214314" cy="214314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7" name="직사각형 40"/>
            <p:cNvSpPr/>
            <p:nvPr/>
          </p:nvSpPr>
          <p:spPr>
            <a:xfrm>
              <a:off x="7929586" y="2857496"/>
              <a:ext cx="214314" cy="21431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8" name="직사각형 41"/>
            <p:cNvSpPr/>
            <p:nvPr/>
          </p:nvSpPr>
          <p:spPr>
            <a:xfrm>
              <a:off x="8143900" y="2857496"/>
              <a:ext cx="214314" cy="214314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9" name="직사각형 42"/>
            <p:cNvSpPr/>
            <p:nvPr/>
          </p:nvSpPr>
          <p:spPr>
            <a:xfrm>
              <a:off x="8358182" y="2857496"/>
              <a:ext cx="214314" cy="214314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0" name="직사각형 43"/>
            <p:cNvSpPr/>
            <p:nvPr/>
          </p:nvSpPr>
          <p:spPr>
            <a:xfrm>
              <a:off x="8572496" y="2857496"/>
              <a:ext cx="214314" cy="21431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1" name="직사각형 44"/>
            <p:cNvSpPr/>
            <p:nvPr/>
          </p:nvSpPr>
          <p:spPr>
            <a:xfrm>
              <a:off x="8786810" y="2857496"/>
              <a:ext cx="214314" cy="214314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62" name="그룹 235"/>
          <p:cNvGrpSpPr/>
          <p:nvPr/>
        </p:nvGrpSpPr>
        <p:grpSpPr>
          <a:xfrm>
            <a:off x="5377661" y="2285992"/>
            <a:ext cx="3643306" cy="571504"/>
            <a:chOff x="5263361" y="2285992"/>
            <a:chExt cx="3643306" cy="571504"/>
          </a:xfrm>
        </p:grpSpPr>
        <p:cxnSp>
          <p:nvCxnSpPr>
            <p:cNvPr id="263" name="직선 화살표 연결선 50"/>
            <p:cNvCxnSpPr>
              <a:stCxn id="236" idx="0"/>
              <a:endCxn id="230" idx="2"/>
            </p:cNvCxnSpPr>
            <p:nvPr/>
          </p:nvCxnSpPr>
          <p:spPr>
            <a:xfrm flipV="1">
              <a:off x="5263361" y="2285992"/>
              <a:ext cx="688867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직선 화살표 연결선 52"/>
            <p:cNvCxnSpPr>
              <a:stCxn id="243" idx="0"/>
              <a:endCxn id="230" idx="2"/>
            </p:cNvCxnSpPr>
            <p:nvPr/>
          </p:nvCxnSpPr>
          <p:spPr>
            <a:xfrm flipV="1">
              <a:off x="5906303" y="2285992"/>
              <a:ext cx="45925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직선 화살표 연결선 54"/>
            <p:cNvCxnSpPr>
              <a:stCxn id="246" idx="0"/>
              <a:endCxn id="230" idx="2"/>
            </p:cNvCxnSpPr>
            <p:nvPr/>
          </p:nvCxnSpPr>
          <p:spPr>
            <a:xfrm flipH="1" flipV="1">
              <a:off x="5952228" y="2285992"/>
              <a:ext cx="597017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직선 화살표 연결선 56"/>
            <p:cNvCxnSpPr>
              <a:stCxn id="250" idx="0"/>
              <a:endCxn id="230" idx="2"/>
            </p:cNvCxnSpPr>
            <p:nvPr/>
          </p:nvCxnSpPr>
          <p:spPr>
            <a:xfrm flipH="1" flipV="1">
              <a:off x="5952228" y="2285992"/>
              <a:ext cx="1239959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직선 화살표 연결선 58"/>
            <p:cNvCxnSpPr>
              <a:stCxn id="256" idx="0"/>
              <a:endCxn id="230" idx="2"/>
            </p:cNvCxnSpPr>
            <p:nvPr/>
          </p:nvCxnSpPr>
          <p:spPr>
            <a:xfrm flipH="1" flipV="1">
              <a:off x="5952228" y="2285992"/>
              <a:ext cx="1882901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직선 화살표 연결선 60"/>
            <p:cNvCxnSpPr>
              <a:stCxn id="259" idx="0"/>
              <a:endCxn id="230" idx="2"/>
            </p:cNvCxnSpPr>
            <p:nvPr/>
          </p:nvCxnSpPr>
          <p:spPr>
            <a:xfrm flipH="1" flipV="1">
              <a:off x="5952228" y="2285992"/>
              <a:ext cx="2525811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직선 화살표 연결선 62"/>
            <p:cNvCxnSpPr>
              <a:stCxn id="241" idx="0"/>
              <a:endCxn id="206" idx="2"/>
            </p:cNvCxnSpPr>
            <p:nvPr/>
          </p:nvCxnSpPr>
          <p:spPr>
            <a:xfrm flipV="1">
              <a:off x="5477675" y="2285992"/>
              <a:ext cx="1403247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직선 화살표 연결선 64"/>
            <p:cNvCxnSpPr>
              <a:stCxn id="244" idx="0"/>
              <a:endCxn id="206" idx="2"/>
            </p:cNvCxnSpPr>
            <p:nvPr/>
          </p:nvCxnSpPr>
          <p:spPr>
            <a:xfrm flipV="1">
              <a:off x="6120617" y="2285992"/>
              <a:ext cx="760305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직선 화살표 연결선 66"/>
            <p:cNvCxnSpPr>
              <a:stCxn id="247" idx="0"/>
              <a:endCxn id="206" idx="2"/>
            </p:cNvCxnSpPr>
            <p:nvPr/>
          </p:nvCxnSpPr>
          <p:spPr>
            <a:xfrm flipV="1">
              <a:off x="6763559" y="2285992"/>
              <a:ext cx="117363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직선 화살표 연결선 68"/>
            <p:cNvCxnSpPr>
              <a:stCxn id="252" idx="0"/>
              <a:endCxn id="206" idx="2"/>
            </p:cNvCxnSpPr>
            <p:nvPr/>
          </p:nvCxnSpPr>
          <p:spPr>
            <a:xfrm flipH="1" flipV="1">
              <a:off x="6880922" y="2285992"/>
              <a:ext cx="525579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직선 화살표 연결선 70"/>
            <p:cNvCxnSpPr>
              <a:stCxn id="257" idx="0"/>
              <a:endCxn id="206" idx="2"/>
            </p:cNvCxnSpPr>
            <p:nvPr/>
          </p:nvCxnSpPr>
          <p:spPr>
            <a:xfrm flipH="1" flipV="1">
              <a:off x="6880922" y="2285992"/>
              <a:ext cx="1168521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직선 화살표 연결선 72"/>
            <p:cNvCxnSpPr>
              <a:stCxn id="260" idx="0"/>
              <a:endCxn id="206" idx="2"/>
            </p:cNvCxnSpPr>
            <p:nvPr/>
          </p:nvCxnSpPr>
          <p:spPr>
            <a:xfrm flipH="1" flipV="1">
              <a:off x="6880922" y="2285992"/>
              <a:ext cx="1811431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직선 화살표 연결선 74"/>
            <p:cNvCxnSpPr>
              <a:stCxn id="242" idx="0"/>
              <a:endCxn id="199" idx="2"/>
            </p:cNvCxnSpPr>
            <p:nvPr/>
          </p:nvCxnSpPr>
          <p:spPr>
            <a:xfrm flipV="1">
              <a:off x="5691989" y="2285992"/>
              <a:ext cx="2189065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직선 화살표 연결선 76"/>
            <p:cNvCxnSpPr>
              <a:stCxn id="245" idx="0"/>
              <a:endCxn id="199" idx="2"/>
            </p:cNvCxnSpPr>
            <p:nvPr/>
          </p:nvCxnSpPr>
          <p:spPr>
            <a:xfrm flipV="1">
              <a:off x="6334931" y="2285992"/>
              <a:ext cx="1546123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직선 화살표 연결선 78"/>
            <p:cNvCxnSpPr>
              <a:stCxn id="248" idx="0"/>
              <a:endCxn id="199" idx="2"/>
            </p:cNvCxnSpPr>
            <p:nvPr/>
          </p:nvCxnSpPr>
          <p:spPr>
            <a:xfrm flipV="1">
              <a:off x="6977873" y="2285992"/>
              <a:ext cx="903181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직선 화살표 연결선 80"/>
            <p:cNvCxnSpPr>
              <a:stCxn id="254" idx="0"/>
              <a:endCxn id="199" idx="2"/>
            </p:cNvCxnSpPr>
            <p:nvPr/>
          </p:nvCxnSpPr>
          <p:spPr>
            <a:xfrm flipV="1">
              <a:off x="7620815" y="2285992"/>
              <a:ext cx="260239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직선 화살표 연결선 82"/>
            <p:cNvCxnSpPr>
              <a:stCxn id="258" idx="0"/>
              <a:endCxn id="199" idx="2"/>
            </p:cNvCxnSpPr>
            <p:nvPr/>
          </p:nvCxnSpPr>
          <p:spPr>
            <a:xfrm flipH="1" flipV="1">
              <a:off x="7881054" y="2285992"/>
              <a:ext cx="382703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직선 화살표 연결선 84"/>
            <p:cNvCxnSpPr>
              <a:stCxn id="261" idx="0"/>
              <a:endCxn id="199" idx="2"/>
            </p:cNvCxnSpPr>
            <p:nvPr/>
          </p:nvCxnSpPr>
          <p:spPr>
            <a:xfrm flipH="1" flipV="1">
              <a:off x="7881054" y="2285992"/>
              <a:ext cx="1025613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6" name="그룹 251"/>
          <p:cNvGrpSpPr/>
          <p:nvPr/>
        </p:nvGrpSpPr>
        <p:grpSpPr>
          <a:xfrm>
            <a:off x="5257804" y="4357694"/>
            <a:ext cx="3857620" cy="214314"/>
            <a:chOff x="5143504" y="4357694"/>
            <a:chExt cx="3857620" cy="214314"/>
          </a:xfrm>
        </p:grpSpPr>
        <p:sp>
          <p:nvSpPr>
            <p:cNvPr id="317" name="직사각형 171"/>
            <p:cNvSpPr/>
            <p:nvPr/>
          </p:nvSpPr>
          <p:spPr>
            <a:xfrm>
              <a:off x="5143504" y="4357694"/>
              <a:ext cx="214314" cy="214314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8" name="직사각형 172"/>
            <p:cNvSpPr/>
            <p:nvPr/>
          </p:nvSpPr>
          <p:spPr>
            <a:xfrm>
              <a:off x="5357818" y="4357694"/>
              <a:ext cx="214314" cy="21431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9" name="직사각형 173"/>
            <p:cNvSpPr/>
            <p:nvPr/>
          </p:nvSpPr>
          <p:spPr>
            <a:xfrm>
              <a:off x="5572132" y="4357694"/>
              <a:ext cx="214314" cy="214314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0" name="직사각형 174"/>
            <p:cNvSpPr/>
            <p:nvPr/>
          </p:nvSpPr>
          <p:spPr>
            <a:xfrm>
              <a:off x="5786446" y="4357694"/>
              <a:ext cx="214314" cy="214314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1" name="직사각형 175"/>
            <p:cNvSpPr/>
            <p:nvPr/>
          </p:nvSpPr>
          <p:spPr>
            <a:xfrm>
              <a:off x="6000760" y="4357694"/>
              <a:ext cx="214314" cy="21431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2" name="직사각형 176"/>
            <p:cNvSpPr/>
            <p:nvPr/>
          </p:nvSpPr>
          <p:spPr>
            <a:xfrm>
              <a:off x="6215074" y="4357694"/>
              <a:ext cx="214314" cy="214314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3" name="직사각형 177"/>
            <p:cNvSpPr/>
            <p:nvPr/>
          </p:nvSpPr>
          <p:spPr>
            <a:xfrm>
              <a:off x="6429388" y="4357694"/>
              <a:ext cx="214314" cy="214314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4" name="직사각형 178"/>
            <p:cNvSpPr/>
            <p:nvPr/>
          </p:nvSpPr>
          <p:spPr>
            <a:xfrm>
              <a:off x="6643702" y="4357694"/>
              <a:ext cx="214314" cy="21431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5" name="직사각형 179"/>
            <p:cNvSpPr/>
            <p:nvPr/>
          </p:nvSpPr>
          <p:spPr>
            <a:xfrm>
              <a:off x="6858016" y="4357694"/>
              <a:ext cx="214314" cy="214314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6" name="직사각형 180"/>
            <p:cNvSpPr/>
            <p:nvPr/>
          </p:nvSpPr>
          <p:spPr>
            <a:xfrm>
              <a:off x="7072330" y="4357694"/>
              <a:ext cx="214314" cy="214314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7" name="직사각형 181"/>
            <p:cNvSpPr/>
            <p:nvPr/>
          </p:nvSpPr>
          <p:spPr>
            <a:xfrm>
              <a:off x="7286644" y="4357694"/>
              <a:ext cx="214314" cy="21431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8" name="직사각형 182"/>
            <p:cNvSpPr/>
            <p:nvPr/>
          </p:nvSpPr>
          <p:spPr>
            <a:xfrm>
              <a:off x="7500958" y="4357694"/>
              <a:ext cx="214314" cy="214314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8" name="직사각형 183"/>
            <p:cNvSpPr/>
            <p:nvPr/>
          </p:nvSpPr>
          <p:spPr>
            <a:xfrm>
              <a:off x="7715272" y="4357694"/>
              <a:ext cx="214314" cy="214314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9" name="직사각형 184"/>
            <p:cNvSpPr/>
            <p:nvPr/>
          </p:nvSpPr>
          <p:spPr>
            <a:xfrm>
              <a:off x="7929586" y="4357694"/>
              <a:ext cx="214314" cy="21431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0" name="직사각형 185"/>
            <p:cNvSpPr/>
            <p:nvPr/>
          </p:nvSpPr>
          <p:spPr>
            <a:xfrm>
              <a:off x="8143900" y="4357694"/>
              <a:ext cx="214314" cy="214314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5" name="직사각형 186"/>
            <p:cNvSpPr/>
            <p:nvPr/>
          </p:nvSpPr>
          <p:spPr>
            <a:xfrm>
              <a:off x="8358182" y="4357694"/>
              <a:ext cx="214314" cy="214314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8" name="직사각형 187"/>
            <p:cNvSpPr/>
            <p:nvPr/>
          </p:nvSpPr>
          <p:spPr>
            <a:xfrm>
              <a:off x="8572496" y="4357694"/>
              <a:ext cx="214314" cy="21431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9" name="직사각형 188"/>
            <p:cNvSpPr/>
            <p:nvPr/>
          </p:nvSpPr>
          <p:spPr>
            <a:xfrm>
              <a:off x="8786810" y="4357694"/>
              <a:ext cx="214314" cy="214314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90" name="그룹 252"/>
          <p:cNvGrpSpPr/>
          <p:nvPr/>
        </p:nvGrpSpPr>
        <p:grpSpPr>
          <a:xfrm>
            <a:off x="5364961" y="3786190"/>
            <a:ext cx="3643306" cy="571504"/>
            <a:chOff x="5250661" y="3786190"/>
            <a:chExt cx="3643306" cy="571504"/>
          </a:xfrm>
        </p:grpSpPr>
        <p:cxnSp>
          <p:nvCxnSpPr>
            <p:cNvPr id="391" name="직선 화살표 연결선 189"/>
            <p:cNvCxnSpPr>
              <a:stCxn id="317" idx="0"/>
              <a:endCxn id="427" idx="2"/>
            </p:cNvCxnSpPr>
            <p:nvPr/>
          </p:nvCxnSpPr>
          <p:spPr>
            <a:xfrm flipV="1">
              <a:off x="5250661" y="3786190"/>
              <a:ext cx="1546123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직선 화살표 연결선 190"/>
            <p:cNvCxnSpPr>
              <a:stCxn id="320" idx="0"/>
              <a:endCxn id="427" idx="2"/>
            </p:cNvCxnSpPr>
            <p:nvPr/>
          </p:nvCxnSpPr>
          <p:spPr>
            <a:xfrm flipV="1">
              <a:off x="5893603" y="3786190"/>
              <a:ext cx="903181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직선 화살표 연결선 191"/>
            <p:cNvCxnSpPr>
              <a:stCxn id="323" idx="0"/>
              <a:endCxn id="427" idx="2"/>
            </p:cNvCxnSpPr>
            <p:nvPr/>
          </p:nvCxnSpPr>
          <p:spPr>
            <a:xfrm flipV="1">
              <a:off x="6536545" y="3786190"/>
              <a:ext cx="260239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직선 화살표 연결선 192"/>
            <p:cNvCxnSpPr>
              <a:stCxn id="326" idx="0"/>
              <a:endCxn id="427" idx="2"/>
            </p:cNvCxnSpPr>
            <p:nvPr/>
          </p:nvCxnSpPr>
          <p:spPr>
            <a:xfrm flipH="1" flipV="1">
              <a:off x="6796784" y="3786190"/>
              <a:ext cx="382703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직선 화살표 연결선 193"/>
            <p:cNvCxnSpPr>
              <a:stCxn id="338" idx="0"/>
              <a:endCxn id="427" idx="2"/>
            </p:cNvCxnSpPr>
            <p:nvPr/>
          </p:nvCxnSpPr>
          <p:spPr>
            <a:xfrm flipH="1" flipV="1">
              <a:off x="6796784" y="3786190"/>
              <a:ext cx="1025645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직선 화살표 연결선 194"/>
            <p:cNvCxnSpPr>
              <a:stCxn id="345" idx="0"/>
              <a:endCxn id="427" idx="2"/>
            </p:cNvCxnSpPr>
            <p:nvPr/>
          </p:nvCxnSpPr>
          <p:spPr>
            <a:xfrm flipH="1" flipV="1">
              <a:off x="6796784" y="3786190"/>
              <a:ext cx="1668555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직선 화살표 연결선 195"/>
            <p:cNvCxnSpPr>
              <a:stCxn id="318" idx="0"/>
              <a:endCxn id="427" idx="2"/>
            </p:cNvCxnSpPr>
            <p:nvPr/>
          </p:nvCxnSpPr>
          <p:spPr>
            <a:xfrm flipV="1">
              <a:off x="5464975" y="3786190"/>
              <a:ext cx="1331809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직선 화살표 연결선 196"/>
            <p:cNvCxnSpPr>
              <a:stCxn id="321" idx="0"/>
              <a:endCxn id="427" idx="2"/>
            </p:cNvCxnSpPr>
            <p:nvPr/>
          </p:nvCxnSpPr>
          <p:spPr>
            <a:xfrm flipV="1">
              <a:off x="6107917" y="3786190"/>
              <a:ext cx="688867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직선 화살표 연결선 197"/>
            <p:cNvCxnSpPr>
              <a:stCxn id="324" idx="0"/>
              <a:endCxn id="427" idx="2"/>
            </p:cNvCxnSpPr>
            <p:nvPr/>
          </p:nvCxnSpPr>
          <p:spPr>
            <a:xfrm flipV="1">
              <a:off x="6750859" y="3786190"/>
              <a:ext cx="45925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직선 화살표 연결선 198"/>
            <p:cNvCxnSpPr>
              <a:stCxn id="327" idx="0"/>
              <a:endCxn id="427" idx="2"/>
            </p:cNvCxnSpPr>
            <p:nvPr/>
          </p:nvCxnSpPr>
          <p:spPr>
            <a:xfrm flipH="1" flipV="1">
              <a:off x="6796784" y="3786190"/>
              <a:ext cx="597017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직선 화살표 연결선 199"/>
            <p:cNvCxnSpPr>
              <a:stCxn id="339" idx="0"/>
              <a:endCxn id="427" idx="2"/>
            </p:cNvCxnSpPr>
            <p:nvPr/>
          </p:nvCxnSpPr>
          <p:spPr>
            <a:xfrm flipH="1" flipV="1">
              <a:off x="6796784" y="3786190"/>
              <a:ext cx="1239959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직선 화살표 연결선 200"/>
            <p:cNvCxnSpPr>
              <a:stCxn id="388" idx="0"/>
              <a:endCxn id="427" idx="2"/>
            </p:cNvCxnSpPr>
            <p:nvPr/>
          </p:nvCxnSpPr>
          <p:spPr>
            <a:xfrm flipH="1" flipV="1">
              <a:off x="6796784" y="3786190"/>
              <a:ext cx="1882869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직선 화살표 연결선 201"/>
            <p:cNvCxnSpPr>
              <a:stCxn id="319" idx="0"/>
              <a:endCxn id="427" idx="2"/>
            </p:cNvCxnSpPr>
            <p:nvPr/>
          </p:nvCxnSpPr>
          <p:spPr>
            <a:xfrm flipV="1">
              <a:off x="5679289" y="3786190"/>
              <a:ext cx="1117495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직선 화살표 연결선 202"/>
            <p:cNvCxnSpPr>
              <a:stCxn id="322" idx="0"/>
              <a:endCxn id="427" idx="2"/>
            </p:cNvCxnSpPr>
            <p:nvPr/>
          </p:nvCxnSpPr>
          <p:spPr>
            <a:xfrm flipV="1">
              <a:off x="6322231" y="3786190"/>
              <a:ext cx="474553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직선 화살표 연결선 203"/>
            <p:cNvCxnSpPr>
              <a:stCxn id="325" idx="0"/>
              <a:endCxn id="427" idx="2"/>
            </p:cNvCxnSpPr>
            <p:nvPr/>
          </p:nvCxnSpPr>
          <p:spPr>
            <a:xfrm flipH="1" flipV="1">
              <a:off x="6796784" y="3786190"/>
              <a:ext cx="168389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직선 화살표 연결선 204"/>
            <p:cNvCxnSpPr>
              <a:stCxn id="328" idx="0"/>
              <a:endCxn id="427" idx="2"/>
            </p:cNvCxnSpPr>
            <p:nvPr/>
          </p:nvCxnSpPr>
          <p:spPr>
            <a:xfrm flipH="1" flipV="1">
              <a:off x="6796784" y="3786190"/>
              <a:ext cx="811331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직선 화살표 연결선 205"/>
            <p:cNvCxnSpPr>
              <a:stCxn id="340" idx="0"/>
              <a:endCxn id="427" idx="2"/>
            </p:cNvCxnSpPr>
            <p:nvPr/>
          </p:nvCxnSpPr>
          <p:spPr>
            <a:xfrm flipH="1" flipV="1">
              <a:off x="6796784" y="3786190"/>
              <a:ext cx="1454273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직선 화살표 연결선 206"/>
            <p:cNvCxnSpPr>
              <a:stCxn id="389" idx="0"/>
              <a:endCxn id="427" idx="2"/>
            </p:cNvCxnSpPr>
            <p:nvPr/>
          </p:nvCxnSpPr>
          <p:spPr>
            <a:xfrm flipH="1" flipV="1">
              <a:off x="6796784" y="3786190"/>
              <a:ext cx="2097183" cy="571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3" name="그룹 236"/>
          <p:cNvGrpSpPr/>
          <p:nvPr/>
        </p:nvGrpSpPr>
        <p:grpSpPr>
          <a:xfrm>
            <a:off x="5757870" y="3357562"/>
            <a:ext cx="2561563" cy="428628"/>
            <a:chOff x="5643570" y="3357562"/>
            <a:chExt cx="2561563" cy="428628"/>
          </a:xfrm>
        </p:grpSpPr>
        <p:grpSp>
          <p:nvGrpSpPr>
            <p:cNvPr id="414" name="그룹 155"/>
            <p:cNvGrpSpPr/>
            <p:nvPr/>
          </p:nvGrpSpPr>
          <p:grpSpPr>
            <a:xfrm>
              <a:off x="5643570" y="3357562"/>
              <a:ext cx="489861" cy="428628"/>
              <a:chOff x="5857884" y="4357694"/>
              <a:chExt cx="1143008" cy="1000132"/>
            </a:xfrm>
          </p:grpSpPr>
          <p:sp>
            <p:nvSpPr>
              <p:cNvPr id="432" name="직사각형 156"/>
              <p:cNvSpPr/>
              <p:nvPr/>
            </p:nvSpPr>
            <p:spPr>
              <a:xfrm>
                <a:off x="6286512" y="4357694"/>
                <a:ext cx="714380" cy="714380"/>
              </a:xfrm>
              <a:prstGeom prst="rect">
                <a:avLst/>
              </a:prstGeom>
              <a:solidFill>
                <a:schemeClr val="bg2">
                  <a:lumMod val="75000"/>
                  <a:alpha val="5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433" name="그룹 178"/>
              <p:cNvGrpSpPr/>
              <p:nvPr/>
            </p:nvGrpSpPr>
            <p:grpSpPr>
              <a:xfrm>
                <a:off x="5857884" y="4357694"/>
                <a:ext cx="1143008" cy="1000132"/>
                <a:chOff x="5715008" y="2571744"/>
                <a:chExt cx="1143008" cy="1000132"/>
              </a:xfrm>
            </p:grpSpPr>
            <p:cxnSp>
              <p:nvCxnSpPr>
                <p:cNvPr id="435" name="직선 연결선 159"/>
                <p:cNvCxnSpPr/>
                <p:nvPr/>
              </p:nvCxnSpPr>
              <p:spPr>
                <a:xfrm rot="10800000" flipV="1">
                  <a:off x="571500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6" name="직선 연결선 160"/>
                <p:cNvCxnSpPr/>
                <p:nvPr/>
              </p:nvCxnSpPr>
              <p:spPr>
                <a:xfrm rot="10800000" flipV="1">
                  <a:off x="571500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0" name="직선 연결선 161"/>
                <p:cNvCxnSpPr/>
                <p:nvPr/>
              </p:nvCxnSpPr>
              <p:spPr>
                <a:xfrm rot="10800000" flipV="1">
                  <a:off x="642938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1" name="직선 연결선 162"/>
                <p:cNvCxnSpPr/>
                <p:nvPr/>
              </p:nvCxnSpPr>
              <p:spPr>
                <a:xfrm rot="10800000" flipV="1">
                  <a:off x="642938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4" name="직사각형 158"/>
              <p:cNvSpPr/>
              <p:nvPr/>
            </p:nvSpPr>
            <p:spPr>
              <a:xfrm>
                <a:off x="5857884" y="4643446"/>
                <a:ext cx="714380" cy="7143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415" name="그룹 147"/>
            <p:cNvGrpSpPr/>
            <p:nvPr/>
          </p:nvGrpSpPr>
          <p:grpSpPr>
            <a:xfrm>
              <a:off x="6643702" y="3357562"/>
              <a:ext cx="489861" cy="428628"/>
              <a:chOff x="5857884" y="4357694"/>
              <a:chExt cx="1143008" cy="1000132"/>
            </a:xfrm>
          </p:grpSpPr>
          <p:sp>
            <p:nvSpPr>
              <p:cNvPr id="425" name="직사각형 148"/>
              <p:cNvSpPr/>
              <p:nvPr/>
            </p:nvSpPr>
            <p:spPr>
              <a:xfrm>
                <a:off x="6286512" y="4357694"/>
                <a:ext cx="714380" cy="714380"/>
              </a:xfrm>
              <a:prstGeom prst="rect">
                <a:avLst/>
              </a:prstGeom>
              <a:solidFill>
                <a:schemeClr val="bg2">
                  <a:lumMod val="75000"/>
                  <a:alpha val="5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426" name="그룹 178"/>
              <p:cNvGrpSpPr/>
              <p:nvPr/>
            </p:nvGrpSpPr>
            <p:grpSpPr>
              <a:xfrm>
                <a:off x="5857884" y="4357694"/>
                <a:ext cx="1143008" cy="1000132"/>
                <a:chOff x="5715008" y="2571744"/>
                <a:chExt cx="1143008" cy="1000132"/>
              </a:xfrm>
            </p:grpSpPr>
            <p:cxnSp>
              <p:nvCxnSpPr>
                <p:cNvPr id="428" name="직선 연결선 151"/>
                <p:cNvCxnSpPr/>
                <p:nvPr/>
              </p:nvCxnSpPr>
              <p:spPr>
                <a:xfrm rot="10800000" flipV="1">
                  <a:off x="571500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9" name="직선 연결선 152"/>
                <p:cNvCxnSpPr/>
                <p:nvPr/>
              </p:nvCxnSpPr>
              <p:spPr>
                <a:xfrm rot="10800000" flipV="1">
                  <a:off x="571500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0" name="직선 연결선 153"/>
                <p:cNvCxnSpPr/>
                <p:nvPr/>
              </p:nvCxnSpPr>
              <p:spPr>
                <a:xfrm rot="10800000" flipV="1">
                  <a:off x="642938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1" name="직선 연결선 154"/>
                <p:cNvCxnSpPr/>
                <p:nvPr/>
              </p:nvCxnSpPr>
              <p:spPr>
                <a:xfrm rot="10800000" flipV="1">
                  <a:off x="642938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7" name="직사각형 150"/>
              <p:cNvSpPr/>
              <p:nvPr/>
            </p:nvSpPr>
            <p:spPr>
              <a:xfrm>
                <a:off x="5857884" y="4643446"/>
                <a:ext cx="714380" cy="7143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416" name="그룹 163"/>
            <p:cNvGrpSpPr/>
            <p:nvPr/>
          </p:nvGrpSpPr>
          <p:grpSpPr>
            <a:xfrm>
              <a:off x="7715272" y="3357562"/>
              <a:ext cx="489861" cy="428628"/>
              <a:chOff x="5857884" y="4357694"/>
              <a:chExt cx="1143008" cy="1000132"/>
            </a:xfrm>
          </p:grpSpPr>
          <p:sp>
            <p:nvSpPr>
              <p:cNvPr id="417" name="직사각형 164"/>
              <p:cNvSpPr/>
              <p:nvPr/>
            </p:nvSpPr>
            <p:spPr>
              <a:xfrm>
                <a:off x="6286512" y="4357694"/>
                <a:ext cx="714380" cy="714380"/>
              </a:xfrm>
              <a:prstGeom prst="rect">
                <a:avLst/>
              </a:prstGeom>
              <a:solidFill>
                <a:schemeClr val="bg2">
                  <a:lumMod val="75000"/>
                  <a:alpha val="5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418" name="그룹 178"/>
              <p:cNvGrpSpPr/>
              <p:nvPr/>
            </p:nvGrpSpPr>
            <p:grpSpPr>
              <a:xfrm>
                <a:off x="5857884" y="4357694"/>
                <a:ext cx="1143008" cy="1000132"/>
                <a:chOff x="5715008" y="2571744"/>
                <a:chExt cx="1143008" cy="1000132"/>
              </a:xfrm>
            </p:grpSpPr>
            <p:cxnSp>
              <p:nvCxnSpPr>
                <p:cNvPr id="420" name="직선 연결선 167"/>
                <p:cNvCxnSpPr/>
                <p:nvPr/>
              </p:nvCxnSpPr>
              <p:spPr>
                <a:xfrm rot="10800000" flipV="1">
                  <a:off x="571500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1" name="직선 연결선 168"/>
                <p:cNvCxnSpPr/>
                <p:nvPr/>
              </p:nvCxnSpPr>
              <p:spPr>
                <a:xfrm rot="10800000" flipV="1">
                  <a:off x="571500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2" name="직선 연결선 169"/>
                <p:cNvCxnSpPr/>
                <p:nvPr/>
              </p:nvCxnSpPr>
              <p:spPr>
                <a:xfrm rot="10800000" flipV="1">
                  <a:off x="642938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3" name="직선 연결선 170"/>
                <p:cNvCxnSpPr/>
                <p:nvPr/>
              </p:nvCxnSpPr>
              <p:spPr>
                <a:xfrm rot="10800000" flipV="1">
                  <a:off x="642938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9" name="직사각형 166"/>
              <p:cNvSpPr/>
              <p:nvPr/>
            </p:nvSpPr>
            <p:spPr>
              <a:xfrm>
                <a:off x="5857884" y="4643446"/>
                <a:ext cx="714380" cy="7143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442" name="TextBox 441"/>
          <p:cNvSpPr txBox="1"/>
          <p:nvPr/>
        </p:nvSpPr>
        <p:spPr>
          <a:xfrm>
            <a:off x="8592340" y="188750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cores</a:t>
            </a:r>
          </a:p>
        </p:txBody>
      </p:sp>
      <p:sp>
        <p:nvSpPr>
          <p:cNvPr id="443" name="TextBox 442"/>
          <p:cNvSpPr txBox="1"/>
          <p:nvPr/>
        </p:nvSpPr>
        <p:spPr>
          <a:xfrm>
            <a:off x="8395347" y="3071810"/>
            <a:ext cx="7919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Shared file</a:t>
            </a:r>
          </a:p>
        </p:txBody>
      </p:sp>
      <p:sp>
        <p:nvSpPr>
          <p:cNvPr id="410" name="왼쪽 화살표 222"/>
          <p:cNvSpPr/>
          <p:nvPr/>
        </p:nvSpPr>
        <p:spPr>
          <a:xfrm>
            <a:off x="6186498" y="3500438"/>
            <a:ext cx="642942" cy="21431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2" name="오른쪽 화살표 220"/>
          <p:cNvSpPr/>
          <p:nvPr/>
        </p:nvSpPr>
        <p:spPr>
          <a:xfrm>
            <a:off x="7115192" y="3500438"/>
            <a:ext cx="785818" cy="21431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6" name="Title 1"/>
          <p:cNvSpPr>
            <a:spLocks noGrp="1"/>
          </p:cNvSpPr>
          <p:nvPr>
            <p:ph type="title"/>
          </p:nvPr>
        </p:nvSpPr>
        <p:spPr>
          <a:xfrm>
            <a:off x="381027" y="274639"/>
            <a:ext cx="8229600" cy="1143000"/>
          </a:xfrm>
        </p:spPr>
        <p:txBody>
          <a:bodyPr/>
          <a:lstStyle/>
          <a:p>
            <a:pPr rtl="0" eaLnBrk="1" latinLnBrk="0" hangingPunct="1"/>
            <a:r>
              <a:rPr lang="en-US" sz="4000" b="1" kern="1200" dirty="0" smtClean="0">
                <a:solidFill>
                  <a:srgbClr val="82151A"/>
                </a:solidFill>
                <a:effectLst/>
                <a:latin typeface="Calibri"/>
                <a:ea typeface="+mn-ea"/>
                <a:cs typeface="+mn-cs"/>
              </a:rPr>
              <a:t>Two-layer I/O Model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81845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3" grpId="0"/>
      <p:bldP spid="442" grpId="0"/>
      <p:bldP spid="443" grpId="0"/>
      <p:bldP spid="410" grpId="0" animBg="1"/>
      <p:bldP spid="4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13" name="Text Placeholder 2"/>
          <p:cNvSpPr txBox="1">
            <a:spLocks/>
          </p:cNvSpPr>
          <p:nvPr/>
        </p:nvSpPr>
        <p:spPr bwMode="auto">
          <a:xfrm>
            <a:off x="98428" y="1126069"/>
            <a:ext cx="5468939" cy="237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Parallel I/O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ko-KR" sz="2000" b="1" dirty="0">
                <a:solidFill>
                  <a:schemeClr val="bg1">
                    <a:lumMod val="75000"/>
                  </a:schemeClr>
                </a:solidFill>
              </a:rPr>
              <a:t>Read and redistribute </a:t>
            </a:r>
            <a:r>
              <a:rPr lang="en-US" altLang="ko-KR" sz="2000" b="1" dirty="0" smtClean="0">
                <a:solidFill>
                  <a:schemeClr val="bg1">
                    <a:lumMod val="75000"/>
                  </a:schemeClr>
                </a:solidFill>
              </a:rPr>
              <a:t>multiple terabytes inputs (</a:t>
            </a:r>
            <a:r>
              <a:rPr lang="en-US" altLang="ko-KR" sz="2000" b="1" dirty="0">
                <a:solidFill>
                  <a:schemeClr val="bg1">
                    <a:lumMod val="75000"/>
                  </a:schemeClr>
                </a:solidFill>
              </a:rPr>
              <a:t>19 GB/s</a:t>
            </a:r>
            <a:r>
              <a:rPr lang="en-US" altLang="ko-KR" sz="20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en-US" altLang="ko-KR" sz="2000" b="1" dirty="0">
              <a:solidFill>
                <a:schemeClr val="bg1">
                  <a:lumMod val="75000"/>
                </a:schemeClr>
              </a:solidFill>
            </a:endParaRPr>
          </a:p>
          <a:p>
            <a:pPr marL="1257300" lvl="2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ko-KR" sz="2000" dirty="0">
                <a:solidFill>
                  <a:schemeClr val="bg1">
                    <a:lumMod val="75000"/>
                  </a:schemeClr>
                </a:solidFill>
              </a:rPr>
              <a:t>Contiguous block read by reduced number of readers</a:t>
            </a:r>
          </a:p>
          <a:p>
            <a:pPr marL="1257300" lvl="2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ko-KR" sz="2000" dirty="0">
                <a:solidFill>
                  <a:schemeClr val="bg1">
                    <a:lumMod val="75000"/>
                  </a:schemeClr>
                </a:solidFill>
              </a:rPr>
              <a:t>High bandwidth asynchronous point-to-point communication </a:t>
            </a:r>
            <a:r>
              <a:rPr lang="en-US" altLang="ko-KR" sz="2000" dirty="0" smtClean="0">
                <a:solidFill>
                  <a:schemeClr val="bg1">
                    <a:lumMod val="75000"/>
                  </a:schemeClr>
                </a:solidFill>
              </a:rPr>
              <a:t>redistribution</a:t>
            </a:r>
            <a:endParaRPr lang="en-US" altLang="ko-KR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968" name="Group 229"/>
          <p:cNvGrpSpPr/>
          <p:nvPr/>
        </p:nvGrpSpPr>
        <p:grpSpPr>
          <a:xfrm>
            <a:off x="5643570" y="1586420"/>
            <a:ext cx="3000396" cy="4714908"/>
            <a:chOff x="5643570" y="1643050"/>
            <a:chExt cx="3000396" cy="4714908"/>
          </a:xfrm>
        </p:grpSpPr>
        <p:grpSp>
          <p:nvGrpSpPr>
            <p:cNvPr id="969" name="그룹 251"/>
            <p:cNvGrpSpPr/>
            <p:nvPr/>
          </p:nvGrpSpPr>
          <p:grpSpPr>
            <a:xfrm>
              <a:off x="5643570" y="2928934"/>
              <a:ext cx="928694" cy="285752"/>
              <a:chOff x="5143504" y="4357694"/>
              <a:chExt cx="3857620" cy="214314"/>
            </a:xfrm>
          </p:grpSpPr>
          <p:sp>
            <p:nvSpPr>
              <p:cNvPr id="1168" name="직사각형 171"/>
              <p:cNvSpPr/>
              <p:nvPr/>
            </p:nvSpPr>
            <p:spPr>
              <a:xfrm>
                <a:off x="5143504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69" name="직사각형 172"/>
              <p:cNvSpPr/>
              <p:nvPr/>
            </p:nvSpPr>
            <p:spPr>
              <a:xfrm>
                <a:off x="5357818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70" name="직사각형 173"/>
              <p:cNvSpPr/>
              <p:nvPr/>
            </p:nvSpPr>
            <p:spPr>
              <a:xfrm>
                <a:off x="5572132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71" name="직사각형 174"/>
              <p:cNvSpPr/>
              <p:nvPr/>
            </p:nvSpPr>
            <p:spPr>
              <a:xfrm>
                <a:off x="5786446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72" name="직사각형 175"/>
              <p:cNvSpPr/>
              <p:nvPr/>
            </p:nvSpPr>
            <p:spPr>
              <a:xfrm>
                <a:off x="6000760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73" name="직사각형 176"/>
              <p:cNvSpPr/>
              <p:nvPr/>
            </p:nvSpPr>
            <p:spPr>
              <a:xfrm>
                <a:off x="6215074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74" name="직사각형 177"/>
              <p:cNvSpPr/>
              <p:nvPr/>
            </p:nvSpPr>
            <p:spPr>
              <a:xfrm>
                <a:off x="6429388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75" name="직사각형 178"/>
              <p:cNvSpPr/>
              <p:nvPr/>
            </p:nvSpPr>
            <p:spPr>
              <a:xfrm>
                <a:off x="6643702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76" name="직사각형 179"/>
              <p:cNvSpPr/>
              <p:nvPr/>
            </p:nvSpPr>
            <p:spPr>
              <a:xfrm>
                <a:off x="6858016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77" name="직사각형 180"/>
              <p:cNvSpPr/>
              <p:nvPr/>
            </p:nvSpPr>
            <p:spPr>
              <a:xfrm>
                <a:off x="7072330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78" name="직사각형 181"/>
              <p:cNvSpPr/>
              <p:nvPr/>
            </p:nvSpPr>
            <p:spPr>
              <a:xfrm>
                <a:off x="7286644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79" name="직사각형 182"/>
              <p:cNvSpPr/>
              <p:nvPr/>
            </p:nvSpPr>
            <p:spPr>
              <a:xfrm>
                <a:off x="7500958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80" name="직사각형 183"/>
              <p:cNvSpPr/>
              <p:nvPr/>
            </p:nvSpPr>
            <p:spPr>
              <a:xfrm>
                <a:off x="7715272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81" name="직사각형 184"/>
              <p:cNvSpPr/>
              <p:nvPr/>
            </p:nvSpPr>
            <p:spPr>
              <a:xfrm>
                <a:off x="7929586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82" name="직사각형 185"/>
              <p:cNvSpPr/>
              <p:nvPr/>
            </p:nvSpPr>
            <p:spPr>
              <a:xfrm>
                <a:off x="8143900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83" name="직사각형 186"/>
              <p:cNvSpPr/>
              <p:nvPr/>
            </p:nvSpPr>
            <p:spPr>
              <a:xfrm>
                <a:off x="8358182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84" name="직사각형 187"/>
              <p:cNvSpPr/>
              <p:nvPr/>
            </p:nvSpPr>
            <p:spPr>
              <a:xfrm>
                <a:off x="8572496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85" name="직사각형 188"/>
              <p:cNvSpPr/>
              <p:nvPr/>
            </p:nvSpPr>
            <p:spPr>
              <a:xfrm>
                <a:off x="8786810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70" name="그룹 252"/>
            <p:cNvGrpSpPr/>
            <p:nvPr/>
          </p:nvGrpSpPr>
          <p:grpSpPr>
            <a:xfrm>
              <a:off x="5669368" y="2071677"/>
              <a:ext cx="2198986" cy="857258"/>
              <a:chOff x="5669368" y="2071677"/>
              <a:chExt cx="2198986" cy="857258"/>
            </a:xfrm>
          </p:grpSpPr>
          <p:cxnSp>
            <p:nvCxnSpPr>
              <p:cNvPr id="1150" name="직선 화살표 연결선 189"/>
              <p:cNvCxnSpPr>
                <a:stCxn id="1168" idx="0"/>
                <a:endCxn id="1145" idx="2"/>
              </p:cNvCxnSpPr>
              <p:nvPr/>
            </p:nvCxnSpPr>
            <p:spPr>
              <a:xfrm rot="5400000" flipH="1" flipV="1">
                <a:off x="5411539" y="2329507"/>
                <a:ext cx="857256" cy="341598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1" name="직선 화살표 연결선 190"/>
              <p:cNvCxnSpPr>
                <a:stCxn id="1171" idx="0"/>
                <a:endCxn id="1145" idx="2"/>
              </p:cNvCxnSpPr>
              <p:nvPr/>
            </p:nvCxnSpPr>
            <p:spPr>
              <a:xfrm rot="5400000" flipH="1" flipV="1">
                <a:off x="5488931" y="2406899"/>
                <a:ext cx="857256" cy="186814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2" name="직선 화살표 연결선 191"/>
              <p:cNvCxnSpPr>
                <a:stCxn id="1174" idx="0"/>
                <a:endCxn id="1145" idx="2"/>
              </p:cNvCxnSpPr>
              <p:nvPr/>
            </p:nvCxnSpPr>
            <p:spPr>
              <a:xfrm rot="5400000" flipH="1" flipV="1">
                <a:off x="5566322" y="2484291"/>
                <a:ext cx="857256" cy="32031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3" name="직선 화살표 연결선 192"/>
              <p:cNvCxnSpPr>
                <a:stCxn id="1177" idx="0"/>
                <a:endCxn id="1145" idx="2"/>
              </p:cNvCxnSpPr>
              <p:nvPr/>
            </p:nvCxnSpPr>
            <p:spPr>
              <a:xfrm rot="16200000" flipV="1">
                <a:off x="5643715" y="2438929"/>
                <a:ext cx="857256" cy="122753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4" name="직선 화살표 연결선 193"/>
              <p:cNvCxnSpPr>
                <a:stCxn id="1180" idx="0"/>
                <a:endCxn id="1145" idx="2"/>
              </p:cNvCxnSpPr>
              <p:nvPr/>
            </p:nvCxnSpPr>
            <p:spPr>
              <a:xfrm rot="16200000" flipV="1">
                <a:off x="5721106" y="2361538"/>
                <a:ext cx="857256" cy="277536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5" name="직선 화살표 연결선 194"/>
              <p:cNvCxnSpPr>
                <a:stCxn id="1183" idx="0"/>
                <a:endCxn id="1145" idx="2"/>
              </p:cNvCxnSpPr>
              <p:nvPr/>
            </p:nvCxnSpPr>
            <p:spPr>
              <a:xfrm rot="16200000" flipV="1">
                <a:off x="5798494" y="2284150"/>
                <a:ext cx="857256" cy="432312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6" name="직선 화살표 연결선 195"/>
              <p:cNvCxnSpPr>
                <a:stCxn id="1169" idx="0"/>
                <a:endCxn id="1102" idx="2"/>
              </p:cNvCxnSpPr>
              <p:nvPr/>
            </p:nvCxnSpPr>
            <p:spPr>
              <a:xfrm rot="5400000" flipH="1" flipV="1">
                <a:off x="5901683" y="1890958"/>
                <a:ext cx="857256" cy="1218697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7" name="직선 화살표 연결선 196"/>
              <p:cNvCxnSpPr>
                <a:endCxn id="1102" idx="2"/>
              </p:cNvCxnSpPr>
              <p:nvPr/>
            </p:nvCxnSpPr>
            <p:spPr>
              <a:xfrm flipV="1">
                <a:off x="5875746" y="2071678"/>
                <a:ext cx="1063914" cy="857255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8" name="직선 화살표 연결선 197"/>
              <p:cNvCxnSpPr>
                <a:stCxn id="1175" idx="0"/>
                <a:endCxn id="1102" idx="2"/>
              </p:cNvCxnSpPr>
              <p:nvPr/>
            </p:nvCxnSpPr>
            <p:spPr>
              <a:xfrm rot="5400000" flipH="1" flipV="1">
                <a:off x="6056467" y="2045741"/>
                <a:ext cx="857256" cy="90913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9" name="직선 화살표 연결선 198"/>
              <p:cNvCxnSpPr>
                <a:stCxn id="1178" idx="0"/>
                <a:endCxn id="1102" idx="2"/>
              </p:cNvCxnSpPr>
              <p:nvPr/>
            </p:nvCxnSpPr>
            <p:spPr>
              <a:xfrm rot="5400000" flipH="1" flipV="1">
                <a:off x="6133858" y="2123133"/>
                <a:ext cx="857256" cy="754347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0" name="직선 화살표 연결선 199"/>
              <p:cNvCxnSpPr>
                <a:stCxn id="1181" idx="0"/>
                <a:endCxn id="1102" idx="2"/>
              </p:cNvCxnSpPr>
              <p:nvPr/>
            </p:nvCxnSpPr>
            <p:spPr>
              <a:xfrm rot="5400000" flipH="1" flipV="1">
                <a:off x="6211250" y="2200525"/>
                <a:ext cx="857256" cy="599563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1" name="직선 화살표 연결선 200"/>
              <p:cNvCxnSpPr>
                <a:stCxn id="1184" idx="0"/>
                <a:endCxn id="1102" idx="2"/>
              </p:cNvCxnSpPr>
              <p:nvPr/>
            </p:nvCxnSpPr>
            <p:spPr>
              <a:xfrm rot="5400000" flipH="1" flipV="1">
                <a:off x="6288638" y="2277913"/>
                <a:ext cx="857256" cy="444787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2" name="직선 화살표 연결선 201"/>
              <p:cNvCxnSpPr>
                <a:stCxn id="1170" idx="0"/>
                <a:endCxn id="1059" idx="2"/>
              </p:cNvCxnSpPr>
              <p:nvPr/>
            </p:nvCxnSpPr>
            <p:spPr>
              <a:xfrm rot="5400000" flipH="1" flipV="1">
                <a:off x="6391827" y="1452408"/>
                <a:ext cx="857256" cy="2095797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3" name="직선 화살표 연결선 202"/>
              <p:cNvCxnSpPr>
                <a:stCxn id="1173" idx="0"/>
                <a:endCxn id="1059" idx="2"/>
              </p:cNvCxnSpPr>
              <p:nvPr/>
            </p:nvCxnSpPr>
            <p:spPr>
              <a:xfrm rot="5400000" flipH="1" flipV="1">
                <a:off x="6469219" y="1529800"/>
                <a:ext cx="857256" cy="1941013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4" name="직선 화살표 연결선 203"/>
              <p:cNvCxnSpPr>
                <a:stCxn id="1176" idx="0"/>
                <a:endCxn id="1059" idx="2"/>
              </p:cNvCxnSpPr>
              <p:nvPr/>
            </p:nvCxnSpPr>
            <p:spPr>
              <a:xfrm rot="5400000" flipH="1" flipV="1">
                <a:off x="6546611" y="1607191"/>
                <a:ext cx="857256" cy="178623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5" name="직선 화살표 연결선 204"/>
              <p:cNvCxnSpPr/>
              <p:nvPr/>
            </p:nvCxnSpPr>
            <p:spPr>
              <a:xfrm rot="5400000" flipH="1" flipV="1">
                <a:off x="6624003" y="1684582"/>
                <a:ext cx="857256" cy="1631446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6" name="직선 화살표 연결선 205"/>
              <p:cNvCxnSpPr>
                <a:stCxn id="1182" idx="0"/>
                <a:endCxn id="1059" idx="2"/>
              </p:cNvCxnSpPr>
              <p:nvPr/>
            </p:nvCxnSpPr>
            <p:spPr>
              <a:xfrm rot="5400000" flipH="1" flipV="1">
                <a:off x="6701395" y="1761975"/>
                <a:ext cx="857256" cy="1476662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7" name="직선 화살표 연결선 206"/>
              <p:cNvCxnSpPr>
                <a:stCxn id="1185" idx="0"/>
                <a:endCxn id="1059" idx="2"/>
              </p:cNvCxnSpPr>
              <p:nvPr/>
            </p:nvCxnSpPr>
            <p:spPr>
              <a:xfrm rot="5400000" flipH="1" flipV="1">
                <a:off x="6778782" y="1839363"/>
                <a:ext cx="857256" cy="1321887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1" name="그룹 147"/>
            <p:cNvGrpSpPr/>
            <p:nvPr/>
          </p:nvGrpSpPr>
          <p:grpSpPr>
            <a:xfrm>
              <a:off x="5857884" y="1643050"/>
              <a:ext cx="489861" cy="428628"/>
              <a:chOff x="5857884" y="4357694"/>
              <a:chExt cx="1143008" cy="1000132"/>
            </a:xfrm>
          </p:grpSpPr>
          <p:sp>
            <p:nvSpPr>
              <p:cNvPr id="1143" name="직사각형 148"/>
              <p:cNvSpPr/>
              <p:nvPr/>
            </p:nvSpPr>
            <p:spPr>
              <a:xfrm>
                <a:off x="6286512" y="4357694"/>
                <a:ext cx="714380" cy="714380"/>
              </a:xfrm>
              <a:prstGeom prst="rect">
                <a:avLst/>
              </a:prstGeom>
              <a:solidFill>
                <a:schemeClr val="bg2">
                  <a:lumMod val="75000"/>
                  <a:alpha val="5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144" name="그룹 178"/>
              <p:cNvGrpSpPr/>
              <p:nvPr/>
            </p:nvGrpSpPr>
            <p:grpSpPr>
              <a:xfrm>
                <a:off x="5857884" y="4357694"/>
                <a:ext cx="1143008" cy="1000132"/>
                <a:chOff x="5715008" y="2571744"/>
                <a:chExt cx="1143008" cy="1000132"/>
              </a:xfrm>
            </p:grpSpPr>
            <p:cxnSp>
              <p:nvCxnSpPr>
                <p:cNvPr id="1146" name="직선 연결선 151"/>
                <p:cNvCxnSpPr/>
                <p:nvPr/>
              </p:nvCxnSpPr>
              <p:spPr>
                <a:xfrm rot="10800000" flipV="1">
                  <a:off x="571500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7" name="직선 연결선 152"/>
                <p:cNvCxnSpPr/>
                <p:nvPr/>
              </p:nvCxnSpPr>
              <p:spPr>
                <a:xfrm rot="10800000" flipV="1">
                  <a:off x="571500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8" name="직선 연결선 153"/>
                <p:cNvCxnSpPr/>
                <p:nvPr/>
              </p:nvCxnSpPr>
              <p:spPr>
                <a:xfrm rot="10800000" flipV="1">
                  <a:off x="642938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9" name="직선 연결선 154"/>
                <p:cNvCxnSpPr/>
                <p:nvPr/>
              </p:nvCxnSpPr>
              <p:spPr>
                <a:xfrm rot="10800000" flipV="1">
                  <a:off x="642938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45" name="직사각형 150"/>
              <p:cNvSpPr/>
              <p:nvPr/>
            </p:nvSpPr>
            <p:spPr>
              <a:xfrm>
                <a:off x="5857884" y="4643446"/>
                <a:ext cx="714380" cy="7143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72" name="그룹 251"/>
            <p:cNvGrpSpPr/>
            <p:nvPr/>
          </p:nvGrpSpPr>
          <p:grpSpPr>
            <a:xfrm>
              <a:off x="6572264" y="2928934"/>
              <a:ext cx="928694" cy="285752"/>
              <a:chOff x="5143504" y="4357694"/>
              <a:chExt cx="3857620" cy="214314"/>
            </a:xfrm>
          </p:grpSpPr>
          <p:sp>
            <p:nvSpPr>
              <p:cNvPr id="1125" name="직사각형 157"/>
              <p:cNvSpPr/>
              <p:nvPr/>
            </p:nvSpPr>
            <p:spPr>
              <a:xfrm>
                <a:off x="5143504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26" name="직사각형 163"/>
              <p:cNvSpPr/>
              <p:nvPr/>
            </p:nvSpPr>
            <p:spPr>
              <a:xfrm>
                <a:off x="5357818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27" name="직사각형 165"/>
              <p:cNvSpPr/>
              <p:nvPr/>
            </p:nvSpPr>
            <p:spPr>
              <a:xfrm>
                <a:off x="5572132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28" name="직사각형 207"/>
              <p:cNvSpPr/>
              <p:nvPr/>
            </p:nvSpPr>
            <p:spPr>
              <a:xfrm>
                <a:off x="5786446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29" name="직사각형 208"/>
              <p:cNvSpPr/>
              <p:nvPr/>
            </p:nvSpPr>
            <p:spPr>
              <a:xfrm>
                <a:off x="6000760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0" name="직사각형 209"/>
              <p:cNvSpPr/>
              <p:nvPr/>
            </p:nvSpPr>
            <p:spPr>
              <a:xfrm>
                <a:off x="6215074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1" name="직사각형 210"/>
              <p:cNvSpPr/>
              <p:nvPr/>
            </p:nvSpPr>
            <p:spPr>
              <a:xfrm>
                <a:off x="6429388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2" name="직사각형 211"/>
              <p:cNvSpPr/>
              <p:nvPr/>
            </p:nvSpPr>
            <p:spPr>
              <a:xfrm>
                <a:off x="6643702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3" name="직사각형 212"/>
              <p:cNvSpPr/>
              <p:nvPr/>
            </p:nvSpPr>
            <p:spPr>
              <a:xfrm>
                <a:off x="6858016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4" name="직사각형 213"/>
              <p:cNvSpPr/>
              <p:nvPr/>
            </p:nvSpPr>
            <p:spPr>
              <a:xfrm>
                <a:off x="7072330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5" name="직사각형 214"/>
              <p:cNvSpPr/>
              <p:nvPr/>
            </p:nvSpPr>
            <p:spPr>
              <a:xfrm>
                <a:off x="7286644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6" name="직사각형 215"/>
              <p:cNvSpPr/>
              <p:nvPr/>
            </p:nvSpPr>
            <p:spPr>
              <a:xfrm>
                <a:off x="7500958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7" name="직사각형 216"/>
              <p:cNvSpPr/>
              <p:nvPr/>
            </p:nvSpPr>
            <p:spPr>
              <a:xfrm>
                <a:off x="7715272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8" name="직사각형 217"/>
              <p:cNvSpPr/>
              <p:nvPr/>
            </p:nvSpPr>
            <p:spPr>
              <a:xfrm>
                <a:off x="7929586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9" name="직사각형 218"/>
              <p:cNvSpPr/>
              <p:nvPr/>
            </p:nvSpPr>
            <p:spPr>
              <a:xfrm>
                <a:off x="8143900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40" name="직사각형 219"/>
              <p:cNvSpPr/>
              <p:nvPr/>
            </p:nvSpPr>
            <p:spPr>
              <a:xfrm>
                <a:off x="8358182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41" name="직사각형 221"/>
              <p:cNvSpPr/>
              <p:nvPr/>
            </p:nvSpPr>
            <p:spPr>
              <a:xfrm>
                <a:off x="8572496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42" name="직사각형 254"/>
              <p:cNvSpPr/>
              <p:nvPr/>
            </p:nvSpPr>
            <p:spPr>
              <a:xfrm>
                <a:off x="8786810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73" name="그룹 252"/>
            <p:cNvGrpSpPr/>
            <p:nvPr/>
          </p:nvGrpSpPr>
          <p:grpSpPr>
            <a:xfrm>
              <a:off x="6010966" y="2071678"/>
              <a:ext cx="1857388" cy="857257"/>
              <a:chOff x="5082272" y="2071678"/>
              <a:chExt cx="1857388" cy="857257"/>
            </a:xfrm>
          </p:grpSpPr>
          <p:cxnSp>
            <p:nvCxnSpPr>
              <p:cNvPr id="1107" name="직선 화살표 연결선 256"/>
              <p:cNvCxnSpPr>
                <a:stCxn id="1125" idx="0"/>
                <a:endCxn id="1145" idx="2"/>
              </p:cNvCxnSpPr>
              <p:nvPr/>
            </p:nvCxnSpPr>
            <p:spPr>
              <a:xfrm rot="16200000" flipV="1">
                <a:off x="4947192" y="2206758"/>
                <a:ext cx="857256" cy="587096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8" name="직선 화살표 연결선 257"/>
              <p:cNvCxnSpPr>
                <a:stCxn id="1128" idx="0"/>
                <a:endCxn id="1145" idx="2"/>
              </p:cNvCxnSpPr>
              <p:nvPr/>
            </p:nvCxnSpPr>
            <p:spPr>
              <a:xfrm rot="16200000" flipV="1">
                <a:off x="5024584" y="2129366"/>
                <a:ext cx="857256" cy="74188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9" name="직선 화살표 연결선 258"/>
              <p:cNvCxnSpPr>
                <a:stCxn id="1131" idx="0"/>
                <a:endCxn id="1145" idx="2"/>
              </p:cNvCxnSpPr>
              <p:nvPr/>
            </p:nvCxnSpPr>
            <p:spPr>
              <a:xfrm rot="16200000" flipV="1">
                <a:off x="5101976" y="2051974"/>
                <a:ext cx="857256" cy="896663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0" name="직선 화살표 연결선 259"/>
              <p:cNvCxnSpPr>
                <a:stCxn id="1134" idx="0"/>
                <a:endCxn id="1102" idx="2"/>
              </p:cNvCxnSpPr>
              <p:nvPr/>
            </p:nvCxnSpPr>
            <p:spPr>
              <a:xfrm rot="16200000" flipV="1">
                <a:off x="5643715" y="2438929"/>
                <a:ext cx="857256" cy="122753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1" name="직선 화살표 연결선 260"/>
              <p:cNvCxnSpPr>
                <a:stCxn id="1137" idx="0"/>
                <a:endCxn id="1145" idx="2"/>
              </p:cNvCxnSpPr>
              <p:nvPr/>
            </p:nvCxnSpPr>
            <p:spPr>
              <a:xfrm rot="16200000" flipV="1">
                <a:off x="5256759" y="1897191"/>
                <a:ext cx="857256" cy="120623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2" name="직선 화살표 연결선 261"/>
              <p:cNvCxnSpPr>
                <a:stCxn id="1140" idx="0"/>
                <a:endCxn id="1145" idx="2"/>
              </p:cNvCxnSpPr>
              <p:nvPr/>
            </p:nvCxnSpPr>
            <p:spPr>
              <a:xfrm rot="16200000" flipV="1">
                <a:off x="5334147" y="1819803"/>
                <a:ext cx="857256" cy="1361006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3" name="직선 화살표 연결선 262"/>
              <p:cNvCxnSpPr>
                <a:stCxn id="1126" idx="0"/>
                <a:endCxn id="1102" idx="2"/>
              </p:cNvCxnSpPr>
              <p:nvPr/>
            </p:nvCxnSpPr>
            <p:spPr>
              <a:xfrm rot="5400000" flipH="1" flipV="1">
                <a:off x="5437336" y="2355305"/>
                <a:ext cx="857256" cy="290003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4" name="직선 화살표 연결선 263"/>
              <p:cNvCxnSpPr>
                <a:stCxn id="1129" idx="0"/>
                <a:endCxn id="1102" idx="2"/>
              </p:cNvCxnSpPr>
              <p:nvPr/>
            </p:nvCxnSpPr>
            <p:spPr>
              <a:xfrm rot="5400000" flipH="1" flipV="1">
                <a:off x="5514728" y="2432696"/>
                <a:ext cx="857256" cy="13522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5" name="직선 화살표 연결선 264"/>
              <p:cNvCxnSpPr>
                <a:stCxn id="1132" idx="0"/>
                <a:endCxn id="1102" idx="2"/>
              </p:cNvCxnSpPr>
              <p:nvPr/>
            </p:nvCxnSpPr>
            <p:spPr>
              <a:xfrm rot="16200000" flipV="1">
                <a:off x="5592120" y="2490524"/>
                <a:ext cx="857256" cy="19564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6" name="직선 화살표 연결선 265"/>
              <p:cNvCxnSpPr>
                <a:stCxn id="1135" idx="0"/>
                <a:endCxn id="1145" idx="2"/>
              </p:cNvCxnSpPr>
              <p:nvPr/>
            </p:nvCxnSpPr>
            <p:spPr>
              <a:xfrm rot="16200000" flipV="1">
                <a:off x="5205165" y="1948785"/>
                <a:ext cx="857256" cy="1103041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7" name="직선 화살표 연결선 266"/>
              <p:cNvCxnSpPr>
                <a:stCxn id="1138" idx="0"/>
                <a:endCxn id="1102" idx="2"/>
              </p:cNvCxnSpPr>
              <p:nvPr/>
            </p:nvCxnSpPr>
            <p:spPr>
              <a:xfrm rot="16200000" flipV="1">
                <a:off x="5746904" y="2335740"/>
                <a:ext cx="857256" cy="329131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8" name="직선 화살표 연결선 267"/>
              <p:cNvCxnSpPr>
                <a:stCxn id="1141" idx="0"/>
                <a:endCxn id="1102" idx="2"/>
              </p:cNvCxnSpPr>
              <p:nvPr/>
            </p:nvCxnSpPr>
            <p:spPr>
              <a:xfrm rot="16200000" flipV="1">
                <a:off x="5824292" y="2258352"/>
                <a:ext cx="857256" cy="483907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9" name="직선 화살표 연결선 268"/>
              <p:cNvCxnSpPr>
                <a:stCxn id="1127" idx="0"/>
                <a:endCxn id="1059" idx="2"/>
              </p:cNvCxnSpPr>
              <p:nvPr/>
            </p:nvCxnSpPr>
            <p:spPr>
              <a:xfrm rot="5400000" flipH="1" flipV="1">
                <a:off x="5927480" y="1916755"/>
                <a:ext cx="857256" cy="1167103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0" name="직선 화살표 연결선 269"/>
              <p:cNvCxnSpPr>
                <a:stCxn id="1130" idx="0"/>
                <a:endCxn id="1059" idx="2"/>
              </p:cNvCxnSpPr>
              <p:nvPr/>
            </p:nvCxnSpPr>
            <p:spPr>
              <a:xfrm rot="5400000" flipH="1" flipV="1">
                <a:off x="6004872" y="1994147"/>
                <a:ext cx="857256" cy="1012319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1" name="직선 화살표 연결선 270"/>
              <p:cNvCxnSpPr>
                <a:stCxn id="1133" idx="0"/>
                <a:endCxn id="1059" idx="2"/>
              </p:cNvCxnSpPr>
              <p:nvPr/>
            </p:nvCxnSpPr>
            <p:spPr>
              <a:xfrm rot="5400000" flipH="1" flipV="1">
                <a:off x="6082264" y="2071538"/>
                <a:ext cx="857256" cy="857536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2" name="직선 화살표 연결선 271"/>
              <p:cNvCxnSpPr>
                <a:stCxn id="1136" idx="0"/>
                <a:endCxn id="1059" idx="2"/>
              </p:cNvCxnSpPr>
              <p:nvPr/>
            </p:nvCxnSpPr>
            <p:spPr>
              <a:xfrm rot="5400000" flipH="1" flipV="1">
                <a:off x="6159656" y="2148930"/>
                <a:ext cx="857256" cy="702752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3" name="직선 화살표 연결선 272"/>
              <p:cNvCxnSpPr>
                <a:stCxn id="1139" idx="0"/>
                <a:endCxn id="1059" idx="2"/>
              </p:cNvCxnSpPr>
              <p:nvPr/>
            </p:nvCxnSpPr>
            <p:spPr>
              <a:xfrm rot="5400000" flipH="1" flipV="1">
                <a:off x="6237048" y="2226322"/>
                <a:ext cx="857256" cy="547968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4" name="직선 화살표 연결선 273"/>
              <p:cNvCxnSpPr>
                <a:stCxn id="1142" idx="0"/>
                <a:endCxn id="1059" idx="2"/>
              </p:cNvCxnSpPr>
              <p:nvPr/>
            </p:nvCxnSpPr>
            <p:spPr>
              <a:xfrm rot="5400000" flipH="1" flipV="1">
                <a:off x="6314435" y="2303710"/>
                <a:ext cx="857256" cy="393193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4" name="그룹 147"/>
            <p:cNvGrpSpPr/>
            <p:nvPr/>
          </p:nvGrpSpPr>
          <p:grpSpPr>
            <a:xfrm>
              <a:off x="6786578" y="1643050"/>
              <a:ext cx="489861" cy="428628"/>
              <a:chOff x="5857884" y="4357694"/>
              <a:chExt cx="1143008" cy="1000132"/>
            </a:xfrm>
          </p:grpSpPr>
          <p:sp>
            <p:nvSpPr>
              <p:cNvPr id="1100" name="직사각형 275"/>
              <p:cNvSpPr/>
              <p:nvPr/>
            </p:nvSpPr>
            <p:spPr>
              <a:xfrm>
                <a:off x="6286512" y="4357694"/>
                <a:ext cx="714380" cy="714380"/>
              </a:xfrm>
              <a:prstGeom prst="rect">
                <a:avLst/>
              </a:prstGeom>
              <a:solidFill>
                <a:schemeClr val="bg2">
                  <a:lumMod val="75000"/>
                  <a:alpha val="5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101" name="그룹 178"/>
              <p:cNvGrpSpPr/>
              <p:nvPr/>
            </p:nvGrpSpPr>
            <p:grpSpPr>
              <a:xfrm>
                <a:off x="5857884" y="4357694"/>
                <a:ext cx="1143008" cy="1000132"/>
                <a:chOff x="5715008" y="2571744"/>
                <a:chExt cx="1143008" cy="1000132"/>
              </a:xfrm>
            </p:grpSpPr>
            <p:cxnSp>
              <p:nvCxnSpPr>
                <p:cNvPr id="1103" name="직선 연결선 278"/>
                <p:cNvCxnSpPr/>
                <p:nvPr/>
              </p:nvCxnSpPr>
              <p:spPr>
                <a:xfrm rot="10800000" flipV="1">
                  <a:off x="571500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4" name="직선 연결선 279"/>
                <p:cNvCxnSpPr/>
                <p:nvPr/>
              </p:nvCxnSpPr>
              <p:spPr>
                <a:xfrm rot="10800000" flipV="1">
                  <a:off x="571500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5" name="직선 연결선 280"/>
                <p:cNvCxnSpPr/>
                <p:nvPr/>
              </p:nvCxnSpPr>
              <p:spPr>
                <a:xfrm rot="10800000" flipV="1">
                  <a:off x="642938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6" name="직선 연결선 281"/>
                <p:cNvCxnSpPr/>
                <p:nvPr/>
              </p:nvCxnSpPr>
              <p:spPr>
                <a:xfrm rot="10800000" flipV="1">
                  <a:off x="642938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02" name="직사각형 277"/>
              <p:cNvSpPr/>
              <p:nvPr/>
            </p:nvSpPr>
            <p:spPr>
              <a:xfrm>
                <a:off x="5857884" y="4643446"/>
                <a:ext cx="714380" cy="7143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75" name="그룹 251"/>
            <p:cNvGrpSpPr/>
            <p:nvPr/>
          </p:nvGrpSpPr>
          <p:grpSpPr>
            <a:xfrm>
              <a:off x="7500958" y="2928934"/>
              <a:ext cx="935044" cy="285752"/>
              <a:chOff x="5143504" y="4357694"/>
              <a:chExt cx="3884001" cy="214314"/>
            </a:xfrm>
          </p:grpSpPr>
          <p:sp>
            <p:nvSpPr>
              <p:cNvPr id="1082" name="직사각형 291"/>
              <p:cNvSpPr/>
              <p:nvPr/>
            </p:nvSpPr>
            <p:spPr>
              <a:xfrm>
                <a:off x="5143504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3" name="직사각형 292"/>
              <p:cNvSpPr/>
              <p:nvPr/>
            </p:nvSpPr>
            <p:spPr>
              <a:xfrm>
                <a:off x="5357818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4" name="직사각형 293"/>
              <p:cNvSpPr/>
              <p:nvPr/>
            </p:nvSpPr>
            <p:spPr>
              <a:xfrm>
                <a:off x="5572132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5" name="직사각형 294"/>
              <p:cNvSpPr/>
              <p:nvPr/>
            </p:nvSpPr>
            <p:spPr>
              <a:xfrm>
                <a:off x="5786446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6" name="직사각형 295"/>
              <p:cNvSpPr/>
              <p:nvPr/>
            </p:nvSpPr>
            <p:spPr>
              <a:xfrm>
                <a:off x="6000760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7" name="직사각형 296"/>
              <p:cNvSpPr/>
              <p:nvPr/>
            </p:nvSpPr>
            <p:spPr>
              <a:xfrm>
                <a:off x="6215074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8" name="직사각형 297"/>
              <p:cNvSpPr/>
              <p:nvPr/>
            </p:nvSpPr>
            <p:spPr>
              <a:xfrm>
                <a:off x="6429388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9" name="직사각형 298"/>
              <p:cNvSpPr/>
              <p:nvPr/>
            </p:nvSpPr>
            <p:spPr>
              <a:xfrm>
                <a:off x="6643702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0" name="직사각형 299"/>
              <p:cNvSpPr/>
              <p:nvPr/>
            </p:nvSpPr>
            <p:spPr>
              <a:xfrm>
                <a:off x="6858016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1" name="직사각형 300"/>
              <p:cNvSpPr/>
              <p:nvPr/>
            </p:nvSpPr>
            <p:spPr>
              <a:xfrm>
                <a:off x="7072330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2" name="직사각형 301"/>
              <p:cNvSpPr/>
              <p:nvPr/>
            </p:nvSpPr>
            <p:spPr>
              <a:xfrm>
                <a:off x="7286644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3" name="직사각형 302"/>
              <p:cNvSpPr/>
              <p:nvPr/>
            </p:nvSpPr>
            <p:spPr>
              <a:xfrm>
                <a:off x="7500958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4" name="직사각형 303"/>
              <p:cNvSpPr/>
              <p:nvPr/>
            </p:nvSpPr>
            <p:spPr>
              <a:xfrm>
                <a:off x="7715272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5" name="직사각형 304"/>
              <p:cNvSpPr/>
              <p:nvPr/>
            </p:nvSpPr>
            <p:spPr>
              <a:xfrm>
                <a:off x="7929586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6" name="직사각형 305"/>
              <p:cNvSpPr/>
              <p:nvPr/>
            </p:nvSpPr>
            <p:spPr>
              <a:xfrm>
                <a:off x="8143900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7" name="직사각형 306"/>
              <p:cNvSpPr/>
              <p:nvPr/>
            </p:nvSpPr>
            <p:spPr>
              <a:xfrm>
                <a:off x="8358182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8" name="직사각형 307"/>
              <p:cNvSpPr/>
              <p:nvPr/>
            </p:nvSpPr>
            <p:spPr>
              <a:xfrm>
                <a:off x="8572496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9" name="직사각형 308"/>
              <p:cNvSpPr/>
              <p:nvPr/>
            </p:nvSpPr>
            <p:spPr>
              <a:xfrm>
                <a:off x="8813189" y="4357694"/>
                <a:ext cx="214316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76" name="그룹 252"/>
            <p:cNvGrpSpPr/>
            <p:nvPr/>
          </p:nvGrpSpPr>
          <p:grpSpPr>
            <a:xfrm>
              <a:off x="6010966" y="2071678"/>
              <a:ext cx="2399239" cy="857257"/>
              <a:chOff x="4153578" y="2071678"/>
              <a:chExt cx="2399239" cy="857257"/>
            </a:xfrm>
          </p:grpSpPr>
          <p:cxnSp>
            <p:nvCxnSpPr>
              <p:cNvPr id="1064" name="직선 화살표 연결선 310"/>
              <p:cNvCxnSpPr>
                <a:stCxn id="1082" idx="0"/>
                <a:endCxn id="1145" idx="2"/>
              </p:cNvCxnSpPr>
              <p:nvPr/>
            </p:nvCxnSpPr>
            <p:spPr>
              <a:xfrm rot="16200000" flipV="1">
                <a:off x="4482845" y="1742411"/>
                <a:ext cx="857256" cy="151579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5" name="직선 화살표 연결선 311"/>
              <p:cNvCxnSpPr>
                <a:stCxn id="1085" idx="0"/>
                <a:endCxn id="1145" idx="2"/>
              </p:cNvCxnSpPr>
              <p:nvPr/>
            </p:nvCxnSpPr>
            <p:spPr>
              <a:xfrm rot="16200000" flipV="1">
                <a:off x="4560237" y="1665019"/>
                <a:ext cx="857256" cy="1670574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6" name="직선 화살표 연결선 312"/>
              <p:cNvCxnSpPr>
                <a:stCxn id="1088" idx="0"/>
                <a:endCxn id="1145" idx="2"/>
              </p:cNvCxnSpPr>
              <p:nvPr/>
            </p:nvCxnSpPr>
            <p:spPr>
              <a:xfrm rot="16200000" flipV="1">
                <a:off x="4637629" y="1587627"/>
                <a:ext cx="857256" cy="1825357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7" name="직선 화살표 연결선 313"/>
              <p:cNvCxnSpPr>
                <a:stCxn id="1091" idx="0"/>
                <a:endCxn id="1145" idx="2"/>
              </p:cNvCxnSpPr>
              <p:nvPr/>
            </p:nvCxnSpPr>
            <p:spPr>
              <a:xfrm rot="16200000" flipV="1">
                <a:off x="4715021" y="1510235"/>
                <a:ext cx="857256" cy="1980141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8" name="직선 화살표 연결선 314"/>
              <p:cNvCxnSpPr>
                <a:stCxn id="1094" idx="0"/>
                <a:endCxn id="1145" idx="2"/>
              </p:cNvCxnSpPr>
              <p:nvPr/>
            </p:nvCxnSpPr>
            <p:spPr>
              <a:xfrm rot="16200000" flipV="1">
                <a:off x="4792412" y="1432844"/>
                <a:ext cx="857256" cy="2134924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9" name="직선 화살표 연결선 315"/>
              <p:cNvCxnSpPr>
                <a:stCxn id="1097" idx="0"/>
                <a:endCxn id="1145" idx="2"/>
              </p:cNvCxnSpPr>
              <p:nvPr/>
            </p:nvCxnSpPr>
            <p:spPr>
              <a:xfrm rot="16200000" flipV="1">
                <a:off x="4869800" y="1355456"/>
                <a:ext cx="857256" cy="228970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0" name="직선 화살표 연결선 316"/>
              <p:cNvCxnSpPr>
                <a:stCxn id="1083" idx="0"/>
                <a:endCxn id="1102" idx="2"/>
              </p:cNvCxnSpPr>
              <p:nvPr/>
            </p:nvCxnSpPr>
            <p:spPr>
              <a:xfrm rot="16200000" flipV="1">
                <a:off x="4972990" y="2180960"/>
                <a:ext cx="857256" cy="638691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1" name="직선 화살표 연결선 317"/>
              <p:cNvCxnSpPr>
                <a:stCxn id="1086" idx="0"/>
                <a:endCxn id="1102" idx="2"/>
              </p:cNvCxnSpPr>
              <p:nvPr/>
            </p:nvCxnSpPr>
            <p:spPr>
              <a:xfrm rot="16200000" flipV="1">
                <a:off x="5050381" y="2103569"/>
                <a:ext cx="857256" cy="793474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2" name="직선 화살표 연결선 318"/>
              <p:cNvCxnSpPr>
                <a:stCxn id="1089" idx="0"/>
                <a:endCxn id="1102" idx="2"/>
              </p:cNvCxnSpPr>
              <p:nvPr/>
            </p:nvCxnSpPr>
            <p:spPr>
              <a:xfrm rot="16200000" flipV="1">
                <a:off x="5127773" y="2026177"/>
                <a:ext cx="857256" cy="948258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3" name="직선 화살표 연결선 319"/>
              <p:cNvCxnSpPr>
                <a:stCxn id="1092" idx="0"/>
                <a:endCxn id="1102" idx="2"/>
              </p:cNvCxnSpPr>
              <p:nvPr/>
            </p:nvCxnSpPr>
            <p:spPr>
              <a:xfrm rot="16200000" flipV="1">
                <a:off x="5205165" y="1948785"/>
                <a:ext cx="857256" cy="1103041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4" name="직선 화살표 연결선 320"/>
              <p:cNvCxnSpPr>
                <a:stCxn id="1095" idx="0"/>
                <a:endCxn id="1102" idx="2"/>
              </p:cNvCxnSpPr>
              <p:nvPr/>
            </p:nvCxnSpPr>
            <p:spPr>
              <a:xfrm rot="16200000" flipV="1">
                <a:off x="5282557" y="1871393"/>
                <a:ext cx="857256" cy="1257825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5" name="직선 화살표 연결선 321"/>
              <p:cNvCxnSpPr>
                <a:stCxn id="1098" idx="0"/>
                <a:endCxn id="1102" idx="2"/>
              </p:cNvCxnSpPr>
              <p:nvPr/>
            </p:nvCxnSpPr>
            <p:spPr>
              <a:xfrm rot="16200000" flipV="1">
                <a:off x="5359945" y="1794005"/>
                <a:ext cx="857256" cy="1412601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6" name="직선 화살표 연결선 322"/>
              <p:cNvCxnSpPr>
                <a:stCxn id="1084" idx="0"/>
                <a:endCxn id="1059" idx="2"/>
              </p:cNvCxnSpPr>
              <p:nvPr/>
            </p:nvCxnSpPr>
            <p:spPr>
              <a:xfrm rot="5400000" flipH="1" flipV="1">
                <a:off x="5463133" y="2381102"/>
                <a:ext cx="857256" cy="238409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7" name="직선 화살표 연결선 323"/>
              <p:cNvCxnSpPr>
                <a:stCxn id="1087" idx="0"/>
                <a:endCxn id="1059" idx="2"/>
              </p:cNvCxnSpPr>
              <p:nvPr/>
            </p:nvCxnSpPr>
            <p:spPr>
              <a:xfrm rot="5400000" flipH="1" flipV="1">
                <a:off x="5540525" y="2458494"/>
                <a:ext cx="857256" cy="83625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8" name="직선 화살표 연결선 324"/>
              <p:cNvCxnSpPr>
                <a:stCxn id="1090" idx="0"/>
                <a:endCxn id="1059" idx="2"/>
              </p:cNvCxnSpPr>
              <p:nvPr/>
            </p:nvCxnSpPr>
            <p:spPr>
              <a:xfrm rot="16200000" flipV="1">
                <a:off x="5617917" y="2464727"/>
                <a:ext cx="857256" cy="71158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9" name="직선 화살표 연결선 325"/>
              <p:cNvCxnSpPr>
                <a:stCxn id="1093" idx="0"/>
                <a:endCxn id="1059" idx="2"/>
              </p:cNvCxnSpPr>
              <p:nvPr/>
            </p:nvCxnSpPr>
            <p:spPr>
              <a:xfrm rot="16200000" flipV="1">
                <a:off x="5695309" y="2387335"/>
                <a:ext cx="857256" cy="225942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0" name="직선 화살표 연결선 326"/>
              <p:cNvCxnSpPr>
                <a:stCxn id="1096" idx="0"/>
                <a:endCxn id="1059" idx="2"/>
              </p:cNvCxnSpPr>
              <p:nvPr/>
            </p:nvCxnSpPr>
            <p:spPr>
              <a:xfrm rot="16200000" flipV="1">
                <a:off x="5772701" y="2309943"/>
                <a:ext cx="857256" cy="380726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1" name="직선 화살표 연결선 327"/>
              <p:cNvCxnSpPr>
                <a:stCxn id="1099" idx="0"/>
                <a:endCxn id="1059" idx="2"/>
              </p:cNvCxnSpPr>
              <p:nvPr/>
            </p:nvCxnSpPr>
            <p:spPr>
              <a:xfrm rot="16200000" flipV="1">
                <a:off x="5853264" y="2229380"/>
                <a:ext cx="857256" cy="541851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7" name="그룹 147"/>
            <p:cNvGrpSpPr/>
            <p:nvPr/>
          </p:nvGrpSpPr>
          <p:grpSpPr>
            <a:xfrm>
              <a:off x="7715272" y="1643050"/>
              <a:ext cx="489861" cy="428628"/>
              <a:chOff x="5857884" y="4357694"/>
              <a:chExt cx="1143008" cy="1000132"/>
            </a:xfrm>
          </p:grpSpPr>
          <p:sp>
            <p:nvSpPr>
              <p:cNvPr id="1057" name="직사각형 329"/>
              <p:cNvSpPr/>
              <p:nvPr/>
            </p:nvSpPr>
            <p:spPr>
              <a:xfrm>
                <a:off x="6286512" y="4357694"/>
                <a:ext cx="714380" cy="714380"/>
              </a:xfrm>
              <a:prstGeom prst="rect">
                <a:avLst/>
              </a:prstGeom>
              <a:solidFill>
                <a:schemeClr val="bg2">
                  <a:lumMod val="75000"/>
                  <a:alpha val="5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058" name="그룹 178"/>
              <p:cNvGrpSpPr/>
              <p:nvPr/>
            </p:nvGrpSpPr>
            <p:grpSpPr>
              <a:xfrm>
                <a:off x="5857884" y="4357694"/>
                <a:ext cx="1143008" cy="1000132"/>
                <a:chOff x="5715008" y="2571744"/>
                <a:chExt cx="1143008" cy="1000132"/>
              </a:xfrm>
            </p:grpSpPr>
            <p:cxnSp>
              <p:nvCxnSpPr>
                <p:cNvPr id="1060" name="직선 연결선 332"/>
                <p:cNvCxnSpPr/>
                <p:nvPr/>
              </p:nvCxnSpPr>
              <p:spPr>
                <a:xfrm rot="10800000" flipV="1">
                  <a:off x="571500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1" name="직선 연결선 333"/>
                <p:cNvCxnSpPr/>
                <p:nvPr/>
              </p:nvCxnSpPr>
              <p:spPr>
                <a:xfrm rot="10800000" flipV="1">
                  <a:off x="571500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2" name="직선 연결선 334"/>
                <p:cNvCxnSpPr/>
                <p:nvPr/>
              </p:nvCxnSpPr>
              <p:spPr>
                <a:xfrm rot="10800000" flipV="1">
                  <a:off x="6429388" y="257174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3" name="직선 연결선 335"/>
                <p:cNvCxnSpPr/>
                <p:nvPr/>
              </p:nvCxnSpPr>
              <p:spPr>
                <a:xfrm rot="10800000" flipV="1">
                  <a:off x="6429388" y="3286124"/>
                  <a:ext cx="428628" cy="28575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59" name="직사각형 331"/>
              <p:cNvSpPr/>
              <p:nvPr/>
            </p:nvSpPr>
            <p:spPr>
              <a:xfrm>
                <a:off x="5857884" y="4643446"/>
                <a:ext cx="714380" cy="7143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978" name="원통 223"/>
            <p:cNvSpPr/>
            <p:nvPr/>
          </p:nvSpPr>
          <p:spPr>
            <a:xfrm>
              <a:off x="5715008" y="4357694"/>
              <a:ext cx="571504" cy="1571636"/>
            </a:xfrm>
            <a:prstGeom prst="can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979" name="그룹 251"/>
            <p:cNvGrpSpPr/>
            <p:nvPr/>
          </p:nvGrpSpPr>
          <p:grpSpPr>
            <a:xfrm rot="5400000">
              <a:off x="5536413" y="5036355"/>
              <a:ext cx="928694" cy="285752"/>
              <a:chOff x="5143504" y="4357694"/>
              <a:chExt cx="3857620" cy="214314"/>
            </a:xfrm>
          </p:grpSpPr>
          <p:sp>
            <p:nvSpPr>
              <p:cNvPr id="1039" name="직사각형 356"/>
              <p:cNvSpPr/>
              <p:nvPr/>
            </p:nvSpPr>
            <p:spPr>
              <a:xfrm>
                <a:off x="5143504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0" name="직사각형 357"/>
              <p:cNvSpPr/>
              <p:nvPr/>
            </p:nvSpPr>
            <p:spPr>
              <a:xfrm>
                <a:off x="5357818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1" name="직사각형 358"/>
              <p:cNvSpPr/>
              <p:nvPr/>
            </p:nvSpPr>
            <p:spPr>
              <a:xfrm>
                <a:off x="5572132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2" name="직사각형 359"/>
              <p:cNvSpPr/>
              <p:nvPr/>
            </p:nvSpPr>
            <p:spPr>
              <a:xfrm>
                <a:off x="5786446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3" name="직사각형 360"/>
              <p:cNvSpPr/>
              <p:nvPr/>
            </p:nvSpPr>
            <p:spPr>
              <a:xfrm>
                <a:off x="6000760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4" name="직사각형 361"/>
              <p:cNvSpPr/>
              <p:nvPr/>
            </p:nvSpPr>
            <p:spPr>
              <a:xfrm>
                <a:off x="6215074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5" name="직사각형 362"/>
              <p:cNvSpPr/>
              <p:nvPr/>
            </p:nvSpPr>
            <p:spPr>
              <a:xfrm>
                <a:off x="6429388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6" name="직사각형 363"/>
              <p:cNvSpPr/>
              <p:nvPr/>
            </p:nvSpPr>
            <p:spPr>
              <a:xfrm>
                <a:off x="6643702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7" name="직사각형 364"/>
              <p:cNvSpPr/>
              <p:nvPr/>
            </p:nvSpPr>
            <p:spPr>
              <a:xfrm>
                <a:off x="6858016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8" name="직사각형 365"/>
              <p:cNvSpPr/>
              <p:nvPr/>
            </p:nvSpPr>
            <p:spPr>
              <a:xfrm>
                <a:off x="7072330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9" name="직사각형 366"/>
              <p:cNvSpPr/>
              <p:nvPr/>
            </p:nvSpPr>
            <p:spPr>
              <a:xfrm>
                <a:off x="7286644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0" name="직사각형 367"/>
              <p:cNvSpPr/>
              <p:nvPr/>
            </p:nvSpPr>
            <p:spPr>
              <a:xfrm>
                <a:off x="7500958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1" name="직사각형 368"/>
              <p:cNvSpPr/>
              <p:nvPr/>
            </p:nvSpPr>
            <p:spPr>
              <a:xfrm>
                <a:off x="7715272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2" name="직사각형 369"/>
              <p:cNvSpPr/>
              <p:nvPr/>
            </p:nvSpPr>
            <p:spPr>
              <a:xfrm>
                <a:off x="7929586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3" name="직사각형 370"/>
              <p:cNvSpPr/>
              <p:nvPr/>
            </p:nvSpPr>
            <p:spPr>
              <a:xfrm>
                <a:off x="8143900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4" name="직사각형 371"/>
              <p:cNvSpPr/>
              <p:nvPr/>
            </p:nvSpPr>
            <p:spPr>
              <a:xfrm>
                <a:off x="8358182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5" name="직사각형 372"/>
              <p:cNvSpPr/>
              <p:nvPr/>
            </p:nvSpPr>
            <p:spPr>
              <a:xfrm>
                <a:off x="8572496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6" name="직사각형 373"/>
              <p:cNvSpPr/>
              <p:nvPr/>
            </p:nvSpPr>
            <p:spPr>
              <a:xfrm>
                <a:off x="8786810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980" name="원통 224"/>
            <p:cNvSpPr/>
            <p:nvPr/>
          </p:nvSpPr>
          <p:spPr>
            <a:xfrm>
              <a:off x="6858016" y="4357694"/>
              <a:ext cx="571504" cy="1571636"/>
            </a:xfrm>
            <a:prstGeom prst="can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1" name="원통 225"/>
            <p:cNvSpPr/>
            <p:nvPr/>
          </p:nvSpPr>
          <p:spPr>
            <a:xfrm>
              <a:off x="8072462" y="4357694"/>
              <a:ext cx="571504" cy="1571636"/>
            </a:xfrm>
            <a:prstGeom prst="can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2" name="TextBox 981"/>
            <p:cNvSpPr txBox="1"/>
            <p:nvPr/>
          </p:nvSpPr>
          <p:spPr>
            <a:xfrm>
              <a:off x="6786578" y="5988626"/>
              <a:ext cx="691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OSTs</a:t>
              </a:r>
              <a:endParaRPr lang="ko-KR" altLang="en-US" dirty="0"/>
            </a:p>
          </p:txBody>
        </p:sp>
        <p:grpSp>
          <p:nvGrpSpPr>
            <p:cNvPr id="983" name="그룹 251"/>
            <p:cNvGrpSpPr/>
            <p:nvPr/>
          </p:nvGrpSpPr>
          <p:grpSpPr>
            <a:xfrm rot="5400000">
              <a:off x="6679421" y="5036355"/>
              <a:ext cx="928694" cy="285752"/>
              <a:chOff x="5143504" y="4357694"/>
              <a:chExt cx="3857620" cy="214314"/>
            </a:xfrm>
          </p:grpSpPr>
          <p:sp>
            <p:nvSpPr>
              <p:cNvPr id="1021" name="직사각형 276"/>
              <p:cNvSpPr/>
              <p:nvPr/>
            </p:nvSpPr>
            <p:spPr>
              <a:xfrm>
                <a:off x="5143504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2" name="직사각형 282"/>
              <p:cNvSpPr/>
              <p:nvPr/>
            </p:nvSpPr>
            <p:spPr>
              <a:xfrm>
                <a:off x="5357818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3" name="직사각형 283"/>
              <p:cNvSpPr/>
              <p:nvPr/>
            </p:nvSpPr>
            <p:spPr>
              <a:xfrm>
                <a:off x="5572132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4" name="직사각형 284"/>
              <p:cNvSpPr/>
              <p:nvPr/>
            </p:nvSpPr>
            <p:spPr>
              <a:xfrm>
                <a:off x="5786446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5" name="직사각형 285"/>
              <p:cNvSpPr/>
              <p:nvPr/>
            </p:nvSpPr>
            <p:spPr>
              <a:xfrm>
                <a:off x="6000760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6" name="직사각형 286"/>
              <p:cNvSpPr/>
              <p:nvPr/>
            </p:nvSpPr>
            <p:spPr>
              <a:xfrm>
                <a:off x="6215074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7" name="직사각형 287"/>
              <p:cNvSpPr/>
              <p:nvPr/>
            </p:nvSpPr>
            <p:spPr>
              <a:xfrm>
                <a:off x="6429388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8" name="직사각형 288"/>
              <p:cNvSpPr/>
              <p:nvPr/>
            </p:nvSpPr>
            <p:spPr>
              <a:xfrm>
                <a:off x="6643702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9" name="직사각형 289"/>
              <p:cNvSpPr/>
              <p:nvPr/>
            </p:nvSpPr>
            <p:spPr>
              <a:xfrm>
                <a:off x="6858016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0" name="직사각형 290"/>
              <p:cNvSpPr/>
              <p:nvPr/>
            </p:nvSpPr>
            <p:spPr>
              <a:xfrm>
                <a:off x="7072330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1" name="직사각형 309"/>
              <p:cNvSpPr/>
              <p:nvPr/>
            </p:nvSpPr>
            <p:spPr>
              <a:xfrm>
                <a:off x="7286644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2" name="직사각형 328"/>
              <p:cNvSpPr/>
              <p:nvPr/>
            </p:nvSpPr>
            <p:spPr>
              <a:xfrm>
                <a:off x="7500958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3" name="직사각형 330"/>
              <p:cNvSpPr/>
              <p:nvPr/>
            </p:nvSpPr>
            <p:spPr>
              <a:xfrm>
                <a:off x="7715272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4" name="직사각형 336"/>
              <p:cNvSpPr/>
              <p:nvPr/>
            </p:nvSpPr>
            <p:spPr>
              <a:xfrm>
                <a:off x="7929586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5" name="직사각형 340"/>
              <p:cNvSpPr/>
              <p:nvPr/>
            </p:nvSpPr>
            <p:spPr>
              <a:xfrm>
                <a:off x="8143900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6" name="직사각형 341"/>
              <p:cNvSpPr/>
              <p:nvPr/>
            </p:nvSpPr>
            <p:spPr>
              <a:xfrm>
                <a:off x="8358182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7" name="직사각형 342"/>
              <p:cNvSpPr/>
              <p:nvPr/>
            </p:nvSpPr>
            <p:spPr>
              <a:xfrm>
                <a:off x="8572496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8" name="직사각형 343"/>
              <p:cNvSpPr/>
              <p:nvPr/>
            </p:nvSpPr>
            <p:spPr>
              <a:xfrm>
                <a:off x="8786810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84" name="그룹 251"/>
            <p:cNvGrpSpPr/>
            <p:nvPr/>
          </p:nvGrpSpPr>
          <p:grpSpPr>
            <a:xfrm rot="5400000">
              <a:off x="7893867" y="5036355"/>
              <a:ext cx="928694" cy="285752"/>
              <a:chOff x="5143504" y="4357694"/>
              <a:chExt cx="3857620" cy="214314"/>
            </a:xfrm>
          </p:grpSpPr>
          <p:sp>
            <p:nvSpPr>
              <p:cNvPr id="1003" name="직사각형 345"/>
              <p:cNvSpPr/>
              <p:nvPr/>
            </p:nvSpPr>
            <p:spPr>
              <a:xfrm>
                <a:off x="5143504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04" name="직사각형 346"/>
              <p:cNvSpPr/>
              <p:nvPr/>
            </p:nvSpPr>
            <p:spPr>
              <a:xfrm>
                <a:off x="5357818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05" name="직사각형 347"/>
              <p:cNvSpPr/>
              <p:nvPr/>
            </p:nvSpPr>
            <p:spPr>
              <a:xfrm>
                <a:off x="5572132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06" name="직사각형 348"/>
              <p:cNvSpPr/>
              <p:nvPr/>
            </p:nvSpPr>
            <p:spPr>
              <a:xfrm>
                <a:off x="5786446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07" name="직사각형 349"/>
              <p:cNvSpPr/>
              <p:nvPr/>
            </p:nvSpPr>
            <p:spPr>
              <a:xfrm>
                <a:off x="6000760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08" name="직사각형 350"/>
              <p:cNvSpPr/>
              <p:nvPr/>
            </p:nvSpPr>
            <p:spPr>
              <a:xfrm>
                <a:off x="6215074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09" name="직사각형 351"/>
              <p:cNvSpPr/>
              <p:nvPr/>
            </p:nvSpPr>
            <p:spPr>
              <a:xfrm>
                <a:off x="6429388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10" name="직사각형 352"/>
              <p:cNvSpPr/>
              <p:nvPr/>
            </p:nvSpPr>
            <p:spPr>
              <a:xfrm>
                <a:off x="6643702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11" name="직사각형 353"/>
              <p:cNvSpPr/>
              <p:nvPr/>
            </p:nvSpPr>
            <p:spPr>
              <a:xfrm>
                <a:off x="6858016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12" name="직사각형 354"/>
              <p:cNvSpPr/>
              <p:nvPr/>
            </p:nvSpPr>
            <p:spPr>
              <a:xfrm>
                <a:off x="7072330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13" name="직사각형 355"/>
              <p:cNvSpPr/>
              <p:nvPr/>
            </p:nvSpPr>
            <p:spPr>
              <a:xfrm>
                <a:off x="7286644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14" name="직사각형 374"/>
              <p:cNvSpPr/>
              <p:nvPr/>
            </p:nvSpPr>
            <p:spPr>
              <a:xfrm>
                <a:off x="7500958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15" name="직사각형 375"/>
              <p:cNvSpPr/>
              <p:nvPr/>
            </p:nvSpPr>
            <p:spPr>
              <a:xfrm>
                <a:off x="7715272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16" name="직사각형 379"/>
              <p:cNvSpPr/>
              <p:nvPr/>
            </p:nvSpPr>
            <p:spPr>
              <a:xfrm>
                <a:off x="7929586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17" name="직사각형 383"/>
              <p:cNvSpPr/>
              <p:nvPr/>
            </p:nvSpPr>
            <p:spPr>
              <a:xfrm>
                <a:off x="8143900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18" name="직사각형 384"/>
              <p:cNvSpPr/>
              <p:nvPr/>
            </p:nvSpPr>
            <p:spPr>
              <a:xfrm>
                <a:off x="8358182" y="4357694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19" name="직사각형 385"/>
              <p:cNvSpPr/>
              <p:nvPr/>
            </p:nvSpPr>
            <p:spPr>
              <a:xfrm>
                <a:off x="8572496" y="435769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0" name="직사각형 386"/>
              <p:cNvSpPr/>
              <p:nvPr/>
            </p:nvSpPr>
            <p:spPr>
              <a:xfrm>
                <a:off x="8786810" y="4357694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985" name="직선 화살표 연결선 442"/>
            <p:cNvCxnSpPr/>
            <p:nvPr/>
          </p:nvCxnSpPr>
          <p:spPr>
            <a:xfrm rot="5400000" flipV="1">
              <a:off x="5289358" y="3646291"/>
              <a:ext cx="1143008" cy="279797"/>
            </a:xfrm>
            <a:prstGeom prst="straightConnector1">
              <a:avLst/>
            </a:prstGeom>
            <a:ln>
              <a:tailEnd type="arrow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6" name="직선 화살표 연결선 444"/>
            <p:cNvCxnSpPr/>
            <p:nvPr/>
          </p:nvCxnSpPr>
          <p:spPr>
            <a:xfrm rot="5400000" flipV="1">
              <a:off x="5938253" y="3152179"/>
              <a:ext cx="1143008" cy="12680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7" name="직선 화살표 연결선 447"/>
            <p:cNvCxnSpPr/>
            <p:nvPr/>
          </p:nvCxnSpPr>
          <p:spPr>
            <a:xfrm rot="5400000" flipV="1">
              <a:off x="6622868" y="2622348"/>
              <a:ext cx="1143008" cy="232768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8" name="직선 화살표 연결선 449"/>
            <p:cNvCxnSpPr/>
            <p:nvPr/>
          </p:nvCxnSpPr>
          <p:spPr>
            <a:xfrm rot="16200000" flipH="1" flipV="1">
              <a:off x="5521532" y="3693914"/>
              <a:ext cx="1143008" cy="18455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9" name="직선 화살표 연결선 451"/>
            <p:cNvCxnSpPr/>
            <p:nvPr/>
          </p:nvCxnSpPr>
          <p:spPr>
            <a:xfrm rot="5400000" flipV="1">
              <a:off x="6170429" y="3384354"/>
              <a:ext cx="1143008" cy="80367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0" name="직선 화살표 연결선 453"/>
            <p:cNvCxnSpPr/>
            <p:nvPr/>
          </p:nvCxnSpPr>
          <p:spPr>
            <a:xfrm rot="5400000" flipV="1">
              <a:off x="6855040" y="2854519"/>
              <a:ext cx="1143008" cy="186334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1" name="직선 화살표 연결선 455"/>
            <p:cNvCxnSpPr/>
            <p:nvPr/>
          </p:nvCxnSpPr>
          <p:spPr>
            <a:xfrm rot="16200000" flipH="1" flipV="1">
              <a:off x="5753704" y="3461742"/>
              <a:ext cx="1143008" cy="6488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2" name="직선 화살표 연결선 457"/>
            <p:cNvCxnSpPr/>
            <p:nvPr/>
          </p:nvCxnSpPr>
          <p:spPr>
            <a:xfrm rot="5400000" flipV="1">
              <a:off x="6402600" y="3616526"/>
              <a:ext cx="1143008" cy="33932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3" name="직선 화살표 연결선 461"/>
            <p:cNvCxnSpPr/>
            <p:nvPr/>
          </p:nvCxnSpPr>
          <p:spPr>
            <a:xfrm rot="5400000" flipV="1">
              <a:off x="7087215" y="3086695"/>
              <a:ext cx="1143008" cy="13989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4" name="직선 화살표 연결선 463"/>
            <p:cNvCxnSpPr/>
            <p:nvPr/>
          </p:nvCxnSpPr>
          <p:spPr>
            <a:xfrm rot="16200000" flipH="1" flipV="1">
              <a:off x="5985879" y="3229567"/>
              <a:ext cx="1143008" cy="111324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5" name="직선 화살표 연결선 465"/>
            <p:cNvCxnSpPr/>
            <p:nvPr/>
          </p:nvCxnSpPr>
          <p:spPr>
            <a:xfrm rot="16200000" flipH="1" flipV="1">
              <a:off x="6634775" y="3723679"/>
              <a:ext cx="1143008" cy="1250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6" name="직선 화살표 연결선 467"/>
            <p:cNvCxnSpPr/>
            <p:nvPr/>
          </p:nvCxnSpPr>
          <p:spPr>
            <a:xfrm rot="5400000" flipV="1">
              <a:off x="7319387" y="3318866"/>
              <a:ext cx="1143008" cy="93464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7" name="직선 화살표 연결선 469"/>
            <p:cNvCxnSpPr/>
            <p:nvPr/>
          </p:nvCxnSpPr>
          <p:spPr>
            <a:xfrm rot="16200000" flipH="1" flipV="1">
              <a:off x="6218051" y="2997395"/>
              <a:ext cx="1143008" cy="157759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8" name="직선 화살표 연결선 471"/>
            <p:cNvCxnSpPr/>
            <p:nvPr/>
          </p:nvCxnSpPr>
          <p:spPr>
            <a:xfrm rot="16200000" flipH="1" flipV="1">
              <a:off x="6866947" y="3491507"/>
              <a:ext cx="1143008" cy="58936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9" name="직선 화살표 연결선 473"/>
            <p:cNvCxnSpPr/>
            <p:nvPr/>
          </p:nvCxnSpPr>
          <p:spPr>
            <a:xfrm rot="5400000" flipV="1">
              <a:off x="7551562" y="3551042"/>
              <a:ext cx="1143008" cy="47029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0" name="직선 화살표 연결선 475"/>
            <p:cNvCxnSpPr/>
            <p:nvPr/>
          </p:nvCxnSpPr>
          <p:spPr>
            <a:xfrm rot="16200000" flipH="1" flipV="1">
              <a:off x="6450226" y="2765220"/>
              <a:ext cx="1143008" cy="204194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1" name="직선 화살표 연결선 477"/>
            <p:cNvCxnSpPr/>
            <p:nvPr/>
          </p:nvCxnSpPr>
          <p:spPr>
            <a:xfrm rot="16200000" flipH="1" flipV="1">
              <a:off x="7099122" y="3259332"/>
              <a:ext cx="1143008" cy="105371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2" name="직선 화살표 연결선 479"/>
            <p:cNvCxnSpPr/>
            <p:nvPr/>
          </p:nvCxnSpPr>
          <p:spPr>
            <a:xfrm rot="5400000" flipV="1">
              <a:off x="7783734" y="3783213"/>
              <a:ext cx="1143008" cy="595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6" name="Group 274"/>
          <p:cNvGrpSpPr/>
          <p:nvPr/>
        </p:nvGrpSpPr>
        <p:grpSpPr>
          <a:xfrm>
            <a:off x="6598062" y="2015048"/>
            <a:ext cx="780352" cy="1931317"/>
            <a:chOff x="6598062" y="2015048"/>
            <a:chExt cx="780352" cy="1931317"/>
          </a:xfrm>
        </p:grpSpPr>
        <p:pic>
          <p:nvPicPr>
            <p:cNvPr id="1187" name="Picture 1186"/>
            <p:cNvPicPr>
              <a:picLocks noChangeAspect="1"/>
            </p:cNvPicPr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>
              <a:off x="6643222" y="3336717"/>
              <a:ext cx="735192" cy="609648"/>
            </a:xfrm>
            <a:prstGeom prst="rect">
              <a:avLst/>
            </a:prstGeom>
            <a:noFill/>
          </p:spPr>
        </p:pic>
        <p:pic>
          <p:nvPicPr>
            <p:cNvPr id="1188" name="Picture 1187"/>
            <p:cNvPicPr>
              <a:picLocks noChangeAspect="1"/>
            </p:cNvPicPr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>
              <a:off x="6598062" y="2015048"/>
              <a:ext cx="735192" cy="609648"/>
            </a:xfrm>
            <a:prstGeom prst="rect">
              <a:avLst/>
            </a:prstGeom>
            <a:noFill/>
          </p:spPr>
        </p:pic>
      </p:grpSp>
      <p:sp>
        <p:nvSpPr>
          <p:cNvPr id="1189" name="Text Placeholder 2"/>
          <p:cNvSpPr txBox="1">
            <a:spLocks/>
          </p:cNvSpPr>
          <p:nvPr/>
        </p:nvSpPr>
        <p:spPr bwMode="auto">
          <a:xfrm>
            <a:off x="58742" y="3419362"/>
            <a:ext cx="5468939" cy="175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ko-KR" sz="2000" b="1" dirty="0" smtClean="0">
                <a:cs typeface="맑은 고딕" charset="0"/>
              </a:rPr>
              <a:t>Aggregate </a:t>
            </a:r>
            <a:r>
              <a:rPr lang="en-US" altLang="ko-KR" sz="2000" b="1" dirty="0">
                <a:cs typeface="맑은 고딕" charset="0"/>
              </a:rPr>
              <a:t>and </a:t>
            </a:r>
            <a:r>
              <a:rPr lang="en-US" altLang="ko-KR" sz="2000" b="1" dirty="0" smtClean="0">
                <a:solidFill>
                  <a:srgbClr val="800000"/>
                </a:solidFill>
                <a:cs typeface="맑은 고딕" charset="0"/>
              </a:rPr>
              <a:t>write</a:t>
            </a:r>
            <a:endParaRPr lang="en-US" altLang="ko-KR" sz="2000" b="1" dirty="0">
              <a:cs typeface="맑은 고딕" charset="0"/>
            </a:endParaRPr>
          </a:p>
        </p:txBody>
      </p:sp>
      <p:sp>
        <p:nvSpPr>
          <p:cNvPr id="226" name="Title 1"/>
          <p:cNvSpPr>
            <a:spLocks noGrp="1"/>
          </p:cNvSpPr>
          <p:nvPr>
            <p:ph type="title"/>
          </p:nvPr>
        </p:nvSpPr>
        <p:spPr>
          <a:xfrm>
            <a:off x="381027" y="274639"/>
            <a:ext cx="8229600" cy="1143000"/>
          </a:xfrm>
        </p:spPr>
        <p:txBody>
          <a:bodyPr/>
          <a:lstStyle/>
          <a:p>
            <a:pPr rtl="0" eaLnBrk="1" latinLnBrk="0" hangingPunct="1"/>
            <a:r>
              <a:rPr lang="en-US" sz="4000" b="1" kern="1200" dirty="0" smtClean="0">
                <a:solidFill>
                  <a:srgbClr val="82151A"/>
                </a:solidFill>
                <a:effectLst/>
                <a:latin typeface="Calibri"/>
                <a:ea typeface="+mn-ea"/>
                <a:cs typeface="+mn-cs"/>
              </a:rPr>
              <a:t>Two-layer I/O Model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86760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그룹 436"/>
          <p:cNvGrpSpPr>
            <a:grpSpLocks/>
          </p:cNvGrpSpPr>
          <p:nvPr/>
        </p:nvGrpSpPr>
        <p:grpSpPr bwMode="auto">
          <a:xfrm>
            <a:off x="5657856" y="1542861"/>
            <a:ext cx="2792412" cy="1571625"/>
            <a:chOff x="5643570" y="1643050"/>
            <a:chExt cx="2792432" cy="1571636"/>
          </a:xfrm>
        </p:grpSpPr>
        <p:grpSp>
          <p:nvGrpSpPr>
            <p:cNvPr id="33888" name="그룹 251"/>
            <p:cNvGrpSpPr>
              <a:grpSpLocks/>
            </p:cNvGrpSpPr>
            <p:nvPr/>
          </p:nvGrpSpPr>
          <p:grpSpPr bwMode="auto">
            <a:xfrm>
              <a:off x="5643570" y="2928934"/>
              <a:ext cx="928694" cy="285752"/>
              <a:chOff x="5143504" y="4357694"/>
              <a:chExt cx="3857620" cy="214314"/>
            </a:xfrm>
          </p:grpSpPr>
          <p:sp>
            <p:nvSpPr>
              <p:cNvPr id="172" name="직사각형 171"/>
              <p:cNvSpPr/>
              <p:nvPr/>
            </p:nvSpPr>
            <p:spPr>
              <a:xfrm>
                <a:off x="5143504" y="4357694"/>
                <a:ext cx="217607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73" name="직사각형 172"/>
              <p:cNvSpPr/>
              <p:nvPr/>
            </p:nvSpPr>
            <p:spPr>
              <a:xfrm>
                <a:off x="5354519" y="4357694"/>
                <a:ext cx="217607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74" name="직사각형 173"/>
              <p:cNvSpPr/>
              <p:nvPr/>
            </p:nvSpPr>
            <p:spPr>
              <a:xfrm>
                <a:off x="5572127" y="4357694"/>
                <a:ext cx="217612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75" name="직사각형 174"/>
              <p:cNvSpPr/>
              <p:nvPr/>
            </p:nvSpPr>
            <p:spPr>
              <a:xfrm>
                <a:off x="5789738" y="4357694"/>
                <a:ext cx="211015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76" name="직사각형 175"/>
              <p:cNvSpPr/>
              <p:nvPr/>
            </p:nvSpPr>
            <p:spPr>
              <a:xfrm>
                <a:off x="6000753" y="4357694"/>
                <a:ext cx="217607" cy="214314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rgbClr val="385D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77" name="직사각형 176"/>
              <p:cNvSpPr/>
              <p:nvPr/>
            </p:nvSpPr>
            <p:spPr>
              <a:xfrm>
                <a:off x="6218361" y="4357694"/>
                <a:ext cx="211015" cy="214314"/>
              </a:xfrm>
              <a:prstGeom prst="rect">
                <a:avLst/>
              </a:prstGeom>
              <a:solidFill>
                <a:srgbClr val="385D8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78" name="직사각형 177"/>
              <p:cNvSpPr/>
              <p:nvPr/>
            </p:nvSpPr>
            <p:spPr>
              <a:xfrm>
                <a:off x="6429376" y="4357694"/>
                <a:ext cx="217612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79" name="직사각형 178"/>
              <p:cNvSpPr/>
              <p:nvPr/>
            </p:nvSpPr>
            <p:spPr>
              <a:xfrm>
                <a:off x="6646987" y="4357694"/>
                <a:ext cx="211015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80" name="직사각형 179"/>
              <p:cNvSpPr/>
              <p:nvPr/>
            </p:nvSpPr>
            <p:spPr>
              <a:xfrm>
                <a:off x="6858003" y="4357694"/>
                <a:ext cx="217607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81" name="직사각형 180"/>
              <p:cNvSpPr/>
              <p:nvPr/>
            </p:nvSpPr>
            <p:spPr>
              <a:xfrm>
                <a:off x="7075610" y="4357694"/>
                <a:ext cx="211015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82" name="직사각형 181"/>
              <p:cNvSpPr/>
              <p:nvPr/>
            </p:nvSpPr>
            <p:spPr>
              <a:xfrm>
                <a:off x="7286625" y="4357694"/>
                <a:ext cx="217612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83" name="직사각형 182"/>
              <p:cNvSpPr/>
              <p:nvPr/>
            </p:nvSpPr>
            <p:spPr>
              <a:xfrm>
                <a:off x="7504237" y="4357694"/>
                <a:ext cx="211015" cy="214314"/>
              </a:xfrm>
              <a:prstGeom prst="rect">
                <a:avLst/>
              </a:prstGeom>
              <a:solidFill>
                <a:srgbClr val="385D8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84" name="직사각형 183"/>
              <p:cNvSpPr/>
              <p:nvPr/>
            </p:nvSpPr>
            <p:spPr>
              <a:xfrm>
                <a:off x="7715252" y="4357694"/>
                <a:ext cx="217607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85" name="직사각형 184"/>
              <p:cNvSpPr/>
              <p:nvPr/>
            </p:nvSpPr>
            <p:spPr>
              <a:xfrm>
                <a:off x="7932859" y="4357694"/>
                <a:ext cx="211015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86" name="직사각형 185"/>
              <p:cNvSpPr/>
              <p:nvPr/>
            </p:nvSpPr>
            <p:spPr>
              <a:xfrm>
                <a:off x="8143875" y="4357694"/>
                <a:ext cx="217612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87" name="직사각형 186"/>
              <p:cNvSpPr/>
              <p:nvPr/>
            </p:nvSpPr>
            <p:spPr>
              <a:xfrm>
                <a:off x="8354890" y="4357694"/>
                <a:ext cx="217612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88" name="직사각형 187"/>
              <p:cNvSpPr/>
              <p:nvPr/>
            </p:nvSpPr>
            <p:spPr>
              <a:xfrm>
                <a:off x="8572501" y="4357694"/>
                <a:ext cx="211015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89" name="직사각형 188"/>
              <p:cNvSpPr/>
              <p:nvPr/>
            </p:nvSpPr>
            <p:spPr>
              <a:xfrm>
                <a:off x="8783517" y="4357694"/>
                <a:ext cx="217607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</p:grpSp>
        <p:grpSp>
          <p:nvGrpSpPr>
            <p:cNvPr id="33889" name="그룹 147"/>
            <p:cNvGrpSpPr>
              <a:grpSpLocks/>
            </p:cNvGrpSpPr>
            <p:nvPr/>
          </p:nvGrpSpPr>
          <p:grpSpPr bwMode="auto">
            <a:xfrm>
              <a:off x="5857884" y="1643050"/>
              <a:ext cx="489861" cy="428628"/>
              <a:chOff x="5857884" y="4357694"/>
              <a:chExt cx="1143008" cy="1000132"/>
            </a:xfrm>
          </p:grpSpPr>
          <p:sp>
            <p:nvSpPr>
              <p:cNvPr id="149" name="직사각형 148"/>
              <p:cNvSpPr/>
              <p:nvPr/>
            </p:nvSpPr>
            <p:spPr>
              <a:xfrm>
                <a:off x="6287570" y="4357694"/>
                <a:ext cx="714911" cy="714908"/>
              </a:xfrm>
              <a:prstGeom prst="rect">
                <a:avLst/>
              </a:prstGeom>
              <a:solidFill>
                <a:schemeClr val="bg2">
                  <a:lumMod val="75000"/>
                  <a:alpha val="5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grpSp>
            <p:nvGrpSpPr>
              <p:cNvPr id="33945" name="그룹 178"/>
              <p:cNvGrpSpPr>
                <a:grpSpLocks/>
              </p:cNvGrpSpPr>
              <p:nvPr/>
            </p:nvGrpSpPr>
            <p:grpSpPr bwMode="auto">
              <a:xfrm>
                <a:off x="5857884" y="4357694"/>
                <a:ext cx="1143008" cy="1000132"/>
                <a:chOff x="5715008" y="2571744"/>
                <a:chExt cx="1143008" cy="1000132"/>
              </a:xfrm>
            </p:grpSpPr>
            <p:cxnSp>
              <p:nvCxnSpPr>
                <p:cNvPr id="152" name="직선 연결선 151"/>
                <p:cNvCxnSpPr/>
                <p:nvPr/>
              </p:nvCxnSpPr>
              <p:spPr>
                <a:xfrm rot="10800000" flipV="1">
                  <a:off x="5715008" y="3286652"/>
                  <a:ext cx="429686" cy="285224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직선 연결선 152"/>
                <p:cNvCxnSpPr/>
                <p:nvPr/>
              </p:nvCxnSpPr>
              <p:spPr>
                <a:xfrm rot="10800000" flipV="1">
                  <a:off x="5715008" y="2571744"/>
                  <a:ext cx="429686" cy="28522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직선 연결선 153"/>
                <p:cNvCxnSpPr/>
                <p:nvPr/>
              </p:nvCxnSpPr>
              <p:spPr>
                <a:xfrm rot="10800000" flipV="1">
                  <a:off x="6429919" y="2571744"/>
                  <a:ext cx="429686" cy="28522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직선 연결선 154"/>
                <p:cNvCxnSpPr/>
                <p:nvPr/>
              </p:nvCxnSpPr>
              <p:spPr>
                <a:xfrm rot="10800000" flipV="1">
                  <a:off x="6429919" y="3286652"/>
                  <a:ext cx="429686" cy="285224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1" name="직사각형 150"/>
              <p:cNvSpPr/>
              <p:nvPr/>
            </p:nvSpPr>
            <p:spPr>
              <a:xfrm>
                <a:off x="5857884" y="4642916"/>
                <a:ext cx="714911" cy="71491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</p:grpSp>
        <p:grpSp>
          <p:nvGrpSpPr>
            <p:cNvPr id="33890" name="그룹 251"/>
            <p:cNvGrpSpPr>
              <a:grpSpLocks/>
            </p:cNvGrpSpPr>
            <p:nvPr/>
          </p:nvGrpSpPr>
          <p:grpSpPr bwMode="auto">
            <a:xfrm>
              <a:off x="6572264" y="2928934"/>
              <a:ext cx="928694" cy="285752"/>
              <a:chOff x="5143504" y="4357694"/>
              <a:chExt cx="3857620" cy="214314"/>
            </a:xfrm>
          </p:grpSpPr>
          <p:sp>
            <p:nvSpPr>
              <p:cNvPr id="158" name="직사각형 157"/>
              <p:cNvSpPr/>
              <p:nvPr/>
            </p:nvSpPr>
            <p:spPr>
              <a:xfrm>
                <a:off x="5143504" y="4357694"/>
                <a:ext cx="217612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64" name="직사각형 163"/>
              <p:cNvSpPr/>
              <p:nvPr/>
            </p:nvSpPr>
            <p:spPr>
              <a:xfrm>
                <a:off x="5361116" y="4357694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166" name="직사각형 165"/>
              <p:cNvSpPr/>
              <p:nvPr/>
            </p:nvSpPr>
            <p:spPr>
              <a:xfrm>
                <a:off x="5572131" y="4357694"/>
                <a:ext cx="217607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08" name="직사각형 207"/>
              <p:cNvSpPr/>
              <p:nvPr/>
            </p:nvSpPr>
            <p:spPr>
              <a:xfrm>
                <a:off x="5789738" y="4357694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09" name="직사각형 208"/>
              <p:cNvSpPr/>
              <p:nvPr/>
            </p:nvSpPr>
            <p:spPr>
              <a:xfrm>
                <a:off x="6000753" y="4357694"/>
                <a:ext cx="217612" cy="214314"/>
              </a:xfrm>
              <a:prstGeom prst="rect">
                <a:avLst/>
              </a:prstGeom>
              <a:solidFill>
                <a:srgbClr val="385D8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10" name="직사각형 209"/>
              <p:cNvSpPr/>
              <p:nvPr/>
            </p:nvSpPr>
            <p:spPr>
              <a:xfrm>
                <a:off x="6218365" y="4357694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11" name="직사각형 210"/>
              <p:cNvSpPr/>
              <p:nvPr/>
            </p:nvSpPr>
            <p:spPr>
              <a:xfrm>
                <a:off x="6429380" y="4357694"/>
                <a:ext cx="217607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12" name="직사각형 211"/>
              <p:cNvSpPr/>
              <p:nvPr/>
            </p:nvSpPr>
            <p:spPr>
              <a:xfrm>
                <a:off x="6646987" y="4357694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13" name="직사각형 212"/>
              <p:cNvSpPr/>
              <p:nvPr/>
            </p:nvSpPr>
            <p:spPr>
              <a:xfrm>
                <a:off x="6858003" y="4357694"/>
                <a:ext cx="217612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14" name="직사각형 213"/>
              <p:cNvSpPr/>
              <p:nvPr/>
            </p:nvSpPr>
            <p:spPr>
              <a:xfrm>
                <a:off x="7075614" y="4357694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15" name="직사각형 214"/>
              <p:cNvSpPr/>
              <p:nvPr/>
            </p:nvSpPr>
            <p:spPr>
              <a:xfrm>
                <a:off x="7286629" y="4357694"/>
                <a:ext cx="217607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16" name="직사각형 215"/>
              <p:cNvSpPr/>
              <p:nvPr/>
            </p:nvSpPr>
            <p:spPr>
              <a:xfrm>
                <a:off x="7504237" y="4357694"/>
                <a:ext cx="211015" cy="214314"/>
              </a:xfrm>
              <a:prstGeom prst="rect">
                <a:avLst/>
              </a:prstGeom>
              <a:solidFill>
                <a:srgbClr val="385D8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17" name="직사각형 216"/>
              <p:cNvSpPr/>
              <p:nvPr/>
            </p:nvSpPr>
            <p:spPr>
              <a:xfrm>
                <a:off x="7715252" y="4357694"/>
                <a:ext cx="217612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18" name="직사각형 217"/>
              <p:cNvSpPr/>
              <p:nvPr/>
            </p:nvSpPr>
            <p:spPr>
              <a:xfrm>
                <a:off x="7932864" y="4357694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19" name="직사각형 218"/>
              <p:cNvSpPr/>
              <p:nvPr/>
            </p:nvSpPr>
            <p:spPr>
              <a:xfrm>
                <a:off x="8143879" y="4357694"/>
                <a:ext cx="217607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20" name="직사각형 219"/>
              <p:cNvSpPr/>
              <p:nvPr/>
            </p:nvSpPr>
            <p:spPr>
              <a:xfrm>
                <a:off x="8354894" y="4357694"/>
                <a:ext cx="217607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22" name="직사각형 221"/>
              <p:cNvSpPr/>
              <p:nvPr/>
            </p:nvSpPr>
            <p:spPr>
              <a:xfrm>
                <a:off x="8572501" y="4357694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55" name="직사각형 254"/>
              <p:cNvSpPr/>
              <p:nvPr/>
            </p:nvSpPr>
            <p:spPr>
              <a:xfrm>
                <a:off x="8783517" y="4357694"/>
                <a:ext cx="217612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</p:grpSp>
        <p:grpSp>
          <p:nvGrpSpPr>
            <p:cNvPr id="33891" name="그룹 147"/>
            <p:cNvGrpSpPr>
              <a:grpSpLocks/>
            </p:cNvGrpSpPr>
            <p:nvPr/>
          </p:nvGrpSpPr>
          <p:grpSpPr bwMode="auto">
            <a:xfrm>
              <a:off x="6786578" y="1643050"/>
              <a:ext cx="489861" cy="428628"/>
              <a:chOff x="5857884" y="4357694"/>
              <a:chExt cx="1143008" cy="1000132"/>
            </a:xfrm>
          </p:grpSpPr>
          <p:sp>
            <p:nvSpPr>
              <p:cNvPr id="276" name="직사각형 275"/>
              <p:cNvSpPr/>
              <p:nvPr/>
            </p:nvSpPr>
            <p:spPr>
              <a:xfrm>
                <a:off x="6287570" y="4357694"/>
                <a:ext cx="714908" cy="714908"/>
              </a:xfrm>
              <a:prstGeom prst="rect">
                <a:avLst/>
              </a:prstGeom>
              <a:solidFill>
                <a:schemeClr val="bg2">
                  <a:lumMod val="75000"/>
                  <a:alpha val="5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grpSp>
            <p:nvGrpSpPr>
              <p:cNvPr id="33920" name="그룹 178"/>
              <p:cNvGrpSpPr>
                <a:grpSpLocks/>
              </p:cNvGrpSpPr>
              <p:nvPr/>
            </p:nvGrpSpPr>
            <p:grpSpPr bwMode="auto">
              <a:xfrm>
                <a:off x="5857884" y="4357694"/>
                <a:ext cx="1143008" cy="1000132"/>
                <a:chOff x="5715008" y="2571744"/>
                <a:chExt cx="1143008" cy="1000132"/>
              </a:xfrm>
            </p:grpSpPr>
            <p:cxnSp>
              <p:nvCxnSpPr>
                <p:cNvPr id="279" name="직선 연결선 278"/>
                <p:cNvCxnSpPr/>
                <p:nvPr/>
              </p:nvCxnSpPr>
              <p:spPr>
                <a:xfrm rot="10800000" flipV="1">
                  <a:off x="5715008" y="3286652"/>
                  <a:ext cx="429686" cy="285224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직선 연결선 279"/>
                <p:cNvCxnSpPr/>
                <p:nvPr/>
              </p:nvCxnSpPr>
              <p:spPr>
                <a:xfrm rot="10800000" flipV="1">
                  <a:off x="5715008" y="2571744"/>
                  <a:ext cx="429686" cy="28522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직선 연결선 280"/>
                <p:cNvCxnSpPr/>
                <p:nvPr/>
              </p:nvCxnSpPr>
              <p:spPr>
                <a:xfrm rot="10800000" flipV="1">
                  <a:off x="6429916" y="2571744"/>
                  <a:ext cx="429686" cy="28522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직선 연결선 281"/>
                <p:cNvCxnSpPr/>
                <p:nvPr/>
              </p:nvCxnSpPr>
              <p:spPr>
                <a:xfrm rot="10800000" flipV="1">
                  <a:off x="6429916" y="3286652"/>
                  <a:ext cx="429686" cy="285224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8" name="직사각형 277"/>
              <p:cNvSpPr/>
              <p:nvPr/>
            </p:nvSpPr>
            <p:spPr>
              <a:xfrm>
                <a:off x="5857884" y="4642916"/>
                <a:ext cx="714908" cy="71491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</p:grpSp>
        <p:grpSp>
          <p:nvGrpSpPr>
            <p:cNvPr id="33892" name="그룹 251"/>
            <p:cNvGrpSpPr>
              <a:grpSpLocks/>
            </p:cNvGrpSpPr>
            <p:nvPr/>
          </p:nvGrpSpPr>
          <p:grpSpPr bwMode="auto">
            <a:xfrm>
              <a:off x="7500958" y="2928934"/>
              <a:ext cx="935044" cy="285752"/>
              <a:chOff x="5143504" y="4357694"/>
              <a:chExt cx="3884001" cy="214314"/>
            </a:xfrm>
          </p:grpSpPr>
          <p:sp>
            <p:nvSpPr>
              <p:cNvPr id="292" name="직사각형 291"/>
              <p:cNvSpPr/>
              <p:nvPr/>
            </p:nvSpPr>
            <p:spPr>
              <a:xfrm>
                <a:off x="5143504" y="4357694"/>
                <a:ext cx="217608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93" name="직사각형 292"/>
              <p:cNvSpPr/>
              <p:nvPr/>
            </p:nvSpPr>
            <p:spPr>
              <a:xfrm>
                <a:off x="5361112" y="4357694"/>
                <a:ext cx="211015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94" name="직사각형 293"/>
              <p:cNvSpPr/>
              <p:nvPr/>
            </p:nvSpPr>
            <p:spPr>
              <a:xfrm>
                <a:off x="5572127" y="4357694"/>
                <a:ext cx="217612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95" name="직사각형 294"/>
              <p:cNvSpPr/>
              <p:nvPr/>
            </p:nvSpPr>
            <p:spPr>
              <a:xfrm>
                <a:off x="5789739" y="4357694"/>
                <a:ext cx="211015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96" name="직사각형 295"/>
              <p:cNvSpPr/>
              <p:nvPr/>
            </p:nvSpPr>
            <p:spPr>
              <a:xfrm>
                <a:off x="6000754" y="4357694"/>
                <a:ext cx="217608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97" name="직사각형 296"/>
              <p:cNvSpPr/>
              <p:nvPr/>
            </p:nvSpPr>
            <p:spPr>
              <a:xfrm>
                <a:off x="6218362" y="4357694"/>
                <a:ext cx="211015" cy="214314"/>
              </a:xfrm>
              <a:prstGeom prst="rect">
                <a:avLst/>
              </a:prstGeom>
              <a:solidFill>
                <a:srgbClr val="385D8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98" name="직사각형 297"/>
              <p:cNvSpPr/>
              <p:nvPr/>
            </p:nvSpPr>
            <p:spPr>
              <a:xfrm>
                <a:off x="6429377" y="4357694"/>
                <a:ext cx="217612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99" name="직사각형 298"/>
              <p:cNvSpPr/>
              <p:nvPr/>
            </p:nvSpPr>
            <p:spPr>
              <a:xfrm>
                <a:off x="6646989" y="4357694"/>
                <a:ext cx="211015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00" name="직사각형 299"/>
              <p:cNvSpPr/>
              <p:nvPr/>
            </p:nvSpPr>
            <p:spPr>
              <a:xfrm>
                <a:off x="6858005" y="4357694"/>
                <a:ext cx="217608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01" name="직사각형 300"/>
              <p:cNvSpPr/>
              <p:nvPr/>
            </p:nvSpPr>
            <p:spPr>
              <a:xfrm>
                <a:off x="7075612" y="4357694"/>
                <a:ext cx="211015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02" name="직사각형 301"/>
              <p:cNvSpPr/>
              <p:nvPr/>
            </p:nvSpPr>
            <p:spPr>
              <a:xfrm>
                <a:off x="7286628" y="4357694"/>
                <a:ext cx="217612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03" name="직사각형 302"/>
              <p:cNvSpPr/>
              <p:nvPr/>
            </p:nvSpPr>
            <p:spPr>
              <a:xfrm>
                <a:off x="7504239" y="4357694"/>
                <a:ext cx="211015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04" name="직사각형 303"/>
              <p:cNvSpPr/>
              <p:nvPr/>
            </p:nvSpPr>
            <p:spPr>
              <a:xfrm>
                <a:off x="7715255" y="4357694"/>
                <a:ext cx="217608" cy="214314"/>
              </a:xfrm>
              <a:prstGeom prst="rect">
                <a:avLst/>
              </a:prstGeom>
              <a:solidFill>
                <a:srgbClr val="385D8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05" name="직사각형 304"/>
              <p:cNvSpPr/>
              <p:nvPr/>
            </p:nvSpPr>
            <p:spPr>
              <a:xfrm>
                <a:off x="7932862" y="4357694"/>
                <a:ext cx="211015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06" name="직사각형 305"/>
              <p:cNvSpPr/>
              <p:nvPr/>
            </p:nvSpPr>
            <p:spPr>
              <a:xfrm>
                <a:off x="8143878" y="4357694"/>
                <a:ext cx="217612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07" name="직사각형 306"/>
              <p:cNvSpPr/>
              <p:nvPr/>
            </p:nvSpPr>
            <p:spPr>
              <a:xfrm>
                <a:off x="8354893" y="4357694"/>
                <a:ext cx="217612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08" name="직사각형 307"/>
              <p:cNvSpPr/>
              <p:nvPr/>
            </p:nvSpPr>
            <p:spPr>
              <a:xfrm>
                <a:off x="8572505" y="4357694"/>
                <a:ext cx="211015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09" name="직사각형 308"/>
              <p:cNvSpPr/>
              <p:nvPr/>
            </p:nvSpPr>
            <p:spPr>
              <a:xfrm>
                <a:off x="8809897" y="4357694"/>
                <a:ext cx="217608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</p:grpSp>
        <p:grpSp>
          <p:nvGrpSpPr>
            <p:cNvPr id="33893" name="그룹 147"/>
            <p:cNvGrpSpPr>
              <a:grpSpLocks/>
            </p:cNvGrpSpPr>
            <p:nvPr/>
          </p:nvGrpSpPr>
          <p:grpSpPr bwMode="auto">
            <a:xfrm>
              <a:off x="7715272" y="1643050"/>
              <a:ext cx="489861" cy="428628"/>
              <a:chOff x="5857884" y="4357694"/>
              <a:chExt cx="1143008" cy="1000132"/>
            </a:xfrm>
          </p:grpSpPr>
          <p:sp>
            <p:nvSpPr>
              <p:cNvPr id="330" name="직사각형 329"/>
              <p:cNvSpPr/>
              <p:nvPr/>
            </p:nvSpPr>
            <p:spPr>
              <a:xfrm>
                <a:off x="6287570" y="4357694"/>
                <a:ext cx="714911" cy="714908"/>
              </a:xfrm>
              <a:prstGeom prst="rect">
                <a:avLst/>
              </a:prstGeom>
              <a:solidFill>
                <a:schemeClr val="bg2">
                  <a:lumMod val="75000"/>
                  <a:alpha val="5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grpSp>
            <p:nvGrpSpPr>
              <p:cNvPr id="33895" name="그룹 178"/>
              <p:cNvGrpSpPr>
                <a:grpSpLocks/>
              </p:cNvGrpSpPr>
              <p:nvPr/>
            </p:nvGrpSpPr>
            <p:grpSpPr bwMode="auto">
              <a:xfrm>
                <a:off x="5857884" y="4357694"/>
                <a:ext cx="1143008" cy="1000132"/>
                <a:chOff x="5715008" y="2571744"/>
                <a:chExt cx="1143008" cy="1000132"/>
              </a:xfrm>
            </p:grpSpPr>
            <p:cxnSp>
              <p:nvCxnSpPr>
                <p:cNvPr id="333" name="직선 연결선 332"/>
                <p:cNvCxnSpPr/>
                <p:nvPr/>
              </p:nvCxnSpPr>
              <p:spPr>
                <a:xfrm rot="10800000" flipV="1">
                  <a:off x="5715008" y="3286652"/>
                  <a:ext cx="429686" cy="285224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직선 연결선 333"/>
                <p:cNvCxnSpPr/>
                <p:nvPr/>
              </p:nvCxnSpPr>
              <p:spPr>
                <a:xfrm rot="10800000" flipV="1">
                  <a:off x="5715008" y="2571744"/>
                  <a:ext cx="429686" cy="28522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직선 연결선 334"/>
                <p:cNvCxnSpPr/>
                <p:nvPr/>
              </p:nvCxnSpPr>
              <p:spPr>
                <a:xfrm rot="10800000" flipV="1">
                  <a:off x="6429919" y="2571744"/>
                  <a:ext cx="429686" cy="28522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직선 연결선 335"/>
                <p:cNvCxnSpPr/>
                <p:nvPr/>
              </p:nvCxnSpPr>
              <p:spPr>
                <a:xfrm rot="10800000" flipV="1">
                  <a:off x="6429919" y="3286652"/>
                  <a:ext cx="429686" cy="285224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2" name="직사각형 331"/>
              <p:cNvSpPr/>
              <p:nvPr/>
            </p:nvSpPr>
            <p:spPr>
              <a:xfrm>
                <a:off x="5857884" y="4642916"/>
                <a:ext cx="714911" cy="71491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</p:grpSp>
      </p:grpSp>
      <p:grpSp>
        <p:nvGrpSpPr>
          <p:cNvPr id="33794" name="그룹 439"/>
          <p:cNvGrpSpPr>
            <a:grpSpLocks/>
          </p:cNvGrpSpPr>
          <p:nvPr/>
        </p:nvGrpSpPr>
        <p:grpSpPr bwMode="auto">
          <a:xfrm>
            <a:off x="5715000" y="4303713"/>
            <a:ext cx="2928938" cy="2000253"/>
            <a:chOff x="5715008" y="4357694"/>
            <a:chExt cx="2928958" cy="2000266"/>
          </a:xfrm>
        </p:grpSpPr>
        <p:sp>
          <p:nvSpPr>
            <p:cNvPr id="224" name="원통 223"/>
            <p:cNvSpPr/>
            <p:nvPr/>
          </p:nvSpPr>
          <p:spPr>
            <a:xfrm>
              <a:off x="5715008" y="4357694"/>
              <a:ext cx="571504" cy="1571636"/>
            </a:xfrm>
            <a:prstGeom prst="can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grpSp>
          <p:nvGrpSpPr>
            <p:cNvPr id="33828" name="그룹 251"/>
            <p:cNvGrpSpPr>
              <a:grpSpLocks/>
            </p:cNvGrpSpPr>
            <p:nvPr/>
          </p:nvGrpSpPr>
          <p:grpSpPr bwMode="auto">
            <a:xfrm rot="5400000">
              <a:off x="5536413" y="5036355"/>
              <a:ext cx="928694" cy="285752"/>
              <a:chOff x="5143504" y="4357694"/>
              <a:chExt cx="3857620" cy="214314"/>
            </a:xfrm>
          </p:grpSpPr>
          <p:sp>
            <p:nvSpPr>
              <p:cNvPr id="357" name="직사각형 356"/>
              <p:cNvSpPr/>
              <p:nvPr/>
            </p:nvSpPr>
            <p:spPr>
              <a:xfrm>
                <a:off x="5130316" y="4360075"/>
                <a:ext cx="217611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58" name="직사각형 357"/>
              <p:cNvSpPr/>
              <p:nvPr/>
            </p:nvSpPr>
            <p:spPr>
              <a:xfrm>
                <a:off x="5347927" y="4360075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59" name="직사각형 358"/>
              <p:cNvSpPr/>
              <p:nvPr/>
            </p:nvSpPr>
            <p:spPr>
              <a:xfrm>
                <a:off x="5558944" y="4360076"/>
                <a:ext cx="217607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60" name="직사각형 359"/>
              <p:cNvSpPr/>
              <p:nvPr/>
            </p:nvSpPr>
            <p:spPr>
              <a:xfrm>
                <a:off x="5776549" y="4360075"/>
                <a:ext cx="211015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61" name="직사각형 360"/>
              <p:cNvSpPr/>
              <p:nvPr/>
            </p:nvSpPr>
            <p:spPr>
              <a:xfrm>
                <a:off x="5987564" y="4360075"/>
                <a:ext cx="217611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62" name="직사각형 361"/>
              <p:cNvSpPr/>
              <p:nvPr/>
            </p:nvSpPr>
            <p:spPr>
              <a:xfrm>
                <a:off x="6205175" y="4360075"/>
                <a:ext cx="211015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63" name="직사각형 362"/>
              <p:cNvSpPr/>
              <p:nvPr/>
            </p:nvSpPr>
            <p:spPr>
              <a:xfrm>
                <a:off x="6416192" y="4360076"/>
                <a:ext cx="217607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64" name="직사각형 363"/>
              <p:cNvSpPr/>
              <p:nvPr/>
            </p:nvSpPr>
            <p:spPr>
              <a:xfrm>
                <a:off x="6633797" y="4360075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65" name="직사각형 364"/>
              <p:cNvSpPr/>
              <p:nvPr/>
            </p:nvSpPr>
            <p:spPr>
              <a:xfrm>
                <a:off x="6844812" y="4360075"/>
                <a:ext cx="217611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66" name="직사각형 365"/>
              <p:cNvSpPr/>
              <p:nvPr/>
            </p:nvSpPr>
            <p:spPr>
              <a:xfrm>
                <a:off x="7062424" y="4360075"/>
                <a:ext cx="211015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67" name="직사각형 366"/>
              <p:cNvSpPr/>
              <p:nvPr/>
            </p:nvSpPr>
            <p:spPr>
              <a:xfrm>
                <a:off x="7273441" y="4360076"/>
                <a:ext cx="217607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68" name="직사각형 367"/>
              <p:cNvSpPr/>
              <p:nvPr/>
            </p:nvSpPr>
            <p:spPr>
              <a:xfrm>
                <a:off x="7491046" y="4360075"/>
                <a:ext cx="211015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69" name="직사각형 368"/>
              <p:cNvSpPr/>
              <p:nvPr/>
            </p:nvSpPr>
            <p:spPr>
              <a:xfrm>
                <a:off x="7702061" y="4360075"/>
                <a:ext cx="217611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70" name="직사각형 369"/>
              <p:cNvSpPr/>
              <p:nvPr/>
            </p:nvSpPr>
            <p:spPr>
              <a:xfrm>
                <a:off x="7919672" y="4360075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71" name="직사각형 370"/>
              <p:cNvSpPr/>
              <p:nvPr/>
            </p:nvSpPr>
            <p:spPr>
              <a:xfrm>
                <a:off x="8130689" y="4360076"/>
                <a:ext cx="217607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72" name="직사각형 371"/>
              <p:cNvSpPr/>
              <p:nvPr/>
            </p:nvSpPr>
            <p:spPr>
              <a:xfrm>
                <a:off x="8341704" y="4360076"/>
                <a:ext cx="217607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73" name="직사각형 372"/>
              <p:cNvSpPr/>
              <p:nvPr/>
            </p:nvSpPr>
            <p:spPr>
              <a:xfrm>
                <a:off x="8559309" y="4360075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74" name="직사각형 373"/>
              <p:cNvSpPr/>
              <p:nvPr/>
            </p:nvSpPr>
            <p:spPr>
              <a:xfrm>
                <a:off x="8770324" y="4360075"/>
                <a:ext cx="217611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</p:grpSp>
        <p:sp>
          <p:nvSpPr>
            <p:cNvPr id="225" name="원통 224"/>
            <p:cNvSpPr/>
            <p:nvPr/>
          </p:nvSpPr>
          <p:spPr>
            <a:xfrm>
              <a:off x="6858016" y="4357694"/>
              <a:ext cx="571504" cy="1571636"/>
            </a:xfrm>
            <a:prstGeom prst="can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226" name="원통 225"/>
            <p:cNvSpPr/>
            <p:nvPr/>
          </p:nvSpPr>
          <p:spPr>
            <a:xfrm>
              <a:off x="8072462" y="4357694"/>
              <a:ext cx="571504" cy="1571636"/>
            </a:xfrm>
            <a:prstGeom prst="can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33831" name="TextBox 227"/>
            <p:cNvSpPr txBox="1">
              <a:spLocks noChangeArrowheads="1"/>
            </p:cNvSpPr>
            <p:nvPr/>
          </p:nvSpPr>
          <p:spPr bwMode="auto">
            <a:xfrm>
              <a:off x="6786578" y="5988626"/>
              <a:ext cx="646335" cy="369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ko-KR" sz="1800">
                  <a:cs typeface="맑은 고딕" charset="0"/>
                </a:rPr>
                <a:t>OSTs</a:t>
              </a:r>
              <a:endParaRPr lang="ko-KR" altLang="en-US" sz="1800">
                <a:cs typeface="맑은 고딕" charset="0"/>
              </a:endParaRPr>
            </a:p>
          </p:txBody>
        </p:sp>
        <p:grpSp>
          <p:nvGrpSpPr>
            <p:cNvPr id="33832" name="그룹 251"/>
            <p:cNvGrpSpPr>
              <a:grpSpLocks/>
            </p:cNvGrpSpPr>
            <p:nvPr/>
          </p:nvGrpSpPr>
          <p:grpSpPr bwMode="auto">
            <a:xfrm rot="5400000">
              <a:off x="6679421" y="5036355"/>
              <a:ext cx="928694" cy="285752"/>
              <a:chOff x="5143504" y="4357694"/>
              <a:chExt cx="3857620" cy="214314"/>
            </a:xfrm>
          </p:grpSpPr>
          <p:sp>
            <p:nvSpPr>
              <p:cNvPr id="277" name="직사각형 276"/>
              <p:cNvSpPr/>
              <p:nvPr/>
            </p:nvSpPr>
            <p:spPr>
              <a:xfrm>
                <a:off x="5130316" y="4360075"/>
                <a:ext cx="217611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83" name="직사각형 282"/>
              <p:cNvSpPr/>
              <p:nvPr/>
            </p:nvSpPr>
            <p:spPr>
              <a:xfrm>
                <a:off x="5347927" y="4360075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84" name="직사각형 283"/>
              <p:cNvSpPr/>
              <p:nvPr/>
            </p:nvSpPr>
            <p:spPr>
              <a:xfrm>
                <a:off x="5558944" y="4360076"/>
                <a:ext cx="217607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85" name="직사각형 284"/>
              <p:cNvSpPr/>
              <p:nvPr/>
            </p:nvSpPr>
            <p:spPr>
              <a:xfrm>
                <a:off x="5776549" y="4360075"/>
                <a:ext cx="211015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86" name="직사각형 285"/>
              <p:cNvSpPr/>
              <p:nvPr/>
            </p:nvSpPr>
            <p:spPr>
              <a:xfrm>
                <a:off x="5987564" y="4360075"/>
                <a:ext cx="217611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87" name="직사각형 286"/>
              <p:cNvSpPr/>
              <p:nvPr/>
            </p:nvSpPr>
            <p:spPr>
              <a:xfrm>
                <a:off x="6205175" y="4360075"/>
                <a:ext cx="211015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88" name="직사각형 287"/>
              <p:cNvSpPr/>
              <p:nvPr/>
            </p:nvSpPr>
            <p:spPr>
              <a:xfrm>
                <a:off x="6416192" y="4360076"/>
                <a:ext cx="217607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89" name="직사각형 288"/>
              <p:cNvSpPr/>
              <p:nvPr/>
            </p:nvSpPr>
            <p:spPr>
              <a:xfrm>
                <a:off x="6633797" y="4360075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90" name="직사각형 289"/>
              <p:cNvSpPr/>
              <p:nvPr/>
            </p:nvSpPr>
            <p:spPr>
              <a:xfrm>
                <a:off x="6844812" y="4360075"/>
                <a:ext cx="217611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91" name="직사각형 290"/>
              <p:cNvSpPr/>
              <p:nvPr/>
            </p:nvSpPr>
            <p:spPr>
              <a:xfrm>
                <a:off x="7062424" y="4360075"/>
                <a:ext cx="211015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10" name="직사각형 309"/>
              <p:cNvSpPr/>
              <p:nvPr/>
            </p:nvSpPr>
            <p:spPr>
              <a:xfrm>
                <a:off x="7273441" y="4360076"/>
                <a:ext cx="217607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29" name="직사각형 328"/>
              <p:cNvSpPr/>
              <p:nvPr/>
            </p:nvSpPr>
            <p:spPr>
              <a:xfrm>
                <a:off x="7491046" y="4360075"/>
                <a:ext cx="211015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31" name="직사각형 330"/>
              <p:cNvSpPr/>
              <p:nvPr/>
            </p:nvSpPr>
            <p:spPr>
              <a:xfrm>
                <a:off x="7702061" y="4360075"/>
                <a:ext cx="217611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37" name="직사각형 336"/>
              <p:cNvSpPr/>
              <p:nvPr/>
            </p:nvSpPr>
            <p:spPr>
              <a:xfrm>
                <a:off x="7919672" y="4360075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41" name="직사각형 340"/>
              <p:cNvSpPr/>
              <p:nvPr/>
            </p:nvSpPr>
            <p:spPr>
              <a:xfrm>
                <a:off x="8130689" y="4360076"/>
                <a:ext cx="217607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42" name="직사각형 341"/>
              <p:cNvSpPr/>
              <p:nvPr/>
            </p:nvSpPr>
            <p:spPr>
              <a:xfrm>
                <a:off x="8341704" y="4360076"/>
                <a:ext cx="217607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43" name="직사각형 342"/>
              <p:cNvSpPr/>
              <p:nvPr/>
            </p:nvSpPr>
            <p:spPr>
              <a:xfrm>
                <a:off x="8559309" y="4360075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44" name="직사각형 343"/>
              <p:cNvSpPr/>
              <p:nvPr/>
            </p:nvSpPr>
            <p:spPr>
              <a:xfrm>
                <a:off x="8770324" y="4360075"/>
                <a:ext cx="217611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</p:grpSp>
        <p:grpSp>
          <p:nvGrpSpPr>
            <p:cNvPr id="33833" name="그룹 251"/>
            <p:cNvGrpSpPr>
              <a:grpSpLocks/>
            </p:cNvGrpSpPr>
            <p:nvPr/>
          </p:nvGrpSpPr>
          <p:grpSpPr bwMode="auto">
            <a:xfrm rot="5400000">
              <a:off x="7893867" y="5036355"/>
              <a:ext cx="928694" cy="285752"/>
              <a:chOff x="5143504" y="4357694"/>
              <a:chExt cx="3857620" cy="214314"/>
            </a:xfrm>
          </p:grpSpPr>
          <p:sp>
            <p:nvSpPr>
              <p:cNvPr id="346" name="직사각형 345"/>
              <p:cNvSpPr/>
              <p:nvPr/>
            </p:nvSpPr>
            <p:spPr>
              <a:xfrm>
                <a:off x="5130316" y="4360075"/>
                <a:ext cx="217611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47" name="직사각형 346"/>
              <p:cNvSpPr/>
              <p:nvPr/>
            </p:nvSpPr>
            <p:spPr>
              <a:xfrm>
                <a:off x="5347927" y="4360075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48" name="직사각형 347"/>
              <p:cNvSpPr/>
              <p:nvPr/>
            </p:nvSpPr>
            <p:spPr>
              <a:xfrm>
                <a:off x="5558944" y="4360076"/>
                <a:ext cx="217607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49" name="직사각형 348"/>
              <p:cNvSpPr/>
              <p:nvPr/>
            </p:nvSpPr>
            <p:spPr>
              <a:xfrm>
                <a:off x="5776549" y="4360075"/>
                <a:ext cx="211015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50" name="직사각형 349"/>
              <p:cNvSpPr/>
              <p:nvPr/>
            </p:nvSpPr>
            <p:spPr>
              <a:xfrm>
                <a:off x="5987564" y="4360075"/>
                <a:ext cx="217611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51" name="직사각형 350"/>
              <p:cNvSpPr/>
              <p:nvPr/>
            </p:nvSpPr>
            <p:spPr>
              <a:xfrm>
                <a:off x="6205175" y="4360075"/>
                <a:ext cx="211015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52" name="직사각형 351"/>
              <p:cNvSpPr/>
              <p:nvPr/>
            </p:nvSpPr>
            <p:spPr>
              <a:xfrm>
                <a:off x="6416192" y="4360076"/>
                <a:ext cx="217607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53" name="직사각형 352"/>
              <p:cNvSpPr/>
              <p:nvPr/>
            </p:nvSpPr>
            <p:spPr>
              <a:xfrm>
                <a:off x="6633797" y="4360075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54" name="직사각형 353"/>
              <p:cNvSpPr/>
              <p:nvPr/>
            </p:nvSpPr>
            <p:spPr>
              <a:xfrm>
                <a:off x="6844812" y="4360075"/>
                <a:ext cx="217611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55" name="직사각형 354"/>
              <p:cNvSpPr/>
              <p:nvPr/>
            </p:nvSpPr>
            <p:spPr>
              <a:xfrm>
                <a:off x="7062424" y="4360075"/>
                <a:ext cx="211015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56" name="직사각형 355"/>
              <p:cNvSpPr/>
              <p:nvPr/>
            </p:nvSpPr>
            <p:spPr>
              <a:xfrm>
                <a:off x="7273441" y="4360076"/>
                <a:ext cx="217607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75" name="직사각형 374"/>
              <p:cNvSpPr/>
              <p:nvPr/>
            </p:nvSpPr>
            <p:spPr>
              <a:xfrm>
                <a:off x="7491046" y="4360075"/>
                <a:ext cx="211015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76" name="직사각형 375"/>
              <p:cNvSpPr/>
              <p:nvPr/>
            </p:nvSpPr>
            <p:spPr>
              <a:xfrm>
                <a:off x="7702061" y="4360075"/>
                <a:ext cx="217611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80" name="직사각형 379"/>
              <p:cNvSpPr/>
              <p:nvPr/>
            </p:nvSpPr>
            <p:spPr>
              <a:xfrm>
                <a:off x="7919672" y="4360075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84" name="직사각형 383"/>
              <p:cNvSpPr/>
              <p:nvPr/>
            </p:nvSpPr>
            <p:spPr>
              <a:xfrm>
                <a:off x="8130689" y="4360076"/>
                <a:ext cx="217607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85" name="직사각형 384"/>
              <p:cNvSpPr/>
              <p:nvPr/>
            </p:nvSpPr>
            <p:spPr>
              <a:xfrm>
                <a:off x="8341704" y="4360076"/>
                <a:ext cx="217607" cy="21431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86" name="직사각형 385"/>
              <p:cNvSpPr/>
              <p:nvPr/>
            </p:nvSpPr>
            <p:spPr>
              <a:xfrm>
                <a:off x="8559309" y="4360075"/>
                <a:ext cx="211015" cy="21431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87" name="직사각형 386"/>
              <p:cNvSpPr/>
              <p:nvPr/>
            </p:nvSpPr>
            <p:spPr>
              <a:xfrm>
                <a:off x="8770324" y="4360075"/>
                <a:ext cx="217611" cy="21431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</p:grpSp>
      </p:grpSp>
      <p:grpSp>
        <p:nvGrpSpPr>
          <p:cNvPr id="33795" name="그룹 229"/>
          <p:cNvGrpSpPr>
            <a:grpSpLocks/>
          </p:cNvGrpSpPr>
          <p:nvPr/>
        </p:nvGrpSpPr>
        <p:grpSpPr bwMode="auto">
          <a:xfrm>
            <a:off x="5670556" y="3195637"/>
            <a:ext cx="2701925" cy="1108076"/>
            <a:chOff x="5669946" y="3249368"/>
            <a:chExt cx="2702556" cy="1107379"/>
          </a:xfrm>
        </p:grpSpPr>
        <p:grpSp>
          <p:nvGrpSpPr>
            <p:cNvPr id="33817" name="그룹 440"/>
            <p:cNvGrpSpPr>
              <a:grpSpLocks/>
            </p:cNvGrpSpPr>
            <p:nvPr/>
          </p:nvGrpSpPr>
          <p:grpSpPr bwMode="auto">
            <a:xfrm>
              <a:off x="5669946" y="3249368"/>
              <a:ext cx="2702556" cy="1107379"/>
              <a:chOff x="5669946" y="3249368"/>
              <a:chExt cx="2702556" cy="1107379"/>
            </a:xfrm>
          </p:grpSpPr>
          <p:cxnSp>
            <p:nvCxnSpPr>
              <p:cNvPr id="398" name="직선 화살표 연결선 397"/>
              <p:cNvCxnSpPr>
                <a:stCxn id="224" idx="1"/>
                <a:endCxn id="33818" idx="0"/>
              </p:cNvCxnSpPr>
              <p:nvPr/>
            </p:nvCxnSpPr>
            <p:spPr>
              <a:xfrm flipV="1">
                <a:off x="6000217" y="3250956"/>
                <a:ext cx="67249" cy="1105791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직선 화살표 연결선 410"/>
              <p:cNvCxnSpPr>
                <a:stCxn id="225" idx="1"/>
                <a:endCxn id="33819" idx="0"/>
              </p:cNvCxnSpPr>
              <p:nvPr/>
            </p:nvCxnSpPr>
            <p:spPr>
              <a:xfrm flipH="1" flipV="1">
                <a:off x="7021957" y="3250956"/>
                <a:ext cx="121527" cy="1105791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직선 화살표 연결선 423"/>
              <p:cNvCxnSpPr>
                <a:stCxn id="226" idx="1"/>
                <a:endCxn id="33820" idx="0"/>
              </p:cNvCxnSpPr>
              <p:nvPr/>
            </p:nvCxnSpPr>
            <p:spPr>
              <a:xfrm flipH="1" flipV="1">
                <a:off x="8030718" y="3250956"/>
                <a:ext cx="327487" cy="1105791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직선 화살표 연결선 436"/>
              <p:cNvCxnSpPr/>
              <p:nvPr/>
            </p:nvCxnSpPr>
            <p:spPr>
              <a:xfrm>
                <a:off x="5669946" y="3249368"/>
                <a:ext cx="857450" cy="158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직선 화살표 연결선 437"/>
              <p:cNvCxnSpPr/>
              <p:nvPr/>
            </p:nvCxnSpPr>
            <p:spPr>
              <a:xfrm>
                <a:off x="6571857" y="3249368"/>
                <a:ext cx="857450" cy="158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직선 화살표 연결선 438"/>
              <p:cNvCxnSpPr/>
              <p:nvPr/>
            </p:nvCxnSpPr>
            <p:spPr>
              <a:xfrm>
                <a:off x="7515052" y="3249368"/>
                <a:ext cx="857450" cy="158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818" name="TextBox 222"/>
            <p:cNvSpPr txBox="1">
              <a:spLocks noChangeArrowheads="1"/>
            </p:cNvSpPr>
            <p:nvPr/>
          </p:nvSpPr>
          <p:spPr bwMode="auto">
            <a:xfrm>
              <a:off x="5821475" y="3250956"/>
              <a:ext cx="491981" cy="399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ko-KR" sz="1000">
                  <a:cs typeface="맑은 고딕" charset="0"/>
                </a:rPr>
                <a:t>Stripe </a:t>
              </a:r>
            </a:p>
            <a:p>
              <a:pPr eaLnBrk="1" hangingPunct="1"/>
              <a:r>
                <a:rPr lang="en-US" altLang="ko-KR" sz="1000">
                  <a:cs typeface="맑은 고딕" charset="0"/>
                </a:rPr>
                <a:t>size</a:t>
              </a:r>
              <a:endParaRPr lang="ko-KR" altLang="en-US" sz="1000">
                <a:cs typeface="맑은 고딕" charset="0"/>
              </a:endParaRPr>
            </a:p>
          </p:txBody>
        </p:sp>
        <p:sp>
          <p:nvSpPr>
            <p:cNvPr id="33819" name="TextBox 226"/>
            <p:cNvSpPr txBox="1">
              <a:spLocks noChangeArrowheads="1"/>
            </p:cNvSpPr>
            <p:nvPr/>
          </p:nvSpPr>
          <p:spPr bwMode="auto">
            <a:xfrm>
              <a:off x="6775966" y="3250956"/>
              <a:ext cx="491981" cy="399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ko-KR" sz="1000">
                  <a:cs typeface="맑은 고딕" charset="0"/>
                </a:rPr>
                <a:t>Stripe </a:t>
              </a:r>
            </a:p>
            <a:p>
              <a:pPr eaLnBrk="1" hangingPunct="1"/>
              <a:r>
                <a:rPr lang="en-US" altLang="ko-KR" sz="1000">
                  <a:cs typeface="맑은 고딕" charset="0"/>
                </a:rPr>
                <a:t>size</a:t>
              </a:r>
              <a:endParaRPr lang="ko-KR" altLang="en-US" sz="1000">
                <a:cs typeface="맑은 고딕" charset="0"/>
              </a:endParaRPr>
            </a:p>
          </p:txBody>
        </p:sp>
        <p:sp>
          <p:nvSpPr>
            <p:cNvPr id="33820" name="TextBox 228"/>
            <p:cNvSpPr txBox="1">
              <a:spLocks noChangeArrowheads="1"/>
            </p:cNvSpPr>
            <p:nvPr/>
          </p:nvSpPr>
          <p:spPr bwMode="auto">
            <a:xfrm>
              <a:off x="7784728" y="3250956"/>
              <a:ext cx="491981" cy="399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ko-KR" sz="1000">
                  <a:cs typeface="맑은 고딕" charset="0"/>
                </a:rPr>
                <a:t>Stripe </a:t>
              </a:r>
            </a:p>
            <a:p>
              <a:pPr eaLnBrk="1" hangingPunct="1"/>
              <a:r>
                <a:rPr lang="en-US" altLang="ko-KR" sz="1000">
                  <a:cs typeface="맑은 고딕" charset="0"/>
                </a:rPr>
                <a:t>size</a:t>
              </a:r>
              <a:endParaRPr lang="ko-KR" altLang="en-US" sz="1000">
                <a:cs typeface="맑은 고딕" charset="0"/>
              </a:endParaRPr>
            </a:p>
          </p:txBody>
        </p:sp>
      </p:grpSp>
      <p:sp>
        <p:nvSpPr>
          <p:cNvPr id="33796" name="TextBox 230"/>
          <p:cNvSpPr txBox="1">
            <a:spLocks noChangeArrowheads="1"/>
          </p:cNvSpPr>
          <p:nvPr/>
        </p:nvSpPr>
        <p:spPr bwMode="auto">
          <a:xfrm>
            <a:off x="8763006" y="4918075"/>
            <a:ext cx="276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1800" dirty="0">
                <a:cs typeface="맑은 고딕" charset="0"/>
              </a:rPr>
              <a:t>…</a:t>
            </a:r>
            <a:endParaRPr lang="ko-KR" altLang="en-US" sz="1800" dirty="0">
              <a:cs typeface="맑은 고딕" charset="0"/>
            </a:endParaRPr>
          </a:p>
        </p:txBody>
      </p:sp>
      <p:sp>
        <p:nvSpPr>
          <p:cNvPr id="33797" name="TextBox 235"/>
          <p:cNvSpPr txBox="1">
            <a:spLocks noChangeArrowheads="1"/>
          </p:cNvSpPr>
          <p:nvPr/>
        </p:nvSpPr>
        <p:spPr bwMode="auto">
          <a:xfrm>
            <a:off x="8537575" y="2844804"/>
            <a:ext cx="6032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700"/>
              <a:t>Temporal aggregator</a:t>
            </a:r>
          </a:p>
        </p:txBody>
      </p:sp>
      <p:cxnSp>
        <p:nvCxnSpPr>
          <p:cNvPr id="237" name="Straight Arrow Connector 236"/>
          <p:cNvCxnSpPr>
            <a:stCxn id="33797" idx="1"/>
          </p:cNvCxnSpPr>
          <p:nvPr/>
        </p:nvCxnSpPr>
        <p:spPr>
          <a:xfrm flipH="1">
            <a:off x="8345500" y="2998693"/>
            <a:ext cx="192075" cy="9624"/>
          </a:xfrm>
          <a:prstGeom prst="straightConnector1">
            <a:avLst/>
          </a:prstGeom>
          <a:ln w="9525" cap="flat" cmpd="sng">
            <a:prstDash val="solid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 rot="5400000" flipH="1" flipV="1">
            <a:off x="8248650" y="2479675"/>
            <a:ext cx="344488" cy="446088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 rot="5400000" flipH="1" flipV="1">
            <a:off x="8296281" y="2544768"/>
            <a:ext cx="282575" cy="377825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 rot="5400000" flipH="1" flipV="1">
            <a:off x="8457411" y="2705894"/>
            <a:ext cx="122239" cy="215900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02" name="TextBox 240"/>
          <p:cNvSpPr txBox="1">
            <a:spLocks noChangeArrowheads="1"/>
          </p:cNvSpPr>
          <p:nvPr/>
        </p:nvSpPr>
        <p:spPr bwMode="auto">
          <a:xfrm>
            <a:off x="8559806" y="2428875"/>
            <a:ext cx="4857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500"/>
              <a:t>time step 1</a:t>
            </a:r>
          </a:p>
          <a:p>
            <a:pPr eaLnBrk="1" hangingPunct="1"/>
            <a:r>
              <a:rPr lang="en-US" sz="500"/>
              <a:t>time step 2</a:t>
            </a:r>
          </a:p>
          <a:p>
            <a:pPr eaLnBrk="1" hangingPunct="1"/>
            <a:r>
              <a:rPr lang="en-US" sz="500"/>
              <a:t>… …</a:t>
            </a:r>
          </a:p>
          <a:p>
            <a:pPr eaLnBrk="1" hangingPunct="1"/>
            <a:r>
              <a:rPr lang="en-US" sz="500"/>
              <a:t>time step N</a:t>
            </a:r>
          </a:p>
        </p:txBody>
      </p:sp>
      <p:cxnSp>
        <p:nvCxnSpPr>
          <p:cNvPr id="249" name="직선 화살표 연결선 189"/>
          <p:cNvCxnSpPr/>
          <p:nvPr/>
        </p:nvCxnSpPr>
        <p:spPr>
          <a:xfrm rot="5400000" flipH="1" flipV="1">
            <a:off x="5462590" y="2327279"/>
            <a:ext cx="857251" cy="23812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직선 화살표 연결선 189"/>
          <p:cNvCxnSpPr/>
          <p:nvPr/>
        </p:nvCxnSpPr>
        <p:spPr>
          <a:xfrm rot="16200000" flipV="1">
            <a:off x="5608643" y="2401888"/>
            <a:ext cx="874713" cy="7143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직선 화살표 연결선 189"/>
          <p:cNvCxnSpPr/>
          <p:nvPr/>
        </p:nvCxnSpPr>
        <p:spPr>
          <a:xfrm rot="16200000" flipV="1">
            <a:off x="5768981" y="2252667"/>
            <a:ext cx="874713" cy="36988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직선 화살표 연결선 189"/>
          <p:cNvCxnSpPr/>
          <p:nvPr/>
        </p:nvCxnSpPr>
        <p:spPr>
          <a:xfrm rot="5400000" flipH="1" flipV="1">
            <a:off x="6396834" y="2345534"/>
            <a:ext cx="857251" cy="23971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직선 화살표 연결선 189"/>
          <p:cNvCxnSpPr/>
          <p:nvPr/>
        </p:nvCxnSpPr>
        <p:spPr>
          <a:xfrm rot="16200000" flipV="1">
            <a:off x="6542088" y="2420938"/>
            <a:ext cx="876300" cy="6985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직선 화살표 연결선 189"/>
          <p:cNvCxnSpPr/>
          <p:nvPr/>
        </p:nvCxnSpPr>
        <p:spPr>
          <a:xfrm rot="16200000" flipV="1">
            <a:off x="6701635" y="2270923"/>
            <a:ext cx="876300" cy="36988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직선 화살표 연결선 189"/>
          <p:cNvCxnSpPr/>
          <p:nvPr/>
        </p:nvCxnSpPr>
        <p:spPr>
          <a:xfrm rot="5400000" flipH="1" flipV="1">
            <a:off x="7319965" y="2346328"/>
            <a:ext cx="857251" cy="23812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직선 화살표 연결선 189"/>
          <p:cNvCxnSpPr/>
          <p:nvPr/>
        </p:nvCxnSpPr>
        <p:spPr>
          <a:xfrm rot="16200000" flipV="1">
            <a:off x="7465222" y="2420144"/>
            <a:ext cx="876300" cy="7143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직선 화살표 연결선 189"/>
          <p:cNvCxnSpPr/>
          <p:nvPr/>
        </p:nvCxnSpPr>
        <p:spPr>
          <a:xfrm rot="16200000" flipV="1">
            <a:off x="7625560" y="2270923"/>
            <a:ext cx="876300" cy="36988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/>
          <p:cNvSpPr txBox="1"/>
          <p:nvPr/>
        </p:nvSpPr>
        <p:spPr>
          <a:xfrm>
            <a:off x="8389944" y="1589092"/>
            <a:ext cx="70924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MPI-IO</a:t>
            </a:r>
          </a:p>
        </p:txBody>
      </p:sp>
      <p:sp>
        <p:nvSpPr>
          <p:cNvPr id="33813" name="Text Placeholder 2"/>
          <p:cNvSpPr txBox="1">
            <a:spLocks/>
          </p:cNvSpPr>
          <p:nvPr/>
        </p:nvSpPr>
        <p:spPr bwMode="auto">
          <a:xfrm>
            <a:off x="98428" y="1126069"/>
            <a:ext cx="5468939" cy="237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Parallel I/O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ko-KR" sz="2000" b="1" dirty="0">
                <a:solidFill>
                  <a:srgbClr val="BFBFBF"/>
                </a:solidFill>
              </a:rPr>
              <a:t>Read and redistribute </a:t>
            </a:r>
            <a:r>
              <a:rPr lang="en-US" altLang="ko-KR" sz="2000" b="1" dirty="0" smtClean="0">
                <a:solidFill>
                  <a:srgbClr val="BFBFBF"/>
                </a:solidFill>
              </a:rPr>
              <a:t>multiple terabytes inputs </a:t>
            </a:r>
            <a:r>
              <a:rPr lang="en-US" altLang="ko-KR" sz="2000" b="1" dirty="0">
                <a:solidFill>
                  <a:schemeClr val="bg1">
                    <a:lumMod val="75000"/>
                  </a:schemeClr>
                </a:solidFill>
              </a:rPr>
              <a:t>(19 GB/s</a:t>
            </a:r>
            <a:r>
              <a:rPr lang="en-US" altLang="ko-KR" sz="20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en-US" altLang="ko-KR" sz="2000" b="1" dirty="0">
              <a:solidFill>
                <a:srgbClr val="BFBFBF"/>
              </a:solidFill>
            </a:endParaRPr>
          </a:p>
          <a:p>
            <a:pPr marL="1257300" lvl="2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ko-KR" sz="2000" dirty="0">
                <a:solidFill>
                  <a:srgbClr val="BFBFBF"/>
                </a:solidFill>
              </a:rPr>
              <a:t>Contiguous block read by reduced number of readers</a:t>
            </a:r>
          </a:p>
          <a:p>
            <a:pPr marL="1257300" lvl="2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ko-KR" sz="2000" dirty="0">
                <a:solidFill>
                  <a:srgbClr val="BFBFBF"/>
                </a:solidFill>
              </a:rPr>
              <a:t>High bandwidth asynchronous point-to-point communication </a:t>
            </a:r>
            <a:r>
              <a:rPr lang="en-US" altLang="ko-KR" sz="2000" dirty="0" smtClean="0">
                <a:solidFill>
                  <a:srgbClr val="BFBFBF"/>
                </a:solidFill>
              </a:rPr>
              <a:t>redistribution</a:t>
            </a:r>
            <a:endParaRPr lang="en-US" altLang="ko-KR" sz="2000" dirty="0">
              <a:solidFill>
                <a:srgbClr val="BFBFBF"/>
              </a:solidFill>
            </a:endParaRPr>
          </a:p>
        </p:txBody>
      </p:sp>
      <p:sp>
        <p:nvSpPr>
          <p:cNvPr id="190" name="Text Placeholder 2"/>
          <p:cNvSpPr txBox="1">
            <a:spLocks/>
          </p:cNvSpPr>
          <p:nvPr/>
        </p:nvSpPr>
        <p:spPr bwMode="auto">
          <a:xfrm>
            <a:off x="58742" y="3419362"/>
            <a:ext cx="5468939" cy="175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ko-KR" sz="2000" b="1" dirty="0" smtClean="0">
                <a:cs typeface="맑은 고딕" charset="0"/>
              </a:rPr>
              <a:t>Aggregate </a:t>
            </a:r>
            <a:r>
              <a:rPr lang="en-US" altLang="ko-KR" sz="2000" b="1" dirty="0">
                <a:cs typeface="맑은 고딕" charset="0"/>
              </a:rPr>
              <a:t>and </a:t>
            </a:r>
            <a:r>
              <a:rPr lang="en-US" altLang="ko-KR" sz="2000" b="1" dirty="0" smtClean="0">
                <a:solidFill>
                  <a:srgbClr val="800000"/>
                </a:solidFill>
                <a:cs typeface="맑은 고딕" charset="0"/>
              </a:rPr>
              <a:t>write </a:t>
            </a:r>
            <a:r>
              <a:rPr lang="en-US" altLang="ko-KR" sz="2000" b="1" dirty="0" smtClean="0">
                <a:cs typeface="맑은 고딕" charset="0"/>
              </a:rPr>
              <a:t>(10GB/s)</a:t>
            </a:r>
            <a:endParaRPr lang="en-US" altLang="ko-KR" sz="2000" b="1" dirty="0">
              <a:cs typeface="맑은 고딕" charset="0"/>
            </a:endParaRPr>
          </a:p>
          <a:p>
            <a:pPr marL="1257300" lvl="2" indent="-342900" eaLnBrk="1" hangingPunct="1">
              <a:spcBef>
                <a:spcPct val="20000"/>
              </a:spcBef>
              <a:buFont typeface="Arial"/>
              <a:buChar char="•"/>
            </a:pPr>
            <a:r>
              <a:rPr lang="en-US" altLang="ko-KR" sz="2000" dirty="0">
                <a:cs typeface="맑은 고딕" charset="0"/>
              </a:rPr>
              <a:t>Temporal aggregation buffers</a:t>
            </a:r>
          </a:p>
          <a:p>
            <a:pPr marL="1257300" lvl="2" indent="-342900" eaLnBrk="1" hangingPunct="1">
              <a:spcBef>
                <a:spcPct val="20000"/>
              </a:spcBef>
              <a:buFont typeface="Arial"/>
              <a:buChar char="•"/>
            </a:pPr>
            <a:r>
              <a:rPr lang="en-US" altLang="ko-KR" sz="2000" dirty="0">
                <a:cs typeface="맑은 고딕" charset="0"/>
              </a:rPr>
              <a:t>Contiguous writes </a:t>
            </a:r>
          </a:p>
          <a:p>
            <a:pPr marL="1257300" lvl="2" indent="-342900" eaLnBrk="1" hangingPunct="1">
              <a:spcBef>
                <a:spcPct val="20000"/>
              </a:spcBef>
              <a:buFont typeface="Arial"/>
              <a:buChar char="•"/>
            </a:pPr>
            <a:r>
              <a:rPr lang="en-US" altLang="ko-KR" sz="2000" dirty="0" smtClean="0">
                <a:cs typeface="맑은 고딕" charset="0"/>
              </a:rPr>
              <a:t>Throughput</a:t>
            </a:r>
            <a:endParaRPr lang="en-US" sz="2000" b="1" dirty="0" smtClean="0"/>
          </a:p>
        </p:txBody>
      </p:sp>
      <p:sp>
        <p:nvSpPr>
          <p:cNvPr id="194" name="Title 1"/>
          <p:cNvSpPr>
            <a:spLocks noGrp="1"/>
          </p:cNvSpPr>
          <p:nvPr>
            <p:ph type="title"/>
          </p:nvPr>
        </p:nvSpPr>
        <p:spPr>
          <a:xfrm>
            <a:off x="381027" y="274639"/>
            <a:ext cx="8229600" cy="1143000"/>
          </a:xfrm>
        </p:spPr>
        <p:txBody>
          <a:bodyPr/>
          <a:lstStyle/>
          <a:p>
            <a:pPr rtl="0" eaLnBrk="1" latinLnBrk="0" hangingPunct="1"/>
            <a:r>
              <a:rPr lang="en-US" sz="4000" b="1" kern="1200" dirty="0" smtClean="0">
                <a:solidFill>
                  <a:srgbClr val="82151A"/>
                </a:solidFill>
                <a:effectLst/>
                <a:latin typeface="Calibri"/>
                <a:ea typeface="+mn-ea"/>
                <a:cs typeface="+mn-cs"/>
              </a:rPr>
              <a:t>Two-layer I/O Model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10457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X or Fast T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9"/>
            <a:ext cx="7848600" cy="52244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64124" y="6614324"/>
            <a:ext cx="1562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Poyraz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et al., ICCS’’14</a:t>
            </a: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421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52408" y="2285998"/>
            <a:ext cx="8755063" cy="1625600"/>
            <a:chOff x="96" y="1440"/>
            <a:chExt cx="5515" cy="1024"/>
          </a:xfrm>
        </p:grpSpPr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4608" y="1930"/>
              <a:ext cx="1003" cy="417"/>
              <a:chOff x="4608" y="1930"/>
              <a:chExt cx="1003" cy="417"/>
            </a:xfrm>
          </p:grpSpPr>
          <p:sp>
            <p:nvSpPr>
              <p:cNvPr id="19521" name="AutoShape 27"/>
              <p:cNvSpPr>
                <a:spLocks/>
              </p:cNvSpPr>
              <p:nvPr/>
            </p:nvSpPr>
            <p:spPr bwMode="auto">
              <a:xfrm>
                <a:off x="4608" y="1930"/>
                <a:ext cx="144" cy="384"/>
              </a:xfrm>
              <a:prstGeom prst="leftBrace">
                <a:avLst>
                  <a:gd name="adj1" fmla="val 22222"/>
                  <a:gd name="adj2" fmla="val 50000"/>
                </a:avLst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748" name="Text Box 28"/>
              <p:cNvSpPr txBox="1">
                <a:spLocks noChangeArrowheads="1"/>
              </p:cNvSpPr>
              <p:nvPr/>
            </p:nvSpPr>
            <p:spPr bwMode="auto">
              <a:xfrm>
                <a:off x="4704" y="1940"/>
                <a:ext cx="907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i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Improvement of models</a:t>
                </a:r>
                <a:endParaRPr lang="en-US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endParaRPr>
              </a:p>
            </p:txBody>
          </p:sp>
        </p:grpSp>
        <p:grpSp>
          <p:nvGrpSpPr>
            <p:cNvPr id="4" name="Group 29"/>
            <p:cNvGrpSpPr>
              <a:grpSpLocks/>
            </p:cNvGrpSpPr>
            <p:nvPr/>
          </p:nvGrpSpPr>
          <p:grpSpPr bwMode="auto">
            <a:xfrm>
              <a:off x="96" y="1440"/>
              <a:ext cx="4502" cy="1024"/>
              <a:chOff x="96" y="1440"/>
              <a:chExt cx="4502" cy="1024"/>
            </a:xfrm>
          </p:grpSpPr>
          <p:sp>
            <p:nvSpPr>
              <p:cNvPr id="19514" name="Oval 30"/>
              <p:cNvSpPr>
                <a:spLocks noChangeAspect="1" noChangeArrowheads="1"/>
              </p:cNvSpPr>
              <p:nvPr/>
            </p:nvSpPr>
            <p:spPr bwMode="auto">
              <a:xfrm>
                <a:off x="96" y="1467"/>
                <a:ext cx="230" cy="23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 b="1">
                    <a:solidFill>
                      <a:schemeClr val="tx1"/>
                    </a:solidFill>
                  </a:rPr>
                  <a:t>4</a:t>
                </a:r>
                <a:endParaRPr lang="en-US" sz="2400">
                  <a:solidFill>
                    <a:schemeClr val="tx1"/>
                  </a:solidFill>
                  <a:latin typeface="Times" charset="0"/>
                </a:endParaRPr>
              </a:p>
            </p:txBody>
          </p:sp>
          <p:sp>
            <p:nvSpPr>
              <p:cNvPr id="19515" name="Line 31"/>
              <p:cNvSpPr>
                <a:spLocks noChangeShapeType="1"/>
              </p:cNvSpPr>
              <p:nvPr/>
            </p:nvSpPr>
            <p:spPr bwMode="auto">
              <a:xfrm flipV="1">
                <a:off x="4208" y="1865"/>
                <a:ext cx="0" cy="599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16" name="Line 32"/>
              <p:cNvSpPr>
                <a:spLocks noChangeShapeType="1"/>
              </p:cNvSpPr>
              <p:nvPr/>
            </p:nvSpPr>
            <p:spPr bwMode="auto">
              <a:xfrm rot="5400000">
                <a:off x="3845" y="1758"/>
                <a:ext cx="1" cy="717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17" name="AutoShape 33"/>
              <p:cNvSpPr>
                <a:spLocks noChangeArrowheads="1"/>
              </p:cNvSpPr>
              <p:nvPr/>
            </p:nvSpPr>
            <p:spPr bwMode="auto">
              <a:xfrm>
                <a:off x="3617" y="1983"/>
                <a:ext cx="522" cy="266"/>
              </a:xfrm>
              <a:prstGeom prst="hexagon">
                <a:avLst>
                  <a:gd name="adj" fmla="val 49060"/>
                  <a:gd name="vf" fmla="val 115470"/>
                </a:avLst>
              </a:prstGeom>
              <a:solidFill>
                <a:schemeClr val="bg1"/>
              </a:solidFill>
              <a:ln w="3810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lIns="18288" rIns="18288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1">
                    <a:solidFill>
                      <a:schemeClr val="tx1"/>
                    </a:solidFill>
                  </a:rPr>
                  <a:t>Invert</a:t>
                </a:r>
              </a:p>
            </p:txBody>
          </p:sp>
          <p:sp>
            <p:nvSpPr>
              <p:cNvPr id="19518" name="Rectangle 34"/>
              <p:cNvSpPr>
                <a:spLocks noChangeArrowheads="1"/>
              </p:cNvSpPr>
              <p:nvPr/>
            </p:nvSpPr>
            <p:spPr bwMode="auto">
              <a:xfrm>
                <a:off x="3877" y="1450"/>
                <a:ext cx="653" cy="4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lIns="0" rIns="0" bIns="0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050" b="1" dirty="0">
                    <a:solidFill>
                      <a:schemeClr val="tx1"/>
                    </a:solidFill>
                  </a:rPr>
                  <a:t>Other </a:t>
                </a:r>
                <a:r>
                  <a:rPr lang="en-US" sz="1050" b="1" dirty="0" smtClean="0">
                    <a:solidFill>
                      <a:schemeClr val="tx1"/>
                    </a:solidFill>
                  </a:rPr>
                  <a:t>Data </a:t>
                </a:r>
                <a:br>
                  <a:rPr lang="en-US" sz="1050" b="1" dirty="0" smtClean="0">
                    <a:solidFill>
                      <a:schemeClr val="tx1"/>
                    </a:solidFill>
                  </a:rPr>
                </a:br>
                <a:r>
                  <a:rPr lang="en-US" sz="900" b="1" dirty="0" smtClean="0">
                    <a:solidFill>
                      <a:schemeClr val="tx1"/>
                    </a:solidFill>
                  </a:rPr>
                  <a:t>Geology</a:t>
                </a:r>
                <a:endParaRPr lang="en-US" sz="900" b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900" b="1" dirty="0">
                    <a:solidFill>
                      <a:schemeClr val="tx1"/>
                    </a:solidFill>
                  </a:rPr>
                  <a:t>Geodesy</a:t>
                </a:r>
                <a:endParaRPr lang="en-US" sz="900" b="1" dirty="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19519" name="Oval 35"/>
              <p:cNvSpPr>
                <a:spLocks noChangeAspect="1" noChangeArrowheads="1"/>
              </p:cNvSpPr>
              <p:nvPr/>
            </p:nvSpPr>
            <p:spPr bwMode="auto">
              <a:xfrm>
                <a:off x="4368" y="1994"/>
                <a:ext cx="230" cy="23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 b="1">
                    <a:solidFill>
                      <a:schemeClr val="tx1"/>
                    </a:solidFill>
                  </a:rPr>
                  <a:t>4</a:t>
                </a:r>
                <a:endParaRPr lang="en-US" sz="2400">
                  <a:solidFill>
                    <a:schemeClr val="tx1"/>
                  </a:solidFill>
                  <a:latin typeface="Times" charset="0"/>
                </a:endParaRPr>
              </a:p>
            </p:txBody>
          </p:sp>
          <p:sp>
            <p:nvSpPr>
              <p:cNvPr id="1822756" name="Text Box 36"/>
              <p:cNvSpPr txBox="1">
                <a:spLocks noChangeArrowheads="1"/>
              </p:cNvSpPr>
              <p:nvPr/>
            </p:nvSpPr>
            <p:spPr bwMode="auto">
              <a:xfrm>
                <a:off x="336" y="1440"/>
                <a:ext cx="3216" cy="213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70000"/>
                  </a:spcBef>
                </a:pPr>
                <a:r>
                  <a:rPr lang="en-US" sz="16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Ground-motion inverse </a:t>
                </a:r>
                <a:r>
                  <a:rPr lang="en-US" sz="1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problem (</a:t>
                </a:r>
                <a:r>
                  <a:rPr lang="en-US" sz="1600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AWP-ODC</a:t>
                </a:r>
                <a:r>
                  <a:rPr lang="en-US" sz="1600" b="1" dirty="0" smtClean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, </a:t>
                </a:r>
                <a:r>
                  <a:rPr lang="en-US" sz="1600" b="1" dirty="0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SPECFEM3D</a:t>
                </a:r>
                <a:r>
                  <a:rPr lang="en-US" sz="1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)</a:t>
                </a:r>
                <a:endParaRPr lang="en-US" sz="18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endParaRPr>
              </a:p>
            </p:txBody>
          </p:sp>
        </p:grp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152400" y="1371600"/>
            <a:ext cx="8686800" cy="5387977"/>
            <a:chOff x="96" y="864"/>
            <a:chExt cx="5472" cy="3394"/>
          </a:xfrm>
        </p:grpSpPr>
        <p:grpSp>
          <p:nvGrpSpPr>
            <p:cNvPr id="6" name="Group 38"/>
            <p:cNvGrpSpPr>
              <a:grpSpLocks/>
            </p:cNvGrpSpPr>
            <p:nvPr/>
          </p:nvGrpSpPr>
          <p:grpSpPr bwMode="auto">
            <a:xfrm>
              <a:off x="4608" y="2448"/>
              <a:ext cx="960" cy="620"/>
              <a:chOff x="4608" y="2448"/>
              <a:chExt cx="960" cy="620"/>
            </a:xfrm>
          </p:grpSpPr>
          <p:sp>
            <p:nvSpPr>
              <p:cNvPr id="1822759" name="Text Box 39"/>
              <p:cNvSpPr txBox="1">
                <a:spLocks noChangeArrowheads="1"/>
              </p:cNvSpPr>
              <p:nvPr/>
            </p:nvSpPr>
            <p:spPr bwMode="auto">
              <a:xfrm>
                <a:off x="4704" y="2486"/>
                <a:ext cx="864" cy="5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i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Physics-based</a:t>
                </a:r>
              </a:p>
              <a:p>
                <a:r>
                  <a:rPr lang="en-US" i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simulations</a:t>
                </a:r>
                <a:endParaRPr lang="en-US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endParaRPr>
              </a:p>
            </p:txBody>
          </p:sp>
          <p:sp>
            <p:nvSpPr>
              <p:cNvPr id="19511" name="AutoShape 40"/>
              <p:cNvSpPr>
                <a:spLocks/>
              </p:cNvSpPr>
              <p:nvPr/>
            </p:nvSpPr>
            <p:spPr bwMode="auto">
              <a:xfrm>
                <a:off x="4608" y="2448"/>
                <a:ext cx="144" cy="384"/>
              </a:xfrm>
              <a:prstGeom prst="leftBrace">
                <a:avLst>
                  <a:gd name="adj1" fmla="val 22222"/>
                  <a:gd name="adj2" fmla="val 50000"/>
                </a:avLst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41"/>
            <p:cNvGrpSpPr>
              <a:grpSpLocks/>
            </p:cNvGrpSpPr>
            <p:nvPr/>
          </p:nvGrpSpPr>
          <p:grpSpPr bwMode="auto">
            <a:xfrm>
              <a:off x="96" y="864"/>
              <a:ext cx="5472" cy="3394"/>
              <a:chOff x="96" y="864"/>
              <a:chExt cx="5472" cy="3394"/>
            </a:xfrm>
          </p:grpSpPr>
          <p:sp>
            <p:nvSpPr>
              <p:cNvPr id="1822762" name="Text Box 42"/>
              <p:cNvSpPr txBox="1">
                <a:spLocks noChangeArrowheads="1"/>
              </p:cNvSpPr>
              <p:nvPr/>
            </p:nvSpPr>
            <p:spPr bwMode="auto">
              <a:xfrm>
                <a:off x="3024" y="3832"/>
                <a:ext cx="2544" cy="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sz="14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AWP = </a:t>
                </a:r>
                <a:r>
                  <a:rPr lang="en-US" sz="14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Anelastic</a:t>
                </a:r>
                <a:r>
                  <a:rPr lang="en-US" sz="14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 Wave Propagation</a:t>
                </a:r>
              </a:p>
              <a:p>
                <a:pPr>
                  <a:spcBef>
                    <a:spcPct val="20000"/>
                  </a:spcBef>
                </a:pPr>
                <a:r>
                  <a:rPr lang="en-US" sz="14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NSR = Nonlinear Site Response</a:t>
                </a:r>
                <a:endParaRPr 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charset="0"/>
                </a:endParaRPr>
              </a:p>
            </p:txBody>
          </p:sp>
          <p:sp>
            <p:nvSpPr>
              <p:cNvPr id="1822763" name="Rectangle 43"/>
              <p:cNvSpPr>
                <a:spLocks noChangeArrowheads="1"/>
              </p:cNvSpPr>
              <p:nvPr/>
            </p:nvSpPr>
            <p:spPr bwMode="auto">
              <a:xfrm>
                <a:off x="528" y="3826"/>
                <a:ext cx="2352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342900" indent="-342900">
                  <a:spcBef>
                    <a:spcPct val="20000"/>
                  </a:spcBef>
                  <a:defRPr/>
                </a:pPr>
                <a:r>
                  <a:rPr lang="en-US" sz="14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KFR = Kinematic Fault Rupture</a:t>
                </a:r>
              </a:p>
              <a:p>
                <a:pPr marL="342900" indent="-342900">
                  <a:spcBef>
                    <a:spcPct val="20000"/>
                  </a:spcBef>
                  <a:defRPr/>
                </a:pPr>
                <a:r>
                  <a:rPr lang="en-US" sz="14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DFR = Dynamic Fault Rupture </a:t>
                </a:r>
              </a:p>
            </p:txBody>
          </p:sp>
          <p:grpSp>
            <p:nvGrpSpPr>
              <p:cNvPr id="8" name="Group 44"/>
              <p:cNvGrpSpPr>
                <a:grpSpLocks/>
              </p:cNvGrpSpPr>
              <p:nvPr/>
            </p:nvGrpSpPr>
            <p:grpSpPr bwMode="auto">
              <a:xfrm>
                <a:off x="96" y="864"/>
                <a:ext cx="4430" cy="2266"/>
                <a:chOff x="96" y="864"/>
                <a:chExt cx="4430" cy="2266"/>
              </a:xfrm>
            </p:grpSpPr>
            <p:sp>
              <p:nvSpPr>
                <p:cNvPr id="19498" name="Oval 45"/>
                <p:cNvSpPr>
                  <a:spLocks noChangeAspect="1" noChangeArrowheads="1"/>
                </p:cNvSpPr>
                <p:nvPr/>
              </p:nvSpPr>
              <p:spPr bwMode="auto">
                <a:xfrm>
                  <a:off x="96" y="871"/>
                  <a:ext cx="230" cy="23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880066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2000" b="1">
                      <a:solidFill>
                        <a:schemeClr val="tx1"/>
                      </a:solidFill>
                    </a:rPr>
                    <a:t>2</a:t>
                  </a:r>
                  <a:endParaRPr lang="en-US" sz="2400">
                    <a:solidFill>
                      <a:schemeClr val="tx1"/>
                    </a:solidFill>
                    <a:latin typeface="Times" charset="0"/>
                  </a:endParaRPr>
                </a:p>
              </p:txBody>
            </p:sp>
            <p:sp>
              <p:nvSpPr>
                <p:cNvPr id="19499" name="Line 46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1824" y="2938"/>
                  <a:ext cx="384" cy="0"/>
                </a:xfrm>
                <a:prstGeom prst="line">
                  <a:avLst/>
                </a:prstGeom>
                <a:noFill/>
                <a:ln w="38100">
                  <a:solidFill>
                    <a:schemeClr val="folHlink"/>
                  </a:solidFill>
                  <a:round/>
                  <a:headEnd type="stealth" w="med" len="med"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00" name="Line 47"/>
                <p:cNvSpPr>
                  <a:spLocks noChangeShapeType="1"/>
                </p:cNvSpPr>
                <p:nvPr/>
              </p:nvSpPr>
              <p:spPr bwMode="auto">
                <a:xfrm rot="5400000">
                  <a:off x="4070" y="2983"/>
                  <a:ext cx="267" cy="0"/>
                </a:xfrm>
                <a:prstGeom prst="line">
                  <a:avLst/>
                </a:prstGeom>
                <a:noFill/>
                <a:ln w="38100">
                  <a:solidFill>
                    <a:schemeClr val="folHlink"/>
                  </a:solidFill>
                  <a:round/>
                  <a:headEnd/>
                  <a:tailEnd type="stealth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01" name="Line 48"/>
                <p:cNvSpPr>
                  <a:spLocks noChangeShapeType="1"/>
                </p:cNvSpPr>
                <p:nvPr/>
              </p:nvSpPr>
              <p:spPr bwMode="auto">
                <a:xfrm>
                  <a:off x="2958" y="2647"/>
                  <a:ext cx="196" cy="1"/>
                </a:xfrm>
                <a:prstGeom prst="line">
                  <a:avLst/>
                </a:prstGeom>
                <a:noFill/>
                <a:ln w="38100">
                  <a:solidFill>
                    <a:schemeClr val="folHlink"/>
                  </a:solidFill>
                  <a:round/>
                  <a:headEnd/>
                  <a:tailEnd type="stealth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02" name="Line 49"/>
                <p:cNvSpPr>
                  <a:spLocks noChangeShapeType="1"/>
                </p:cNvSpPr>
                <p:nvPr/>
              </p:nvSpPr>
              <p:spPr bwMode="auto">
                <a:xfrm>
                  <a:off x="3680" y="2642"/>
                  <a:ext cx="195" cy="1"/>
                </a:xfrm>
                <a:prstGeom prst="line">
                  <a:avLst/>
                </a:prstGeom>
                <a:noFill/>
                <a:ln w="38100">
                  <a:solidFill>
                    <a:schemeClr val="folHlink"/>
                  </a:solidFill>
                  <a:round/>
                  <a:headEnd/>
                  <a:tailEnd type="stealth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03" name="AutoShape 50"/>
                <p:cNvSpPr>
                  <a:spLocks noChangeArrowheads="1"/>
                </p:cNvSpPr>
                <p:nvPr/>
              </p:nvSpPr>
              <p:spPr bwMode="auto">
                <a:xfrm>
                  <a:off x="2438" y="2505"/>
                  <a:ext cx="523" cy="267"/>
                </a:xfrm>
                <a:prstGeom prst="hexagon">
                  <a:avLst>
                    <a:gd name="adj" fmla="val 48970"/>
                    <a:gd name="vf" fmla="val 115470"/>
                  </a:avLst>
                </a:prstGeom>
                <a:solidFill>
                  <a:schemeClr val="bg1"/>
                </a:solidFill>
                <a:ln w="38100">
                  <a:solidFill>
                    <a:schemeClr val="folHlink"/>
                  </a:solidFill>
                  <a:miter lim="800000"/>
                  <a:headEnd/>
                  <a:tailEnd/>
                </a:ln>
              </p:spPr>
              <p:txBody>
                <a:bodyPr lIns="18288" rIns="18288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200" b="1">
                      <a:solidFill>
                        <a:schemeClr val="tx1"/>
                      </a:solidFill>
                    </a:rPr>
                    <a:t>AWP</a:t>
                  </a:r>
                  <a:endParaRPr lang="en-US" sz="24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504" name="Rectangle 51"/>
                <p:cNvSpPr>
                  <a:spLocks noChangeArrowheads="1"/>
                </p:cNvSpPr>
                <p:nvPr/>
              </p:nvSpPr>
              <p:spPr bwMode="auto">
                <a:xfrm>
                  <a:off x="3873" y="2438"/>
                  <a:ext cx="653" cy="40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folHlink"/>
                  </a:solidFill>
                  <a:miter lim="800000"/>
                  <a:headEnd/>
                  <a:tailEnd/>
                </a:ln>
              </p:spPr>
              <p:txBody>
                <a:bodyPr wrap="none" tIns="91440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tx1"/>
                      </a:solidFill>
                    </a:rPr>
                    <a:t>Ground</a:t>
                  </a:r>
                </a:p>
                <a:p>
                  <a:pPr algn="ctr"/>
                  <a:r>
                    <a:rPr lang="en-US" sz="1200" b="1" dirty="0">
                      <a:solidFill>
                        <a:schemeClr val="tx1"/>
                      </a:solidFill>
                    </a:rPr>
                    <a:t>Motions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505" name="AutoShape 52"/>
                <p:cNvSpPr>
                  <a:spLocks noChangeArrowheads="1"/>
                </p:cNvSpPr>
                <p:nvPr/>
              </p:nvSpPr>
              <p:spPr bwMode="auto">
                <a:xfrm>
                  <a:off x="3156" y="2505"/>
                  <a:ext cx="522" cy="267"/>
                </a:xfrm>
                <a:prstGeom prst="hexagon">
                  <a:avLst>
                    <a:gd name="adj" fmla="val 48876"/>
                    <a:gd name="vf" fmla="val 115470"/>
                  </a:avLst>
                </a:prstGeom>
                <a:solidFill>
                  <a:schemeClr val="bg1"/>
                </a:solidFill>
                <a:ln w="38100">
                  <a:solidFill>
                    <a:schemeClr val="folHlink"/>
                  </a:solidFill>
                  <a:miter lim="800000"/>
                  <a:headEnd/>
                  <a:tailEnd/>
                </a:ln>
              </p:spPr>
              <p:txBody>
                <a:bodyPr lIns="18288" rIns="18288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200" b="1">
                      <a:solidFill>
                        <a:schemeClr val="tx1"/>
                      </a:solidFill>
                    </a:rPr>
                    <a:t>NSR</a:t>
                  </a:r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506" name="Oval 53"/>
                <p:cNvSpPr>
                  <a:spLocks noChangeAspect="1" noChangeArrowheads="1"/>
                </p:cNvSpPr>
                <p:nvPr/>
              </p:nvSpPr>
              <p:spPr bwMode="auto">
                <a:xfrm>
                  <a:off x="2928" y="2756"/>
                  <a:ext cx="230" cy="23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2000" b="1" dirty="0">
                      <a:solidFill>
                        <a:schemeClr val="tx1"/>
                      </a:solidFill>
                    </a:rPr>
                    <a:t>2</a:t>
                  </a:r>
                  <a:endParaRPr lang="en-US" sz="2400" dirty="0">
                    <a:solidFill>
                      <a:schemeClr val="tx1"/>
                    </a:solidFill>
                    <a:latin typeface="Times" charset="0"/>
                  </a:endParaRPr>
                </a:p>
              </p:txBody>
            </p:sp>
            <p:sp>
              <p:nvSpPr>
                <p:cNvPr id="19507" name="Line 54"/>
                <p:cNvSpPr>
                  <a:spLocks noChangeShapeType="1"/>
                </p:cNvSpPr>
                <p:nvPr/>
              </p:nvSpPr>
              <p:spPr bwMode="auto">
                <a:xfrm>
                  <a:off x="2259" y="2652"/>
                  <a:ext cx="201" cy="1"/>
                </a:xfrm>
                <a:prstGeom prst="line">
                  <a:avLst/>
                </a:prstGeom>
                <a:noFill/>
                <a:ln w="38100">
                  <a:solidFill>
                    <a:schemeClr val="folHlink"/>
                  </a:solidFill>
                  <a:round/>
                  <a:headEnd/>
                  <a:tailEnd type="stealth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08" name="AutoShape 55"/>
                <p:cNvSpPr>
                  <a:spLocks noChangeArrowheads="1"/>
                </p:cNvSpPr>
                <p:nvPr/>
              </p:nvSpPr>
              <p:spPr bwMode="auto">
                <a:xfrm>
                  <a:off x="1734" y="2506"/>
                  <a:ext cx="522" cy="267"/>
                </a:xfrm>
                <a:prstGeom prst="hexagon">
                  <a:avLst>
                    <a:gd name="adj" fmla="val 48876"/>
                    <a:gd name="vf" fmla="val 115470"/>
                  </a:avLst>
                </a:prstGeom>
                <a:solidFill>
                  <a:schemeClr val="bg1"/>
                </a:solidFill>
                <a:ln w="38100">
                  <a:solidFill>
                    <a:schemeClr val="folHlink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200" b="1">
                      <a:solidFill>
                        <a:schemeClr val="tx1"/>
                      </a:solidFill>
                    </a:rPr>
                    <a:t>KFR</a:t>
                  </a:r>
                  <a:endParaRPr lang="en-US" sz="24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22776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336" y="864"/>
                  <a:ext cx="2881" cy="213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70000"/>
                    </a:spcBef>
                    <a:defRPr/>
                  </a:pPr>
                  <a:r>
                    <a:rPr lang="en-US" sz="1600" b="1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Ground motion </a:t>
                  </a:r>
                  <a:r>
                    <a:rPr lang="en-US" sz="1600" b="1" dirty="0" smtClean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simulation (</a:t>
                  </a:r>
                  <a:r>
                    <a:rPr lang="en-US" sz="1600" b="1" dirty="0" smtClean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AWP-ODC, Hercules</a:t>
                  </a:r>
                  <a:r>
                    <a:rPr lang="en-US" sz="1600" b="1" dirty="0" smtClean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)</a:t>
                  </a:r>
                  <a:endParaRPr lang="en-US" sz="16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endParaRPr>
                </a:p>
              </p:txBody>
            </p:sp>
          </p:grpSp>
        </p:grpSp>
      </p:grp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152400" y="908054"/>
            <a:ext cx="8686800" cy="4959351"/>
            <a:chOff x="96" y="572"/>
            <a:chExt cx="5472" cy="3124"/>
          </a:xfrm>
        </p:grpSpPr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4608" y="3072"/>
              <a:ext cx="960" cy="440"/>
              <a:chOff x="4608" y="3072"/>
              <a:chExt cx="960" cy="440"/>
            </a:xfrm>
          </p:grpSpPr>
          <p:sp>
            <p:nvSpPr>
              <p:cNvPr id="19491" name="AutoShape 4"/>
              <p:cNvSpPr>
                <a:spLocks/>
              </p:cNvSpPr>
              <p:nvPr/>
            </p:nvSpPr>
            <p:spPr bwMode="auto">
              <a:xfrm>
                <a:off x="4608" y="3072"/>
                <a:ext cx="144" cy="384"/>
              </a:xfrm>
              <a:prstGeom prst="leftBrace">
                <a:avLst>
                  <a:gd name="adj1" fmla="val 22222"/>
                  <a:gd name="adj2" fmla="val 50000"/>
                </a:avLst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725" name="Text Box 5"/>
              <p:cNvSpPr txBox="1">
                <a:spLocks noChangeArrowheads="1"/>
              </p:cNvSpPr>
              <p:nvPr/>
            </p:nvSpPr>
            <p:spPr bwMode="auto">
              <a:xfrm>
                <a:off x="4704" y="3105"/>
                <a:ext cx="864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i="1" dirty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Empirical</a:t>
                </a:r>
              </a:p>
              <a:p>
                <a:r>
                  <a:rPr lang="en-US" i="1" dirty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models</a:t>
                </a:r>
                <a:endParaRPr lang="en-US" dirty="0">
                  <a:effectLst>
                    <a:outerShdw blurRad="38100" dist="38100" dir="2700000" algn="tl">
                      <a:srgbClr val="DDDDDD"/>
                    </a:outerShdw>
                  </a:effectLst>
                </a:endParaRPr>
              </a:p>
            </p:txBody>
          </p:sp>
        </p:grpSp>
        <p:grpSp>
          <p:nvGrpSpPr>
            <p:cNvPr id="11" name="Group 6"/>
            <p:cNvGrpSpPr>
              <a:grpSpLocks/>
            </p:cNvGrpSpPr>
            <p:nvPr/>
          </p:nvGrpSpPr>
          <p:grpSpPr bwMode="auto">
            <a:xfrm>
              <a:off x="96" y="572"/>
              <a:ext cx="4434" cy="3124"/>
              <a:chOff x="96" y="572"/>
              <a:chExt cx="4434" cy="3124"/>
            </a:xfrm>
          </p:grpSpPr>
          <p:sp>
            <p:nvSpPr>
              <p:cNvPr id="1822727" name="Text Box 7"/>
              <p:cNvSpPr txBox="1">
                <a:spLocks noChangeArrowheads="1"/>
              </p:cNvSpPr>
              <p:nvPr/>
            </p:nvSpPr>
            <p:spPr bwMode="auto">
              <a:xfrm>
                <a:off x="336" y="572"/>
                <a:ext cx="3281" cy="213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70000"/>
                  </a:spcBef>
                  <a:defRPr/>
                </a:pPr>
                <a:r>
                  <a:rPr lang="en-US" sz="16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Standard seismic hazard </a:t>
                </a:r>
                <a:r>
                  <a:rPr lang="en-US" sz="1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analysis (</a:t>
                </a:r>
                <a:r>
                  <a:rPr lang="en-US" sz="1600" b="1" dirty="0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RWG</a:t>
                </a:r>
                <a:r>
                  <a:rPr lang="en-US" sz="1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, </a:t>
                </a:r>
                <a:r>
                  <a:rPr lang="en-US" sz="1600" b="1" dirty="0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AWP</a:t>
                </a:r>
                <a:r>
                  <a:rPr lang="en-US" sz="1600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-ODC</a:t>
                </a:r>
                <a:r>
                  <a:rPr lang="en-US" sz="1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)</a:t>
                </a:r>
                <a:endPara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endParaRPr>
              </a:p>
            </p:txBody>
          </p:sp>
          <p:sp>
            <p:nvSpPr>
              <p:cNvPr id="19484" name="Oval 8"/>
              <p:cNvSpPr>
                <a:spLocks noChangeAspect="1" noChangeArrowheads="1"/>
              </p:cNvSpPr>
              <p:nvPr/>
            </p:nvSpPr>
            <p:spPr bwMode="auto">
              <a:xfrm>
                <a:off x="96" y="576"/>
                <a:ext cx="230" cy="23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6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 b="1" dirty="0"/>
                  <a:t>1</a:t>
                </a:r>
                <a:endParaRPr lang="en-US" sz="2400" dirty="0">
                  <a:latin typeface="Times" charset="0"/>
                </a:endParaRPr>
              </a:p>
            </p:txBody>
          </p:sp>
          <p:sp>
            <p:nvSpPr>
              <p:cNvPr id="19485" name="Line 9"/>
              <p:cNvSpPr>
                <a:spLocks noChangeShapeType="1"/>
              </p:cNvSpPr>
              <p:nvPr/>
            </p:nvSpPr>
            <p:spPr bwMode="auto">
              <a:xfrm>
                <a:off x="2182" y="3315"/>
                <a:ext cx="391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86" name="Rectangle 10"/>
              <p:cNvSpPr>
                <a:spLocks noChangeArrowheads="1"/>
              </p:cNvSpPr>
              <p:nvPr/>
            </p:nvSpPr>
            <p:spPr bwMode="auto">
              <a:xfrm>
                <a:off x="3877" y="3114"/>
                <a:ext cx="653" cy="4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65000"/>
                  </a:schemeClr>
                </a:solidFill>
                <a:miter lim="800000"/>
                <a:headEnd/>
                <a:tailEnd/>
              </a:ln>
            </p:spPr>
            <p:txBody>
              <a:bodyPr wrap="none" tIns="91440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1" dirty="0"/>
                  <a:t>Intensity</a:t>
                </a:r>
              </a:p>
              <a:p>
                <a:pPr algn="ctr"/>
                <a:r>
                  <a:rPr lang="en-US" sz="1200" b="1" dirty="0"/>
                  <a:t>Measures</a:t>
                </a:r>
                <a:endParaRPr lang="en-US" b="1" dirty="0"/>
              </a:p>
            </p:txBody>
          </p:sp>
          <p:sp>
            <p:nvSpPr>
              <p:cNvPr id="19487" name="AutoShape 11"/>
              <p:cNvSpPr>
                <a:spLocks noChangeArrowheads="1"/>
              </p:cNvSpPr>
              <p:nvPr/>
            </p:nvSpPr>
            <p:spPr bwMode="auto">
              <a:xfrm>
                <a:off x="2573" y="3114"/>
                <a:ext cx="979" cy="400"/>
              </a:xfrm>
              <a:prstGeom prst="hexagon">
                <a:avLst>
                  <a:gd name="adj" fmla="val 61187"/>
                  <a:gd name="vf" fmla="val 115470"/>
                </a:avLst>
              </a:prstGeom>
              <a:solidFill>
                <a:schemeClr val="bg1"/>
              </a:solidFill>
              <a:ln w="38100">
                <a:solidFill>
                  <a:schemeClr val="bg1">
                    <a:lumMod val="65000"/>
                  </a:schemeClr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1" dirty="0"/>
                  <a:t>Attenuation</a:t>
                </a:r>
              </a:p>
              <a:p>
                <a:pPr algn="ctr"/>
                <a:r>
                  <a:rPr lang="en-US" sz="1200" b="1" dirty="0"/>
                  <a:t>Relationship</a:t>
                </a:r>
                <a:endParaRPr lang="en-US" sz="1200" b="1" dirty="0">
                  <a:latin typeface="Times New Roman" charset="0"/>
                </a:endParaRPr>
              </a:p>
            </p:txBody>
          </p:sp>
          <p:sp>
            <p:nvSpPr>
              <p:cNvPr id="19488" name="Oval 12"/>
              <p:cNvSpPr>
                <a:spLocks noChangeAspect="1" noChangeArrowheads="1"/>
              </p:cNvSpPr>
              <p:nvPr/>
            </p:nvSpPr>
            <p:spPr bwMode="auto">
              <a:xfrm>
                <a:off x="3530" y="3466"/>
                <a:ext cx="230" cy="23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6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 b="1" dirty="0"/>
                  <a:t>1</a:t>
                </a:r>
                <a:endParaRPr lang="en-US" sz="2400" dirty="0">
                  <a:latin typeface="Times" charset="0"/>
                </a:endParaRPr>
              </a:p>
            </p:txBody>
          </p:sp>
          <p:sp>
            <p:nvSpPr>
              <p:cNvPr id="19489" name="Line 13"/>
              <p:cNvSpPr>
                <a:spLocks noChangeShapeType="1"/>
              </p:cNvSpPr>
              <p:nvPr/>
            </p:nvSpPr>
            <p:spPr bwMode="auto">
              <a:xfrm>
                <a:off x="3552" y="3315"/>
                <a:ext cx="326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90" name="Rectangle 14"/>
              <p:cNvSpPr>
                <a:spLocks noChangeArrowheads="1"/>
              </p:cNvSpPr>
              <p:nvPr/>
            </p:nvSpPr>
            <p:spPr bwMode="auto">
              <a:xfrm>
                <a:off x="1104" y="3114"/>
                <a:ext cx="1056" cy="4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1">
                    <a:solidFill>
                      <a:schemeClr val="bg2"/>
                    </a:solidFill>
                  </a:rPr>
                  <a:t>Earthquake Rupture </a:t>
                </a:r>
              </a:p>
              <a:p>
                <a:pPr algn="ctr"/>
                <a:r>
                  <a:rPr lang="en-US" sz="1200" b="1">
                    <a:solidFill>
                      <a:schemeClr val="bg2"/>
                    </a:solidFill>
                  </a:rPr>
                  <a:t>Forecast</a:t>
                </a:r>
                <a:endParaRPr lang="en-US" sz="1200" b="1">
                  <a:solidFill>
                    <a:schemeClr val="bg2"/>
                  </a:solidFill>
                  <a:latin typeface="Times New Roman" charset="0"/>
                </a:endParaRPr>
              </a:p>
            </p:txBody>
          </p:sp>
        </p:grpSp>
      </p:grpSp>
      <p:sp>
        <p:nvSpPr>
          <p:cNvPr id="1822735" name="Rectangle 15"/>
          <p:cNvSpPr>
            <a:spLocks noGrp="1" noChangeArrowheads="1"/>
          </p:cNvSpPr>
          <p:nvPr>
            <p:ph type="title"/>
          </p:nvPr>
        </p:nvSpPr>
        <p:spPr>
          <a:xfrm>
            <a:off x="4495800" y="719139"/>
            <a:ext cx="4648200" cy="990600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SCEC Computational </a:t>
            </a: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Pathways</a:t>
            </a:r>
          </a:p>
        </p:txBody>
      </p:sp>
      <p:sp>
        <p:nvSpPr>
          <p:cNvPr id="1822736" name="Rectangle 16"/>
          <p:cNvSpPr>
            <a:spLocks noChangeArrowheads="1"/>
          </p:cNvSpPr>
          <p:nvPr/>
        </p:nvSpPr>
        <p:spPr bwMode="auto">
          <a:xfrm>
            <a:off x="1752600" y="4941888"/>
            <a:ext cx="1676400" cy="635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1200" b="1" dirty="0">
                <a:solidFill>
                  <a:schemeClr val="accent2"/>
                </a:solidFill>
              </a:rPr>
              <a:t>“Extended” Earthquake Rupture </a:t>
            </a:r>
            <a:r>
              <a:rPr lang="en-US" sz="1200" b="1" dirty="0" smtClean="0">
                <a:solidFill>
                  <a:schemeClr val="accent2"/>
                </a:solidFill>
              </a:rPr>
              <a:t>Forecast</a:t>
            </a:r>
            <a:endParaRPr lang="en-US" sz="1200" b="1" dirty="0">
              <a:solidFill>
                <a:schemeClr val="accent2"/>
              </a:solidFill>
              <a:latin typeface="Times New Roman" charset="0"/>
            </a:endParaRPr>
          </a:p>
        </p:txBody>
      </p:sp>
      <p:grpSp>
        <p:nvGrpSpPr>
          <p:cNvPr id="12" name="Group 17"/>
          <p:cNvGrpSpPr>
            <a:grpSpLocks/>
          </p:cNvGrpSpPr>
          <p:nvPr/>
        </p:nvGrpSpPr>
        <p:grpSpPr bwMode="auto">
          <a:xfrm>
            <a:off x="381008" y="3116263"/>
            <a:ext cx="5146675" cy="922337"/>
            <a:chOff x="240" y="1963"/>
            <a:chExt cx="3242" cy="581"/>
          </a:xfrm>
        </p:grpSpPr>
        <p:sp>
          <p:nvSpPr>
            <p:cNvPr id="19474" name="Line 18"/>
            <p:cNvSpPr>
              <a:spLocks noChangeShapeType="1"/>
            </p:cNvSpPr>
            <p:nvPr/>
          </p:nvSpPr>
          <p:spPr bwMode="auto">
            <a:xfrm rot="5400000">
              <a:off x="1884" y="2381"/>
              <a:ext cx="266" cy="1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5" name="Line 19"/>
            <p:cNvSpPr>
              <a:spLocks noChangeShapeType="1"/>
            </p:cNvSpPr>
            <p:nvPr/>
          </p:nvSpPr>
          <p:spPr bwMode="auto">
            <a:xfrm rot="5400000">
              <a:off x="2567" y="2372"/>
              <a:ext cx="266" cy="1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6" name="Line 20"/>
            <p:cNvSpPr>
              <a:spLocks noChangeShapeType="1"/>
            </p:cNvSpPr>
            <p:nvPr/>
          </p:nvSpPr>
          <p:spPr bwMode="auto">
            <a:xfrm rot="5400000">
              <a:off x="3285" y="2373"/>
              <a:ext cx="266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7" name="Rectangle 21"/>
            <p:cNvSpPr>
              <a:spLocks noChangeArrowheads="1"/>
            </p:cNvSpPr>
            <p:nvPr/>
          </p:nvSpPr>
          <p:spPr bwMode="auto">
            <a:xfrm>
              <a:off x="240" y="1973"/>
              <a:ext cx="3242" cy="26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4925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8" name="Line 22"/>
            <p:cNvSpPr>
              <a:spLocks noChangeShapeType="1"/>
            </p:cNvSpPr>
            <p:nvPr/>
          </p:nvSpPr>
          <p:spPr bwMode="auto">
            <a:xfrm rot="16200000" flipH="1">
              <a:off x="288" y="2400"/>
              <a:ext cx="28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9" name="Line 23"/>
            <p:cNvSpPr>
              <a:spLocks noChangeShapeType="1"/>
            </p:cNvSpPr>
            <p:nvPr/>
          </p:nvSpPr>
          <p:spPr bwMode="auto">
            <a:xfrm rot="16200000" flipH="1">
              <a:off x="1104" y="2400"/>
              <a:ext cx="28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80" name="Rectangle 24"/>
            <p:cNvSpPr>
              <a:spLocks noChangeArrowheads="1"/>
            </p:cNvSpPr>
            <p:nvPr/>
          </p:nvSpPr>
          <p:spPr bwMode="auto">
            <a:xfrm>
              <a:off x="528" y="1963"/>
              <a:ext cx="2646" cy="19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Structural Representation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57"/>
          <p:cNvGrpSpPr>
            <a:grpSpLocks/>
          </p:cNvGrpSpPr>
          <p:nvPr/>
        </p:nvGrpSpPr>
        <p:grpSpPr bwMode="auto">
          <a:xfrm>
            <a:off x="152400" y="1828801"/>
            <a:ext cx="4648200" cy="3063875"/>
            <a:chOff x="96" y="1152"/>
            <a:chExt cx="2928" cy="1930"/>
          </a:xfrm>
        </p:grpSpPr>
        <p:sp>
          <p:nvSpPr>
            <p:cNvPr id="19465" name="Oval 58"/>
            <p:cNvSpPr>
              <a:spLocks noChangeAspect="1" noChangeArrowheads="1"/>
            </p:cNvSpPr>
            <p:nvPr/>
          </p:nvSpPr>
          <p:spPr bwMode="auto">
            <a:xfrm>
              <a:off x="96" y="1162"/>
              <a:ext cx="230" cy="23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3</a:t>
              </a:r>
              <a:endParaRPr lang="en-US" sz="2400">
                <a:solidFill>
                  <a:schemeClr val="tx1"/>
                </a:solidFill>
                <a:latin typeface="Times" charset="0"/>
              </a:endParaRPr>
            </a:p>
          </p:txBody>
        </p:sp>
        <p:grpSp>
          <p:nvGrpSpPr>
            <p:cNvPr id="14" name="Group 59"/>
            <p:cNvGrpSpPr>
              <a:grpSpLocks/>
            </p:cNvGrpSpPr>
            <p:nvPr/>
          </p:nvGrpSpPr>
          <p:grpSpPr bwMode="auto">
            <a:xfrm>
              <a:off x="192" y="2515"/>
              <a:ext cx="1536" cy="567"/>
              <a:chOff x="192" y="2515"/>
              <a:chExt cx="1536" cy="567"/>
            </a:xfrm>
          </p:grpSpPr>
          <p:sp>
            <p:nvSpPr>
              <p:cNvPr id="19468" name="Line 60"/>
              <p:cNvSpPr>
                <a:spLocks noChangeShapeType="1"/>
              </p:cNvSpPr>
              <p:nvPr/>
            </p:nvSpPr>
            <p:spPr bwMode="auto">
              <a:xfrm flipV="1">
                <a:off x="691" y="2650"/>
                <a:ext cx="317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stealth" w="med" len="med"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69" name="AutoShape 61"/>
              <p:cNvSpPr>
                <a:spLocks noChangeArrowheads="1"/>
              </p:cNvSpPr>
              <p:nvPr/>
            </p:nvSpPr>
            <p:spPr bwMode="auto">
              <a:xfrm>
                <a:off x="966" y="2515"/>
                <a:ext cx="522" cy="267"/>
              </a:xfrm>
              <a:prstGeom prst="hexagon">
                <a:avLst>
                  <a:gd name="adj" fmla="val 48876"/>
                  <a:gd name="vf" fmla="val 115470"/>
                </a:avLst>
              </a:prstGeom>
              <a:solidFill>
                <a:schemeClr val="bg1"/>
              </a:solidFill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1">
                    <a:solidFill>
                      <a:schemeClr val="tx1"/>
                    </a:solidFill>
                  </a:rPr>
                  <a:t>AWP</a:t>
                </a:r>
                <a:endParaRPr lang="en-US"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9470" name="AutoShape 62"/>
              <p:cNvSpPr>
                <a:spLocks noChangeArrowheads="1"/>
              </p:cNvSpPr>
              <p:nvPr/>
            </p:nvSpPr>
            <p:spPr bwMode="auto">
              <a:xfrm>
                <a:off x="192" y="2515"/>
                <a:ext cx="521" cy="267"/>
              </a:xfrm>
              <a:prstGeom prst="hexagon">
                <a:avLst>
                  <a:gd name="adj" fmla="val 48783"/>
                  <a:gd name="vf" fmla="val 115470"/>
                </a:avLst>
              </a:prstGeom>
              <a:solidFill>
                <a:schemeClr val="bg1"/>
              </a:solidFill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1">
                    <a:solidFill>
                      <a:schemeClr val="tx1"/>
                    </a:solidFill>
                  </a:rPr>
                  <a:t>DFR</a:t>
                </a:r>
                <a:endParaRPr 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19471" name="Oval 63"/>
              <p:cNvSpPr>
                <a:spLocks noChangeAspect="1" noChangeArrowheads="1"/>
              </p:cNvSpPr>
              <p:nvPr/>
            </p:nvSpPr>
            <p:spPr bwMode="auto">
              <a:xfrm>
                <a:off x="720" y="2746"/>
                <a:ext cx="230" cy="23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 b="1">
                    <a:solidFill>
                      <a:schemeClr val="tx1"/>
                    </a:solidFill>
                  </a:rPr>
                  <a:t>3</a:t>
                </a:r>
                <a:endParaRPr lang="en-US" sz="2400">
                  <a:solidFill>
                    <a:schemeClr val="tx1"/>
                  </a:solidFill>
                  <a:latin typeface="Times" charset="0"/>
                </a:endParaRPr>
              </a:p>
            </p:txBody>
          </p:sp>
          <p:sp>
            <p:nvSpPr>
              <p:cNvPr id="19472" name="Line 64"/>
              <p:cNvSpPr>
                <a:spLocks noChangeShapeType="1"/>
              </p:cNvSpPr>
              <p:nvPr/>
            </p:nvSpPr>
            <p:spPr bwMode="auto">
              <a:xfrm>
                <a:off x="1488" y="2650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73" name="Line 65"/>
              <p:cNvSpPr>
                <a:spLocks noChangeShapeType="1"/>
              </p:cNvSpPr>
              <p:nvPr/>
            </p:nvSpPr>
            <p:spPr bwMode="auto">
              <a:xfrm rot="5400000">
                <a:off x="1105" y="2937"/>
                <a:ext cx="288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22786" name="Text Box 66"/>
            <p:cNvSpPr txBox="1">
              <a:spLocks noChangeArrowheads="1"/>
            </p:cNvSpPr>
            <p:nvPr/>
          </p:nvSpPr>
          <p:spPr bwMode="auto">
            <a:xfrm>
              <a:off x="336" y="1152"/>
              <a:ext cx="2688" cy="21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70000"/>
                </a:spcBef>
                <a:defRPr/>
              </a:pP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Dynamic rupture </a:t>
              </a:r>
              <a:r>
                <a:rPr lang="en-US" sz="1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modeling (SORD, </a:t>
              </a:r>
              <a:r>
                <a:rPr lang="en-US" sz="16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AWP-ODC</a:t>
              </a:r>
              <a:r>
                <a:rPr lang="en-US" sz="1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)</a:t>
              </a:r>
              <a:endPara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 flipH="1" flipV="1">
            <a:off x="4907760" y="1122365"/>
            <a:ext cx="832642" cy="15716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21" idx="1"/>
          </p:cNvCxnSpPr>
          <p:nvPr/>
        </p:nvCxnSpPr>
        <p:spPr>
          <a:xfrm flipH="1">
            <a:off x="4800600" y="1315373"/>
            <a:ext cx="876306" cy="27636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676906" y="1176873"/>
            <a:ext cx="134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8000"/>
                </a:solidFill>
              </a:rPr>
              <a:t>Hybrid MPI/CUDA</a:t>
            </a:r>
            <a:endParaRPr lang="en-US" sz="1200" b="1" dirty="0">
              <a:solidFill>
                <a:srgbClr val="008000"/>
              </a:solidFill>
            </a:endParaRPr>
          </a:p>
        </p:txBody>
      </p:sp>
      <p:sp>
        <p:nvSpPr>
          <p:cNvPr id="71" name="Content Placeholder 4"/>
          <p:cNvSpPr txBox="1">
            <a:spLocks/>
          </p:cNvSpPr>
          <p:nvPr/>
        </p:nvSpPr>
        <p:spPr>
          <a:xfrm>
            <a:off x="152408" y="2960686"/>
            <a:ext cx="8686792" cy="368459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176"/>
              </a:spcBef>
              <a:buFont typeface="Arial"/>
              <a:buNone/>
              <a:defRPr/>
            </a:pPr>
            <a:r>
              <a:rPr lang="en-US" sz="2400" dirty="0" smtClean="0">
                <a:latin typeface="Arial"/>
                <a:cs typeface="Arial"/>
              </a:rPr>
              <a:t>	</a:t>
            </a:r>
          </a:p>
          <a:p>
            <a:pPr marL="0" indent="0">
              <a:spcBef>
                <a:spcPts val="1176"/>
              </a:spcBef>
              <a:buFont typeface="Arial"/>
              <a:buNone/>
              <a:defRPr/>
            </a:pPr>
            <a:r>
              <a:rPr lang="en-US" sz="2400" dirty="0">
                <a:latin typeface="Arial"/>
                <a:cs typeface="Arial"/>
              </a:rPr>
              <a:t>	</a:t>
            </a:r>
            <a:r>
              <a:rPr lang="en-US" sz="2400" dirty="0" smtClean="0">
                <a:latin typeface="Arial"/>
                <a:cs typeface="Arial"/>
              </a:rPr>
              <a:t>			</a:t>
            </a:r>
            <a:r>
              <a:rPr lang="en-US" sz="1600" dirty="0" smtClean="0">
                <a:latin typeface="Arial"/>
                <a:cs typeface="Arial"/>
              </a:rPr>
              <a:t>AWP-ODC – Yifeng Cui and Kim Olsen</a:t>
            </a:r>
          </a:p>
          <a:p>
            <a:pPr marL="0" indent="0">
              <a:spcBef>
                <a:spcPts val="1176"/>
              </a:spcBef>
              <a:buFont typeface="Arial"/>
              <a:buNone/>
              <a:defRPr/>
            </a:pPr>
            <a:r>
              <a:rPr lang="en-US" sz="1600" dirty="0" smtClean="0">
                <a:latin typeface="Arial"/>
                <a:cs typeface="Arial"/>
              </a:rPr>
              <a:t>				Hercules – </a:t>
            </a:r>
            <a:r>
              <a:rPr lang="en-US" sz="1600" dirty="0" err="1" smtClean="0">
                <a:latin typeface="Arial"/>
                <a:cs typeface="Arial"/>
              </a:rPr>
              <a:t>Jacobo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err="1" smtClean="0">
                <a:latin typeface="Arial"/>
                <a:cs typeface="Arial"/>
              </a:rPr>
              <a:t>Bielak</a:t>
            </a:r>
            <a:r>
              <a:rPr lang="en-US" sz="1600" dirty="0" smtClean="0">
                <a:latin typeface="Arial"/>
                <a:cs typeface="Arial"/>
              </a:rPr>
              <a:t> and Ricardo </a:t>
            </a:r>
            <a:r>
              <a:rPr lang="en-US" sz="1600" dirty="0" err="1" smtClean="0">
                <a:latin typeface="Arial"/>
                <a:cs typeface="Arial"/>
              </a:rPr>
              <a:t>Tarbora</a:t>
            </a:r>
            <a:r>
              <a:rPr lang="en-US" sz="1600" dirty="0" smtClean="0">
                <a:latin typeface="Arial"/>
                <a:cs typeface="Arial"/>
              </a:rPr>
              <a:t> </a:t>
            </a:r>
          </a:p>
          <a:p>
            <a:pPr marL="0" indent="0">
              <a:spcBef>
                <a:spcPts val="1176"/>
              </a:spcBef>
              <a:buFont typeface="Arial"/>
              <a:buNone/>
              <a:defRPr/>
            </a:pPr>
            <a:r>
              <a:rPr lang="en-US" sz="1600" dirty="0" smtClean="0">
                <a:latin typeface="Arial"/>
                <a:cs typeface="Arial"/>
              </a:rPr>
              <a:t>				SORD – Steven Day</a:t>
            </a:r>
          </a:p>
          <a:p>
            <a:pPr marL="0" indent="0">
              <a:spcBef>
                <a:spcPts val="1176"/>
              </a:spcBef>
              <a:buFont typeface="Arial"/>
              <a:buNone/>
              <a:defRPr/>
            </a:pPr>
            <a:r>
              <a:rPr lang="en-US" sz="1600" dirty="0" smtClean="0">
                <a:latin typeface="Arial"/>
                <a:cs typeface="Arial"/>
              </a:rPr>
              <a:t>				</a:t>
            </a:r>
            <a:r>
              <a:rPr lang="en-US" sz="1600" dirty="0" err="1" smtClean="0">
                <a:latin typeface="Arial"/>
                <a:cs typeface="Arial"/>
              </a:rPr>
              <a:t>CyberShake</a:t>
            </a:r>
            <a:r>
              <a:rPr lang="en-US" sz="1600" dirty="0" smtClean="0">
                <a:latin typeface="Arial"/>
                <a:cs typeface="Arial"/>
              </a:rPr>
              <a:t> - Scott Callaghan</a:t>
            </a:r>
          </a:p>
          <a:p>
            <a:pPr marL="0" indent="0">
              <a:spcBef>
                <a:spcPts val="1176"/>
              </a:spcBef>
              <a:buFont typeface="Arial"/>
              <a:buNone/>
              <a:defRPr/>
            </a:pPr>
            <a:r>
              <a:rPr lang="en-US" sz="1600" dirty="0" smtClean="0">
                <a:latin typeface="Arial"/>
                <a:cs typeface="Arial"/>
              </a:rPr>
              <a:t>				</a:t>
            </a:r>
            <a:r>
              <a:rPr lang="en-US" sz="1600" dirty="0" err="1" smtClean="0">
                <a:latin typeface="Arial"/>
                <a:cs typeface="Arial"/>
              </a:rPr>
              <a:t>OpenSHA</a:t>
            </a:r>
            <a:r>
              <a:rPr lang="en-US" sz="1600" dirty="0" smtClean="0">
                <a:latin typeface="Arial"/>
                <a:cs typeface="Arial"/>
              </a:rPr>
              <a:t>/UCERF3 - Kevin Milner</a:t>
            </a:r>
          </a:p>
          <a:p>
            <a:pPr marL="0" indent="0">
              <a:spcBef>
                <a:spcPts val="1176"/>
              </a:spcBef>
              <a:buFont typeface="Arial"/>
              <a:buNone/>
              <a:defRPr/>
            </a:pPr>
            <a:r>
              <a:rPr lang="en-US" sz="1600" dirty="0" smtClean="0">
                <a:latin typeface="Arial"/>
                <a:cs typeface="Arial"/>
              </a:rPr>
              <a:t>				UCVM, CVM-H - David Gill</a:t>
            </a:r>
          </a:p>
          <a:p>
            <a:pPr marL="0" indent="0">
              <a:spcBef>
                <a:spcPts val="1176"/>
              </a:spcBef>
              <a:buFont typeface="Arial"/>
              <a:buNone/>
              <a:defRPr/>
            </a:pPr>
            <a:r>
              <a:rPr lang="en-US" sz="1600" dirty="0" smtClean="0">
                <a:latin typeface="Arial"/>
                <a:cs typeface="Arial"/>
              </a:rPr>
              <a:t>				Broadband - Fabio Silva</a:t>
            </a:r>
          </a:p>
        </p:txBody>
      </p:sp>
      <p:sp>
        <p:nvSpPr>
          <p:cNvPr id="72" name="Text Box 7"/>
          <p:cNvSpPr txBox="1">
            <a:spLocks noChangeArrowheads="1"/>
          </p:cNvSpPr>
          <p:nvPr/>
        </p:nvSpPr>
        <p:spPr bwMode="auto">
          <a:xfrm>
            <a:off x="3925361" y="904408"/>
            <a:ext cx="1066800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70000"/>
              </a:spcBef>
              <a:defRPr/>
            </a:pPr>
            <a:r>
              <a:rPr lang="en-US" sz="1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AWP-ODC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73" name="Text Box 56"/>
          <p:cNvSpPr txBox="1">
            <a:spLocks noChangeArrowheads="1"/>
          </p:cNvSpPr>
          <p:nvPr/>
        </p:nvSpPr>
        <p:spPr bwMode="auto">
          <a:xfrm>
            <a:off x="2876150" y="1371187"/>
            <a:ext cx="2159794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70000"/>
              </a:spcBef>
              <a:defRPr/>
            </a:pPr>
            <a:r>
              <a:rPr lang="en-US" sz="1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AWP-ODC, Hercules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13450" y="2209801"/>
            <a:ext cx="1244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8996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1" grpId="0" animBg="1"/>
      <p:bldP spid="72" grpId="0"/>
      <p:bldP spid="73" grpId="0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15"/>
          <p:cNvSpPr txBox="1">
            <a:spLocks noChangeArrowheads="1"/>
          </p:cNvSpPr>
          <p:nvPr/>
        </p:nvSpPr>
        <p:spPr bwMode="auto">
          <a:xfrm>
            <a:off x="952500" y="469900"/>
            <a:ext cx="72009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3200" b="1" dirty="0" smtClean="0">
                <a:solidFill>
                  <a:srgbClr val="800000"/>
                </a:solidFill>
                <a:ea typeface="宋体" charset="0"/>
                <a:cs typeface="宋体" charset="0"/>
              </a:rPr>
              <a:t>ADIOS </a:t>
            </a:r>
            <a:r>
              <a:rPr lang="en-US" altLang="zh-CN" sz="3200" b="1" dirty="0" err="1" smtClean="0">
                <a:solidFill>
                  <a:srgbClr val="800000"/>
                </a:solidFill>
                <a:ea typeface="宋体" charset="0"/>
                <a:cs typeface="宋体" charset="0"/>
              </a:rPr>
              <a:t>Checkpointing</a:t>
            </a:r>
            <a:endParaRPr lang="zh-CN" altLang="en-US" sz="2800" b="1" dirty="0">
              <a:solidFill>
                <a:srgbClr val="800000"/>
              </a:solidFill>
              <a:ea typeface="宋体" charset="0"/>
              <a:cs typeface="宋体" charset="0"/>
            </a:endParaRPr>
          </a:p>
        </p:txBody>
      </p:sp>
      <p:sp>
        <p:nvSpPr>
          <p:cNvPr id="19458" name="Content Placeholder 2"/>
          <p:cNvSpPr txBox="1">
            <a:spLocks/>
          </p:cNvSpPr>
          <p:nvPr/>
        </p:nvSpPr>
        <p:spPr bwMode="auto">
          <a:xfrm>
            <a:off x="533400" y="1261534"/>
            <a:ext cx="4563533" cy="421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GB" sz="1800" dirty="0" smtClean="0"/>
              <a:t>Problems at M8: system instabilities, 50 TB simulation data</a:t>
            </a:r>
            <a:endParaRPr lang="en-GB" sz="1800" dirty="0"/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GB" sz="1800" dirty="0"/>
              <a:t>Chino Hills 5Hz simulation is used to validate: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GB" sz="1800" dirty="0"/>
              <a:t>Mesh size: 7000x5000x2500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GB" sz="1800" dirty="0"/>
              <a:t>#cores: 87,500 on Jaguar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GB" sz="1800" dirty="0"/>
              <a:t>WCT: 3 </a:t>
            </a:r>
            <a:r>
              <a:rPr lang="en-GB" sz="1800" dirty="0" err="1"/>
              <a:t>hr</a:t>
            </a:r>
            <a:endParaRPr lang="en-GB" sz="1800" dirty="0"/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GB" sz="1800" dirty="0"/>
              <a:t>Total </a:t>
            </a:r>
            <a:r>
              <a:rPr lang="en-GB" sz="1800" dirty="0" err="1"/>
              <a:t>timesteps</a:t>
            </a:r>
            <a:r>
              <a:rPr lang="en-GB" sz="1800" dirty="0"/>
              <a:t>: 40K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GB" sz="1800" dirty="0"/>
              <a:t>3.3 TB simulation data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GB" sz="1800" dirty="0"/>
              <a:t>ADIOS saved checkpoints at </a:t>
            </a:r>
            <a:r>
              <a:rPr lang="en-GB" sz="1800" dirty="0" smtClean="0"/>
              <a:t>20K</a:t>
            </a:r>
            <a:r>
              <a:rPr lang="en-GB" sz="1800" baseline="30000" dirty="0" smtClean="0"/>
              <a:t>th</a:t>
            </a:r>
            <a:r>
              <a:rPr lang="en-GB" sz="1800" dirty="0" smtClean="0"/>
              <a:t> </a:t>
            </a:r>
            <a:r>
              <a:rPr lang="en-GB" sz="1800" dirty="0" err="1"/>
              <a:t>timestep</a:t>
            </a:r>
            <a:r>
              <a:rPr lang="en-GB" sz="1800" dirty="0"/>
              <a:t> and validated the outputs at </a:t>
            </a:r>
            <a:r>
              <a:rPr lang="en-GB" sz="1800" dirty="0" smtClean="0"/>
              <a:t>40K</a:t>
            </a:r>
            <a:r>
              <a:rPr lang="en-GB" sz="1800" baseline="30000" dirty="0" smtClean="0"/>
              <a:t>th</a:t>
            </a:r>
            <a:r>
              <a:rPr lang="en-GB" sz="1800" dirty="0" smtClean="0"/>
              <a:t> </a:t>
            </a:r>
            <a:r>
              <a:rPr lang="en-GB" sz="1800" dirty="0" err="1" smtClean="0"/>
              <a:t>timestep</a:t>
            </a:r>
            <a:endParaRPr lang="en-GB" sz="1800" dirty="0"/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GB" sz="1800" dirty="0"/>
              <a:t>Avg. I/O performance: </a:t>
            </a:r>
            <a:r>
              <a:rPr lang="en-GB" sz="1800" b="1" dirty="0">
                <a:solidFill>
                  <a:srgbClr val="800000"/>
                </a:solidFill>
              </a:rPr>
              <a:t>22.5 GB/</a:t>
            </a:r>
            <a:r>
              <a:rPr lang="en-GB" sz="1800" b="1" dirty="0" smtClean="0">
                <a:solidFill>
                  <a:srgbClr val="800000"/>
                </a:solidFill>
              </a:rPr>
              <a:t>s </a:t>
            </a:r>
            <a:r>
              <a:rPr lang="en-GB" sz="1800" dirty="0" smtClean="0"/>
              <a:t>(compared to 20 GB/s with MPI-IO)</a:t>
            </a:r>
            <a:endParaRPr lang="en-GB" sz="1800" dirty="0"/>
          </a:p>
        </p:txBody>
      </p:sp>
      <p:sp>
        <p:nvSpPr>
          <p:cNvPr id="2" name="Rectangle 1"/>
          <p:cNvSpPr/>
          <p:nvPr/>
        </p:nvSpPr>
        <p:spPr>
          <a:xfrm>
            <a:off x="6451600" y="1778000"/>
            <a:ext cx="1701800" cy="1117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AWP-ODC</a:t>
            </a:r>
          </a:p>
        </p:txBody>
      </p:sp>
      <p:sp>
        <p:nvSpPr>
          <p:cNvPr id="5" name="Rectangle 4"/>
          <p:cNvSpPr/>
          <p:nvPr/>
        </p:nvSpPr>
        <p:spPr>
          <a:xfrm>
            <a:off x="5346700" y="3691468"/>
            <a:ext cx="1143000" cy="9821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ADIOS</a:t>
            </a:r>
          </a:p>
        </p:txBody>
      </p:sp>
      <p:pic>
        <p:nvPicPr>
          <p:cNvPr id="1946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4182533"/>
            <a:ext cx="19431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>
            <a:stCxn id="2" idx="2"/>
            <a:endCxn id="5" idx="0"/>
          </p:cNvCxnSpPr>
          <p:nvPr/>
        </p:nvCxnSpPr>
        <p:spPr>
          <a:xfrm flipH="1">
            <a:off x="5918200" y="2895601"/>
            <a:ext cx="1384300" cy="79586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2"/>
            <a:endCxn id="19461" idx="1"/>
          </p:cNvCxnSpPr>
          <p:nvPr/>
        </p:nvCxnSpPr>
        <p:spPr>
          <a:xfrm>
            <a:off x="5918200" y="4673600"/>
            <a:ext cx="977900" cy="80433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64" name="TextBox 13"/>
          <p:cNvSpPr txBox="1">
            <a:spLocks noChangeArrowheads="1"/>
          </p:cNvSpPr>
          <p:nvPr/>
        </p:nvSpPr>
        <p:spPr bwMode="auto">
          <a:xfrm>
            <a:off x="6535743" y="5935133"/>
            <a:ext cx="7659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L</a:t>
            </a:r>
            <a:r>
              <a:rPr lang="en-US" sz="1800" dirty="0" err="1" smtClean="0"/>
              <a:t>ustre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1057575" y="5825179"/>
            <a:ext cx="48606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(Supported by Norbert </a:t>
            </a:r>
            <a:r>
              <a:rPr lang="en-US" sz="1600" b="1" dirty="0" err="1" smtClean="0"/>
              <a:t>Podhorszki</a:t>
            </a:r>
            <a:r>
              <a:rPr lang="en-US" sz="1600" b="1" dirty="0" smtClean="0"/>
              <a:t>, Scott </a:t>
            </a:r>
            <a:r>
              <a:rPr lang="en-US" sz="1600" b="1" dirty="0" err="1" smtClean="0"/>
              <a:t>Klasky</a:t>
            </a:r>
            <a:r>
              <a:rPr lang="en-US" sz="1600" b="1" dirty="0" smtClean="0"/>
              <a:t>, Qing Liu, ORNL)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80043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ISMIO-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7" y="865717"/>
            <a:ext cx="8847666" cy="6635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527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SEISM-IO: IO Library for Integrated Seismic Modeling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92765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31356"/>
            <a:ext cx="7086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CPUs/GPUs Co-scheduling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4191009" y="2951037"/>
            <a:ext cx="5185834" cy="3231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/>
              <a:t>aprun</a:t>
            </a:r>
            <a:r>
              <a:rPr lang="en-US" sz="1200" i="1" dirty="0"/>
              <a:t> -n 50  &lt;GPU executable&gt; &lt;arguments&gt; &amp;</a:t>
            </a:r>
            <a:endParaRPr lang="en-US" sz="1200" dirty="0"/>
          </a:p>
          <a:p>
            <a:r>
              <a:rPr lang="en-US" sz="1200" i="1" dirty="0"/>
              <a:t>get the PID of the GPU job</a:t>
            </a:r>
            <a:endParaRPr lang="en-US" sz="1200" dirty="0"/>
          </a:p>
          <a:p>
            <a:r>
              <a:rPr lang="en-US" sz="1200" i="1" dirty="0" err="1"/>
              <a:t>cybershake_coscheduling.py</a:t>
            </a:r>
            <a:r>
              <a:rPr lang="en-US" sz="1200" i="1" dirty="0"/>
              <a:t>:</a:t>
            </a:r>
            <a:endParaRPr lang="en-US" sz="1200" dirty="0"/>
          </a:p>
          <a:p>
            <a:r>
              <a:rPr lang="en-US" sz="1200" i="1" dirty="0"/>
              <a:t>       build all the </a:t>
            </a:r>
            <a:r>
              <a:rPr lang="en-US" sz="1200" i="1" dirty="0" err="1"/>
              <a:t>cybershake</a:t>
            </a:r>
            <a:r>
              <a:rPr lang="en-US" sz="1200" i="1" dirty="0"/>
              <a:t> input files</a:t>
            </a:r>
            <a:endParaRPr lang="en-US" sz="1200" dirty="0"/>
          </a:p>
          <a:p>
            <a:r>
              <a:rPr lang="en-US" sz="1200" i="1" dirty="0"/>
              <a:t>      divide up the nodes and work among a customizable number of jobs</a:t>
            </a:r>
            <a:endParaRPr lang="en-US" sz="1200" dirty="0"/>
          </a:p>
          <a:p>
            <a:r>
              <a:rPr lang="en-US" sz="1200" i="1" dirty="0"/>
              <a:t>       for each job:</a:t>
            </a:r>
            <a:endParaRPr lang="en-US" sz="1200" dirty="0"/>
          </a:p>
          <a:p>
            <a:r>
              <a:rPr lang="en-US" sz="1200" i="1" dirty="0"/>
              <a:t>               fork </a:t>
            </a:r>
            <a:r>
              <a:rPr lang="en-US" sz="1200" i="1" dirty="0" err="1"/>
              <a:t>extract_sgt.py</a:t>
            </a:r>
            <a:r>
              <a:rPr lang="en-US" sz="1200" i="1" dirty="0"/>
              <a:t> cores --&gt; performs pre-processing and launches </a:t>
            </a:r>
            <a:endParaRPr lang="en-US" sz="1200" i="1" dirty="0" smtClean="0"/>
          </a:p>
          <a:p>
            <a:r>
              <a:rPr lang="en-US" sz="1200" i="1" dirty="0" smtClean="0"/>
              <a:t>		"</a:t>
            </a:r>
            <a:r>
              <a:rPr lang="en-US" sz="1200" i="1" dirty="0" err="1"/>
              <a:t>aprun</a:t>
            </a:r>
            <a:r>
              <a:rPr lang="en-US" sz="1200" i="1" dirty="0"/>
              <a:t> -n &lt;cores per job&gt; -N 15 -r 1 &lt;</a:t>
            </a:r>
            <a:r>
              <a:rPr lang="en-US" sz="1200" i="1" dirty="0" err="1"/>
              <a:t>cpu</a:t>
            </a:r>
            <a:r>
              <a:rPr lang="en-US" sz="1200" i="1" dirty="0"/>
              <a:t> executable A&gt;&amp;"</a:t>
            </a:r>
            <a:endParaRPr lang="en-US" sz="1200" dirty="0"/>
          </a:p>
          <a:p>
            <a:r>
              <a:rPr lang="en-US" sz="1200" i="1" dirty="0"/>
              <a:t>               get PID of the CPU job</a:t>
            </a:r>
            <a:endParaRPr lang="en-US" sz="1200" dirty="0"/>
          </a:p>
          <a:p>
            <a:r>
              <a:rPr lang="en-US" sz="1200" i="1" dirty="0"/>
              <a:t>       while executable A jobs are running:</a:t>
            </a:r>
            <a:endParaRPr lang="en-US" sz="1200" dirty="0"/>
          </a:p>
          <a:p>
            <a:r>
              <a:rPr lang="en-US" sz="1200" i="1" dirty="0"/>
              <a:t>               check PIDs to see if job has completed</a:t>
            </a:r>
            <a:endParaRPr lang="en-US" sz="1200" dirty="0"/>
          </a:p>
          <a:p>
            <a:r>
              <a:rPr lang="en-US" sz="1200" i="1" dirty="0"/>
              <a:t>               if completed</a:t>
            </a:r>
            <a:r>
              <a:rPr lang="en-US" sz="1200" i="1" dirty="0" smtClean="0"/>
              <a:t>: launch </a:t>
            </a:r>
            <a:endParaRPr lang="en-US" sz="1200" dirty="0"/>
          </a:p>
          <a:p>
            <a:r>
              <a:rPr lang="en-US" sz="1200" i="1" dirty="0"/>
              <a:t>                   </a:t>
            </a:r>
            <a:r>
              <a:rPr lang="en-US" sz="1200" i="1" dirty="0" smtClean="0"/>
              <a:t>  “</a:t>
            </a:r>
            <a:r>
              <a:rPr lang="en-US" sz="1200" i="1" dirty="0" err="1"/>
              <a:t>aprun</a:t>
            </a:r>
            <a:r>
              <a:rPr lang="en-US" sz="1200" i="1" dirty="0"/>
              <a:t> -n &lt;cores per job&gt; -N 15 -r 1 &lt;</a:t>
            </a:r>
            <a:r>
              <a:rPr lang="en-US" sz="1200" i="1" dirty="0" err="1"/>
              <a:t>cpu</a:t>
            </a:r>
            <a:r>
              <a:rPr lang="en-US" sz="1200" i="1" dirty="0"/>
              <a:t> executable B&gt;&amp;”</a:t>
            </a:r>
            <a:endParaRPr lang="en-US" sz="1200" dirty="0"/>
          </a:p>
          <a:p>
            <a:r>
              <a:rPr lang="en-US" sz="1200" i="1" dirty="0"/>
              <a:t>        while executable B </a:t>
            </a:r>
            <a:r>
              <a:rPr lang="en-US" sz="1200" i="1" dirty="0" smtClean="0"/>
              <a:t>jobs </a:t>
            </a:r>
            <a:r>
              <a:rPr lang="en-US" sz="1200" i="1" dirty="0"/>
              <a:t>are running:</a:t>
            </a:r>
            <a:endParaRPr lang="en-US" sz="1200" dirty="0"/>
          </a:p>
          <a:p>
            <a:r>
              <a:rPr lang="en-US" sz="1200" i="1" dirty="0"/>
              <a:t>               check for completion</a:t>
            </a:r>
            <a:endParaRPr lang="en-US" sz="1200" dirty="0"/>
          </a:p>
          <a:p>
            <a:r>
              <a:rPr lang="en-US" sz="1200" i="1" dirty="0"/>
              <a:t>check for GPU job completion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467100" y="1411920"/>
            <a:ext cx="5562600" cy="1775785"/>
          </a:xfrm>
        </p:spPr>
        <p:txBody>
          <a:bodyPr>
            <a:normAutofit/>
          </a:bodyPr>
          <a:lstStyle/>
          <a:p>
            <a:pPr lvl="1" eaLnBrk="1" hangingPunct="1"/>
            <a:r>
              <a:rPr lang="en-US" sz="1800" b="1" dirty="0" smtClean="0">
                <a:latin typeface="Calibri" charset="0"/>
              </a:rPr>
              <a:t>CPUs run </a:t>
            </a:r>
            <a:r>
              <a:rPr lang="en-GB" sz="1800" b="1" dirty="0" smtClean="0">
                <a:latin typeface="Calibri" charset="0"/>
              </a:rPr>
              <a:t>reciprocity</a:t>
            </a:r>
            <a:r>
              <a:rPr lang="en-GB" sz="1800" b="1" dirty="0">
                <a:latin typeface="Calibri" charset="0"/>
              </a:rPr>
              <a:t>-based seismogram and intensity </a:t>
            </a:r>
            <a:r>
              <a:rPr lang="en-GB" sz="1800" b="1" dirty="0" smtClean="0">
                <a:latin typeface="Calibri" charset="0"/>
              </a:rPr>
              <a:t>computations</a:t>
            </a:r>
            <a:endParaRPr lang="en-GB" sz="1800" b="1" dirty="0">
              <a:latin typeface="Calibri" charset="0"/>
            </a:endParaRPr>
          </a:p>
          <a:p>
            <a:pPr lvl="1" eaLnBrk="1" hangingPunct="1"/>
            <a:r>
              <a:rPr lang="en-GB" sz="1800" b="1" dirty="0">
                <a:latin typeface="Calibri" charset="0"/>
              </a:rPr>
              <a:t>Run multiple MPI jobs on compute nodes using Node Managers (</a:t>
            </a:r>
            <a:r>
              <a:rPr lang="en-GB" sz="1800" b="1" dirty="0" smtClean="0">
                <a:latin typeface="Calibri" charset="0"/>
              </a:rPr>
              <a:t>MOM</a:t>
            </a:r>
            <a:r>
              <a:rPr lang="en-GB" sz="1800" b="1" dirty="0">
                <a:latin typeface="Calibri" charset="0"/>
              </a:rPr>
              <a:t>)</a:t>
            </a:r>
          </a:p>
        </p:txBody>
      </p:sp>
      <p:pic>
        <p:nvPicPr>
          <p:cNvPr id="5" name="Picture 4" descr="CyberShake workflow flow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57" y="1943098"/>
            <a:ext cx="4131733" cy="413173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18851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330200" y="673915"/>
            <a:ext cx="8229600" cy="865716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Calibri" charset="0"/>
              </a:rPr>
              <a:t>Post-processing on CPUs: API for </a:t>
            </a:r>
            <a:r>
              <a:rPr lang="en-US" sz="3600" dirty="0" err="1" smtClean="0">
                <a:latin typeface="Calibri" charset="0"/>
              </a:rPr>
              <a:t>Pthreads</a:t>
            </a:r>
            <a:endParaRPr lang="en-US" sz="3600" dirty="0">
              <a:latin typeface="Calibri" charset="0"/>
            </a:endParaRP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>
          <a:xfrm>
            <a:off x="165100" y="1514234"/>
            <a:ext cx="3835400" cy="4035671"/>
          </a:xfrm>
        </p:spPr>
        <p:txBody>
          <a:bodyPr>
            <a:normAutofit/>
          </a:bodyPr>
          <a:lstStyle/>
          <a:p>
            <a:pPr eaLnBrk="1" hangingPunct="1"/>
            <a:r>
              <a:rPr lang="en-GB" sz="2400" dirty="0" smtClean="0">
                <a:latin typeface="Calibri" charset="0"/>
              </a:rPr>
              <a:t>AWP</a:t>
            </a:r>
            <a:r>
              <a:rPr lang="en-GB" sz="2400" dirty="0">
                <a:latin typeface="Calibri" charset="0"/>
              </a:rPr>
              <a:t>-API lets individual </a:t>
            </a:r>
            <a:r>
              <a:rPr lang="en-GB" sz="2400" dirty="0" err="1">
                <a:latin typeface="Calibri" charset="0"/>
              </a:rPr>
              <a:t>pthreads</a:t>
            </a:r>
            <a:r>
              <a:rPr lang="en-GB" sz="2400" dirty="0">
                <a:latin typeface="Calibri" charset="0"/>
              </a:rPr>
              <a:t> make use of CPUs: post-processing </a:t>
            </a:r>
            <a:endParaRPr lang="en-GB" sz="2400" dirty="0" smtClean="0">
              <a:latin typeface="Calibri" charset="0"/>
            </a:endParaRPr>
          </a:p>
          <a:p>
            <a:pPr lvl="1"/>
            <a:r>
              <a:rPr lang="en-GB" sz="1800" dirty="0" err="1" smtClean="0">
                <a:latin typeface="Calibri" charset="0"/>
              </a:rPr>
              <a:t>Vmag</a:t>
            </a:r>
            <a:r>
              <a:rPr lang="en-GB" sz="1800" dirty="0">
                <a:latin typeface="Calibri" charset="0"/>
              </a:rPr>
              <a:t>, SGT</a:t>
            </a:r>
            <a:r>
              <a:rPr lang="en-GB" sz="1800" dirty="0" smtClean="0">
                <a:latin typeface="Calibri" charset="0"/>
              </a:rPr>
              <a:t>, seismograms</a:t>
            </a:r>
            <a:endParaRPr lang="en-GB" sz="1800" dirty="0">
              <a:latin typeface="Calibri" charset="0"/>
            </a:endParaRPr>
          </a:p>
          <a:p>
            <a:pPr lvl="1"/>
            <a:r>
              <a:rPr lang="en-GB" sz="1800" dirty="0">
                <a:latin typeface="Calibri" charset="0"/>
              </a:rPr>
              <a:t>S</a:t>
            </a:r>
            <a:r>
              <a:rPr lang="en-GB" sz="1800" dirty="0" smtClean="0">
                <a:latin typeface="Calibri" charset="0"/>
              </a:rPr>
              <a:t>tatistics </a:t>
            </a:r>
            <a:r>
              <a:rPr lang="en-GB" sz="1800" dirty="0">
                <a:latin typeface="Calibri" charset="0"/>
              </a:rPr>
              <a:t>(real-time performance measuring</a:t>
            </a:r>
            <a:r>
              <a:rPr lang="en-GB" sz="1800" dirty="0" smtClean="0">
                <a:latin typeface="Calibri" charset="0"/>
              </a:rPr>
              <a:t>)</a:t>
            </a:r>
            <a:endParaRPr lang="en-GB" sz="1800" dirty="0">
              <a:latin typeface="Calibri" charset="0"/>
            </a:endParaRPr>
          </a:p>
          <a:p>
            <a:pPr lvl="1"/>
            <a:r>
              <a:rPr lang="en-GB" sz="1800" dirty="0" smtClean="0">
                <a:latin typeface="Calibri" charset="0"/>
              </a:rPr>
              <a:t>Adaptive</a:t>
            </a:r>
            <a:r>
              <a:rPr lang="en-GB" sz="1800" dirty="0">
                <a:latin typeface="Calibri" charset="0"/>
              </a:rPr>
              <a:t>/interactive control </a:t>
            </a:r>
            <a:r>
              <a:rPr lang="en-GB" sz="1800" dirty="0" smtClean="0">
                <a:latin typeface="Calibri" charset="0"/>
              </a:rPr>
              <a:t>tools</a:t>
            </a:r>
            <a:endParaRPr lang="en-GB" sz="1800" dirty="0">
              <a:latin typeface="Calibri" charset="0"/>
            </a:endParaRPr>
          </a:p>
          <a:p>
            <a:pPr lvl="1"/>
            <a:r>
              <a:rPr lang="en-GB" sz="1800" dirty="0" smtClean="0">
                <a:latin typeface="Calibri" charset="0"/>
              </a:rPr>
              <a:t>In-situ visualization</a:t>
            </a:r>
            <a:endParaRPr lang="en-GB" sz="1800" dirty="0">
              <a:latin typeface="Calibri" charset="0"/>
            </a:endParaRPr>
          </a:p>
          <a:p>
            <a:pPr lvl="1" eaLnBrk="1" hangingPunct="1"/>
            <a:r>
              <a:rPr lang="en-GB" sz="1800" dirty="0">
                <a:latin typeface="Calibri" charset="0"/>
              </a:rPr>
              <a:t>Output writing is introduced as a </a:t>
            </a:r>
            <a:r>
              <a:rPr lang="en-GB" sz="1800" dirty="0" err="1">
                <a:latin typeface="Calibri" charset="0"/>
              </a:rPr>
              <a:t>pthread</a:t>
            </a:r>
            <a:r>
              <a:rPr lang="en-GB" sz="1800" dirty="0">
                <a:latin typeface="Calibri" charset="0"/>
              </a:rPr>
              <a:t> that uses the API</a:t>
            </a:r>
          </a:p>
        </p:txBody>
      </p:sp>
      <p:pic>
        <p:nvPicPr>
          <p:cNvPr id="15" name="Picture 14">
            <a:hlinkClick r:id="rId3" action="ppaction://hlinksldjump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1520581"/>
            <a:ext cx="5727700" cy="478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nip Single Corner Rectangle 55"/>
          <p:cNvSpPr/>
          <p:nvPr/>
        </p:nvSpPr>
        <p:spPr>
          <a:xfrm>
            <a:off x="5668895" y="1806618"/>
            <a:ext cx="2632395" cy="4802598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alpha val="20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Snip Single Corner Rectangle 54"/>
          <p:cNvSpPr/>
          <p:nvPr/>
        </p:nvSpPr>
        <p:spPr>
          <a:xfrm>
            <a:off x="5422007" y="1706034"/>
            <a:ext cx="2632395" cy="4802598"/>
          </a:xfrm>
          <a:prstGeom prst="snip1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alpha val="20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Snip Single Corner Rectangle 53"/>
          <p:cNvSpPr/>
          <p:nvPr/>
        </p:nvSpPr>
        <p:spPr>
          <a:xfrm>
            <a:off x="5165975" y="1614594"/>
            <a:ext cx="2632395" cy="4802598"/>
          </a:xfrm>
          <a:prstGeom prst="snip1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alpha val="20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79" y="2287044"/>
            <a:ext cx="1159736" cy="1196289"/>
          </a:xfrm>
          <a:prstGeom prst="rect">
            <a:avLst/>
          </a:prstGeom>
        </p:spPr>
      </p:pic>
      <p:sp>
        <p:nvSpPr>
          <p:cNvPr id="20" name="Snip Single Corner Rectangle 19"/>
          <p:cNvSpPr/>
          <p:nvPr/>
        </p:nvSpPr>
        <p:spPr>
          <a:xfrm>
            <a:off x="4899834" y="1540424"/>
            <a:ext cx="2632395" cy="4802598"/>
          </a:xfrm>
          <a:prstGeom prst="snip1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alpha val="20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436386" y="1746209"/>
            <a:ext cx="1487640" cy="39138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Initialize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5436386" y="3794266"/>
            <a:ext cx="1487640" cy="39138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Calculate SGT</a:t>
            </a:r>
            <a:endParaRPr lang="en-US" sz="1200" dirty="0"/>
          </a:p>
        </p:txBody>
      </p:sp>
      <p:sp>
        <p:nvSpPr>
          <p:cNvPr id="17" name="Diamond 16"/>
          <p:cNvSpPr/>
          <p:nvPr/>
        </p:nvSpPr>
        <p:spPr>
          <a:xfrm>
            <a:off x="5442698" y="2470243"/>
            <a:ext cx="1481328" cy="914400"/>
          </a:xfrm>
          <a:prstGeom prst="diamond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Is the signal received?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5436386" y="5768840"/>
            <a:ext cx="1487640" cy="39138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Write out - MPI-IO</a:t>
            </a:r>
            <a:endParaRPr lang="en-US" sz="1200" dirty="0"/>
          </a:p>
        </p:txBody>
      </p:sp>
      <p:sp>
        <p:nvSpPr>
          <p:cNvPr id="19" name="Diamond 18"/>
          <p:cNvSpPr/>
          <p:nvPr/>
        </p:nvSpPr>
        <p:spPr>
          <a:xfrm>
            <a:off x="5442698" y="4511221"/>
            <a:ext cx="1481328" cy="914400"/>
          </a:xfrm>
          <a:prstGeom prst="diamond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Is it time to write out?</a:t>
            </a:r>
            <a:endParaRPr lang="en-US" sz="1200" dirty="0"/>
          </a:p>
        </p:txBody>
      </p:sp>
      <p:sp>
        <p:nvSpPr>
          <p:cNvPr id="57" name="Rectangle 56"/>
          <p:cNvSpPr/>
          <p:nvPr/>
        </p:nvSpPr>
        <p:spPr>
          <a:xfrm>
            <a:off x="1930901" y="335134"/>
            <a:ext cx="2128656" cy="63399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242308" y="467660"/>
            <a:ext cx="1484484" cy="47829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Initialize simulation</a:t>
            </a:r>
            <a:endParaRPr lang="en-US" sz="1200" dirty="0"/>
          </a:p>
        </p:txBody>
      </p:sp>
      <p:sp>
        <p:nvSpPr>
          <p:cNvPr id="5" name="Rounded Rectangle 4"/>
          <p:cNvSpPr/>
          <p:nvPr/>
        </p:nvSpPr>
        <p:spPr>
          <a:xfrm>
            <a:off x="2245464" y="1162718"/>
            <a:ext cx="1484484" cy="39138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Initialize modules</a:t>
            </a:r>
            <a:endParaRPr lang="en-US" sz="1200" dirty="0"/>
          </a:p>
        </p:txBody>
      </p:sp>
      <p:sp>
        <p:nvSpPr>
          <p:cNvPr id="7" name="Rounded Rectangle 6"/>
          <p:cNvSpPr/>
          <p:nvPr/>
        </p:nvSpPr>
        <p:spPr>
          <a:xfrm>
            <a:off x="2427258" y="1893667"/>
            <a:ext cx="1100202" cy="63922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Start computation on GPU</a:t>
            </a:r>
            <a:endParaRPr lang="en-US" sz="1200" dirty="0"/>
          </a:p>
        </p:txBody>
      </p:sp>
      <p:sp>
        <p:nvSpPr>
          <p:cNvPr id="8" name="Diamond 7"/>
          <p:cNvSpPr/>
          <p:nvPr/>
        </p:nvSpPr>
        <p:spPr>
          <a:xfrm>
            <a:off x="2245464" y="3024941"/>
            <a:ext cx="1481328" cy="916783"/>
          </a:xfrm>
          <a:prstGeom prst="diamond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Specified time step?</a:t>
            </a:r>
            <a:endParaRPr lang="en-US" sz="1200" dirty="0"/>
          </a:p>
        </p:txBody>
      </p:sp>
      <p:sp>
        <p:nvSpPr>
          <p:cNvPr id="10" name="Rounded Rectangle 9"/>
          <p:cNvSpPr/>
          <p:nvPr/>
        </p:nvSpPr>
        <p:spPr>
          <a:xfrm>
            <a:off x="2239152" y="4333109"/>
            <a:ext cx="1484484" cy="39138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Copy velocity data and signal modules</a:t>
            </a:r>
            <a:endParaRPr lang="en-US" sz="1200" dirty="0"/>
          </a:p>
        </p:txBody>
      </p:sp>
      <p:cxnSp>
        <p:nvCxnSpPr>
          <p:cNvPr id="31" name="Curved Connector 30"/>
          <p:cNvCxnSpPr>
            <a:stCxn id="4" idx="2"/>
            <a:endCxn id="5" idx="0"/>
          </p:cNvCxnSpPr>
          <p:nvPr/>
        </p:nvCxnSpPr>
        <p:spPr>
          <a:xfrm rot="16200000" flipH="1">
            <a:off x="2877748" y="1052760"/>
            <a:ext cx="216760" cy="3156"/>
          </a:xfrm>
          <a:prstGeom prst="curvedConnector3">
            <a:avLst>
              <a:gd name="adj1" fmla="val 50000"/>
            </a:avLst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>
            <a:stCxn id="5" idx="2"/>
            <a:endCxn id="7" idx="0"/>
          </p:cNvCxnSpPr>
          <p:nvPr/>
        </p:nvCxnSpPr>
        <p:spPr>
          <a:xfrm rot="5400000">
            <a:off x="2812751" y="1718712"/>
            <a:ext cx="339564" cy="10347"/>
          </a:xfrm>
          <a:prstGeom prst="curvedConnector3">
            <a:avLst>
              <a:gd name="adj1" fmla="val 50000"/>
            </a:avLst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hape 40"/>
          <p:cNvCxnSpPr>
            <a:stCxn id="8" idx="3"/>
            <a:endCxn id="7" idx="3"/>
          </p:cNvCxnSpPr>
          <p:nvPr/>
        </p:nvCxnSpPr>
        <p:spPr>
          <a:xfrm flipH="1" flipV="1">
            <a:off x="3527460" y="2213280"/>
            <a:ext cx="199332" cy="1270053"/>
          </a:xfrm>
          <a:prstGeom prst="bentConnector3">
            <a:avLst>
              <a:gd name="adj1" fmla="val -114683"/>
            </a:avLst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>
            <a:stCxn id="8" idx="2"/>
            <a:endCxn id="10" idx="0"/>
          </p:cNvCxnSpPr>
          <p:nvPr/>
        </p:nvCxnSpPr>
        <p:spPr>
          <a:xfrm rot="5400000">
            <a:off x="2788069" y="4135049"/>
            <a:ext cx="391385" cy="4734"/>
          </a:xfrm>
          <a:prstGeom prst="curvedConnector3">
            <a:avLst>
              <a:gd name="adj1" fmla="val 50000"/>
            </a:avLst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2239152" y="6099095"/>
            <a:ext cx="1484484" cy="39138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Finalize</a:t>
            </a:r>
            <a:endParaRPr lang="en-US" sz="1200" dirty="0"/>
          </a:p>
        </p:txBody>
      </p:sp>
      <p:sp>
        <p:nvSpPr>
          <p:cNvPr id="59" name="Diamond 58"/>
          <p:cNvSpPr/>
          <p:nvPr/>
        </p:nvSpPr>
        <p:spPr>
          <a:xfrm>
            <a:off x="2239152" y="4999515"/>
            <a:ext cx="1481328" cy="916783"/>
          </a:xfrm>
          <a:prstGeom prst="diamond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More time steps?</a:t>
            </a:r>
            <a:endParaRPr lang="en-US" sz="1200" dirty="0"/>
          </a:p>
        </p:txBody>
      </p:sp>
      <p:cxnSp>
        <p:nvCxnSpPr>
          <p:cNvPr id="61" name="Curved Connector 60"/>
          <p:cNvCxnSpPr>
            <a:stCxn id="10" idx="2"/>
            <a:endCxn id="59" idx="0"/>
          </p:cNvCxnSpPr>
          <p:nvPr/>
        </p:nvCxnSpPr>
        <p:spPr>
          <a:xfrm rot="5400000">
            <a:off x="2843095" y="4861215"/>
            <a:ext cx="275021" cy="1578"/>
          </a:xfrm>
          <a:prstGeom prst="curvedConnector3">
            <a:avLst>
              <a:gd name="adj1" fmla="val 50000"/>
            </a:avLst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hape 62"/>
          <p:cNvCxnSpPr>
            <a:stCxn id="59" idx="3"/>
          </p:cNvCxnSpPr>
          <p:nvPr/>
        </p:nvCxnSpPr>
        <p:spPr>
          <a:xfrm flipV="1">
            <a:off x="3720480" y="3483333"/>
            <a:ext cx="234075" cy="1974574"/>
          </a:xfrm>
          <a:prstGeom prst="bentConnector2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urved Connector 64"/>
          <p:cNvCxnSpPr>
            <a:stCxn id="59" idx="2"/>
          </p:cNvCxnSpPr>
          <p:nvPr/>
        </p:nvCxnSpPr>
        <p:spPr>
          <a:xfrm rot="16200000" flipH="1">
            <a:off x="2889207" y="6006906"/>
            <a:ext cx="182797" cy="1579"/>
          </a:xfrm>
          <a:prstGeom prst="curvedConnector3">
            <a:avLst>
              <a:gd name="adj1" fmla="val 50000"/>
            </a:avLst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urved Connector 66"/>
          <p:cNvCxnSpPr/>
          <p:nvPr/>
        </p:nvCxnSpPr>
        <p:spPr>
          <a:xfrm rot="16200000" flipH="1">
            <a:off x="6021823" y="2295977"/>
            <a:ext cx="319613" cy="2846"/>
          </a:xfrm>
          <a:prstGeom prst="curvedConnector3">
            <a:avLst>
              <a:gd name="adj1" fmla="val 50000"/>
            </a:avLst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/>
          <p:nvPr/>
        </p:nvCxnSpPr>
        <p:spPr>
          <a:xfrm rot="5400000">
            <a:off x="5976973" y="3587876"/>
            <a:ext cx="409623" cy="3156"/>
          </a:xfrm>
          <a:prstGeom prst="curvedConnector3">
            <a:avLst>
              <a:gd name="adj1" fmla="val 50000"/>
            </a:avLst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/>
          <p:nvPr/>
        </p:nvCxnSpPr>
        <p:spPr>
          <a:xfrm rot="16200000" flipH="1">
            <a:off x="6018999" y="4346858"/>
            <a:ext cx="325570" cy="3156"/>
          </a:xfrm>
          <a:prstGeom prst="curvedConnector3">
            <a:avLst>
              <a:gd name="adj1" fmla="val 50000"/>
            </a:avLst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/>
          <p:cNvCxnSpPr/>
          <p:nvPr/>
        </p:nvCxnSpPr>
        <p:spPr>
          <a:xfrm flipV="1">
            <a:off x="6924026" y="2927443"/>
            <a:ext cx="1588" cy="2040978"/>
          </a:xfrm>
          <a:prstGeom prst="bentConnector3">
            <a:avLst>
              <a:gd name="adj1" fmla="val 14395466"/>
            </a:avLst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/>
          <p:nvPr/>
        </p:nvCxnSpPr>
        <p:spPr>
          <a:xfrm rot="5400000">
            <a:off x="6010175" y="5595652"/>
            <a:ext cx="343219" cy="3156"/>
          </a:xfrm>
          <a:prstGeom prst="curvedConnector3">
            <a:avLst>
              <a:gd name="adj1" fmla="val 50000"/>
            </a:avLst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hape 76"/>
          <p:cNvCxnSpPr/>
          <p:nvPr/>
        </p:nvCxnSpPr>
        <p:spPr>
          <a:xfrm flipV="1">
            <a:off x="6924026" y="4968420"/>
            <a:ext cx="223939" cy="996113"/>
          </a:xfrm>
          <a:prstGeom prst="bentConnector2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stCxn id="7" idx="1"/>
          </p:cNvCxnSpPr>
          <p:nvPr/>
        </p:nvCxnSpPr>
        <p:spPr>
          <a:xfrm rot="10800000" flipV="1">
            <a:off x="1805622" y="2213280"/>
            <a:ext cx="621637" cy="319612"/>
          </a:xfrm>
          <a:prstGeom prst="curvedConnector3">
            <a:avLst>
              <a:gd name="adj1" fmla="val 50000"/>
            </a:avLst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urved Connector 82"/>
          <p:cNvCxnSpPr>
            <a:stCxn id="6" idx="3"/>
          </p:cNvCxnSpPr>
          <p:nvPr/>
        </p:nvCxnSpPr>
        <p:spPr>
          <a:xfrm>
            <a:off x="1805615" y="2885189"/>
            <a:ext cx="621644" cy="444431"/>
          </a:xfrm>
          <a:prstGeom prst="curvedConnector3">
            <a:avLst>
              <a:gd name="adj1" fmla="val 50000"/>
            </a:avLst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2432169" y="27358"/>
            <a:ext cx="109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Main thread</a:t>
            </a:r>
            <a:endParaRPr lang="en-US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645879" y="1983705"/>
            <a:ext cx="1159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GPU</a:t>
            </a:r>
            <a:endParaRPr lang="en-US" sz="1400" dirty="0"/>
          </a:p>
        </p:txBody>
      </p:sp>
      <p:cxnSp>
        <p:nvCxnSpPr>
          <p:cNvPr id="98" name="Shape 97"/>
          <p:cNvCxnSpPr>
            <a:stCxn id="5" idx="3"/>
            <a:endCxn id="14" idx="0"/>
          </p:cNvCxnSpPr>
          <p:nvPr/>
        </p:nvCxnSpPr>
        <p:spPr>
          <a:xfrm>
            <a:off x="3729948" y="1358411"/>
            <a:ext cx="2450258" cy="387798"/>
          </a:xfrm>
          <a:prstGeom prst="bentConnector2">
            <a:avLst/>
          </a:prstGeom>
          <a:ln>
            <a:solidFill>
              <a:schemeClr val="accent1">
                <a:lumMod val="75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Elbow Connector 103"/>
          <p:cNvCxnSpPr/>
          <p:nvPr/>
        </p:nvCxnSpPr>
        <p:spPr>
          <a:xfrm>
            <a:off x="6180206" y="1358411"/>
            <a:ext cx="189179" cy="182013"/>
          </a:xfrm>
          <a:prstGeom prst="bentConnector3">
            <a:avLst>
              <a:gd name="adj1" fmla="val 102314"/>
            </a:avLst>
          </a:prstGeom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07"/>
          <p:cNvCxnSpPr/>
          <p:nvPr/>
        </p:nvCxnSpPr>
        <p:spPr>
          <a:xfrm>
            <a:off x="6369385" y="1358411"/>
            <a:ext cx="189179" cy="182013"/>
          </a:xfrm>
          <a:prstGeom prst="bentConnector3">
            <a:avLst>
              <a:gd name="adj1" fmla="val 102314"/>
            </a:avLst>
          </a:prstGeom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Elbow Connector 108"/>
          <p:cNvCxnSpPr/>
          <p:nvPr/>
        </p:nvCxnSpPr>
        <p:spPr>
          <a:xfrm>
            <a:off x="6558564" y="1358411"/>
            <a:ext cx="189179" cy="182013"/>
          </a:xfrm>
          <a:prstGeom prst="bentConnector3">
            <a:avLst>
              <a:gd name="adj1" fmla="val 102314"/>
            </a:avLst>
          </a:prstGeom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110"/>
          <p:cNvCxnSpPr>
            <a:stCxn id="10" idx="3"/>
            <a:endCxn id="17" idx="1"/>
          </p:cNvCxnSpPr>
          <p:nvPr/>
        </p:nvCxnSpPr>
        <p:spPr>
          <a:xfrm flipV="1">
            <a:off x="3723636" y="2927443"/>
            <a:ext cx="1719062" cy="1601359"/>
          </a:xfrm>
          <a:prstGeom prst="bentConnector3">
            <a:avLst>
              <a:gd name="adj1" fmla="val 50000"/>
            </a:avLst>
          </a:prstGeom>
          <a:ln>
            <a:solidFill>
              <a:schemeClr val="accent1">
                <a:lumMod val="75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Elbow Connector 112"/>
          <p:cNvCxnSpPr/>
          <p:nvPr/>
        </p:nvCxnSpPr>
        <p:spPr>
          <a:xfrm>
            <a:off x="4579759" y="3026529"/>
            <a:ext cx="320075" cy="1588"/>
          </a:xfrm>
          <a:prstGeom prst="bentConnector3">
            <a:avLst>
              <a:gd name="adj1" fmla="val 50000"/>
            </a:avLst>
          </a:prstGeom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Elbow Connector 113"/>
          <p:cNvCxnSpPr/>
          <p:nvPr/>
        </p:nvCxnSpPr>
        <p:spPr>
          <a:xfrm>
            <a:off x="4579759" y="3175753"/>
            <a:ext cx="320075" cy="1588"/>
          </a:xfrm>
          <a:prstGeom prst="bentConnector3">
            <a:avLst>
              <a:gd name="adj1" fmla="val 50000"/>
            </a:avLst>
          </a:prstGeom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Elbow Connector 114"/>
          <p:cNvCxnSpPr/>
          <p:nvPr/>
        </p:nvCxnSpPr>
        <p:spPr>
          <a:xfrm>
            <a:off x="4579759" y="3328032"/>
            <a:ext cx="320075" cy="1588"/>
          </a:xfrm>
          <a:prstGeom prst="bentConnector3">
            <a:avLst>
              <a:gd name="adj1" fmla="val 50000"/>
            </a:avLst>
          </a:prstGeom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4899834" y="792069"/>
            <a:ext cx="3401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Modules on other CPUs on XK7</a:t>
            </a:r>
            <a:endParaRPr lang="en-US" sz="1400" dirty="0"/>
          </a:p>
        </p:txBody>
      </p:sp>
      <p:sp>
        <p:nvSpPr>
          <p:cNvPr id="117" name="TextBox 116"/>
          <p:cNvSpPr txBox="1"/>
          <p:nvPr/>
        </p:nvSpPr>
        <p:spPr>
          <a:xfrm>
            <a:off x="2977359" y="3939429"/>
            <a:ext cx="3520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yes</a:t>
            </a:r>
            <a:endParaRPr lang="en-US" sz="1000" dirty="0"/>
          </a:p>
        </p:txBody>
      </p:sp>
      <p:sp>
        <p:nvSpPr>
          <p:cNvPr id="118" name="TextBox 117"/>
          <p:cNvSpPr txBox="1"/>
          <p:nvPr/>
        </p:nvSpPr>
        <p:spPr>
          <a:xfrm>
            <a:off x="3624946" y="3237112"/>
            <a:ext cx="3296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no</a:t>
            </a:r>
            <a:endParaRPr lang="en-US" sz="1000" dirty="0"/>
          </a:p>
        </p:txBody>
      </p:sp>
      <p:sp>
        <p:nvSpPr>
          <p:cNvPr id="119" name="TextBox 118"/>
          <p:cNvSpPr txBox="1"/>
          <p:nvPr/>
        </p:nvSpPr>
        <p:spPr>
          <a:xfrm>
            <a:off x="3624946" y="5211686"/>
            <a:ext cx="3520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yes</a:t>
            </a:r>
            <a:endParaRPr lang="en-US" sz="1000" dirty="0"/>
          </a:p>
        </p:txBody>
      </p:sp>
      <p:sp>
        <p:nvSpPr>
          <p:cNvPr id="120" name="TextBox 119"/>
          <p:cNvSpPr txBox="1"/>
          <p:nvPr/>
        </p:nvSpPr>
        <p:spPr>
          <a:xfrm>
            <a:off x="6180206" y="5425620"/>
            <a:ext cx="3520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yes</a:t>
            </a:r>
            <a:endParaRPr lang="en-US" sz="1000" dirty="0"/>
          </a:p>
        </p:txBody>
      </p:sp>
      <p:sp>
        <p:nvSpPr>
          <p:cNvPr id="121" name="TextBox 120"/>
          <p:cNvSpPr txBox="1"/>
          <p:nvPr/>
        </p:nvSpPr>
        <p:spPr>
          <a:xfrm>
            <a:off x="6180206" y="3384643"/>
            <a:ext cx="3520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yes</a:t>
            </a:r>
            <a:endParaRPr lang="en-US" sz="1000" dirty="0"/>
          </a:p>
        </p:txBody>
      </p:sp>
      <p:sp>
        <p:nvSpPr>
          <p:cNvPr id="122" name="TextBox 121"/>
          <p:cNvSpPr txBox="1"/>
          <p:nvPr/>
        </p:nvSpPr>
        <p:spPr>
          <a:xfrm>
            <a:off x="2977359" y="5841422"/>
            <a:ext cx="3296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no</a:t>
            </a:r>
            <a:endParaRPr lang="en-US" sz="1000" dirty="0"/>
          </a:p>
        </p:txBody>
      </p:sp>
      <p:sp>
        <p:nvSpPr>
          <p:cNvPr id="123" name="TextBox 122"/>
          <p:cNvSpPr txBox="1"/>
          <p:nvPr/>
        </p:nvSpPr>
        <p:spPr>
          <a:xfrm>
            <a:off x="6818356" y="4722199"/>
            <a:ext cx="3296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no</a:t>
            </a:r>
            <a:endParaRPr lang="en-US" sz="1000" dirty="0"/>
          </a:p>
        </p:txBody>
      </p:sp>
      <p:sp>
        <p:nvSpPr>
          <p:cNvPr id="53" name="Rounded Rectangle 52"/>
          <p:cNvSpPr/>
          <p:nvPr/>
        </p:nvSpPr>
        <p:spPr>
          <a:xfrm>
            <a:off x="2235117" y="467660"/>
            <a:ext cx="1484484" cy="478298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60" name="Rounded Rectangle 59"/>
          <p:cNvSpPr/>
          <p:nvPr/>
        </p:nvSpPr>
        <p:spPr>
          <a:xfrm>
            <a:off x="2245465" y="1162718"/>
            <a:ext cx="1484484" cy="391385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" name="Oval 1"/>
          <p:cNvSpPr/>
          <p:nvPr/>
        </p:nvSpPr>
        <p:spPr>
          <a:xfrm>
            <a:off x="3719601" y="1292267"/>
            <a:ext cx="132298" cy="13228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437606" y="1893668"/>
            <a:ext cx="1100202" cy="639225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645879" y="2287044"/>
            <a:ext cx="1159742" cy="1196289"/>
          </a:xfrm>
          <a:prstGeom prst="rect">
            <a:avLst/>
          </a:prstGeom>
          <a:noFill/>
          <a:ln w="762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3719601" y="1292955"/>
            <a:ext cx="132298" cy="13228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3721207" y="1292267"/>
            <a:ext cx="132298" cy="13228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3723636" y="1292955"/>
            <a:ext cx="132298" cy="13228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5436386" y="1746209"/>
            <a:ext cx="1487640" cy="391385"/>
          </a:xfrm>
          <a:prstGeom prst="rect">
            <a:avLst/>
          </a:prstGeom>
          <a:noFill/>
          <a:ln w="762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Initialize</a:t>
            </a:r>
            <a:endParaRPr lang="en-US" sz="1200" dirty="0"/>
          </a:p>
        </p:txBody>
      </p:sp>
      <p:sp>
        <p:nvSpPr>
          <p:cNvPr id="72" name="Diamond 71"/>
          <p:cNvSpPr/>
          <p:nvPr/>
        </p:nvSpPr>
        <p:spPr>
          <a:xfrm>
            <a:off x="2239152" y="3028117"/>
            <a:ext cx="1481328" cy="916783"/>
          </a:xfrm>
          <a:prstGeom prst="diamond">
            <a:avLst/>
          </a:prstGeom>
          <a:noFill/>
          <a:ln w="762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74" name="Oval 73"/>
          <p:cNvSpPr/>
          <p:nvPr/>
        </p:nvSpPr>
        <p:spPr>
          <a:xfrm>
            <a:off x="3655058" y="3417189"/>
            <a:ext cx="132298" cy="13228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Diamond 75"/>
          <p:cNvSpPr/>
          <p:nvPr/>
        </p:nvSpPr>
        <p:spPr>
          <a:xfrm>
            <a:off x="5422007" y="2482269"/>
            <a:ext cx="1481328" cy="914400"/>
          </a:xfrm>
          <a:prstGeom prst="diamond">
            <a:avLst/>
          </a:prstGeom>
          <a:noFill/>
          <a:ln w="762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78" name="Oval 77"/>
          <p:cNvSpPr/>
          <p:nvPr/>
        </p:nvSpPr>
        <p:spPr>
          <a:xfrm>
            <a:off x="2911210" y="3878756"/>
            <a:ext cx="132298" cy="13228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/>
          <p:cNvSpPr/>
          <p:nvPr/>
        </p:nvSpPr>
        <p:spPr>
          <a:xfrm>
            <a:off x="2242308" y="4333109"/>
            <a:ext cx="1484484" cy="391385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80" name="Oval 79"/>
          <p:cNvSpPr/>
          <p:nvPr/>
        </p:nvSpPr>
        <p:spPr>
          <a:xfrm>
            <a:off x="3663799" y="4476744"/>
            <a:ext cx="132298" cy="13228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5422007" y="3794266"/>
            <a:ext cx="1487640" cy="391385"/>
          </a:xfrm>
          <a:prstGeom prst="rect">
            <a:avLst/>
          </a:prstGeom>
          <a:noFill/>
          <a:ln w="762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86" name="Diamond 85"/>
          <p:cNvSpPr/>
          <p:nvPr/>
        </p:nvSpPr>
        <p:spPr>
          <a:xfrm>
            <a:off x="5436386" y="4511220"/>
            <a:ext cx="1481328" cy="914400"/>
          </a:xfrm>
          <a:prstGeom prst="diamond">
            <a:avLst/>
          </a:prstGeom>
          <a:noFill/>
          <a:ln w="762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87" name="Rectangle 86"/>
          <p:cNvSpPr/>
          <p:nvPr/>
        </p:nvSpPr>
        <p:spPr>
          <a:xfrm>
            <a:off x="5430074" y="5768840"/>
            <a:ext cx="1487640" cy="391385"/>
          </a:xfrm>
          <a:prstGeom prst="rect">
            <a:avLst/>
          </a:prstGeom>
          <a:noFill/>
          <a:ln w="762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88" name="Diamond 87"/>
          <p:cNvSpPr/>
          <p:nvPr/>
        </p:nvSpPr>
        <p:spPr>
          <a:xfrm>
            <a:off x="2242308" y="4999515"/>
            <a:ext cx="1481328" cy="916783"/>
          </a:xfrm>
          <a:prstGeom prst="diamond">
            <a:avLst/>
          </a:prstGeom>
          <a:noFill/>
          <a:ln w="762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89" name="Oval 88"/>
          <p:cNvSpPr/>
          <p:nvPr/>
        </p:nvSpPr>
        <p:spPr>
          <a:xfrm>
            <a:off x="3643337" y="5391763"/>
            <a:ext cx="132298" cy="13228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99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6055 0.00278 L 0.26142 0.05275 " pathEditMode="relative" ptsTypes="AAA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5435E-6 -0.00023 L 0.28224 0.00115 L 0.28328 0.02614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4" y="13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6627E-7 -0.00024 L 0.30238 0.00115 L 0.30359 0.02637 " pathEditMode="relative" rAng="0" ptsTypes="AAA">
                                      <p:cBhvr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71" y="131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1142E-6 -0.00023 L 0.32216 0.00092 L 0.32355 0.02614 " pathEditMode="relative" rAng="0" ptsTypes="AAA">
                                      <p:cBhvr>
                                        <p:cTn id="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78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51 0.00902 0.01719 0.01827 0.02031 -0.01157 C 0.02344 -0.04142 0.06354 -0.15618 0.01927 -0.17863 C -0.02499 -0.20107 -0.19822 -0.16845 -0.24492 -0.14646 C -0.29161 -0.12448 -0.2956 -0.07289 -0.26037 -0.04744 C -0.22513 -0.02199 -0.08054 0.00138 -0.03367 0.00647 C 0.0132 0.01156 0.01198 0.01411 0.02118 -0.01666 C 0.03038 -0.04744 0.0684 -0.15734 0.02118 -0.17863 C -0.02603 -0.19991 -0.21576 -0.1659 -0.26228 -0.14392 C -0.3088 -0.12194 -0.30185 -0.07173 -0.25742 -0.04628 C -0.21298 -0.02083 -0.04235 0.02915 0.00486 0.00902 C 0.05208 -0.01111 0.07187 -0.14276 0.02604 -0.16706 C -0.01978 -0.19135 -0.22374 -0.15896 -0.26991 -0.13744 C -0.31609 -0.11592 -0.29734 -0.06317 -0.25065 -0.03841 C -0.20395 -0.01366 -0.03471 0.03331 0.01059 0.01156 C 0.0559 -0.01019 0.06978 -0.14554 0.02118 -0.1696 C -0.02742 -0.19366 -0.23485 -0.15503 -0.28068 -0.13351 C -0.3265 -0.11199 -0.29942 -0.06502 -0.2536 -0.04096 C -0.20777 -0.01689 -0.04704 0.00185 -0.00572 0.01041 " pathEditMode="relative" ptsTypes="aaaaaaaaaaaaaaaaaaA">
                                      <p:cBhvr>
                                        <p:cTn id="9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2911E-6 4.70615E-6 L -4.32911E-6 0.04882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575 -0.00115 L 0.08489 -0.23507 L 0.17168 -0.23392 " pathEditMode="relative" ptsTypes="AAAA">
                                      <p:cBhvr>
                                        <p:cTn id="11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4.93753E-6 L 0.02829 4.93753E-6 L 0.02829 -0.47432 L -0.02309 -0.47293 " pathEditMode="relative" rAng="0" ptsTypes="AAAA">
                                      <p:cBhvr>
                                        <p:cTn id="134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-23716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10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9 -0.47293 C -0.10571 -0.46183 -0.18834 -0.45072 -0.23139 -0.43707 C -0.27443 -0.42342 -0.28016 -0.40954 -0.28155 -0.39079 C -0.28294 -0.37205 -0.2852 -0.34429 -0.24007 -0.32508 C -0.19493 -0.30588 -0.05885 -0.2684 -0.01059 -0.27511 C 0.03766 -0.28182 0.04513 -0.33341 0.04929 -0.36511 C 0.05346 -0.39681 0.06231 -0.45442 0.01458 -0.4653 C -0.03316 -0.47617 -0.19407 -0.45373 -0.23729 -0.43059 C -0.28051 -0.40745 -0.2845 -0.35262 -0.24493 -0.32647 C -0.20535 -0.30033 -0.04878 -0.26446 3.01337E-6 -0.27372 C 0.04877 -0.28297 0.04929 -0.351 0.04825 -0.38177 C 0.04721 -0.41254 0.03957 -0.44956 -0.00677 -0.45882 C -0.05312 -0.46807 -0.18556 -0.4565 -0.22948 -0.43707 C -0.27339 -0.41763 -0.30325 -0.36835 -0.26992 -0.34197 C -0.23659 -0.3156 -0.08367 -0.27557 -0.02986 -0.27881 C 0.02395 -0.28205 0.04339 -0.33272 0.05311 -0.36118 C 0.06283 -0.38964 0.04929 -0.43128 0.02899 -0.44979 C 0.00868 -0.4683 -0.02083 -0.47525 -0.06839 -0.47178 C -0.11596 -0.4683 -0.22583 -0.45419 -0.25656 -0.4292 C -0.28728 -0.40421 -0.28346 -0.34799 -0.25256 -0.32138 C -0.22167 -0.29477 -0.14651 -0.28228 -0.07134 -0.26979 " pathEditMode="relative" rAng="0" ptsTypes="aaaaaaaaaaaaaaaaaaaaA">
                                      <p:cBhvr>
                                        <p:cTn id="136" dur="5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1" y="1025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5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5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60" grpId="0" animBg="1"/>
      <p:bldP spid="60" grpId="1" animBg="1"/>
      <p:bldP spid="2" grpId="0" animBg="1"/>
      <p:bldP spid="2" grpId="1" animBg="1"/>
      <p:bldP spid="2" grpId="2" animBg="1"/>
      <p:bldP spid="62" grpId="0" animBg="1"/>
      <p:bldP spid="62" grpId="1" animBg="1"/>
      <p:bldP spid="3" grpId="0" animBg="1"/>
      <p:bldP spid="3" grpId="1" animBg="1"/>
      <p:bldP spid="64" grpId="0" animBg="1"/>
      <p:bldP spid="64" grpId="1" animBg="1"/>
      <p:bldP spid="64" grpId="2" animBg="1"/>
      <p:bldP spid="66" grpId="0" animBg="1"/>
      <p:bldP spid="66" grpId="1" animBg="1"/>
      <p:bldP spid="66" grpId="2" animBg="1"/>
      <p:bldP spid="68" grpId="0" animBg="1"/>
      <p:bldP spid="68" grpId="1" animBg="1"/>
      <p:bldP spid="68" grpId="2" animBg="1"/>
      <p:bldP spid="70" grpId="0" animBg="1"/>
      <p:bldP spid="70" grpId="1" animBg="1"/>
      <p:bldP spid="72" grpId="0" animBg="1"/>
      <p:bldP spid="72" grpId="1" animBg="1"/>
      <p:bldP spid="74" grpId="0" animBg="1"/>
      <p:bldP spid="74" grpId="1" animBg="1"/>
      <p:bldP spid="74" grpId="2" animBg="1"/>
      <p:bldP spid="76" grpId="0" animBg="1"/>
      <p:bldP spid="76" grpId="1" animBg="1"/>
      <p:bldP spid="76" grpId="2" animBg="1"/>
      <p:bldP spid="78" grpId="0" animBg="1"/>
      <p:bldP spid="78" grpId="1" animBg="1"/>
      <p:bldP spid="78" grpId="2" animBg="1"/>
      <p:bldP spid="79" grpId="0" animBg="1"/>
      <p:bldP spid="79" grpId="1" animBg="1"/>
      <p:bldP spid="80" grpId="0" animBg="1"/>
      <p:bldP spid="80" grpId="1" animBg="1"/>
      <p:bldP spid="80" grpId="2" animBg="1"/>
      <p:bldP spid="82" grpId="0" animBg="1"/>
      <p:bldP spid="82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89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017" name="Rectangle 25"/>
          <p:cNvSpPr>
            <a:spLocks noGrp="1" noChangeArrowheads="1"/>
          </p:cNvSpPr>
          <p:nvPr>
            <p:ph type="title"/>
          </p:nvPr>
        </p:nvSpPr>
        <p:spPr>
          <a:xfrm>
            <a:off x="304800" y="622300"/>
            <a:ext cx="8686800" cy="457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10" charset="-128"/>
                <a:cs typeface="ＭＳ Ｐゴシック" pitchFamily="-110" charset="-128"/>
              </a:rPr>
              <a:t>Probabilistic Seismic Hazard Model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58422" y="1892177"/>
            <a:ext cx="3582515" cy="1600200"/>
            <a:chOff x="5458416" y="1892177"/>
            <a:chExt cx="3582515" cy="1600200"/>
          </a:xfrm>
        </p:grpSpPr>
        <p:grpSp>
          <p:nvGrpSpPr>
            <p:cNvPr id="5" name="Group 4"/>
            <p:cNvGrpSpPr/>
            <p:nvPr/>
          </p:nvGrpSpPr>
          <p:grpSpPr>
            <a:xfrm>
              <a:off x="5458416" y="1892177"/>
              <a:ext cx="3582515" cy="1600200"/>
              <a:chOff x="5458416" y="1892177"/>
              <a:chExt cx="3582515" cy="1600200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5459531" y="1892177"/>
                <a:ext cx="3581400" cy="1600200"/>
              </a:xfrm>
              <a:prstGeom prst="rect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5459531" y="1892177"/>
                <a:ext cx="3581400" cy="512064"/>
              </a:xfrm>
              <a:prstGeom prst="rect">
                <a:avLst/>
              </a:prstGeom>
              <a:solidFill>
                <a:srgbClr val="E9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632594" y="2049694"/>
                <a:ext cx="64633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0000FF"/>
                    </a:solidFill>
                  </a:rPr>
                  <a:t>Receiver</a:t>
                </a:r>
                <a:endParaRPr lang="en-US" sz="8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58" name="Freeform 57"/>
              <p:cNvSpPr/>
              <p:nvPr/>
            </p:nvSpPr>
            <p:spPr bwMode="auto">
              <a:xfrm>
                <a:off x="5458416" y="2010805"/>
                <a:ext cx="3582515" cy="482088"/>
              </a:xfrm>
              <a:custGeom>
                <a:avLst/>
                <a:gdLst>
                  <a:gd name="connsiteX0" fmla="*/ 0 w 3339523"/>
                  <a:gd name="connsiteY0" fmla="*/ 482088 h 482088"/>
                  <a:gd name="connsiteX1" fmla="*/ 117589 w 3339523"/>
                  <a:gd name="connsiteY1" fmla="*/ 352747 h 482088"/>
                  <a:gd name="connsiteX2" fmla="*/ 282214 w 3339523"/>
                  <a:gd name="connsiteY2" fmla="*/ 188132 h 482088"/>
                  <a:gd name="connsiteX3" fmla="*/ 470356 w 3339523"/>
                  <a:gd name="connsiteY3" fmla="*/ 23516 h 482088"/>
                  <a:gd name="connsiteX4" fmla="*/ 576186 w 3339523"/>
                  <a:gd name="connsiteY4" fmla="*/ 0 h 482088"/>
                  <a:gd name="connsiteX5" fmla="*/ 740810 w 3339523"/>
                  <a:gd name="connsiteY5" fmla="*/ 141099 h 482088"/>
                  <a:gd name="connsiteX6" fmla="*/ 905434 w 3339523"/>
                  <a:gd name="connsiteY6" fmla="*/ 282198 h 482088"/>
                  <a:gd name="connsiteX7" fmla="*/ 1034782 w 3339523"/>
                  <a:gd name="connsiteY7" fmla="*/ 376264 h 482088"/>
                  <a:gd name="connsiteX8" fmla="*/ 3339523 w 3339523"/>
                  <a:gd name="connsiteY8" fmla="*/ 364505 h 482088"/>
                  <a:gd name="connsiteX9" fmla="*/ 3339523 w 3339523"/>
                  <a:gd name="connsiteY9" fmla="*/ 364505 h 482088"/>
                  <a:gd name="connsiteX10" fmla="*/ 3339523 w 3339523"/>
                  <a:gd name="connsiteY10" fmla="*/ 364505 h 482088"/>
                  <a:gd name="connsiteX11" fmla="*/ 3339523 w 3339523"/>
                  <a:gd name="connsiteY11" fmla="*/ 364505 h 482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39523" h="482088">
                    <a:moveTo>
                      <a:pt x="0" y="482088"/>
                    </a:moveTo>
                    <a:lnTo>
                      <a:pt x="117589" y="352747"/>
                    </a:lnTo>
                    <a:lnTo>
                      <a:pt x="282214" y="188132"/>
                    </a:lnTo>
                    <a:lnTo>
                      <a:pt x="470356" y="23516"/>
                    </a:lnTo>
                    <a:lnTo>
                      <a:pt x="576186" y="0"/>
                    </a:lnTo>
                    <a:lnTo>
                      <a:pt x="740810" y="141099"/>
                    </a:lnTo>
                    <a:lnTo>
                      <a:pt x="905434" y="282198"/>
                    </a:lnTo>
                    <a:lnTo>
                      <a:pt x="1034782" y="376264"/>
                    </a:lnTo>
                    <a:lnTo>
                      <a:pt x="3339523" y="364505"/>
                    </a:lnTo>
                    <a:lnTo>
                      <a:pt x="3339523" y="364505"/>
                    </a:lnTo>
                    <a:lnTo>
                      <a:pt x="3339523" y="364505"/>
                    </a:lnTo>
                    <a:lnTo>
                      <a:pt x="3339523" y="364505"/>
                    </a:lnTo>
                  </a:path>
                </a:pathLst>
              </a:cu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-65" charset="0"/>
                </a:endParaRPr>
              </a:p>
            </p:txBody>
          </p:sp>
        </p:grpSp>
        <p:sp>
          <p:nvSpPr>
            <p:cNvPr id="14" name="Rectangle 13"/>
            <p:cNvSpPr>
              <a:spLocks noChangeAspect="1"/>
            </p:cNvSpPr>
            <p:nvPr/>
          </p:nvSpPr>
          <p:spPr bwMode="auto">
            <a:xfrm>
              <a:off x="7921916" y="2289687"/>
              <a:ext cx="91440" cy="9144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526331" y="2425577"/>
            <a:ext cx="1295400" cy="501651"/>
            <a:chOff x="6477000" y="4800600"/>
            <a:chExt cx="1295400" cy="501650"/>
          </a:xfrm>
        </p:grpSpPr>
        <p:sp>
          <p:nvSpPr>
            <p:cNvPr id="16" name="Freeform 15"/>
            <p:cNvSpPr/>
            <p:nvPr/>
          </p:nvSpPr>
          <p:spPr bwMode="auto">
            <a:xfrm>
              <a:off x="6477000" y="4800600"/>
              <a:ext cx="1295400" cy="277283"/>
            </a:xfrm>
            <a:custGeom>
              <a:avLst/>
              <a:gdLst>
                <a:gd name="connsiteX0" fmla="*/ 0 w 1727200"/>
                <a:gd name="connsiteY0" fmla="*/ 533400 h 582083"/>
                <a:gd name="connsiteX1" fmla="*/ 279400 w 1727200"/>
                <a:gd name="connsiteY1" fmla="*/ 577850 h 582083"/>
                <a:gd name="connsiteX2" fmla="*/ 628650 w 1727200"/>
                <a:gd name="connsiteY2" fmla="*/ 558800 h 582083"/>
                <a:gd name="connsiteX3" fmla="*/ 914400 w 1727200"/>
                <a:gd name="connsiteY3" fmla="*/ 488950 h 582083"/>
                <a:gd name="connsiteX4" fmla="*/ 1320800 w 1727200"/>
                <a:gd name="connsiteY4" fmla="*/ 285750 h 582083"/>
                <a:gd name="connsiteX5" fmla="*/ 1727200 w 1727200"/>
                <a:gd name="connsiteY5" fmla="*/ 0 h 58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7200" h="582083">
                  <a:moveTo>
                    <a:pt x="0" y="533400"/>
                  </a:moveTo>
                  <a:cubicBezTo>
                    <a:pt x="87312" y="553508"/>
                    <a:pt x="174625" y="573617"/>
                    <a:pt x="279400" y="577850"/>
                  </a:cubicBezTo>
                  <a:cubicBezTo>
                    <a:pt x="384175" y="582083"/>
                    <a:pt x="522817" y="573617"/>
                    <a:pt x="628650" y="558800"/>
                  </a:cubicBezTo>
                  <a:cubicBezTo>
                    <a:pt x="734483" y="543983"/>
                    <a:pt x="799042" y="534458"/>
                    <a:pt x="914400" y="488950"/>
                  </a:cubicBezTo>
                  <a:cubicBezTo>
                    <a:pt x="1029758" y="443442"/>
                    <a:pt x="1185333" y="367242"/>
                    <a:pt x="1320800" y="285750"/>
                  </a:cubicBezTo>
                  <a:cubicBezTo>
                    <a:pt x="1456267" y="204258"/>
                    <a:pt x="1727200" y="0"/>
                    <a:pt x="1727200" y="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6477000" y="4921250"/>
              <a:ext cx="143933" cy="304800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6553200" y="4800600"/>
              <a:ext cx="228600" cy="501650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221531" y="2400177"/>
            <a:ext cx="1739900" cy="908051"/>
            <a:chOff x="6172200" y="4775200"/>
            <a:chExt cx="1739900" cy="908050"/>
          </a:xfrm>
        </p:grpSpPr>
        <p:sp>
          <p:nvSpPr>
            <p:cNvPr id="20" name="Freeform 19"/>
            <p:cNvSpPr/>
            <p:nvPr/>
          </p:nvSpPr>
          <p:spPr bwMode="auto">
            <a:xfrm>
              <a:off x="6172200" y="4775200"/>
              <a:ext cx="1739900" cy="711200"/>
            </a:xfrm>
            <a:custGeom>
              <a:avLst/>
              <a:gdLst>
                <a:gd name="connsiteX0" fmla="*/ 0 w 1727200"/>
                <a:gd name="connsiteY0" fmla="*/ 533400 h 582083"/>
                <a:gd name="connsiteX1" fmla="*/ 279400 w 1727200"/>
                <a:gd name="connsiteY1" fmla="*/ 577850 h 582083"/>
                <a:gd name="connsiteX2" fmla="*/ 628650 w 1727200"/>
                <a:gd name="connsiteY2" fmla="*/ 558800 h 582083"/>
                <a:gd name="connsiteX3" fmla="*/ 914400 w 1727200"/>
                <a:gd name="connsiteY3" fmla="*/ 488950 h 582083"/>
                <a:gd name="connsiteX4" fmla="*/ 1320800 w 1727200"/>
                <a:gd name="connsiteY4" fmla="*/ 285750 h 582083"/>
                <a:gd name="connsiteX5" fmla="*/ 1727200 w 1727200"/>
                <a:gd name="connsiteY5" fmla="*/ 0 h 58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7200" h="582083">
                  <a:moveTo>
                    <a:pt x="0" y="533400"/>
                  </a:moveTo>
                  <a:cubicBezTo>
                    <a:pt x="87312" y="553508"/>
                    <a:pt x="174625" y="573617"/>
                    <a:pt x="279400" y="577850"/>
                  </a:cubicBezTo>
                  <a:cubicBezTo>
                    <a:pt x="384175" y="582083"/>
                    <a:pt x="522817" y="573617"/>
                    <a:pt x="628650" y="558800"/>
                  </a:cubicBezTo>
                  <a:cubicBezTo>
                    <a:pt x="734483" y="543983"/>
                    <a:pt x="799042" y="534458"/>
                    <a:pt x="914400" y="488950"/>
                  </a:cubicBezTo>
                  <a:cubicBezTo>
                    <a:pt x="1029758" y="443442"/>
                    <a:pt x="1185333" y="367242"/>
                    <a:pt x="1320800" y="285750"/>
                  </a:cubicBezTo>
                  <a:cubicBezTo>
                    <a:pt x="1456267" y="204258"/>
                    <a:pt x="1727200" y="0"/>
                    <a:pt x="1727200" y="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6180667" y="5283200"/>
              <a:ext cx="143933" cy="304800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6248400" y="5181600"/>
              <a:ext cx="228600" cy="501650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050331" y="2425577"/>
            <a:ext cx="533400" cy="501651"/>
            <a:chOff x="8001000" y="4800600"/>
            <a:chExt cx="533400" cy="501650"/>
          </a:xfrm>
        </p:grpSpPr>
        <p:sp>
          <p:nvSpPr>
            <p:cNvPr id="24" name="Freeform 23"/>
            <p:cNvSpPr/>
            <p:nvPr/>
          </p:nvSpPr>
          <p:spPr bwMode="auto">
            <a:xfrm flipH="1">
              <a:off x="8001000" y="4800600"/>
              <a:ext cx="533400" cy="304800"/>
            </a:xfrm>
            <a:custGeom>
              <a:avLst/>
              <a:gdLst>
                <a:gd name="connsiteX0" fmla="*/ 0 w 1727200"/>
                <a:gd name="connsiteY0" fmla="*/ 533400 h 582083"/>
                <a:gd name="connsiteX1" fmla="*/ 279400 w 1727200"/>
                <a:gd name="connsiteY1" fmla="*/ 577850 h 582083"/>
                <a:gd name="connsiteX2" fmla="*/ 628650 w 1727200"/>
                <a:gd name="connsiteY2" fmla="*/ 558800 h 582083"/>
                <a:gd name="connsiteX3" fmla="*/ 914400 w 1727200"/>
                <a:gd name="connsiteY3" fmla="*/ 488950 h 582083"/>
                <a:gd name="connsiteX4" fmla="*/ 1320800 w 1727200"/>
                <a:gd name="connsiteY4" fmla="*/ 285750 h 582083"/>
                <a:gd name="connsiteX5" fmla="*/ 1727200 w 1727200"/>
                <a:gd name="connsiteY5" fmla="*/ 0 h 58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7200" h="582083">
                  <a:moveTo>
                    <a:pt x="0" y="533400"/>
                  </a:moveTo>
                  <a:cubicBezTo>
                    <a:pt x="87312" y="553508"/>
                    <a:pt x="174625" y="573617"/>
                    <a:pt x="279400" y="577850"/>
                  </a:cubicBezTo>
                  <a:cubicBezTo>
                    <a:pt x="384175" y="582083"/>
                    <a:pt x="522817" y="573617"/>
                    <a:pt x="628650" y="558800"/>
                  </a:cubicBezTo>
                  <a:cubicBezTo>
                    <a:pt x="734483" y="543983"/>
                    <a:pt x="799042" y="534458"/>
                    <a:pt x="914400" y="488950"/>
                  </a:cubicBezTo>
                  <a:cubicBezTo>
                    <a:pt x="1029758" y="443442"/>
                    <a:pt x="1185333" y="367242"/>
                    <a:pt x="1320800" y="285750"/>
                  </a:cubicBezTo>
                  <a:cubicBezTo>
                    <a:pt x="1456267" y="204258"/>
                    <a:pt x="1727200" y="0"/>
                    <a:pt x="1727200" y="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 flipH="1">
              <a:off x="8382000" y="4902200"/>
              <a:ext cx="143933" cy="304800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 flipH="1">
              <a:off x="8229600" y="4800600"/>
              <a:ext cx="228600" cy="501650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217920" y="2395728"/>
            <a:ext cx="2362200" cy="711200"/>
            <a:chOff x="6184900" y="5765800"/>
            <a:chExt cx="2362200" cy="711200"/>
          </a:xfrm>
        </p:grpSpPr>
        <p:sp>
          <p:nvSpPr>
            <p:cNvPr id="28" name="Freeform 27"/>
            <p:cNvSpPr/>
            <p:nvPr/>
          </p:nvSpPr>
          <p:spPr bwMode="auto">
            <a:xfrm>
              <a:off x="6184900" y="5765800"/>
              <a:ext cx="1739900" cy="711200"/>
            </a:xfrm>
            <a:custGeom>
              <a:avLst/>
              <a:gdLst>
                <a:gd name="connsiteX0" fmla="*/ 0 w 1727200"/>
                <a:gd name="connsiteY0" fmla="*/ 533400 h 582083"/>
                <a:gd name="connsiteX1" fmla="*/ 279400 w 1727200"/>
                <a:gd name="connsiteY1" fmla="*/ 577850 h 582083"/>
                <a:gd name="connsiteX2" fmla="*/ 628650 w 1727200"/>
                <a:gd name="connsiteY2" fmla="*/ 558800 h 582083"/>
                <a:gd name="connsiteX3" fmla="*/ 914400 w 1727200"/>
                <a:gd name="connsiteY3" fmla="*/ 488950 h 582083"/>
                <a:gd name="connsiteX4" fmla="*/ 1320800 w 1727200"/>
                <a:gd name="connsiteY4" fmla="*/ 285750 h 582083"/>
                <a:gd name="connsiteX5" fmla="*/ 1727200 w 1727200"/>
                <a:gd name="connsiteY5" fmla="*/ 0 h 58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7200" h="582083">
                  <a:moveTo>
                    <a:pt x="0" y="533400"/>
                  </a:moveTo>
                  <a:cubicBezTo>
                    <a:pt x="87312" y="553508"/>
                    <a:pt x="174625" y="573617"/>
                    <a:pt x="279400" y="577850"/>
                  </a:cubicBezTo>
                  <a:cubicBezTo>
                    <a:pt x="384175" y="582083"/>
                    <a:pt x="522817" y="573617"/>
                    <a:pt x="628650" y="558800"/>
                  </a:cubicBezTo>
                  <a:cubicBezTo>
                    <a:pt x="734483" y="543983"/>
                    <a:pt x="799042" y="534458"/>
                    <a:pt x="914400" y="488950"/>
                  </a:cubicBezTo>
                  <a:cubicBezTo>
                    <a:pt x="1029758" y="443442"/>
                    <a:pt x="1185333" y="367242"/>
                    <a:pt x="1320800" y="285750"/>
                  </a:cubicBezTo>
                  <a:cubicBezTo>
                    <a:pt x="1456267" y="204258"/>
                    <a:pt x="1727200" y="0"/>
                    <a:pt x="1727200" y="0"/>
                  </a:cubicBezTo>
                </a:path>
              </a:pathLst>
            </a:cu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triangle" w="sm" len="med"/>
              <a:tailEnd type="none" w="sm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 rot="5141519">
              <a:off x="7821036" y="5647111"/>
              <a:ext cx="185422" cy="441223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6426200" y="5806017"/>
              <a:ext cx="1295400" cy="277283"/>
            </a:xfrm>
            <a:custGeom>
              <a:avLst/>
              <a:gdLst>
                <a:gd name="connsiteX0" fmla="*/ 0 w 1727200"/>
                <a:gd name="connsiteY0" fmla="*/ 533400 h 582083"/>
                <a:gd name="connsiteX1" fmla="*/ 279400 w 1727200"/>
                <a:gd name="connsiteY1" fmla="*/ 577850 h 582083"/>
                <a:gd name="connsiteX2" fmla="*/ 628650 w 1727200"/>
                <a:gd name="connsiteY2" fmla="*/ 558800 h 582083"/>
                <a:gd name="connsiteX3" fmla="*/ 914400 w 1727200"/>
                <a:gd name="connsiteY3" fmla="*/ 488950 h 582083"/>
                <a:gd name="connsiteX4" fmla="*/ 1320800 w 1727200"/>
                <a:gd name="connsiteY4" fmla="*/ 285750 h 582083"/>
                <a:gd name="connsiteX5" fmla="*/ 1727200 w 1727200"/>
                <a:gd name="connsiteY5" fmla="*/ 0 h 58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7200" h="582083">
                  <a:moveTo>
                    <a:pt x="0" y="533400"/>
                  </a:moveTo>
                  <a:cubicBezTo>
                    <a:pt x="87312" y="553508"/>
                    <a:pt x="174625" y="573617"/>
                    <a:pt x="279400" y="577850"/>
                  </a:cubicBezTo>
                  <a:cubicBezTo>
                    <a:pt x="384175" y="582083"/>
                    <a:pt x="522817" y="573617"/>
                    <a:pt x="628650" y="558800"/>
                  </a:cubicBezTo>
                  <a:cubicBezTo>
                    <a:pt x="734483" y="543983"/>
                    <a:pt x="799042" y="534458"/>
                    <a:pt x="914400" y="488950"/>
                  </a:cubicBezTo>
                  <a:cubicBezTo>
                    <a:pt x="1029758" y="443442"/>
                    <a:pt x="1185333" y="367242"/>
                    <a:pt x="1320800" y="285750"/>
                  </a:cubicBezTo>
                  <a:cubicBezTo>
                    <a:pt x="1456267" y="204258"/>
                    <a:pt x="1727200" y="0"/>
                    <a:pt x="1727200" y="0"/>
                  </a:cubicBezTo>
                </a:path>
              </a:pathLst>
            </a:cu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triangle" w="sm" len="med"/>
              <a:tailEnd type="none" w="sm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 flipH="1">
              <a:off x="8013700" y="5810250"/>
              <a:ext cx="533400" cy="304800"/>
            </a:xfrm>
            <a:custGeom>
              <a:avLst/>
              <a:gdLst>
                <a:gd name="connsiteX0" fmla="*/ 0 w 1727200"/>
                <a:gd name="connsiteY0" fmla="*/ 533400 h 582083"/>
                <a:gd name="connsiteX1" fmla="*/ 279400 w 1727200"/>
                <a:gd name="connsiteY1" fmla="*/ 577850 h 582083"/>
                <a:gd name="connsiteX2" fmla="*/ 628650 w 1727200"/>
                <a:gd name="connsiteY2" fmla="*/ 558800 h 582083"/>
                <a:gd name="connsiteX3" fmla="*/ 914400 w 1727200"/>
                <a:gd name="connsiteY3" fmla="*/ 488950 h 582083"/>
                <a:gd name="connsiteX4" fmla="*/ 1320800 w 1727200"/>
                <a:gd name="connsiteY4" fmla="*/ 285750 h 582083"/>
                <a:gd name="connsiteX5" fmla="*/ 1727200 w 1727200"/>
                <a:gd name="connsiteY5" fmla="*/ 0 h 58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7200" h="582083">
                  <a:moveTo>
                    <a:pt x="0" y="533400"/>
                  </a:moveTo>
                  <a:cubicBezTo>
                    <a:pt x="87312" y="553508"/>
                    <a:pt x="174625" y="573617"/>
                    <a:pt x="279400" y="577850"/>
                  </a:cubicBezTo>
                  <a:cubicBezTo>
                    <a:pt x="384175" y="582083"/>
                    <a:pt x="522817" y="573617"/>
                    <a:pt x="628650" y="558800"/>
                  </a:cubicBezTo>
                  <a:cubicBezTo>
                    <a:pt x="734483" y="543983"/>
                    <a:pt x="799042" y="534458"/>
                    <a:pt x="914400" y="488950"/>
                  </a:cubicBezTo>
                  <a:cubicBezTo>
                    <a:pt x="1029758" y="443442"/>
                    <a:pt x="1185333" y="367242"/>
                    <a:pt x="1320800" y="285750"/>
                  </a:cubicBezTo>
                  <a:cubicBezTo>
                    <a:pt x="1456267" y="204258"/>
                    <a:pt x="1727200" y="0"/>
                    <a:pt x="1727200" y="0"/>
                  </a:cubicBezTo>
                </a:path>
              </a:pathLst>
            </a:cu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triangle" w="sm" len="med"/>
              <a:tailEnd type="none" w="sm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32" name="Freeform 31"/>
            <p:cNvSpPr/>
            <p:nvPr/>
          </p:nvSpPr>
          <p:spPr bwMode="auto">
            <a:xfrm rot="5141519">
              <a:off x="7756822" y="5571569"/>
              <a:ext cx="284922" cy="768401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802275" y="2425581"/>
            <a:ext cx="724063" cy="311151"/>
            <a:chOff x="5752938" y="4800600"/>
            <a:chExt cx="724063" cy="311150"/>
          </a:xfrm>
        </p:grpSpPr>
        <p:grpSp>
          <p:nvGrpSpPr>
            <p:cNvPr id="34" name="Group 33"/>
            <p:cNvGrpSpPr/>
            <p:nvPr/>
          </p:nvGrpSpPr>
          <p:grpSpPr>
            <a:xfrm rot="10800000" flipH="1" flipV="1">
              <a:off x="6248401" y="4876800"/>
              <a:ext cx="228600" cy="234950"/>
              <a:chOff x="5943600" y="5181600"/>
              <a:chExt cx="228600" cy="234950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5943600" y="5187950"/>
                <a:ext cx="228600" cy="228600"/>
                <a:chOff x="5943600" y="5187950"/>
                <a:chExt cx="228600" cy="228600"/>
              </a:xfrm>
            </p:grpSpPr>
            <p:cxnSp>
              <p:nvCxnSpPr>
                <p:cNvPr id="38" name="Straight Connector 37"/>
                <p:cNvCxnSpPr/>
                <p:nvPr/>
              </p:nvCxnSpPr>
              <p:spPr bwMode="auto">
                <a:xfrm rot="5400000">
                  <a:off x="6070600" y="5257800"/>
                  <a:ext cx="76200" cy="76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med"/>
                </a:ln>
                <a:effectLst/>
              </p:spPr>
            </p:cxnSp>
            <p:cxnSp>
              <p:nvCxnSpPr>
                <p:cNvPr id="39" name="Straight Connector 38"/>
                <p:cNvCxnSpPr/>
                <p:nvPr/>
              </p:nvCxnSpPr>
              <p:spPr bwMode="auto">
                <a:xfrm rot="5400000" flipH="1" flipV="1">
                  <a:off x="6026150" y="5213350"/>
                  <a:ext cx="76200" cy="76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med"/>
                </a:ln>
                <a:effectLst/>
              </p:spPr>
            </p:cxnSp>
            <p:cxnSp>
              <p:nvCxnSpPr>
                <p:cNvPr id="40" name="Straight Connector 39"/>
                <p:cNvCxnSpPr/>
                <p:nvPr/>
              </p:nvCxnSpPr>
              <p:spPr bwMode="auto">
                <a:xfrm rot="5400000">
                  <a:off x="5943600" y="5187950"/>
                  <a:ext cx="228600" cy="22860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37" name="Straight Connector 36"/>
              <p:cNvCxnSpPr/>
              <p:nvPr/>
            </p:nvCxnSpPr>
            <p:spPr bwMode="auto">
              <a:xfrm rot="5400000">
                <a:off x="5943600" y="5181600"/>
                <a:ext cx="228600" cy="2286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5" name="TextBox 34"/>
            <p:cNvSpPr txBox="1"/>
            <p:nvPr/>
          </p:nvSpPr>
          <p:spPr>
            <a:xfrm>
              <a:off x="5752938" y="4800600"/>
              <a:ext cx="635323" cy="246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</a:rPr>
                <a:t>Source 1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605265" y="2863758"/>
            <a:ext cx="635323" cy="418491"/>
            <a:chOff x="5555928" y="5238750"/>
            <a:chExt cx="635323" cy="418490"/>
          </a:xfrm>
        </p:grpSpPr>
        <p:grpSp>
          <p:nvGrpSpPr>
            <p:cNvPr id="42" name="Group 41"/>
            <p:cNvGrpSpPr/>
            <p:nvPr/>
          </p:nvGrpSpPr>
          <p:grpSpPr>
            <a:xfrm>
              <a:off x="5943600" y="5238750"/>
              <a:ext cx="247650" cy="247650"/>
              <a:chOff x="5943600" y="5168900"/>
              <a:chExt cx="247650" cy="247650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5943600" y="5187950"/>
                <a:ext cx="228600" cy="228600"/>
                <a:chOff x="5943600" y="5187950"/>
                <a:chExt cx="228600" cy="228600"/>
              </a:xfrm>
            </p:grpSpPr>
            <p:cxnSp>
              <p:nvCxnSpPr>
                <p:cNvPr id="46" name="Straight Connector 45"/>
                <p:cNvCxnSpPr/>
                <p:nvPr/>
              </p:nvCxnSpPr>
              <p:spPr bwMode="auto">
                <a:xfrm rot="5400000">
                  <a:off x="6070600" y="5257800"/>
                  <a:ext cx="76200" cy="76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med"/>
                </a:ln>
                <a:effectLst/>
              </p:spPr>
            </p:cxnSp>
            <p:cxnSp>
              <p:nvCxnSpPr>
                <p:cNvPr id="47" name="Straight Connector 46"/>
                <p:cNvCxnSpPr/>
                <p:nvPr/>
              </p:nvCxnSpPr>
              <p:spPr bwMode="auto">
                <a:xfrm rot="5400000" flipH="1" flipV="1">
                  <a:off x="6026150" y="5213350"/>
                  <a:ext cx="76200" cy="76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med"/>
                </a:ln>
                <a:effectLst/>
              </p:spPr>
            </p:cxnSp>
            <p:cxnSp>
              <p:nvCxnSpPr>
                <p:cNvPr id="48" name="Straight Connector 47"/>
                <p:cNvCxnSpPr/>
                <p:nvPr/>
              </p:nvCxnSpPr>
              <p:spPr bwMode="auto">
                <a:xfrm rot="5400000">
                  <a:off x="5943600" y="5187950"/>
                  <a:ext cx="228600" cy="22860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45" name="Straight Connector 44"/>
              <p:cNvCxnSpPr/>
              <p:nvPr/>
            </p:nvCxnSpPr>
            <p:spPr bwMode="auto">
              <a:xfrm rot="5400000">
                <a:off x="5962650" y="5168900"/>
                <a:ext cx="228600" cy="2286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3" name="TextBox 42"/>
            <p:cNvSpPr txBox="1"/>
            <p:nvPr/>
          </p:nvSpPr>
          <p:spPr>
            <a:xfrm>
              <a:off x="5555928" y="5411020"/>
              <a:ext cx="635323" cy="246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</a:rPr>
                <a:t>Source 3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405614" y="2577971"/>
            <a:ext cx="635323" cy="528864"/>
            <a:chOff x="8356277" y="4953000"/>
            <a:chExt cx="635323" cy="528864"/>
          </a:xfrm>
        </p:grpSpPr>
        <p:grpSp>
          <p:nvGrpSpPr>
            <p:cNvPr id="50" name="Group 49"/>
            <p:cNvGrpSpPr/>
            <p:nvPr/>
          </p:nvGrpSpPr>
          <p:grpSpPr>
            <a:xfrm flipH="1">
              <a:off x="8515350" y="4953000"/>
              <a:ext cx="247650" cy="247650"/>
              <a:chOff x="5943600" y="5168900"/>
              <a:chExt cx="247650" cy="247650"/>
            </a:xfrm>
          </p:grpSpPr>
          <p:grpSp>
            <p:nvGrpSpPr>
              <p:cNvPr id="52" name="Group 63"/>
              <p:cNvGrpSpPr/>
              <p:nvPr/>
            </p:nvGrpSpPr>
            <p:grpSpPr>
              <a:xfrm>
                <a:off x="5943600" y="5187950"/>
                <a:ext cx="228600" cy="228600"/>
                <a:chOff x="5943600" y="5187950"/>
                <a:chExt cx="228600" cy="228600"/>
              </a:xfrm>
            </p:grpSpPr>
            <p:cxnSp>
              <p:nvCxnSpPr>
                <p:cNvPr id="54" name="Straight Connector 53"/>
                <p:cNvCxnSpPr/>
                <p:nvPr/>
              </p:nvCxnSpPr>
              <p:spPr bwMode="auto">
                <a:xfrm rot="5400000">
                  <a:off x="6070600" y="5257800"/>
                  <a:ext cx="76200" cy="76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med"/>
                </a:ln>
                <a:effectLst/>
              </p:spPr>
            </p:cxnSp>
            <p:cxnSp>
              <p:nvCxnSpPr>
                <p:cNvPr id="55" name="Straight Connector 54"/>
                <p:cNvCxnSpPr/>
                <p:nvPr/>
              </p:nvCxnSpPr>
              <p:spPr bwMode="auto">
                <a:xfrm rot="5400000" flipH="1" flipV="1">
                  <a:off x="6026150" y="5213350"/>
                  <a:ext cx="76200" cy="76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med"/>
                </a:ln>
                <a:effectLst/>
              </p:spPr>
            </p:cxnSp>
            <p:cxnSp>
              <p:nvCxnSpPr>
                <p:cNvPr id="56" name="Straight Connector 55"/>
                <p:cNvCxnSpPr/>
                <p:nvPr/>
              </p:nvCxnSpPr>
              <p:spPr bwMode="auto">
                <a:xfrm rot="5400000">
                  <a:off x="5943600" y="5187950"/>
                  <a:ext cx="228600" cy="22860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53" name="Straight Connector 52"/>
              <p:cNvCxnSpPr/>
              <p:nvPr/>
            </p:nvCxnSpPr>
            <p:spPr bwMode="auto">
              <a:xfrm rot="5400000">
                <a:off x="5962650" y="5168900"/>
                <a:ext cx="228600" cy="2286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51" name="TextBox 50"/>
            <p:cNvSpPr txBox="1"/>
            <p:nvPr/>
          </p:nvSpPr>
          <p:spPr>
            <a:xfrm>
              <a:off x="8356277" y="5235643"/>
              <a:ext cx="6353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</a:rPr>
                <a:t>Source 2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391157" y="3568577"/>
            <a:ext cx="3786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FF0000"/>
                </a:solidFill>
              </a:rPr>
              <a:t>M</a:t>
            </a:r>
            <a:r>
              <a:rPr lang="en-US" sz="1400" b="1" dirty="0" smtClean="0">
                <a:solidFill>
                  <a:srgbClr val="FF0000"/>
                </a:solidFill>
              </a:rPr>
              <a:t> sources to </a:t>
            </a:r>
            <a:r>
              <a:rPr lang="en-US" sz="1400" b="1" i="1" dirty="0" smtClean="0">
                <a:solidFill>
                  <a:srgbClr val="FF0000"/>
                </a:solidFill>
              </a:rPr>
              <a:t>N</a:t>
            </a:r>
            <a:r>
              <a:rPr lang="en-US" sz="1400" b="1" dirty="0" smtClean="0">
                <a:solidFill>
                  <a:srgbClr val="FF0000"/>
                </a:solidFill>
              </a:rPr>
              <a:t> receivers </a:t>
            </a:r>
            <a:r>
              <a:rPr lang="en-US" sz="1400" b="1" dirty="0" smtClean="0">
                <a:solidFill>
                  <a:srgbClr val="FF0000"/>
                </a:solidFill>
                <a:ea typeface="Wingdings"/>
                <a:cs typeface="Symbol" charset="2"/>
              </a:rPr>
              <a:t>requires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i="1" dirty="0" smtClean="0">
                <a:solidFill>
                  <a:srgbClr val="FF0000"/>
                </a:solidFill>
              </a:rPr>
              <a:t>M</a:t>
            </a:r>
            <a:r>
              <a:rPr lang="en-US" sz="1400" b="1" dirty="0" smtClean="0">
                <a:solidFill>
                  <a:srgbClr val="FF0000"/>
                </a:solidFill>
              </a:rPr>
              <a:t> simulations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63500" y="1391688"/>
            <a:ext cx="5181601" cy="3032979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1800" dirty="0" smtClean="0">
                <a:solidFill>
                  <a:srgbClr val="800000"/>
                </a:solidFill>
              </a:rPr>
              <a:t>Physics-based seismic </a:t>
            </a:r>
            <a:r>
              <a:rPr lang="en-US" sz="1800" dirty="0">
                <a:solidFill>
                  <a:srgbClr val="800000"/>
                </a:solidFill>
              </a:rPr>
              <a:t>h</a:t>
            </a:r>
            <a:r>
              <a:rPr lang="en-US" sz="1800" dirty="0" smtClean="0">
                <a:solidFill>
                  <a:srgbClr val="800000"/>
                </a:solidFill>
              </a:rPr>
              <a:t>azard model requires more than a few earthquake simulations</a:t>
            </a:r>
          </a:p>
          <a:p>
            <a:pPr lvl="1"/>
            <a:r>
              <a:rPr lang="en-US" sz="1600" b="1" dirty="0" smtClean="0"/>
              <a:t>Standard “forward” simulation computing 3-component seismograms from </a:t>
            </a:r>
            <a:r>
              <a:rPr lang="en-US" sz="1600" b="1" i="1" dirty="0" smtClean="0"/>
              <a:t>M</a:t>
            </a:r>
            <a:r>
              <a:rPr lang="en-US" sz="1600" b="1" dirty="0" smtClean="0"/>
              <a:t> sources at </a:t>
            </a:r>
            <a:r>
              <a:rPr lang="en-US" sz="1600" b="1" i="1" dirty="0" smtClean="0"/>
              <a:t>N</a:t>
            </a:r>
            <a:r>
              <a:rPr lang="en-US" sz="1600" b="1" dirty="0" smtClean="0"/>
              <a:t> sites requires </a:t>
            </a:r>
            <a:r>
              <a:rPr lang="en-US" sz="1600" b="1" i="1" dirty="0" smtClean="0"/>
              <a:t>M</a:t>
            </a:r>
            <a:r>
              <a:rPr lang="en-US" sz="1600" b="1" dirty="0" smtClean="0"/>
              <a:t> simulations (M &gt; 10</a:t>
            </a:r>
            <a:r>
              <a:rPr lang="en-US" sz="1600" b="1" baseline="30000" dirty="0" smtClean="0"/>
              <a:t>5</a:t>
            </a:r>
            <a:r>
              <a:rPr lang="en-US" sz="1600" b="1" dirty="0" smtClean="0"/>
              <a:t>, N ~ 10</a:t>
            </a:r>
            <a:r>
              <a:rPr lang="en-US" sz="1600" b="1" baseline="30000" dirty="0"/>
              <a:t>3</a:t>
            </a:r>
            <a:r>
              <a:rPr lang="en-US" sz="1600" b="1" dirty="0" smtClean="0"/>
              <a:t>)</a:t>
            </a:r>
          </a:p>
          <a:p>
            <a:pPr lvl="1"/>
            <a:r>
              <a:rPr lang="en-US" sz="1600" b="1" dirty="0" smtClean="0"/>
              <a:t>Strain Green tensor based “reciprocal” simulation computing 3-component seismograms for </a:t>
            </a:r>
            <a:r>
              <a:rPr lang="en-US" sz="1600" b="1" i="1" dirty="0" smtClean="0"/>
              <a:t>M</a:t>
            </a:r>
            <a:r>
              <a:rPr lang="en-US" sz="1600" b="1" dirty="0" smtClean="0"/>
              <a:t> sources at </a:t>
            </a:r>
            <a:r>
              <a:rPr lang="en-US" sz="1600" b="1" i="1" dirty="0" smtClean="0"/>
              <a:t>N</a:t>
            </a:r>
            <a:r>
              <a:rPr lang="en-US" sz="1600" b="1" dirty="0" smtClean="0"/>
              <a:t> sites requires only 3</a:t>
            </a:r>
            <a:r>
              <a:rPr lang="en-US" sz="1600" b="1" i="1" dirty="0" smtClean="0"/>
              <a:t>N</a:t>
            </a:r>
            <a:r>
              <a:rPr lang="en-US" sz="1600" b="1" dirty="0" smtClean="0"/>
              <a:t> simulations</a:t>
            </a:r>
          </a:p>
          <a:p>
            <a:pPr lvl="1"/>
            <a:r>
              <a:rPr lang="en-US" sz="1800" b="1" i="1" dirty="0">
                <a:solidFill>
                  <a:srgbClr val="800000"/>
                </a:solidFill>
              </a:rPr>
              <a:t>Use of reciprocity reduces CPU time by a factor of </a:t>
            </a:r>
            <a:r>
              <a:rPr lang="en-US" sz="1800" b="1" i="1" dirty="0" smtClean="0">
                <a:solidFill>
                  <a:srgbClr val="800000"/>
                </a:solidFill>
              </a:rPr>
              <a:t>~2,000</a:t>
            </a:r>
            <a:endParaRPr lang="en-US" sz="1600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5744019" y="3984090"/>
            <a:ext cx="26873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/>
              <a:t>U</a:t>
            </a:r>
            <a:r>
              <a:rPr lang="en-US" sz="2000" i="1" baseline="-25000" dirty="0"/>
              <a:t>n</a:t>
            </a:r>
            <a:r>
              <a:rPr lang="en-US" sz="2000" dirty="0"/>
              <a:t>(</a:t>
            </a:r>
            <a:r>
              <a:rPr lang="en-US" sz="2000" dirty="0" err="1"/>
              <a:t>r,r</a:t>
            </a:r>
            <a:r>
              <a:rPr lang="en-US" sz="2000" baseline="-25000" dirty="0" err="1"/>
              <a:t>s</a:t>
            </a:r>
            <a:r>
              <a:rPr lang="en-US" sz="2000" dirty="0"/>
              <a:t>)=</a:t>
            </a:r>
            <a:r>
              <a:rPr lang="en-US" sz="2000" b="1" i="1" dirty="0" err="1">
                <a:solidFill>
                  <a:srgbClr val="FF0000"/>
                </a:solidFill>
              </a:rPr>
              <a:t>G</a:t>
            </a:r>
            <a:r>
              <a:rPr lang="en-US" sz="2000" b="1" i="1" baseline="-25000" dirty="0" err="1">
                <a:solidFill>
                  <a:srgbClr val="FF0000"/>
                </a:solidFill>
              </a:rPr>
              <a:t>nj</a:t>
            </a:r>
            <a:r>
              <a:rPr lang="en-US" sz="2000" b="1" baseline="-25000" dirty="0" err="1">
                <a:solidFill>
                  <a:srgbClr val="FF0000"/>
                </a:solidFill>
              </a:rPr>
              <a:t>,i</a:t>
            </a:r>
            <a:r>
              <a:rPr lang="en-US" sz="2000" b="1" dirty="0">
                <a:solidFill>
                  <a:srgbClr val="FF0000"/>
                </a:solidFill>
              </a:rPr>
              <a:t>(</a:t>
            </a:r>
            <a:r>
              <a:rPr lang="en-US" sz="2000" b="1" dirty="0" err="1">
                <a:solidFill>
                  <a:srgbClr val="FF0000"/>
                </a:solidFill>
              </a:rPr>
              <a:t>r,r</a:t>
            </a:r>
            <a:r>
              <a:rPr lang="en-US" sz="2000" b="1" baseline="-25000" dirty="0" err="1">
                <a:solidFill>
                  <a:srgbClr val="FF0000"/>
                </a:solidFill>
              </a:rPr>
              <a:t>s</a:t>
            </a:r>
            <a:r>
              <a:rPr lang="en-US" sz="2000" b="1" dirty="0">
                <a:solidFill>
                  <a:srgbClr val="FF0000"/>
                </a:solidFill>
              </a:rPr>
              <a:t>)</a:t>
            </a:r>
            <a:r>
              <a:rPr lang="en-US" sz="2000" i="1" dirty="0" err="1"/>
              <a:t>M</a:t>
            </a:r>
            <a:r>
              <a:rPr lang="en-US" sz="2000" i="1" baseline="-25000" dirty="0" err="1"/>
              <a:t>ji</a:t>
            </a:r>
            <a:endParaRPr lang="en-US" sz="2000" i="1" baseline="-25000" dirty="0"/>
          </a:p>
        </p:txBody>
      </p:sp>
      <p:sp>
        <p:nvSpPr>
          <p:cNvPr id="7" name="Rectangle 6"/>
          <p:cNvSpPr/>
          <p:nvPr/>
        </p:nvSpPr>
        <p:spPr>
          <a:xfrm>
            <a:off x="5441674" y="3569287"/>
            <a:ext cx="3634876" cy="101566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defRPr/>
            </a:pPr>
            <a:endParaRPr lang="en-US" sz="2000" i="1" dirty="0" smtClean="0"/>
          </a:p>
          <a:p>
            <a:pPr>
              <a:defRPr/>
            </a:pPr>
            <a:r>
              <a:rPr lang="en-US" sz="2000" i="1" dirty="0" smtClean="0"/>
              <a:t>  U</a:t>
            </a:r>
            <a:r>
              <a:rPr lang="en-US" sz="2000" i="1" baseline="-25000" dirty="0" smtClean="0"/>
              <a:t>n</a:t>
            </a:r>
            <a:r>
              <a:rPr lang="en-US" sz="2000" dirty="0"/>
              <a:t>(</a:t>
            </a:r>
            <a:r>
              <a:rPr lang="en-US" sz="2000" dirty="0" err="1"/>
              <a:t>r,r</a:t>
            </a:r>
            <a:r>
              <a:rPr lang="en-US" sz="2000" baseline="-25000" dirty="0" err="1"/>
              <a:t>s</a:t>
            </a:r>
            <a:r>
              <a:rPr lang="en-US" sz="2000" dirty="0"/>
              <a:t>)=</a:t>
            </a:r>
            <a:r>
              <a:rPr lang="en-US" sz="2000" b="1" i="1" dirty="0">
                <a:solidFill>
                  <a:srgbClr val="0000FF"/>
                </a:solidFill>
              </a:rPr>
              <a:t>H</a:t>
            </a:r>
            <a:r>
              <a:rPr lang="en-US" sz="2000" b="1" dirty="0">
                <a:solidFill>
                  <a:srgbClr val="0000FF"/>
                </a:solidFill>
              </a:rPr>
              <a:t>(</a:t>
            </a:r>
            <a:r>
              <a:rPr lang="en-US" sz="2000" b="1" dirty="0" err="1">
                <a:solidFill>
                  <a:srgbClr val="0000FF"/>
                </a:solidFill>
              </a:rPr>
              <a:t>r</a:t>
            </a:r>
            <a:r>
              <a:rPr lang="en-US" sz="2000" b="1" baseline="-25000" dirty="0" err="1">
                <a:solidFill>
                  <a:srgbClr val="0000FF"/>
                </a:solidFill>
              </a:rPr>
              <a:t>s</a:t>
            </a:r>
            <a:r>
              <a:rPr lang="en-US" sz="2000" b="1" dirty="0" err="1">
                <a:solidFill>
                  <a:srgbClr val="0000FF"/>
                </a:solidFill>
              </a:rPr>
              <a:t>,r</a:t>
            </a:r>
            <a:r>
              <a:rPr lang="en-US" sz="2000" b="1" dirty="0">
                <a:solidFill>
                  <a:srgbClr val="0000FF"/>
                </a:solidFill>
              </a:rPr>
              <a:t>)</a:t>
            </a:r>
            <a:r>
              <a:rPr lang="en-US" sz="2000" i="1" dirty="0" err="1" smtClean="0"/>
              <a:t>M</a:t>
            </a:r>
            <a:r>
              <a:rPr lang="en-US" sz="2000" i="1" baseline="-25000" dirty="0" err="1" smtClean="0"/>
              <a:t>ji</a:t>
            </a:r>
            <a:endParaRPr lang="en-US" sz="2000" i="1" baseline="-25000" dirty="0"/>
          </a:p>
          <a:p>
            <a:r>
              <a:rPr lang="en-US" sz="2000" b="1" i="1" dirty="0" smtClean="0">
                <a:solidFill>
                  <a:srgbClr val="0000FF"/>
                </a:solidFill>
              </a:rPr>
              <a:t>  H</a:t>
            </a:r>
            <a:r>
              <a:rPr lang="en-US" sz="2000" b="1" dirty="0">
                <a:solidFill>
                  <a:srgbClr val="0000FF"/>
                </a:solidFill>
              </a:rPr>
              <a:t>(</a:t>
            </a:r>
            <a:r>
              <a:rPr lang="en-US" sz="2000" b="1" dirty="0" err="1">
                <a:solidFill>
                  <a:srgbClr val="0000FF"/>
                </a:solidFill>
              </a:rPr>
              <a:t>r</a:t>
            </a:r>
            <a:r>
              <a:rPr lang="en-US" sz="2000" b="1" baseline="-25000" dirty="0" err="1">
                <a:solidFill>
                  <a:srgbClr val="0000FF"/>
                </a:solidFill>
              </a:rPr>
              <a:t>s</a:t>
            </a:r>
            <a:r>
              <a:rPr lang="en-US" sz="2000" b="1" dirty="0" err="1">
                <a:solidFill>
                  <a:srgbClr val="0000FF"/>
                </a:solidFill>
              </a:rPr>
              <a:t>,r</a:t>
            </a:r>
            <a:r>
              <a:rPr lang="en-US" sz="2000" b="1" dirty="0">
                <a:solidFill>
                  <a:srgbClr val="0000FF"/>
                </a:solidFill>
              </a:rPr>
              <a:t>)</a:t>
            </a:r>
            <a:r>
              <a:rPr lang="en-US" sz="2000" dirty="0"/>
              <a:t>=[</a:t>
            </a:r>
            <a:r>
              <a:rPr lang="en-US" sz="2000" i="1" dirty="0" err="1"/>
              <a:t>G</a:t>
            </a:r>
            <a:r>
              <a:rPr lang="en-US" sz="2000" i="1" baseline="-25000" dirty="0" err="1"/>
              <a:t>jn</a:t>
            </a:r>
            <a:r>
              <a:rPr lang="en-US" sz="2000" baseline="-25000" dirty="0" err="1"/>
              <a:t>,i</a:t>
            </a:r>
            <a:r>
              <a:rPr lang="en-US" sz="2000" dirty="0"/>
              <a:t>(</a:t>
            </a:r>
            <a:r>
              <a:rPr lang="en-US" sz="2000" dirty="0" err="1"/>
              <a:t>r</a:t>
            </a:r>
            <a:r>
              <a:rPr lang="en-US" sz="2000" baseline="-25000" dirty="0" err="1"/>
              <a:t>s</a:t>
            </a:r>
            <a:r>
              <a:rPr lang="en-US" sz="2000" dirty="0" err="1"/>
              <a:t>,r</a:t>
            </a:r>
            <a:r>
              <a:rPr lang="en-US" sz="2000" dirty="0"/>
              <a:t>) +</a:t>
            </a:r>
            <a:r>
              <a:rPr lang="en-US" sz="2000" i="1" dirty="0"/>
              <a:t> </a:t>
            </a:r>
            <a:r>
              <a:rPr lang="en-US" sz="2000" i="1" dirty="0" err="1"/>
              <a:t>G</a:t>
            </a:r>
            <a:r>
              <a:rPr lang="en-US" sz="2000" i="1" baseline="-25000" dirty="0" err="1"/>
              <a:t>in,j</a:t>
            </a:r>
            <a:r>
              <a:rPr lang="en-US" sz="2000" dirty="0"/>
              <a:t>(</a:t>
            </a:r>
            <a:r>
              <a:rPr lang="en-US" sz="2000" dirty="0" err="1"/>
              <a:t>r</a:t>
            </a:r>
            <a:r>
              <a:rPr lang="en-US" sz="2000" baseline="-25000" dirty="0" err="1"/>
              <a:t>s</a:t>
            </a:r>
            <a:r>
              <a:rPr lang="en-US" sz="2000" baseline="-25000" dirty="0"/>
              <a:t> </a:t>
            </a:r>
            <a:r>
              <a:rPr lang="en-US" sz="2000" dirty="0"/>
              <a:t>,r)]/2</a:t>
            </a:r>
          </a:p>
        </p:txBody>
      </p:sp>
      <p:grpSp>
        <p:nvGrpSpPr>
          <p:cNvPr id="64" name="Group 26"/>
          <p:cNvGrpSpPr>
            <a:grpSpLocks/>
          </p:cNvGrpSpPr>
          <p:nvPr/>
        </p:nvGrpSpPr>
        <p:grpSpPr bwMode="auto">
          <a:xfrm>
            <a:off x="1752600" y="4943475"/>
            <a:ext cx="5438775" cy="1366838"/>
            <a:chOff x="1104" y="3114"/>
            <a:chExt cx="3426" cy="861"/>
          </a:xfrm>
        </p:grpSpPr>
        <p:sp>
          <p:nvSpPr>
            <p:cNvPr id="65" name="Text Box 16"/>
            <p:cNvSpPr txBox="1">
              <a:spLocks noChangeArrowheads="1"/>
            </p:cNvSpPr>
            <p:nvPr/>
          </p:nvSpPr>
          <p:spPr bwMode="auto">
            <a:xfrm>
              <a:off x="3888" y="3744"/>
              <a:ext cx="586" cy="23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800" i="1">
                  <a:solidFill>
                    <a:srgbClr val="000000"/>
                  </a:solidFill>
                </a:rPr>
                <a:t>P</a:t>
              </a:r>
              <a:r>
                <a:rPr lang="en-US" sz="1800">
                  <a:solidFill>
                    <a:srgbClr val="000000"/>
                  </a:solidFill>
                </a:rPr>
                <a:t>(</a:t>
              </a:r>
              <a:r>
                <a:rPr lang="en-US" sz="1800" i="1">
                  <a:solidFill>
                    <a:srgbClr val="000000"/>
                  </a:solidFill>
                </a:rPr>
                <a:t>IM</a:t>
              </a:r>
              <a:r>
                <a:rPr lang="en-US" sz="1800" i="1" baseline="-25000">
                  <a:solidFill>
                    <a:srgbClr val="000000"/>
                  </a:solidFill>
                </a:rPr>
                <a:t>k</a:t>
              </a:r>
              <a:r>
                <a:rPr lang="en-US" sz="180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66" name="Text Box 17"/>
            <p:cNvSpPr txBox="1">
              <a:spLocks noChangeArrowheads="1"/>
            </p:cNvSpPr>
            <p:nvPr/>
          </p:nvSpPr>
          <p:spPr bwMode="auto">
            <a:xfrm>
              <a:off x="2544" y="3744"/>
              <a:ext cx="912" cy="23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800" i="1">
                  <a:solidFill>
                    <a:srgbClr val="000000"/>
                  </a:solidFill>
                </a:rPr>
                <a:t>P</a:t>
              </a:r>
              <a:r>
                <a:rPr lang="en-US" sz="1800">
                  <a:solidFill>
                    <a:srgbClr val="000000"/>
                  </a:solidFill>
                </a:rPr>
                <a:t>(</a:t>
              </a:r>
              <a:r>
                <a:rPr lang="en-US" sz="1800" i="1">
                  <a:solidFill>
                    <a:srgbClr val="000000"/>
                  </a:solidFill>
                </a:rPr>
                <a:t>IM</a:t>
              </a:r>
              <a:r>
                <a:rPr lang="en-US" sz="1800" i="1" baseline="-25000">
                  <a:solidFill>
                    <a:srgbClr val="000000"/>
                  </a:solidFill>
                </a:rPr>
                <a:t>k</a:t>
              </a:r>
              <a:r>
                <a:rPr lang="en-US" sz="1800" i="1">
                  <a:solidFill>
                    <a:srgbClr val="000000"/>
                  </a:solidFill>
                </a:rPr>
                <a:t> | S</a:t>
              </a:r>
              <a:r>
                <a:rPr lang="en-US" sz="1800" i="1" baseline="-25000">
                  <a:solidFill>
                    <a:srgbClr val="000000"/>
                  </a:solidFill>
                </a:rPr>
                <a:t>n</a:t>
              </a:r>
              <a:r>
                <a:rPr lang="en-US" sz="180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67" name="Text Box 18"/>
            <p:cNvSpPr txBox="1">
              <a:spLocks noChangeArrowheads="1"/>
            </p:cNvSpPr>
            <p:nvPr/>
          </p:nvSpPr>
          <p:spPr bwMode="auto">
            <a:xfrm>
              <a:off x="1344" y="3744"/>
              <a:ext cx="586" cy="23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800" i="1" dirty="0">
                  <a:solidFill>
                    <a:srgbClr val="000000"/>
                  </a:solidFill>
                </a:rPr>
                <a:t>P</a:t>
              </a:r>
              <a:r>
                <a:rPr lang="en-US" sz="1800" dirty="0">
                  <a:solidFill>
                    <a:srgbClr val="000000"/>
                  </a:solidFill>
                </a:rPr>
                <a:t>(</a:t>
              </a:r>
              <a:r>
                <a:rPr lang="en-US" sz="1800" i="1" dirty="0" err="1">
                  <a:solidFill>
                    <a:srgbClr val="000000"/>
                  </a:solidFill>
                </a:rPr>
                <a:t>S</a:t>
              </a:r>
              <a:r>
                <a:rPr lang="en-US" sz="1800" i="1" baseline="-25000" dirty="0" err="1">
                  <a:solidFill>
                    <a:srgbClr val="000000"/>
                  </a:solidFill>
                </a:rPr>
                <a:t>n</a:t>
              </a:r>
              <a:r>
                <a:rPr lang="en-US" sz="1800" dirty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68" name="Line 19"/>
            <p:cNvSpPr>
              <a:spLocks noChangeShapeType="1"/>
            </p:cNvSpPr>
            <p:nvPr/>
          </p:nvSpPr>
          <p:spPr bwMode="auto">
            <a:xfrm>
              <a:off x="2182" y="3315"/>
              <a:ext cx="39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Rectangle 20"/>
            <p:cNvSpPr>
              <a:spLocks noChangeArrowheads="1"/>
            </p:cNvSpPr>
            <p:nvPr/>
          </p:nvSpPr>
          <p:spPr bwMode="auto">
            <a:xfrm>
              <a:off x="3877" y="3114"/>
              <a:ext cx="653" cy="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tIns="9144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200" b="1">
                  <a:solidFill>
                    <a:srgbClr val="000000"/>
                  </a:solidFill>
                </a:rPr>
                <a:t>Intensity</a:t>
              </a:r>
            </a:p>
            <a:p>
              <a:pPr algn="ctr" eaLnBrk="0" hangingPunct="0"/>
              <a:r>
                <a:rPr lang="en-US" sz="1200" b="1">
                  <a:solidFill>
                    <a:srgbClr val="000000"/>
                  </a:solidFill>
                </a:rPr>
                <a:t>Measures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70" name="AutoShape 21"/>
            <p:cNvSpPr>
              <a:spLocks noChangeArrowheads="1"/>
            </p:cNvSpPr>
            <p:nvPr/>
          </p:nvSpPr>
          <p:spPr bwMode="auto">
            <a:xfrm>
              <a:off x="2573" y="3114"/>
              <a:ext cx="979" cy="400"/>
            </a:xfrm>
            <a:prstGeom prst="hexagon">
              <a:avLst>
                <a:gd name="adj" fmla="val 61187"/>
                <a:gd name="vf" fmla="val 115470"/>
              </a:avLst>
            </a:prstGeom>
            <a:solidFill>
              <a:schemeClr val="bg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200" b="1">
                  <a:solidFill>
                    <a:srgbClr val="000000"/>
                  </a:solidFill>
                </a:rPr>
                <a:t>Attenuation</a:t>
              </a:r>
            </a:p>
            <a:p>
              <a:pPr algn="ctr" eaLnBrk="0" hangingPunct="0"/>
              <a:r>
                <a:rPr lang="en-US" sz="1200" b="1">
                  <a:solidFill>
                    <a:srgbClr val="000000"/>
                  </a:solidFill>
                </a:rPr>
                <a:t>Relationship</a:t>
              </a:r>
              <a:endParaRPr lang="en-US" sz="1200" b="1">
                <a:solidFill>
                  <a:srgbClr val="000000"/>
                </a:solidFill>
                <a:latin typeface="Times New Roman" pitchFamily="-106" charset="0"/>
              </a:endParaRPr>
            </a:p>
          </p:txBody>
        </p:sp>
        <p:sp>
          <p:nvSpPr>
            <p:cNvPr id="71" name="Line 22"/>
            <p:cNvSpPr>
              <a:spLocks noChangeShapeType="1"/>
            </p:cNvSpPr>
            <p:nvPr/>
          </p:nvSpPr>
          <p:spPr bwMode="auto">
            <a:xfrm>
              <a:off x="3552" y="3315"/>
              <a:ext cx="32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Rectangle 23"/>
            <p:cNvSpPr>
              <a:spLocks noChangeArrowheads="1"/>
            </p:cNvSpPr>
            <p:nvPr/>
          </p:nvSpPr>
          <p:spPr bwMode="auto">
            <a:xfrm>
              <a:off x="1104" y="3114"/>
              <a:ext cx="1056" cy="40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200" b="1" dirty="0">
                  <a:solidFill>
                    <a:srgbClr val="000000"/>
                  </a:solidFill>
                </a:rPr>
                <a:t>Earthquake Rupture </a:t>
              </a:r>
            </a:p>
            <a:p>
              <a:pPr algn="ctr" eaLnBrk="0" hangingPunct="0"/>
              <a:r>
                <a:rPr lang="en-US" sz="1200" b="1" dirty="0">
                  <a:solidFill>
                    <a:srgbClr val="000000"/>
                  </a:solidFill>
                </a:rPr>
                <a:t>Forecast</a:t>
              </a:r>
              <a:endParaRPr lang="en-US" sz="1200" b="1" dirty="0">
                <a:solidFill>
                  <a:srgbClr val="000000"/>
                </a:solidFill>
                <a:latin typeface="Times New Roman" pitchFamily="-106" charset="0"/>
              </a:endParaRPr>
            </a:p>
          </p:txBody>
        </p:sp>
      </p:grpSp>
      <p:sp>
        <p:nvSpPr>
          <p:cNvPr id="73" name="TextBox 13"/>
          <p:cNvSpPr txBox="1">
            <a:spLocks noChangeArrowheads="1"/>
          </p:cNvSpPr>
          <p:nvPr/>
        </p:nvSpPr>
        <p:spPr bwMode="auto">
          <a:xfrm>
            <a:off x="2819400" y="6400800"/>
            <a:ext cx="3594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Probabilistic Seismic Hazard Analysis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41222" y="3568577"/>
            <a:ext cx="384978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0000FF"/>
                </a:solidFill>
              </a:rPr>
              <a:t>M</a:t>
            </a:r>
            <a:r>
              <a:rPr lang="en-US" sz="1400" b="1" dirty="0" smtClean="0">
                <a:solidFill>
                  <a:srgbClr val="0000FF"/>
                </a:solidFill>
              </a:rPr>
              <a:t> sources to </a:t>
            </a:r>
            <a:r>
              <a:rPr lang="en-US" sz="1400" b="1" i="1" dirty="0" smtClean="0">
                <a:solidFill>
                  <a:srgbClr val="0000FF"/>
                </a:solidFill>
              </a:rPr>
              <a:t>N</a:t>
            </a:r>
            <a:r>
              <a:rPr lang="en-US" sz="1400" b="1" dirty="0" smtClean="0">
                <a:solidFill>
                  <a:srgbClr val="0000FF"/>
                </a:solidFill>
              </a:rPr>
              <a:t> receivers </a:t>
            </a:r>
            <a:r>
              <a:rPr lang="en-US" sz="1400" b="1" dirty="0" smtClean="0">
                <a:solidFill>
                  <a:srgbClr val="0000FF"/>
                </a:solidFill>
                <a:ea typeface="Wingdings"/>
                <a:cs typeface="Symbol" charset="2"/>
              </a:rPr>
              <a:t>requires</a:t>
            </a:r>
            <a:r>
              <a:rPr lang="en-US" sz="1400" b="1" dirty="0" smtClean="0">
                <a:solidFill>
                  <a:srgbClr val="0000FF"/>
                </a:solidFill>
              </a:rPr>
              <a:t> 3</a:t>
            </a:r>
            <a:r>
              <a:rPr lang="en-US" sz="1400" b="1" i="1" dirty="0" smtClean="0">
                <a:solidFill>
                  <a:srgbClr val="0000FF"/>
                </a:solidFill>
              </a:rPr>
              <a:t>N</a:t>
            </a:r>
            <a:r>
              <a:rPr lang="en-US" sz="1400" b="1" dirty="0" smtClean="0">
                <a:solidFill>
                  <a:srgbClr val="0000FF"/>
                </a:solidFill>
              </a:rPr>
              <a:t> simulations</a:t>
            </a:r>
            <a:endParaRPr lang="en-US" sz="1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68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4" grpId="0"/>
      <p:bldP spid="7" grpId="0" animBg="1"/>
      <p:bldP spid="6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CyberShake</a:t>
            </a:r>
            <a:r>
              <a:rPr lang="en-US" sz="4000" dirty="0" smtClean="0"/>
              <a:t> Calculations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1981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CyberShake</a:t>
            </a:r>
            <a:r>
              <a:rPr lang="en-US" sz="2400" dirty="0" smtClean="0"/>
              <a:t> contains two phases</a:t>
            </a:r>
          </a:p>
          <a:p>
            <a:r>
              <a:rPr lang="en-US" sz="2400" dirty="0" smtClean="0"/>
              <a:t>Strain Green Tensor (SGT) calculation</a:t>
            </a:r>
          </a:p>
          <a:p>
            <a:pPr lvl="1"/>
            <a:r>
              <a:rPr lang="en-US" sz="2000" dirty="0" smtClean="0"/>
              <a:t>Large MPI jobs</a:t>
            </a:r>
            <a:endParaRPr lang="en-US" sz="2000" dirty="0"/>
          </a:p>
          <a:p>
            <a:pPr lvl="1"/>
            <a:r>
              <a:rPr lang="en-US" sz="2000" dirty="0" smtClean="0"/>
              <a:t>AWP-ODC-SGT GPU</a:t>
            </a:r>
          </a:p>
          <a:p>
            <a:pPr lvl="1"/>
            <a:r>
              <a:rPr lang="en-US" sz="2000" dirty="0" smtClean="0"/>
              <a:t>85% of </a:t>
            </a:r>
            <a:r>
              <a:rPr lang="en-US" sz="2000" dirty="0" err="1" smtClean="0"/>
              <a:t>CyberShake</a:t>
            </a:r>
            <a:r>
              <a:rPr lang="en-US" sz="2000" dirty="0" smtClean="0"/>
              <a:t> compute time</a:t>
            </a:r>
          </a:p>
          <a:p>
            <a:r>
              <a:rPr lang="en-US" sz="2400" dirty="0" smtClean="0"/>
              <a:t>Post-processing (reciprocal calculation)</a:t>
            </a:r>
          </a:p>
          <a:p>
            <a:pPr lvl="1"/>
            <a:r>
              <a:rPr lang="en-US" sz="2000" dirty="0" smtClean="0"/>
              <a:t>Many (~400k) serial, high throughput, loosely coupled jobs</a:t>
            </a:r>
          </a:p>
          <a:p>
            <a:pPr lvl="1"/>
            <a:r>
              <a:rPr lang="en-US" sz="2000" dirty="0" smtClean="0"/>
              <a:t>Workflow tools used to manage jobs</a:t>
            </a:r>
          </a:p>
          <a:p>
            <a:r>
              <a:rPr lang="en-US" sz="2400" dirty="0" smtClean="0"/>
              <a:t>Both phases are required to determine seismic hazard at one site</a:t>
            </a:r>
          </a:p>
          <a:p>
            <a:r>
              <a:rPr lang="en-US" sz="2400" dirty="0" smtClean="0"/>
              <a:t>For a hazard map, must calculate ~200 sites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6792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43"/>
          <p:cNvSpPr>
            <a:spLocks noChangeArrowheads="1"/>
          </p:cNvSpPr>
          <p:nvPr/>
        </p:nvSpPr>
        <p:spPr bwMode="auto">
          <a:xfrm>
            <a:off x="152400" y="1524000"/>
            <a:ext cx="3027659" cy="5181600"/>
          </a:xfrm>
          <a:prstGeom prst="rect">
            <a:avLst/>
          </a:prstGeom>
          <a:solidFill>
            <a:srgbClr val="BABEB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Rectangle 47"/>
          <p:cNvSpPr>
            <a:spLocks noChangeArrowheads="1"/>
          </p:cNvSpPr>
          <p:nvPr/>
        </p:nvSpPr>
        <p:spPr bwMode="auto">
          <a:xfrm>
            <a:off x="7696200" y="1524000"/>
            <a:ext cx="1371600" cy="5181600"/>
          </a:xfrm>
          <a:prstGeom prst="rect">
            <a:avLst/>
          </a:prstGeom>
          <a:solidFill>
            <a:srgbClr val="BABEB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8471" y="6573838"/>
            <a:ext cx="990600" cy="228600"/>
          </a:xfrm>
        </p:spPr>
        <p:txBody>
          <a:bodyPr/>
          <a:lstStyle/>
          <a:p>
            <a:fld id="{DFE7DFD5-D236-4324-A7D9-720880520DCE}" type="slidenum">
              <a:rPr lang="en-US"/>
              <a:pPr/>
              <a:t>27</a:t>
            </a:fld>
            <a:endParaRPr lang="en-US" sz="1200"/>
          </a:p>
        </p:txBody>
      </p:sp>
      <p:sp>
        <p:nvSpPr>
          <p:cNvPr id="938027" name="Rectangle 43"/>
          <p:cNvSpPr>
            <a:spLocks noChangeArrowheads="1"/>
          </p:cNvSpPr>
          <p:nvPr/>
        </p:nvSpPr>
        <p:spPr bwMode="auto">
          <a:xfrm>
            <a:off x="3276600" y="1524000"/>
            <a:ext cx="4288555" cy="5181600"/>
          </a:xfrm>
          <a:prstGeom prst="rect">
            <a:avLst/>
          </a:prstGeom>
          <a:solidFill>
            <a:srgbClr val="BABEB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8" name="Rectangle 57"/>
          <p:cNvSpPr/>
          <p:nvPr/>
        </p:nvSpPr>
        <p:spPr bwMode="auto">
          <a:xfrm>
            <a:off x="5486400" y="2057400"/>
            <a:ext cx="1752600" cy="1905000"/>
          </a:xfrm>
          <a:prstGeom prst="rect">
            <a:avLst/>
          </a:prstGeom>
          <a:gradFill>
            <a:gsLst>
              <a:gs pos="0">
                <a:srgbClr val="99FF99"/>
              </a:gs>
              <a:gs pos="5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93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70296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err="1"/>
              <a:t>CyberShake</a:t>
            </a:r>
            <a:r>
              <a:rPr lang="en-US" sz="4000" dirty="0"/>
              <a:t> workflows</a:t>
            </a:r>
          </a:p>
        </p:txBody>
      </p:sp>
      <p:sp>
        <p:nvSpPr>
          <p:cNvPr id="938005" name="Line 21"/>
          <p:cNvSpPr>
            <a:spLocks noChangeShapeType="1"/>
          </p:cNvSpPr>
          <p:nvPr/>
        </p:nvSpPr>
        <p:spPr bwMode="auto">
          <a:xfrm>
            <a:off x="4724400" y="51816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12" name="Text Box 28"/>
          <p:cNvSpPr txBox="1">
            <a:spLocks noChangeArrowheads="1"/>
          </p:cNvSpPr>
          <p:nvPr/>
        </p:nvSpPr>
        <p:spPr bwMode="auto">
          <a:xfrm>
            <a:off x="3818488" y="5997714"/>
            <a:ext cx="100647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6 jobs </a:t>
            </a:r>
            <a:endParaRPr lang="en-US" dirty="0"/>
          </a:p>
        </p:txBody>
      </p:sp>
      <p:sp>
        <p:nvSpPr>
          <p:cNvPr id="938022" name="Oval 38"/>
          <p:cNvSpPr>
            <a:spLocks noChangeArrowheads="1"/>
          </p:cNvSpPr>
          <p:nvPr/>
        </p:nvSpPr>
        <p:spPr bwMode="auto">
          <a:xfrm>
            <a:off x="202413" y="3962400"/>
            <a:ext cx="1134324" cy="838200"/>
          </a:xfrm>
          <a:prstGeom prst="ellipse">
            <a:avLst/>
          </a:prstGeom>
          <a:gradFill>
            <a:gsLst>
              <a:gs pos="0">
                <a:srgbClr val="99FF99"/>
              </a:gs>
              <a:gs pos="100000">
                <a:srgbClr val="CC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8023" name="Text Box 39"/>
          <p:cNvSpPr txBox="1">
            <a:spLocks noChangeArrowheads="1"/>
          </p:cNvSpPr>
          <p:nvPr/>
        </p:nvSpPr>
        <p:spPr bwMode="auto">
          <a:xfrm>
            <a:off x="157573" y="4023800"/>
            <a:ext cx="12394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chemeClr val="tx1"/>
                </a:solidFill>
              </a:rPr>
              <a:t>Mesh generation</a:t>
            </a:r>
          </a:p>
        </p:txBody>
      </p:sp>
      <p:sp>
        <p:nvSpPr>
          <p:cNvPr id="938024" name="Line 40"/>
          <p:cNvSpPr>
            <a:spLocks noChangeShapeType="1"/>
          </p:cNvSpPr>
          <p:nvPr/>
        </p:nvSpPr>
        <p:spPr bwMode="auto">
          <a:xfrm>
            <a:off x="1351366" y="4379975"/>
            <a:ext cx="4857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25" name="Line 41"/>
          <p:cNvSpPr>
            <a:spLocks noChangeShapeType="1"/>
          </p:cNvSpPr>
          <p:nvPr/>
        </p:nvSpPr>
        <p:spPr bwMode="auto">
          <a:xfrm flipV="1">
            <a:off x="2799166" y="3429000"/>
            <a:ext cx="782234" cy="889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28" name="Text Box 44"/>
          <p:cNvSpPr txBox="1">
            <a:spLocks noChangeArrowheads="1"/>
          </p:cNvSpPr>
          <p:nvPr/>
        </p:nvSpPr>
        <p:spPr bwMode="auto">
          <a:xfrm>
            <a:off x="132166" y="1582948"/>
            <a:ext cx="30480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/>
              <a:t>Tensor Workflow</a:t>
            </a:r>
            <a:endParaRPr lang="en-US" sz="2000" b="1" dirty="0"/>
          </a:p>
        </p:txBody>
      </p:sp>
      <p:sp>
        <p:nvSpPr>
          <p:cNvPr id="938029" name="Text Box 45"/>
          <p:cNvSpPr txBox="1">
            <a:spLocks noChangeArrowheads="1"/>
          </p:cNvSpPr>
          <p:nvPr/>
        </p:nvSpPr>
        <p:spPr bwMode="auto">
          <a:xfrm>
            <a:off x="471011" y="5979538"/>
            <a:ext cx="140860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 job</a:t>
            </a:r>
            <a:endParaRPr lang="en-US" dirty="0"/>
          </a:p>
        </p:txBody>
      </p:sp>
      <p:sp>
        <p:nvSpPr>
          <p:cNvPr id="938030" name="Text Box 46"/>
          <p:cNvSpPr txBox="1">
            <a:spLocks noChangeArrowheads="1"/>
          </p:cNvSpPr>
          <p:nvPr/>
        </p:nvSpPr>
        <p:spPr bwMode="auto">
          <a:xfrm>
            <a:off x="2053014" y="6305490"/>
            <a:ext cx="100538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2 jobs</a:t>
            </a:r>
            <a:endParaRPr lang="en-US" dirty="0"/>
          </a:p>
        </p:txBody>
      </p:sp>
      <p:sp>
        <p:nvSpPr>
          <p:cNvPr id="938033" name="Text Box 49"/>
          <p:cNvSpPr txBox="1">
            <a:spLocks noChangeArrowheads="1"/>
          </p:cNvSpPr>
          <p:nvPr/>
        </p:nvSpPr>
        <p:spPr bwMode="auto">
          <a:xfrm>
            <a:off x="3283636" y="1565696"/>
            <a:ext cx="44196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/>
              <a:t>Post-Processing Workflow</a:t>
            </a:r>
            <a:endParaRPr lang="en-US" sz="2000" b="1" dirty="0"/>
          </a:p>
        </p:txBody>
      </p:sp>
      <p:sp>
        <p:nvSpPr>
          <p:cNvPr id="938035" name="Text Box 51"/>
          <p:cNvSpPr txBox="1">
            <a:spLocks noChangeArrowheads="1"/>
          </p:cNvSpPr>
          <p:nvPr/>
        </p:nvSpPr>
        <p:spPr bwMode="auto">
          <a:xfrm>
            <a:off x="4038600" y="3886200"/>
            <a:ext cx="244475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70000"/>
              </a:lnSpc>
            </a:pP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70000"/>
              </a:lnSpc>
            </a:pP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5" name="Oval 17"/>
          <p:cNvSpPr>
            <a:spLocks noChangeArrowheads="1"/>
          </p:cNvSpPr>
          <p:nvPr/>
        </p:nvSpPr>
        <p:spPr bwMode="auto">
          <a:xfrm>
            <a:off x="7841521" y="3640348"/>
            <a:ext cx="1037883" cy="6096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Text Box 8"/>
          <p:cNvSpPr txBox="1">
            <a:spLocks noChangeArrowheads="1"/>
          </p:cNvSpPr>
          <p:nvPr/>
        </p:nvSpPr>
        <p:spPr bwMode="auto">
          <a:xfrm>
            <a:off x="7681930" y="3657600"/>
            <a:ext cx="1371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DB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Insert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1" name="Oval 38"/>
          <p:cNvSpPr>
            <a:spLocks noChangeArrowheads="1"/>
          </p:cNvSpPr>
          <p:nvPr/>
        </p:nvSpPr>
        <p:spPr bwMode="auto">
          <a:xfrm>
            <a:off x="1851696" y="3973097"/>
            <a:ext cx="1134324" cy="838200"/>
          </a:xfrm>
          <a:prstGeom prst="ellipse">
            <a:avLst/>
          </a:prstGeom>
          <a:gradFill>
            <a:gsLst>
              <a:gs pos="0">
                <a:srgbClr val="99FF99"/>
              </a:gs>
              <a:gs pos="100000">
                <a:srgbClr val="CC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8002" name="Text Box 18"/>
          <p:cNvSpPr txBox="1">
            <a:spLocks noChangeArrowheads="1"/>
          </p:cNvSpPr>
          <p:nvPr/>
        </p:nvSpPr>
        <p:spPr bwMode="auto">
          <a:xfrm>
            <a:off x="1726483" y="4064050"/>
            <a:ext cx="1331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Tensor simulation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9" name="Oval 38"/>
          <p:cNvSpPr>
            <a:spLocks noChangeArrowheads="1"/>
          </p:cNvSpPr>
          <p:nvPr/>
        </p:nvSpPr>
        <p:spPr bwMode="auto">
          <a:xfrm>
            <a:off x="3581400" y="2895600"/>
            <a:ext cx="1219200" cy="914400"/>
          </a:xfrm>
          <a:prstGeom prst="ellipse">
            <a:avLst/>
          </a:prstGeom>
          <a:gradFill>
            <a:gsLst>
              <a:gs pos="0">
                <a:srgbClr val="99FF99"/>
              </a:gs>
              <a:gs pos="100000">
                <a:srgbClr val="CC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Oval 38"/>
          <p:cNvSpPr>
            <a:spLocks noChangeArrowheads="1"/>
          </p:cNvSpPr>
          <p:nvPr/>
        </p:nvSpPr>
        <p:spPr bwMode="auto">
          <a:xfrm>
            <a:off x="3581400" y="4724400"/>
            <a:ext cx="1134324" cy="838200"/>
          </a:xfrm>
          <a:prstGeom prst="ellipse">
            <a:avLst/>
          </a:prstGeom>
          <a:gradFill>
            <a:gsLst>
              <a:gs pos="0">
                <a:srgbClr val="99FF99"/>
              </a:gs>
              <a:gs pos="100000">
                <a:srgbClr val="CC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7988" name="Text Box 4"/>
          <p:cNvSpPr txBox="1">
            <a:spLocks noChangeArrowheads="1"/>
          </p:cNvSpPr>
          <p:nvPr/>
        </p:nvSpPr>
        <p:spPr bwMode="auto">
          <a:xfrm>
            <a:off x="3581400" y="3037367"/>
            <a:ext cx="121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Tensor extraction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3581400" y="4809226"/>
            <a:ext cx="121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Tensor extraction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7" name="Line 21"/>
          <p:cNvSpPr>
            <a:spLocks noChangeShapeType="1"/>
          </p:cNvSpPr>
          <p:nvPr/>
        </p:nvSpPr>
        <p:spPr bwMode="auto">
          <a:xfrm>
            <a:off x="7239000" y="3124200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" name="Text Box 49"/>
          <p:cNvSpPr txBox="1">
            <a:spLocks noChangeArrowheads="1"/>
          </p:cNvSpPr>
          <p:nvPr/>
        </p:nvSpPr>
        <p:spPr bwMode="auto">
          <a:xfrm>
            <a:off x="7723794" y="1557868"/>
            <a:ext cx="1564148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/>
              <a:t>Data Products Workflow</a:t>
            </a:r>
            <a:endParaRPr lang="en-US" sz="2000" b="1" dirty="0"/>
          </a:p>
        </p:txBody>
      </p:sp>
      <p:sp>
        <p:nvSpPr>
          <p:cNvPr id="69" name="Oval 17"/>
          <p:cNvSpPr>
            <a:spLocks noChangeArrowheads="1"/>
          </p:cNvSpPr>
          <p:nvPr/>
        </p:nvSpPr>
        <p:spPr bwMode="auto">
          <a:xfrm>
            <a:off x="7848600" y="4876800"/>
            <a:ext cx="1037883" cy="6096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Line 24"/>
          <p:cNvSpPr>
            <a:spLocks noChangeShapeType="1"/>
          </p:cNvSpPr>
          <p:nvPr/>
        </p:nvSpPr>
        <p:spPr bwMode="auto">
          <a:xfrm>
            <a:off x="8356122" y="4267200"/>
            <a:ext cx="25878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" name="Text Box 8"/>
          <p:cNvSpPr txBox="1">
            <a:spLocks noChangeArrowheads="1"/>
          </p:cNvSpPr>
          <p:nvPr/>
        </p:nvSpPr>
        <p:spPr bwMode="auto">
          <a:xfrm>
            <a:off x="7678948" y="4868555"/>
            <a:ext cx="1371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Hazard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Curve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9" name="Oval 17"/>
          <p:cNvSpPr>
            <a:spLocks noChangeArrowheads="1"/>
          </p:cNvSpPr>
          <p:nvPr/>
        </p:nvSpPr>
        <p:spPr bwMode="auto">
          <a:xfrm>
            <a:off x="5664678" y="2438400"/>
            <a:ext cx="1371600" cy="4572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Text Box 8"/>
          <p:cNvSpPr txBox="1">
            <a:spLocks noChangeArrowheads="1"/>
          </p:cNvSpPr>
          <p:nvPr/>
        </p:nvSpPr>
        <p:spPr bwMode="auto">
          <a:xfrm>
            <a:off x="5562600" y="2057400"/>
            <a:ext cx="16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PMC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5" name="Text Box 8"/>
          <p:cNvSpPr txBox="1">
            <a:spLocks noChangeArrowheads="1"/>
          </p:cNvSpPr>
          <p:nvPr/>
        </p:nvSpPr>
        <p:spPr bwMode="auto">
          <a:xfrm>
            <a:off x="5562600" y="2481131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err="1" smtClean="0">
                <a:solidFill>
                  <a:schemeClr val="tx1"/>
                </a:solidFill>
              </a:rPr>
              <a:t>SeisPSA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auto">
          <a:xfrm>
            <a:off x="4800600" y="3352800"/>
            <a:ext cx="67153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" name="Text Box 51"/>
          <p:cNvSpPr txBox="1">
            <a:spLocks noChangeArrowheads="1"/>
          </p:cNvSpPr>
          <p:nvPr/>
        </p:nvSpPr>
        <p:spPr bwMode="auto">
          <a:xfrm>
            <a:off x="6248400" y="2895600"/>
            <a:ext cx="244475" cy="47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50000"/>
              </a:lnSpc>
            </a:pP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50000"/>
              </a:lnSpc>
            </a:pP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50000"/>
              </a:lnSpc>
            </a:pP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3" name="Text Box 28"/>
          <p:cNvSpPr txBox="1">
            <a:spLocks noChangeArrowheads="1"/>
          </p:cNvSpPr>
          <p:nvPr/>
        </p:nvSpPr>
        <p:spPr bwMode="auto">
          <a:xfrm>
            <a:off x="5571073" y="6056983"/>
            <a:ext cx="19050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6 PMC jobs </a:t>
            </a:r>
            <a:endParaRPr lang="en-US" dirty="0"/>
          </a:p>
        </p:txBody>
      </p:sp>
      <p:sp>
        <p:nvSpPr>
          <p:cNvPr id="85" name="Text Box 28"/>
          <p:cNvSpPr txBox="1">
            <a:spLocks noChangeArrowheads="1"/>
          </p:cNvSpPr>
          <p:nvPr/>
        </p:nvSpPr>
        <p:spPr bwMode="auto">
          <a:xfrm>
            <a:off x="5706539" y="6051492"/>
            <a:ext cx="19050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85,000</a:t>
            </a:r>
            <a:r>
              <a:rPr lang="en-US" sz="2000" dirty="0" smtClean="0"/>
              <a:t> jobs </a:t>
            </a:r>
            <a:endParaRPr lang="en-US" sz="2000" dirty="0"/>
          </a:p>
        </p:txBody>
      </p:sp>
      <p:sp>
        <p:nvSpPr>
          <p:cNvPr id="51" name="Line 41"/>
          <p:cNvSpPr>
            <a:spLocks noChangeShapeType="1"/>
          </p:cNvSpPr>
          <p:nvPr/>
        </p:nvSpPr>
        <p:spPr bwMode="auto">
          <a:xfrm>
            <a:off x="2819400" y="4724400"/>
            <a:ext cx="7620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" name="Oval 17"/>
          <p:cNvSpPr>
            <a:spLocks noChangeArrowheads="1"/>
          </p:cNvSpPr>
          <p:nvPr/>
        </p:nvSpPr>
        <p:spPr bwMode="auto">
          <a:xfrm>
            <a:off x="5664678" y="3352800"/>
            <a:ext cx="1371600" cy="4572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Text Box 8"/>
          <p:cNvSpPr txBox="1">
            <a:spLocks noChangeArrowheads="1"/>
          </p:cNvSpPr>
          <p:nvPr/>
        </p:nvSpPr>
        <p:spPr bwMode="auto">
          <a:xfrm>
            <a:off x="5545666" y="3434375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err="1" smtClean="0">
                <a:solidFill>
                  <a:schemeClr val="tx1"/>
                </a:solidFill>
              </a:rPr>
              <a:t>SeisPSA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5486400" y="4114800"/>
            <a:ext cx="1752600" cy="1905000"/>
          </a:xfrm>
          <a:prstGeom prst="rect">
            <a:avLst/>
          </a:prstGeom>
          <a:gradFill>
            <a:gsLst>
              <a:gs pos="0">
                <a:srgbClr val="99FF99"/>
              </a:gs>
              <a:gs pos="5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55" name="Oval 17"/>
          <p:cNvSpPr>
            <a:spLocks noChangeArrowheads="1"/>
          </p:cNvSpPr>
          <p:nvPr/>
        </p:nvSpPr>
        <p:spPr bwMode="auto">
          <a:xfrm>
            <a:off x="5664678" y="4462132"/>
            <a:ext cx="1371600" cy="4572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 Box 8"/>
          <p:cNvSpPr txBox="1">
            <a:spLocks noChangeArrowheads="1"/>
          </p:cNvSpPr>
          <p:nvPr/>
        </p:nvSpPr>
        <p:spPr bwMode="auto">
          <a:xfrm>
            <a:off x="5562600" y="4114800"/>
            <a:ext cx="16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PMC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7" name="Text Box 8"/>
          <p:cNvSpPr txBox="1">
            <a:spLocks noChangeArrowheads="1"/>
          </p:cNvSpPr>
          <p:nvPr/>
        </p:nvSpPr>
        <p:spPr bwMode="auto">
          <a:xfrm>
            <a:off x="5511798" y="4501175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err="1" smtClean="0">
                <a:solidFill>
                  <a:schemeClr val="tx1"/>
                </a:solidFill>
              </a:rPr>
              <a:t>SeisPSA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1" name="Oval 17"/>
          <p:cNvSpPr>
            <a:spLocks noChangeArrowheads="1"/>
          </p:cNvSpPr>
          <p:nvPr/>
        </p:nvSpPr>
        <p:spPr bwMode="auto">
          <a:xfrm>
            <a:off x="5664678" y="5410200"/>
            <a:ext cx="1371600" cy="4572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Text Box 8"/>
          <p:cNvSpPr txBox="1">
            <a:spLocks noChangeArrowheads="1"/>
          </p:cNvSpPr>
          <p:nvPr/>
        </p:nvSpPr>
        <p:spPr bwMode="auto">
          <a:xfrm>
            <a:off x="5503331" y="5459876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err="1" smtClean="0">
                <a:solidFill>
                  <a:schemeClr val="tx1"/>
                </a:solidFill>
              </a:rPr>
              <a:t>SeisPSA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4" name="Text Box 51"/>
          <p:cNvSpPr txBox="1">
            <a:spLocks noChangeArrowheads="1"/>
          </p:cNvSpPr>
          <p:nvPr/>
        </p:nvSpPr>
        <p:spPr bwMode="auto">
          <a:xfrm>
            <a:off x="6248400" y="4932633"/>
            <a:ext cx="244475" cy="47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50000"/>
              </a:lnSpc>
            </a:pP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50000"/>
              </a:lnSpc>
            </a:pP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50000"/>
              </a:lnSpc>
            </a:pP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5" name="Line 41"/>
          <p:cNvSpPr>
            <a:spLocks noChangeShapeType="1"/>
          </p:cNvSpPr>
          <p:nvPr/>
        </p:nvSpPr>
        <p:spPr bwMode="auto">
          <a:xfrm flipV="1">
            <a:off x="7239000" y="4114800"/>
            <a:ext cx="6858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38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 smtClean="0"/>
              <a:t>CyberShake</a:t>
            </a:r>
            <a:r>
              <a:rPr lang="en-US" sz="3600" dirty="0" smtClean="0"/>
              <a:t> Workflows mapped to Pegasus-MPI-Cluster Jobs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493" y="2052639"/>
            <a:ext cx="4908507" cy="40560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59000"/>
            <a:ext cx="4357541" cy="38481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627533" cy="90593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High throughput jobs wrapped in MPI master-worker job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114106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CyberShake Study 14.2 Metrics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734" y="1710267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/>
              <a:t>1,144 hazard curves (4 maps) on NCSA Blue Waters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342 hours </a:t>
            </a:r>
            <a:r>
              <a:rPr lang="en-US" sz="2400" dirty="0" err="1" smtClean="0"/>
              <a:t>wallclock</a:t>
            </a:r>
            <a:r>
              <a:rPr lang="en-US" sz="2400" dirty="0" smtClean="0"/>
              <a:t> time (14.25 days)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46,720 CPUs + 225 GPUs used on average</a:t>
            </a:r>
          </a:p>
          <a:p>
            <a:pPr lvl="1">
              <a:spcBef>
                <a:spcPts val="1200"/>
              </a:spcBef>
            </a:pPr>
            <a:r>
              <a:rPr lang="en-US" sz="2000" dirty="0" smtClean="0"/>
              <a:t>Peak of 295,040 CPUs, 1100 GPUs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GPU SGT code 6.5x more efficient than CPU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99.8 million jobs executed (81 jobs/second)</a:t>
            </a:r>
          </a:p>
          <a:p>
            <a:pPr lvl="1">
              <a:spcBef>
                <a:spcPts val="1200"/>
              </a:spcBef>
            </a:pPr>
            <a:r>
              <a:rPr lang="en-US" sz="2000" dirty="0" smtClean="0"/>
              <a:t>31,463 jobs automatically run in the Blue Waters queue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On average, 26.2 workflows (curves) concurrently</a:t>
            </a:r>
          </a:p>
          <a:p>
            <a:pPr>
              <a:spcBef>
                <a:spcPts val="1200"/>
              </a:spcBef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29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131067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92" y="21529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AWP-ODC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1" y="1125465"/>
            <a:ext cx="5251828" cy="5723897"/>
          </a:xfrm>
        </p:spPr>
        <p:txBody>
          <a:bodyPr>
            <a:normAutofit lnSpcReduction="10000"/>
          </a:bodyPr>
          <a:lstStyle/>
          <a:p>
            <a:pPr>
              <a:spcBef>
                <a:spcPts val="800"/>
              </a:spcBef>
            </a:pPr>
            <a:r>
              <a:rPr lang="en-US" sz="1600" dirty="0" smtClean="0">
                <a:latin typeface="Arial"/>
                <a:cs typeface="Arial"/>
              </a:rPr>
              <a:t>Started as personal research code (Olsen 1994)  </a:t>
            </a:r>
          </a:p>
          <a:p>
            <a:pPr>
              <a:spcBef>
                <a:spcPts val="800"/>
              </a:spcBef>
            </a:pPr>
            <a:r>
              <a:rPr lang="en-US" sz="1600" dirty="0" smtClean="0">
                <a:latin typeface="Arial"/>
                <a:cs typeface="Arial"/>
              </a:rPr>
              <a:t>3D velocity-stress wave equations</a:t>
            </a:r>
          </a:p>
          <a:p>
            <a:pPr>
              <a:spcBef>
                <a:spcPts val="800"/>
              </a:spcBef>
              <a:buNone/>
            </a:pPr>
            <a:endParaRPr lang="en-US" sz="1600" dirty="0" smtClean="0">
              <a:latin typeface="Arial"/>
              <a:cs typeface="Arial"/>
            </a:endParaRPr>
          </a:p>
          <a:p>
            <a:pPr>
              <a:spcBef>
                <a:spcPts val="800"/>
              </a:spcBef>
              <a:buNone/>
            </a:pPr>
            <a:endParaRPr lang="en-US" sz="1600" dirty="0" smtClean="0">
              <a:latin typeface="Arial"/>
              <a:cs typeface="Arial"/>
            </a:endParaRPr>
          </a:p>
          <a:p>
            <a:pPr>
              <a:spcBef>
                <a:spcPts val="800"/>
              </a:spcBef>
              <a:buNone/>
            </a:pPr>
            <a:r>
              <a:rPr lang="en-US" sz="1600" dirty="0" smtClean="0">
                <a:latin typeface="Arial"/>
                <a:cs typeface="Arial"/>
              </a:rPr>
              <a:t>      solved by explicit 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staggered-grid 4</a:t>
            </a:r>
            <a:r>
              <a:rPr lang="en-US" sz="1600" baseline="30000" dirty="0" smtClean="0">
                <a:solidFill>
                  <a:srgbClr val="FF0000"/>
                </a:solidFill>
                <a:latin typeface="Arial"/>
                <a:cs typeface="Arial"/>
              </a:rPr>
              <a:t>th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-order FD</a:t>
            </a:r>
          </a:p>
          <a:p>
            <a:pPr>
              <a:spcBef>
                <a:spcPts val="800"/>
              </a:spcBef>
            </a:pPr>
            <a:r>
              <a:rPr lang="en-US" sz="1600" dirty="0" smtClean="0">
                <a:latin typeface="Arial"/>
                <a:cs typeface="Arial"/>
              </a:rPr>
              <a:t>Memory variable formulation </a:t>
            </a:r>
            <a:r>
              <a:rPr lang="en-US" sz="1600" dirty="0">
                <a:latin typeface="Arial"/>
                <a:cs typeface="Arial"/>
              </a:rPr>
              <a:t>o</a:t>
            </a:r>
            <a:r>
              <a:rPr lang="en-US" sz="1600" dirty="0" smtClean="0">
                <a:latin typeface="Arial"/>
                <a:cs typeface="Arial"/>
              </a:rPr>
              <a:t>f 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inelastic relaxation </a:t>
            </a:r>
          </a:p>
          <a:p>
            <a:pPr>
              <a:spcBef>
                <a:spcPts val="800"/>
              </a:spcBef>
              <a:buNone/>
            </a:pPr>
            <a:endParaRPr lang="en-US" sz="1600" dirty="0" smtClean="0">
              <a:latin typeface="Arial"/>
              <a:cs typeface="Arial"/>
            </a:endParaRPr>
          </a:p>
          <a:p>
            <a:pPr>
              <a:spcBef>
                <a:spcPts val="800"/>
              </a:spcBef>
            </a:pPr>
            <a:endParaRPr lang="en-US" sz="1600" dirty="0" smtClean="0">
              <a:latin typeface="Arial"/>
              <a:cs typeface="Arial"/>
            </a:endParaRPr>
          </a:p>
          <a:p>
            <a:pPr>
              <a:spcBef>
                <a:spcPts val="800"/>
              </a:spcBef>
            </a:pPr>
            <a:endParaRPr lang="en-US" sz="1600" dirty="0" smtClean="0">
              <a:latin typeface="Arial"/>
              <a:cs typeface="Arial"/>
            </a:endParaRPr>
          </a:p>
          <a:p>
            <a:pPr>
              <a:spcBef>
                <a:spcPts val="800"/>
              </a:spcBef>
              <a:buNone/>
            </a:pPr>
            <a:r>
              <a:rPr lang="en-US" sz="1600" dirty="0" smtClean="0">
                <a:latin typeface="Arial"/>
                <a:cs typeface="Arial"/>
              </a:rPr>
              <a:t>      </a:t>
            </a:r>
          </a:p>
          <a:p>
            <a:pPr>
              <a:spcBef>
                <a:spcPts val="800"/>
              </a:spcBef>
              <a:buNone/>
            </a:pPr>
            <a:endParaRPr lang="en-US" sz="1600" dirty="0" smtClean="0">
              <a:latin typeface="Arial"/>
              <a:cs typeface="Arial"/>
            </a:endParaRPr>
          </a:p>
          <a:p>
            <a:pPr>
              <a:spcBef>
                <a:spcPts val="800"/>
              </a:spcBef>
              <a:buNone/>
            </a:pPr>
            <a:r>
              <a:rPr lang="en-US" sz="1600" dirty="0" smtClean="0">
                <a:latin typeface="Arial"/>
                <a:cs typeface="Arial"/>
              </a:rPr>
              <a:t>      using coarse-grained representation (Day 1998) </a:t>
            </a:r>
          </a:p>
          <a:p>
            <a:pPr>
              <a:spcBef>
                <a:spcPts val="800"/>
              </a:spcBef>
              <a:buClr>
                <a:schemeClr val="tx1"/>
              </a:buClr>
            </a:pP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Dynamic rupture </a:t>
            </a:r>
            <a:r>
              <a:rPr lang="en-US" sz="1600" dirty="0" smtClean="0">
                <a:latin typeface="Arial"/>
                <a:cs typeface="Arial"/>
              </a:rPr>
              <a:t>by the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taggered-grid split-node (SGSN) method (</a:t>
            </a:r>
            <a:r>
              <a:rPr lang="en-US" sz="1600" dirty="0" err="1" smtClean="0">
                <a:latin typeface="Arial"/>
                <a:cs typeface="Arial"/>
              </a:rPr>
              <a:t>Dalguer</a:t>
            </a:r>
            <a:r>
              <a:rPr lang="en-US" sz="1600" dirty="0" smtClean="0">
                <a:latin typeface="Arial"/>
                <a:cs typeface="Arial"/>
              </a:rPr>
              <a:t> and Day 2007)</a:t>
            </a:r>
          </a:p>
          <a:p>
            <a:pPr>
              <a:spcBef>
                <a:spcPts val="800"/>
              </a:spcBef>
            </a:pPr>
            <a:r>
              <a:rPr lang="en-US" sz="1600" dirty="0" smtClean="0">
                <a:latin typeface="Arial"/>
                <a:cs typeface="Arial"/>
              </a:rPr>
              <a:t>Absorbing boundary conditions by 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perfectly 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atched layers</a:t>
            </a:r>
            <a:r>
              <a:rPr lang="en-US" sz="1600" dirty="0" smtClean="0">
                <a:latin typeface="Arial"/>
                <a:cs typeface="Arial"/>
              </a:rPr>
              <a:t> (PML) (</a:t>
            </a:r>
            <a:r>
              <a:rPr lang="en-US" sz="1600" dirty="0" err="1" smtClean="0">
                <a:latin typeface="Arial"/>
                <a:cs typeface="Arial"/>
              </a:rPr>
              <a:t>Marcinkovich</a:t>
            </a:r>
            <a:r>
              <a:rPr lang="en-US" sz="1600" dirty="0" smtClean="0">
                <a:latin typeface="Arial"/>
                <a:cs typeface="Arial"/>
              </a:rPr>
              <a:t> and Olsen 2003) and </a:t>
            </a:r>
            <a:r>
              <a:rPr lang="en-US" sz="1600" dirty="0" err="1" smtClean="0">
                <a:latin typeface="Arial"/>
                <a:cs typeface="Arial"/>
              </a:rPr>
              <a:t>Cerjan</a:t>
            </a:r>
            <a:r>
              <a:rPr lang="en-US" sz="1600" dirty="0" smtClean="0">
                <a:latin typeface="Arial"/>
                <a:cs typeface="Arial"/>
              </a:rPr>
              <a:t> et al. (1985)</a:t>
            </a:r>
          </a:p>
          <a:p>
            <a:endParaRPr lang="en-US" sz="1600" dirty="0">
              <a:latin typeface="Arial"/>
              <a:cs typeface="Arial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521200" y="3340100"/>
          <a:ext cx="101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01" name="Equation" r:id="rId4" imgW="101600" imgH="177800" progId="Equation.3">
                  <p:embed/>
                </p:oleObj>
              </mc:Choice>
              <mc:Fallback>
                <p:oleObj name="Equation" r:id="rId4" imgW="1016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3340100"/>
                        <a:ext cx="101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2998149"/>
              </p:ext>
            </p:extLst>
          </p:nvPr>
        </p:nvGraphicFramePr>
        <p:xfrm>
          <a:off x="736303" y="1898144"/>
          <a:ext cx="1023894" cy="502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02" name="Equation" r:id="rId6" imgW="800100" imgH="393700" progId="Equation.3">
                  <p:embed/>
                </p:oleObj>
              </mc:Choice>
              <mc:Fallback>
                <p:oleObj name="Equation" r:id="rId6" imgW="800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303" y="1898144"/>
                        <a:ext cx="1023894" cy="5029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7" name="Object 7"/>
          <p:cNvGraphicFramePr>
            <a:graphicFrameLocks noChangeAspect="1"/>
          </p:cNvGraphicFramePr>
          <p:nvPr/>
        </p:nvGraphicFramePr>
        <p:xfrm>
          <a:off x="1893084" y="1981528"/>
          <a:ext cx="2577008" cy="284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03" name="Equation" r:id="rId8" imgW="1841500" imgH="203200" progId="Equation.3">
                  <p:embed/>
                </p:oleObj>
              </mc:Choice>
              <mc:Fallback>
                <p:oleObj name="Equation" r:id="rId8" imgW="1841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3084" y="1981528"/>
                        <a:ext cx="2577008" cy="2846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9" name="Object 9"/>
          <p:cNvGraphicFramePr>
            <a:graphicFrameLocks noChangeAspect="1"/>
          </p:cNvGraphicFramePr>
          <p:nvPr/>
        </p:nvGraphicFramePr>
        <p:xfrm>
          <a:off x="2805095" y="3400991"/>
          <a:ext cx="2139567" cy="486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04" name="Equation" r:id="rId10" imgW="1727200" imgH="393700" progId="Equation.3">
                  <p:embed/>
                </p:oleObj>
              </mc:Choice>
              <mc:Fallback>
                <p:oleObj name="Equation" r:id="rId10" imgW="1727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5095" y="3400991"/>
                        <a:ext cx="2139567" cy="4864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0" name="Object 10"/>
          <p:cNvGraphicFramePr>
            <a:graphicFrameLocks noChangeAspect="1"/>
          </p:cNvGraphicFramePr>
          <p:nvPr/>
        </p:nvGraphicFramePr>
        <p:xfrm>
          <a:off x="456892" y="3336444"/>
          <a:ext cx="1985278" cy="551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05" name="Equation" r:id="rId12" imgW="1600200" imgH="444500" progId="Equation.3">
                  <p:embed/>
                </p:oleObj>
              </mc:Choice>
              <mc:Fallback>
                <p:oleObj name="Equation" r:id="rId12" imgW="16002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892" y="3336444"/>
                        <a:ext cx="1985278" cy="5510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2" name="Object 12"/>
          <p:cNvGraphicFramePr>
            <a:graphicFrameLocks noChangeAspect="1"/>
          </p:cNvGraphicFramePr>
          <p:nvPr/>
        </p:nvGraphicFramePr>
        <p:xfrm>
          <a:off x="1611575" y="4159262"/>
          <a:ext cx="1943582" cy="529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06" name="Equation" r:id="rId14" imgW="1587500" imgH="431800" progId="Equation.3">
                  <p:embed/>
                </p:oleObj>
              </mc:Choice>
              <mc:Fallback>
                <p:oleObj name="Equation" r:id="rId14" imgW="15875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575" y="4159262"/>
                        <a:ext cx="1943582" cy="5296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 descr="Fig1_revised.eps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48177" y="1093232"/>
            <a:ext cx="4831299" cy="44937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97816" y="5586971"/>
            <a:ext cx="32816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Inelastic relaxation variables for </a:t>
            </a:r>
            <a:r>
              <a:rPr lang="en-US" sz="1600" i="1" dirty="0"/>
              <a:t>m</a:t>
            </a:r>
            <a:r>
              <a:rPr lang="en-US" sz="1600" i="1" dirty="0" smtClean="0"/>
              <a:t>emory-variable </a:t>
            </a:r>
            <a:r>
              <a:rPr lang="en-US" sz="1600" i="1" dirty="0" err="1" smtClean="0"/>
              <a:t>ODEs</a:t>
            </a:r>
            <a:r>
              <a:rPr lang="en-US" sz="1600" i="1" dirty="0" smtClean="0"/>
              <a:t> in AWP-ODC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470385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1-Hz </a:t>
            </a:r>
            <a:r>
              <a:rPr lang="en-US" dirty="0" err="1" smtClean="0"/>
              <a:t>CyberShake</a:t>
            </a:r>
            <a:r>
              <a:rPr lang="en-US" dirty="0" smtClean="0"/>
              <a:t> Hazard Curve on Titan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734" y="1710267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/>
              <a:t>Software: AWP-ODC-GPU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Number of Nodes: 800 XK7 nodes for SGTs, 40 XK7 nodes for velocity mesh</a:t>
            </a:r>
            <a:endParaRPr lang="en-US" sz="2400" dirty="0" smtClean="0"/>
          </a:p>
          <a:p>
            <a:pPr>
              <a:spcBef>
                <a:spcPts val="1200"/>
              </a:spcBef>
            </a:pPr>
            <a:r>
              <a:rPr lang="en-US" sz="2400" dirty="0" smtClean="0"/>
              <a:t>Input data description: 128 GB velocity mesh per site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Simulation </a:t>
            </a:r>
            <a:r>
              <a:rPr lang="en-US" sz="2400" dirty="0" err="1" smtClean="0"/>
              <a:t>wallclock</a:t>
            </a:r>
            <a:r>
              <a:rPr lang="en-US" sz="2400" dirty="0" smtClean="0"/>
              <a:t> time: 50 minutes for each component</a:t>
            </a:r>
            <a:endParaRPr lang="en-US" sz="2400" dirty="0" smtClean="0"/>
          </a:p>
          <a:p>
            <a:pPr>
              <a:spcBef>
                <a:spcPts val="1200"/>
              </a:spcBef>
            </a:pPr>
            <a:r>
              <a:rPr lang="en-US" sz="2400" dirty="0" smtClean="0"/>
              <a:t>Output data description: 440 GB x 2 components = 880 GB per site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Production setting tested for USC, PAS, SB and WNGC sites</a:t>
            </a: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31831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755168"/>
              </p:ext>
            </p:extLst>
          </p:nvPr>
        </p:nvGraphicFramePr>
        <p:xfrm>
          <a:off x="874182" y="1504425"/>
          <a:ext cx="7444318" cy="4574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1551"/>
                <a:gridCol w="1763816"/>
                <a:gridCol w="1577871"/>
                <a:gridCol w="1861080"/>
              </a:tblGrid>
              <a:tr h="6455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800000"/>
                          </a:solidFill>
                        </a:rPr>
                        <a:t>CyberShake</a:t>
                      </a:r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 1.0 Hz</a:t>
                      </a:r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XE6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XK7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XK7</a:t>
                      </a:r>
                    </a:p>
                    <a:p>
                      <a:pPr algn="ctr"/>
                      <a:r>
                        <a:rPr lang="en-US" sz="1200" dirty="0" smtClean="0"/>
                        <a:t>(CPU-GPU co-scheduling)</a:t>
                      </a:r>
                      <a:endParaRPr lang="en-US" sz="1200" dirty="0"/>
                    </a:p>
                  </a:txBody>
                  <a:tcPr anchor="ctr"/>
                </a:tc>
              </a:tr>
              <a:tr h="6455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Nodes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400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400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400</a:t>
                      </a:r>
                      <a:endParaRPr lang="en-US" sz="2000" dirty="0"/>
                    </a:p>
                  </a:txBody>
                  <a:tcPr anchor="ctr"/>
                </a:tc>
              </a:tr>
              <a:tr h="64558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SGT </a:t>
                      </a:r>
                      <a:r>
                        <a:rPr lang="en-US" sz="2000" b="1" dirty="0" err="1" smtClean="0">
                          <a:solidFill>
                            <a:srgbClr val="800000"/>
                          </a:solidFill>
                        </a:rPr>
                        <a:t>hrs</a:t>
                      </a:r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 per site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10.36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2.80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2.80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</a:tr>
              <a:tr h="64558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Post-processing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hours per site**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0.94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1.88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2.00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4558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Total </a:t>
                      </a:r>
                      <a:r>
                        <a:rPr lang="en-US" sz="2000" b="1" dirty="0" err="1" smtClean="0">
                          <a:solidFill>
                            <a:srgbClr val="800000"/>
                          </a:solidFill>
                        </a:rPr>
                        <a:t>Hrs</a:t>
                      </a:r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 per site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11.30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4.68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2.80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</a:tr>
              <a:tr h="64558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SUs(Millions)* 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723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</a:rPr>
                        <a:t> M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299 M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179 M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SUs</a:t>
                      </a:r>
                      <a:r>
                        <a:rPr lang="en-US" sz="2000" b="1" baseline="0" dirty="0" smtClean="0">
                          <a:solidFill>
                            <a:srgbClr val="800000"/>
                          </a:solidFill>
                        </a:rPr>
                        <a:t>  saving (Millions)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424 M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rgbClr val="800000"/>
                          </a:solidFill>
                        </a:rPr>
                        <a:t>543 M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91632" y="6150310"/>
            <a:ext cx="7048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Scale to 5000 sites based on two strain Green tensor runs per site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** based on </a:t>
            </a:r>
            <a:r>
              <a:rPr lang="en-US" dirty="0" err="1" smtClean="0"/>
              <a:t>CyberShake</a:t>
            </a:r>
            <a:r>
              <a:rPr lang="en-US" dirty="0" smtClean="0"/>
              <a:t> 13.4 map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041900" y="3111500"/>
            <a:ext cx="406400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305300" y="3111500"/>
            <a:ext cx="368300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45000" y="2755324"/>
            <a:ext cx="8128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3.7x </a:t>
            </a:r>
          </a:p>
          <a:p>
            <a:pPr algn="ctr"/>
            <a:r>
              <a:rPr lang="en-US" b="1" dirty="0" smtClean="0">
                <a:solidFill>
                  <a:srgbClr val="008000"/>
                </a:solidFill>
              </a:rPr>
              <a:t>speedup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11150" y="36142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/>
              <a:t>CyberShake SGT Simulations on XK7 vs XE6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61298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0" y="361423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CyberShake</a:t>
            </a:r>
            <a:r>
              <a:rPr lang="en-US" sz="2800" dirty="0" smtClean="0"/>
              <a:t> SGT Simulations on XK7 </a:t>
            </a:r>
            <a:r>
              <a:rPr lang="en-US" sz="2800" dirty="0" err="1" smtClean="0"/>
              <a:t>vs</a:t>
            </a:r>
            <a:r>
              <a:rPr lang="en-US" sz="2800" dirty="0" smtClean="0"/>
              <a:t> XE6</a:t>
            </a:r>
            <a:endParaRPr lang="en-US" sz="32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903594"/>
              </p:ext>
            </p:extLst>
          </p:nvPr>
        </p:nvGraphicFramePr>
        <p:xfrm>
          <a:off x="874182" y="1504425"/>
          <a:ext cx="7444318" cy="4574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1551"/>
                <a:gridCol w="1763816"/>
                <a:gridCol w="1577871"/>
                <a:gridCol w="1861080"/>
              </a:tblGrid>
              <a:tr h="6455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800000"/>
                          </a:solidFill>
                        </a:rPr>
                        <a:t>CyberShake</a:t>
                      </a:r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 1.0 Hz</a:t>
                      </a:r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XE6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XK7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XK7</a:t>
                      </a:r>
                    </a:p>
                    <a:p>
                      <a:pPr algn="ctr"/>
                      <a:r>
                        <a:rPr lang="en-US" sz="1200" dirty="0" smtClean="0"/>
                        <a:t>(CPU-GPU co-scheduling)</a:t>
                      </a:r>
                      <a:endParaRPr lang="en-US" sz="1200" dirty="0"/>
                    </a:p>
                  </a:txBody>
                  <a:tcPr anchor="ctr"/>
                </a:tc>
              </a:tr>
              <a:tr h="6455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Nodes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400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400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400</a:t>
                      </a:r>
                      <a:endParaRPr lang="en-US" sz="2000" dirty="0"/>
                    </a:p>
                  </a:txBody>
                  <a:tcPr anchor="ctr"/>
                </a:tc>
              </a:tr>
              <a:tr h="64558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SGT </a:t>
                      </a:r>
                      <a:r>
                        <a:rPr lang="en-US" sz="2000" b="1" dirty="0" err="1" smtClean="0">
                          <a:solidFill>
                            <a:srgbClr val="800000"/>
                          </a:solidFill>
                        </a:rPr>
                        <a:t>hrs</a:t>
                      </a:r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 per site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10.36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2.80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2.80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</a:tr>
              <a:tr h="64558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Post-processing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hours per site**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0.94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1.88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2.00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4558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Total </a:t>
                      </a:r>
                      <a:r>
                        <a:rPr lang="en-US" sz="2000" b="1" dirty="0" err="1" smtClean="0">
                          <a:solidFill>
                            <a:srgbClr val="800000"/>
                          </a:solidFill>
                        </a:rPr>
                        <a:t>Hrs</a:t>
                      </a:r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 per site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11.30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4.68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2.80</a:t>
                      </a:r>
                      <a:endParaRPr lang="en-US" sz="20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</a:tr>
              <a:tr h="64558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SUs(Millions)* 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723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</a:rPr>
                        <a:t> M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299 M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179 M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SUs</a:t>
                      </a:r>
                      <a:r>
                        <a:rPr lang="en-US" sz="2000" b="1" baseline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  saving (Millions)</a:t>
                      </a:r>
                      <a:endParaRPr lang="en-US" sz="2000" b="1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424 M</a:t>
                      </a:r>
                      <a:endParaRPr lang="en-US" sz="2000" b="1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543 M</a:t>
                      </a:r>
                      <a:endParaRPr lang="en-US" sz="2000" b="1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1632" y="6150310"/>
            <a:ext cx="766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Scale to 5000 sites based on two strain Green tensor runs per site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** based on </a:t>
            </a:r>
            <a:r>
              <a:rPr lang="en-US" dirty="0" err="1" smtClean="0"/>
              <a:t>CyberShake</a:t>
            </a:r>
            <a:r>
              <a:rPr lang="en-US" dirty="0" smtClean="0"/>
              <a:t> 13.4 map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041900" y="3111500"/>
            <a:ext cx="406400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305300" y="3111500"/>
            <a:ext cx="368300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45000" y="2755324"/>
            <a:ext cx="8128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3.7x </a:t>
            </a:r>
          </a:p>
          <a:p>
            <a:pPr algn="ctr"/>
            <a:r>
              <a:rPr lang="en-US" b="1" dirty="0" smtClean="0">
                <a:solidFill>
                  <a:srgbClr val="008000"/>
                </a:solidFill>
              </a:rPr>
              <a:t>speedup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384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118451" y="3076642"/>
            <a:ext cx="2881473" cy="23241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093499" y="4253013"/>
            <a:ext cx="2881473" cy="23241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9978" y="2438400"/>
            <a:ext cx="2881473" cy="23241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yberShake_adaptive_sites_yellow.png"/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2335" y="1268854"/>
            <a:ext cx="371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</a:t>
            </a:r>
            <a:r>
              <a:rPr lang="en-US" b="1" dirty="0" smtClean="0">
                <a:solidFill>
                  <a:schemeClr val="bg1"/>
                </a:solidFill>
              </a:rPr>
              <a:t>eismicity-weighted </a:t>
            </a:r>
            <a:r>
              <a:rPr lang="en-US" b="1" dirty="0" err="1" smtClean="0">
                <a:solidFill>
                  <a:schemeClr val="bg1"/>
                </a:solidFill>
              </a:rPr>
              <a:t>CyberShake</a:t>
            </a:r>
            <a:r>
              <a:rPr lang="en-US" b="1" dirty="0" smtClean="0">
                <a:solidFill>
                  <a:schemeClr val="bg1"/>
                </a:solidFill>
              </a:rPr>
              <a:t> grid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39699" y="-88900"/>
            <a:ext cx="8701491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pitchFamily="-65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pitchFamily="-65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pitchFamily="-65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pitchFamily="-65" charset="0"/>
              </a:defRPr>
            </a:lvl9pPr>
          </a:lstStyle>
          <a:p>
            <a:r>
              <a:rPr lang="en-US" sz="2400" i="1" dirty="0" smtClean="0">
                <a:solidFill>
                  <a:srgbClr val="800000"/>
                </a:solidFill>
              </a:rPr>
              <a:t>Create a broadband </a:t>
            </a:r>
            <a:r>
              <a:rPr lang="en-US" sz="2400" i="1" dirty="0" err="1" smtClean="0">
                <a:solidFill>
                  <a:srgbClr val="800000"/>
                </a:solidFill>
              </a:rPr>
              <a:t>CyberShake</a:t>
            </a:r>
            <a:r>
              <a:rPr lang="en-US" sz="2400" i="1" dirty="0" smtClean="0">
                <a:solidFill>
                  <a:srgbClr val="800000"/>
                </a:solidFill>
              </a:rPr>
              <a:t> hazard model for all of California</a:t>
            </a:r>
            <a:endParaRPr lang="en-US" sz="2400" i="1" dirty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178" y="5649090"/>
            <a:ext cx="3344422" cy="923330"/>
          </a:xfrm>
          <a:prstGeom prst="rect">
            <a:avLst/>
          </a:prstGeom>
          <a:solidFill>
            <a:srgbClr val="FFFB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smtClean="0">
                <a:solidFill>
                  <a:srgbClr val="800000"/>
                </a:solidFill>
              </a:rPr>
              <a:t>The statewide </a:t>
            </a:r>
            <a:r>
              <a:rPr lang="en-US" sz="1800" b="1" i="1" dirty="0" err="1" smtClean="0">
                <a:solidFill>
                  <a:srgbClr val="800000"/>
                </a:solidFill>
              </a:rPr>
              <a:t>CyberShake</a:t>
            </a:r>
            <a:r>
              <a:rPr lang="en-US" sz="1800" b="1" i="1" dirty="0" smtClean="0">
                <a:solidFill>
                  <a:srgbClr val="800000"/>
                </a:solidFill>
              </a:rPr>
              <a:t> hazard model will comprise 1.8 billion seismograms</a:t>
            </a:r>
            <a:endParaRPr lang="en-US" sz="1800" b="1" i="1" dirty="0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77" y="1453520"/>
            <a:ext cx="2881473" cy="984880"/>
          </a:xfrm>
          <a:prstGeom prst="rect">
            <a:avLst/>
          </a:prstGeom>
          <a:solidFill>
            <a:srgbClr val="FFFB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27211" y="641696"/>
            <a:ext cx="646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0">
              <a:spcAft>
                <a:spcPts val="1200"/>
              </a:spcAft>
              <a:buNone/>
            </a:pPr>
            <a:r>
              <a:rPr lang="en-US" b="1" dirty="0"/>
              <a:t>Computational requirements for 1400 sites across </a:t>
            </a:r>
            <a:r>
              <a:rPr lang="en-US" b="1" dirty="0" smtClean="0"/>
              <a:t>California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3118451" y="2239140"/>
            <a:ext cx="2887838" cy="796160"/>
          </a:xfrm>
          <a:prstGeom prst="rect">
            <a:avLst/>
          </a:prstGeom>
          <a:solidFill>
            <a:srgbClr val="FFFB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106199" y="3400405"/>
            <a:ext cx="2881473" cy="849365"/>
          </a:xfrm>
          <a:prstGeom prst="rect">
            <a:avLst/>
          </a:prstGeom>
          <a:solidFill>
            <a:srgbClr val="FFFB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107692" y="1412226"/>
            <a:ext cx="2985016" cy="3492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b="1" i="1" dirty="0" smtClean="0">
                <a:cs typeface="Times"/>
              </a:rPr>
              <a:t>SCEC </a:t>
            </a:r>
            <a:r>
              <a:rPr lang="en-US" sz="1900" b="1" i="1" dirty="0">
                <a:cs typeface="Times"/>
              </a:rPr>
              <a:t>CS14.2 </a:t>
            </a:r>
            <a:r>
              <a:rPr lang="en-US" sz="1900" b="1" i="1" dirty="0" smtClean="0">
                <a:cs typeface="Times"/>
              </a:rPr>
              <a:t>study launched </a:t>
            </a:r>
            <a:r>
              <a:rPr lang="en-US" sz="1900" b="1" i="1" dirty="0">
                <a:cs typeface="Times"/>
              </a:rPr>
              <a:t>on Blue Waters on 18 Feb </a:t>
            </a:r>
            <a:r>
              <a:rPr lang="en-US" sz="1900" b="1" i="1" dirty="0" smtClean="0">
                <a:cs typeface="Times"/>
              </a:rPr>
              <a:t>2014, </a:t>
            </a:r>
            <a:r>
              <a:rPr lang="en-US" sz="1900" b="1" dirty="0" smtClean="0"/>
              <a:t>0.5 Hz deterministic,    2 components</a:t>
            </a:r>
          </a:p>
          <a:p>
            <a:pPr marL="520700" lvl="1"/>
            <a:r>
              <a:rPr lang="en-US" sz="1700" b="1" dirty="0"/>
              <a:t>T</a:t>
            </a:r>
            <a:r>
              <a:rPr lang="en-US" sz="1700" b="1" dirty="0" smtClean="0"/>
              <a:t>urnaround: 342 hours</a:t>
            </a:r>
          </a:p>
          <a:p>
            <a:pPr marL="520700" lvl="1"/>
            <a:r>
              <a:rPr lang="en-US" sz="1700" b="1" dirty="0" smtClean="0"/>
              <a:t>XE6/XK7 nodes used: 1620, or 49,280 cores</a:t>
            </a:r>
          </a:p>
          <a:p>
            <a:pPr marL="520700" lvl="1"/>
            <a:r>
              <a:rPr lang="en-US" sz="1700" b="1" dirty="0" smtClean="0"/>
              <a:t>Jobs submitted: 31,463</a:t>
            </a:r>
          </a:p>
          <a:p>
            <a:pPr marL="520700" lvl="1"/>
            <a:r>
              <a:rPr lang="en-US" sz="1700" b="1" dirty="0"/>
              <a:t>Number of tasks: </a:t>
            </a:r>
            <a:r>
              <a:rPr lang="en-US" sz="1700" b="1" dirty="0" smtClean="0"/>
              <a:t>470 million</a:t>
            </a:r>
            <a:endParaRPr lang="en-US" sz="1700" b="1" dirty="0"/>
          </a:p>
          <a:p>
            <a:pPr marL="520700" lvl="1"/>
            <a:r>
              <a:rPr lang="en-US" sz="1700" b="1" dirty="0" smtClean="0"/>
              <a:t>Storage used: 57 TB</a:t>
            </a:r>
          </a:p>
          <a:p>
            <a:pPr marL="520700" lvl="1"/>
            <a:r>
              <a:rPr lang="en-US" sz="1700" b="1" dirty="0" smtClean="0"/>
              <a:t>Allocation hours: 16 M (CPUs + GPUs)</a:t>
            </a: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3042251" y="2188340"/>
            <a:ext cx="2976738" cy="3492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i="1" dirty="0">
                <a:cs typeface="Times"/>
              </a:rPr>
              <a:t>The </a:t>
            </a:r>
            <a:r>
              <a:rPr lang="en-US" sz="1800" b="1" i="1" dirty="0" smtClean="0">
                <a:cs typeface="Times"/>
              </a:rPr>
              <a:t>CS study proposed on Titan for 2014-2015, </a:t>
            </a:r>
            <a:r>
              <a:rPr lang="en-US" sz="1800" b="1" dirty="0" smtClean="0"/>
              <a:t>1.0 Hz deterministic, 3 components</a:t>
            </a:r>
          </a:p>
          <a:p>
            <a:pPr marL="520700" lvl="1"/>
            <a:r>
              <a:rPr lang="en-US" sz="1600" b="1" dirty="0"/>
              <a:t>T</a:t>
            </a:r>
            <a:r>
              <a:rPr lang="en-US" sz="1600" b="1" dirty="0" smtClean="0"/>
              <a:t>urnaround: 2 days</a:t>
            </a:r>
          </a:p>
          <a:p>
            <a:pPr marL="520700" lvl="1"/>
            <a:r>
              <a:rPr lang="en-US" sz="1600" b="1" dirty="0" smtClean="0"/>
              <a:t>XK7 nodes to use: 13,500</a:t>
            </a:r>
          </a:p>
          <a:p>
            <a:pPr marL="520700" lvl="1"/>
            <a:r>
              <a:rPr lang="en-US" sz="1600" b="1" dirty="0" smtClean="0"/>
              <a:t>Sustained PFLOP/s: 2.07</a:t>
            </a:r>
          </a:p>
          <a:p>
            <a:pPr marL="520700" lvl="1"/>
            <a:r>
              <a:rPr lang="en-US" sz="1600" b="1" dirty="0" smtClean="0"/>
              <a:t>Jobs to submit: 34,263</a:t>
            </a:r>
          </a:p>
          <a:p>
            <a:pPr marL="520700" lvl="1"/>
            <a:r>
              <a:rPr lang="en-US" sz="1600" b="1" dirty="0" smtClean="0"/>
              <a:t>Number of tasks: 575 M</a:t>
            </a:r>
          </a:p>
          <a:p>
            <a:pPr marL="520700" lvl="1"/>
            <a:r>
              <a:rPr lang="en-US" sz="1600" b="1" dirty="0" smtClean="0"/>
              <a:t>Storage used: 2 PB</a:t>
            </a:r>
          </a:p>
          <a:p>
            <a:pPr marL="520700" lvl="1"/>
            <a:r>
              <a:rPr lang="en-US" sz="1600" b="1" dirty="0" smtClean="0"/>
              <a:t>Allocation hours: 20 M (GPUs) + 220 M (CPUs)</a:t>
            </a:r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6158689" y="3413106"/>
            <a:ext cx="3076202" cy="335599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i="1" dirty="0">
                <a:cs typeface="Times"/>
              </a:rPr>
              <a:t>The </a:t>
            </a:r>
            <a:r>
              <a:rPr lang="en-US" sz="1800" b="1" i="1" dirty="0" smtClean="0">
                <a:cs typeface="Times"/>
              </a:rPr>
              <a:t>CS study proposed for </a:t>
            </a:r>
            <a:br>
              <a:rPr lang="en-US" sz="1800" b="1" i="1" dirty="0" smtClean="0">
                <a:cs typeface="Times"/>
              </a:rPr>
            </a:br>
            <a:r>
              <a:rPr lang="en-US" sz="1800" b="1" i="1" dirty="0" smtClean="0">
                <a:cs typeface="Times"/>
              </a:rPr>
              <a:t>2015, 1.5</a:t>
            </a:r>
            <a:r>
              <a:rPr lang="en-US" sz="1800" b="1" dirty="0" smtClean="0"/>
              <a:t> Hz deterministic </a:t>
            </a:r>
            <a:br>
              <a:rPr lang="en-US" sz="1800" b="1" dirty="0" smtClean="0"/>
            </a:br>
            <a:r>
              <a:rPr lang="en-US" sz="1800" b="1" dirty="0" smtClean="0"/>
              <a:t>+ stochastic, 3 components</a:t>
            </a:r>
          </a:p>
          <a:p>
            <a:pPr marL="520700" lvl="1"/>
            <a:r>
              <a:rPr lang="en-US" sz="1600" b="1" dirty="0" smtClean="0"/>
              <a:t>Turnaround: 16 days</a:t>
            </a:r>
          </a:p>
          <a:p>
            <a:pPr marL="520700" lvl="1"/>
            <a:r>
              <a:rPr lang="en-US" sz="1600" b="1" dirty="0" smtClean="0"/>
              <a:t>XK7 nodes used: 17,400</a:t>
            </a:r>
          </a:p>
          <a:p>
            <a:pPr marL="520700" lvl="1"/>
            <a:r>
              <a:rPr lang="en-US" sz="1600" b="1" dirty="0" smtClean="0"/>
              <a:t>Sustained PFLOP: 2.67</a:t>
            </a:r>
          </a:p>
          <a:p>
            <a:pPr marL="520700" lvl="1"/>
            <a:r>
              <a:rPr lang="en-US" sz="1600" b="1" dirty="0" smtClean="0"/>
              <a:t>Jobs to submit: 51,000</a:t>
            </a:r>
          </a:p>
          <a:p>
            <a:pPr marL="520700" lvl="1"/>
            <a:r>
              <a:rPr lang="en-US" sz="1600" b="1" dirty="0" smtClean="0"/>
              <a:t>Number of tasks: 1.73 billion</a:t>
            </a:r>
          </a:p>
          <a:p>
            <a:pPr marL="520700" lvl="1"/>
            <a:r>
              <a:rPr lang="en-US" sz="1600" b="1" dirty="0" smtClean="0"/>
              <a:t>Storage used: 8 PB</a:t>
            </a:r>
          </a:p>
          <a:p>
            <a:pPr marL="520700" lvl="1"/>
            <a:r>
              <a:rPr lang="en-US" sz="1600" b="1" dirty="0" smtClean="0"/>
              <a:t>Allocation hours: 160 million (GPUs) +  free CPUs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040589" y="4762500"/>
            <a:ext cx="5639611" cy="16764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424768" y="5780710"/>
            <a:ext cx="1081283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Go Green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692" y="1050041"/>
            <a:ext cx="2596380" cy="220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26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1DA08C-72E6-6141-9483-E8E247552437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1273829"/>
            <a:ext cx="8229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Science Objective:</a:t>
            </a:r>
          </a:p>
          <a:p>
            <a:r>
              <a:rPr lang="en-US" dirty="0" smtClean="0"/>
              <a:t>Creation of 1D mesh BBP </a:t>
            </a:r>
            <a:r>
              <a:rPr lang="en-US" dirty="0" err="1" smtClean="0"/>
              <a:t>etree</a:t>
            </a:r>
            <a:r>
              <a:rPr lang="en-US" dirty="0" smtClean="0"/>
              <a:t> and mesh on Titan using UCVM.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r>
              <a:rPr lang="en-US" dirty="0" smtClean="0">
                <a:solidFill>
                  <a:srgbClr val="800000"/>
                </a:solidFill>
              </a:rPr>
              <a:t>Computational Information:</a:t>
            </a:r>
            <a:endParaRPr lang="en-US" dirty="0">
              <a:solidFill>
                <a:srgbClr val="800000"/>
              </a:solidFill>
            </a:endParaRPr>
          </a:p>
          <a:p>
            <a:r>
              <a:rPr lang="en-US" dirty="0"/>
              <a:t>(</a:t>
            </a:r>
            <a:r>
              <a:rPr lang="en-US" dirty="0" smtClean="0"/>
              <a:t>1</a:t>
            </a:r>
            <a:r>
              <a:rPr lang="en-US" dirty="0"/>
              <a:t>) Systems </a:t>
            </a:r>
            <a:r>
              <a:rPr lang="en-US" dirty="0" smtClean="0"/>
              <a:t>Used: Titan</a:t>
            </a:r>
            <a:endParaRPr lang="en-US" dirty="0"/>
          </a:p>
          <a:p>
            <a:r>
              <a:rPr lang="en-US" dirty="0"/>
              <a:t>(2) Software </a:t>
            </a:r>
            <a:r>
              <a:rPr lang="en-US" dirty="0" smtClean="0"/>
              <a:t>Used: UCVM</a:t>
            </a:r>
            <a:endParaRPr lang="en-US" dirty="0"/>
          </a:p>
          <a:p>
            <a:r>
              <a:rPr lang="en-US" dirty="0" smtClean="0"/>
              <a:t>(</a:t>
            </a:r>
            <a:r>
              <a:rPr lang="en-US" dirty="0"/>
              <a:t>3) Number of Nodes/GPU/Cores</a:t>
            </a:r>
            <a:r>
              <a:rPr lang="en-US" dirty="0" smtClean="0"/>
              <a:t>: 512 cores on 32 nodes (16 cores/node)</a:t>
            </a:r>
            <a:endParaRPr lang="en-US" dirty="0"/>
          </a:p>
          <a:p>
            <a:r>
              <a:rPr lang="en-US" dirty="0"/>
              <a:t>(4) Input Data Description</a:t>
            </a:r>
            <a:r>
              <a:rPr lang="en-US" dirty="0" smtClean="0"/>
              <a:t>: 1M Configuration, 1G</a:t>
            </a:r>
            <a:endParaRPr lang="en-US" dirty="0"/>
          </a:p>
          <a:p>
            <a:r>
              <a:rPr lang="en-US" dirty="0"/>
              <a:t>(5) Simulation Runtime</a:t>
            </a:r>
            <a:r>
              <a:rPr lang="en-US" dirty="0" smtClean="0"/>
              <a:t>: 40 minutes</a:t>
            </a:r>
            <a:endParaRPr lang="en-US" dirty="0"/>
          </a:p>
          <a:p>
            <a:r>
              <a:rPr lang="en-US" dirty="0"/>
              <a:t>(6) Output Data Description</a:t>
            </a:r>
            <a:r>
              <a:rPr lang="en-US" dirty="0" smtClean="0"/>
              <a:t>: </a:t>
            </a:r>
            <a:r>
              <a:rPr lang="en-US" dirty="0" err="1" smtClean="0"/>
              <a:t>etree</a:t>
            </a:r>
            <a:r>
              <a:rPr lang="en-US" dirty="0" smtClean="0"/>
              <a:t> containing 180km x 110km x 50 km (110GB file)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422400" y="458000"/>
            <a:ext cx="6197600" cy="914400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UCVM Code development </a:t>
            </a:r>
            <a:r>
              <a:rPr lang="en-US" sz="2800" dirty="0" err="1">
                <a:solidFill>
                  <a:srgbClr val="800000"/>
                </a:solidFill>
              </a:rPr>
              <a:t>bbp</a:t>
            </a:r>
            <a:r>
              <a:rPr lang="en-US" sz="2800" dirty="0">
                <a:solidFill>
                  <a:srgbClr val="800000"/>
                </a:solidFill>
              </a:rPr>
              <a:t> 1D mesh</a:t>
            </a:r>
          </a:p>
        </p:txBody>
      </p:sp>
    </p:spTree>
    <p:extLst>
      <p:ext uri="{BB962C8B-B14F-4D97-AF65-F5344CB8AC3E}">
        <p14:creationId xmlns:p14="http://schemas.microsoft.com/office/powerpoint/2010/main" val="1800391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1DA08C-72E6-6141-9483-E8E247552437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35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1273829"/>
            <a:ext cx="822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Science Objective:</a:t>
            </a:r>
          </a:p>
          <a:p>
            <a:r>
              <a:rPr lang="en-US" dirty="0" smtClean="0"/>
              <a:t>Compare impact of 1D ground motion simulations to 3D ground motion simulations when used in Broadband validation tests.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800000"/>
                </a:solidFill>
              </a:rPr>
              <a:t>Computational Information </a:t>
            </a:r>
          </a:p>
          <a:p>
            <a:pPr marL="342900" indent="-342900">
              <a:buAutoNum type="arabicParenBoth"/>
            </a:pPr>
            <a:r>
              <a:rPr lang="en-US" dirty="0" smtClean="0"/>
              <a:t>Systems Used: Titan</a:t>
            </a:r>
            <a:endParaRPr lang="en-US" dirty="0"/>
          </a:p>
          <a:p>
            <a:pPr marL="342900" indent="-342900">
              <a:buAutoNum type="arabicParenBoth"/>
            </a:pPr>
            <a:r>
              <a:rPr lang="en-US" dirty="0" smtClean="0"/>
              <a:t>Software Used: Hercules GPU</a:t>
            </a:r>
            <a:endParaRPr lang="en-US" dirty="0"/>
          </a:p>
          <a:p>
            <a:r>
              <a:rPr lang="en-US" dirty="0"/>
              <a:t>(3) Number of Nodes/GPU/Cores</a:t>
            </a:r>
            <a:r>
              <a:rPr lang="en-US" dirty="0" smtClean="0"/>
              <a:t>: 800 </a:t>
            </a:r>
            <a:r>
              <a:rPr lang="en-US" dirty="0"/>
              <a:t>GPUs (SGTs), 640 CPUs (velocity mesh)</a:t>
            </a:r>
          </a:p>
          <a:p>
            <a:r>
              <a:rPr lang="en-US" dirty="0"/>
              <a:t>(4) Input Data Description</a:t>
            </a:r>
            <a:r>
              <a:rPr lang="en-US" dirty="0" smtClean="0"/>
              <a:t>: 120 </a:t>
            </a:r>
            <a:r>
              <a:rPr lang="en-US" dirty="0"/>
              <a:t>GB velocity </a:t>
            </a:r>
            <a:r>
              <a:rPr lang="en-US" dirty="0" smtClean="0"/>
              <a:t>mesh per Site</a:t>
            </a:r>
            <a:endParaRPr lang="en-US" dirty="0"/>
          </a:p>
          <a:p>
            <a:r>
              <a:rPr lang="en-US" dirty="0"/>
              <a:t>(5) Simulation Runtime</a:t>
            </a:r>
            <a:r>
              <a:rPr lang="en-US" dirty="0" smtClean="0"/>
              <a:t>: 50 </a:t>
            </a:r>
            <a:r>
              <a:rPr lang="en-US" dirty="0"/>
              <a:t>minutes for each component</a:t>
            </a:r>
          </a:p>
          <a:p>
            <a:r>
              <a:rPr lang="en-US" dirty="0"/>
              <a:t>(</a:t>
            </a:r>
            <a:r>
              <a:rPr lang="en-US" dirty="0" smtClean="0"/>
              <a:t>6</a:t>
            </a:r>
            <a:r>
              <a:rPr lang="en-US" dirty="0"/>
              <a:t>) Output Data Description</a:t>
            </a:r>
            <a:r>
              <a:rPr lang="en-US" dirty="0" smtClean="0"/>
              <a:t>: 440 </a:t>
            </a:r>
            <a:r>
              <a:rPr lang="en-US" dirty="0"/>
              <a:t>GB x 2 components = 880 </a:t>
            </a:r>
            <a:r>
              <a:rPr lang="en-US" dirty="0" smtClean="0"/>
              <a:t>GB per Site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78934" y="377162"/>
            <a:ext cx="8229600" cy="914400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800000"/>
                </a:solidFill>
              </a:rPr>
              <a:t>Chino Hills 1Hz (Hercules) BBP </a:t>
            </a:r>
            <a:r>
              <a:rPr lang="en-US" sz="2400" dirty="0" smtClean="0">
                <a:solidFill>
                  <a:srgbClr val="800000"/>
                </a:solidFill>
              </a:rPr>
              <a:t>with </a:t>
            </a:r>
            <a:r>
              <a:rPr lang="en-US" sz="2400" dirty="0" smtClean="0">
                <a:solidFill>
                  <a:srgbClr val="800000"/>
                </a:solidFill>
              </a:rPr>
              <a:t>E</a:t>
            </a:r>
            <a:r>
              <a:rPr lang="en-US" sz="2400" dirty="0" smtClean="0">
                <a:solidFill>
                  <a:srgbClr val="800000"/>
                </a:solidFill>
              </a:rPr>
              <a:t>xtended Sources </a:t>
            </a:r>
            <a:endParaRPr lang="en-US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620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fld id="{A669DD06-BE9A-C641-AB52-00A724C828E0}" type="slidenum">
              <a:rPr lang="en-US" sz="900">
                <a:solidFill>
                  <a:srgbClr val="82151A"/>
                </a:solidFill>
              </a:rPr>
              <a:pPr/>
              <a:t>36</a:t>
            </a:fld>
            <a:endParaRPr lang="en-US" sz="1200">
              <a:solidFill>
                <a:srgbClr val="82151A"/>
              </a:solidFill>
            </a:endParaRPr>
          </a:p>
        </p:txBody>
      </p:sp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Broadband Platform Overview</a:t>
            </a:r>
          </a:p>
        </p:txBody>
      </p:sp>
      <p:pic>
        <p:nvPicPr>
          <p:cNvPr id="161795" name="Content Placeholder 2" descr="Bb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06" b="-12006"/>
          <a:stretch>
            <a:fillRect/>
          </a:stretch>
        </p:blipFill>
        <p:spPr>
          <a:xfrm>
            <a:off x="152400" y="1524000"/>
            <a:ext cx="8934450" cy="4724400"/>
          </a:xfrm>
        </p:spPr>
      </p:pic>
      <p:sp>
        <p:nvSpPr>
          <p:cNvPr id="161796" name="TextBox 1"/>
          <p:cNvSpPr txBox="1">
            <a:spLocks noChangeArrowheads="1"/>
          </p:cNvSpPr>
          <p:nvPr/>
        </p:nvSpPr>
        <p:spPr bwMode="auto">
          <a:xfrm>
            <a:off x="236538" y="5765800"/>
            <a:ext cx="88582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/>
              <a:t>Broadband Platform Software Distributions:</a:t>
            </a:r>
          </a:p>
          <a:p>
            <a:pPr lvl="1" algn="l" eaLnBrk="1" hangingPunct="1"/>
            <a:r>
              <a:rPr lang="en-US" sz="2000"/>
              <a:t>Source Codes and Input Config Files   : 2G   (increases as platform runs) </a:t>
            </a:r>
          </a:p>
          <a:p>
            <a:pPr lvl="1" algn="l" eaLnBrk="1" hangingPunct="1"/>
            <a:r>
              <a:rPr lang="en-US" sz="2000"/>
              <a:t>Data Files (Greens Functions)	    : 11G (static input files)</a:t>
            </a:r>
          </a:p>
        </p:txBody>
      </p:sp>
    </p:spTree>
    <p:extLst>
      <p:ext uri="{BB962C8B-B14F-4D97-AF65-F5344CB8AC3E}">
        <p14:creationId xmlns:p14="http://schemas.microsoft.com/office/powerpoint/2010/main" val="865627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229595" y="138415"/>
            <a:ext cx="1914405" cy="667364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3873" y="3645258"/>
            <a:ext cx="7133211" cy="319498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118" y="138416"/>
            <a:ext cx="7076966" cy="319498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897467" y="4668340"/>
            <a:ext cx="592667" cy="59266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301230" y="4634471"/>
            <a:ext cx="592667" cy="59266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76060" y="4634471"/>
            <a:ext cx="592667" cy="59266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17066" y="4634471"/>
            <a:ext cx="592667" cy="59266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71102" y="2729504"/>
            <a:ext cx="592667" cy="59266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56889" y="1788411"/>
            <a:ext cx="592667" cy="59266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6061" y="4192658"/>
            <a:ext cx="1251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 </a:t>
            </a:r>
            <a:r>
              <a:rPr lang="en-US" dirty="0" err="1" smtClean="0"/>
              <a:t>RupGen</a:t>
            </a:r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2004896" y="4185737"/>
            <a:ext cx="1308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 </a:t>
            </a:r>
            <a:r>
              <a:rPr lang="en-US" dirty="0" err="1"/>
              <a:t>L</a:t>
            </a:r>
            <a:r>
              <a:rPr lang="en-US" dirty="0" err="1" smtClean="0"/>
              <a:t>owFreq</a:t>
            </a: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3594947" y="4195158"/>
            <a:ext cx="112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 </a:t>
            </a:r>
            <a:r>
              <a:rPr lang="en-US" dirty="0" err="1" smtClean="0"/>
              <a:t>HiFreq</a:t>
            </a:r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7854630" y="2573844"/>
            <a:ext cx="90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 GOF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4800" y="5638800"/>
            <a:ext cx="592667" cy="6265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708563" y="5638800"/>
            <a:ext cx="592667" cy="6265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268997" y="5638800"/>
            <a:ext cx="592667" cy="6265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664726" y="5638800"/>
            <a:ext cx="592667" cy="6265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126570" y="5638800"/>
            <a:ext cx="592667" cy="6265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183638" y="669198"/>
            <a:ext cx="592667" cy="6265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690797" y="691005"/>
            <a:ext cx="592667" cy="6265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037890" y="4195158"/>
            <a:ext cx="88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RotD50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042602" y="3698430"/>
            <a:ext cx="592667" cy="6265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725848" y="2393585"/>
            <a:ext cx="88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RotD50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118" y="6334726"/>
            <a:ext cx="121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LOMAP.src</a:t>
            </a:r>
            <a:endParaRPr lang="en-US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1413652" y="632313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LOMAP.srf</a:t>
            </a:r>
            <a:endParaRPr lang="en-US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2704963" y="6442733"/>
            <a:ext cx="177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SynthLoFreq.bbp</a:t>
            </a:r>
            <a:endParaRPr lang="en-US" dirty="0" smtClean="0"/>
          </a:p>
        </p:txBody>
      </p:sp>
      <p:sp>
        <p:nvSpPr>
          <p:cNvPr id="35" name="TextBox 34"/>
          <p:cNvSpPr txBox="1"/>
          <p:nvPr/>
        </p:nvSpPr>
        <p:spPr>
          <a:xfrm>
            <a:off x="3943649" y="6196014"/>
            <a:ext cx="212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SynthHiFreq.acc.bbp</a:t>
            </a:r>
            <a:endParaRPr lang="en-US" dirty="0" smtClean="0"/>
          </a:p>
        </p:txBody>
      </p:sp>
      <p:sp>
        <p:nvSpPr>
          <p:cNvPr id="37" name="TextBox 36"/>
          <p:cNvSpPr txBox="1"/>
          <p:nvPr/>
        </p:nvSpPr>
        <p:spPr>
          <a:xfrm>
            <a:off x="5927986" y="6297199"/>
            <a:ext cx="1209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Synth.rd50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100124" y="4434299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  <a:r>
              <a:rPr lang="en-US" dirty="0" err="1" smtClean="0"/>
              <a:t>BiasPlot</a:t>
            </a:r>
            <a:endParaRPr lang="en-US" dirty="0" smtClean="0"/>
          </a:p>
        </p:txBody>
      </p:sp>
      <p:sp>
        <p:nvSpPr>
          <p:cNvPr id="40" name="TextBox 39"/>
          <p:cNvSpPr txBox="1"/>
          <p:nvPr/>
        </p:nvSpPr>
        <p:spPr>
          <a:xfrm>
            <a:off x="1151801" y="235136"/>
            <a:ext cx="1593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ObsFormat.acc</a:t>
            </a:r>
            <a:endParaRPr lang="en-US" dirty="0" smtClean="0"/>
          </a:p>
        </p:txBody>
      </p:sp>
      <p:sp>
        <p:nvSpPr>
          <p:cNvPr id="42" name="TextBox 41"/>
          <p:cNvSpPr txBox="1"/>
          <p:nvPr/>
        </p:nvSpPr>
        <p:spPr>
          <a:xfrm>
            <a:off x="3424462" y="257944"/>
            <a:ext cx="104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Obs.rd50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702318" y="5208995"/>
            <a:ext cx="147633" cy="236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2153597" y="5227138"/>
            <a:ext cx="147633" cy="236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3817629" y="5295267"/>
            <a:ext cx="147633" cy="236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5109761" y="5261007"/>
            <a:ext cx="147633" cy="236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3440198" y="1498431"/>
            <a:ext cx="147633" cy="236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2776305" y="1502817"/>
            <a:ext cx="130629" cy="236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1442764" y="5295267"/>
            <a:ext cx="130629" cy="236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2982957" y="5311384"/>
            <a:ext cx="130629" cy="236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5896937" y="5211412"/>
            <a:ext cx="130629" cy="236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7446338" y="4618965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7798454" y="3333399"/>
            <a:ext cx="130629" cy="236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17327" y="2964067"/>
            <a:ext cx="2627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Observed Data Processing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29262" y="3645258"/>
            <a:ext cx="2726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 Data Processing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4490789" y="5277232"/>
            <a:ext cx="130629" cy="236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5533903" y="701765"/>
            <a:ext cx="592667" cy="6265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4877614" y="257944"/>
            <a:ext cx="2064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Obs_corrected.rd50</a:t>
            </a:r>
          </a:p>
        </p:txBody>
      </p:sp>
      <p:sp>
        <p:nvSpPr>
          <p:cNvPr id="75" name="Oval 74"/>
          <p:cNvSpPr/>
          <p:nvPr/>
        </p:nvSpPr>
        <p:spPr>
          <a:xfrm>
            <a:off x="4448501" y="1814382"/>
            <a:ext cx="592667" cy="59266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4259682" y="1466347"/>
            <a:ext cx="130629" cy="236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5181567" y="1484742"/>
            <a:ext cx="147633" cy="236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4153585" y="238917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SiteCorrect</a:t>
            </a:r>
            <a:endParaRPr lang="en-US" dirty="0" smtClean="0"/>
          </a:p>
        </p:txBody>
      </p:sp>
      <p:sp>
        <p:nvSpPr>
          <p:cNvPr id="79" name="Oval 78"/>
          <p:cNvSpPr/>
          <p:nvPr/>
        </p:nvSpPr>
        <p:spPr>
          <a:xfrm>
            <a:off x="7434512" y="335061"/>
            <a:ext cx="592667" cy="59266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8257360" y="982464"/>
            <a:ext cx="592667" cy="6265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7967091" y="138416"/>
            <a:ext cx="996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AriasDur</a:t>
            </a:r>
            <a:endParaRPr lang="en-US" dirty="0" smtClean="0"/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8136670" y="683925"/>
            <a:ext cx="130629" cy="236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6179966" y="1490857"/>
            <a:ext cx="1114213" cy="12386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6719237" y="3372437"/>
            <a:ext cx="727101" cy="18547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6211322" y="631395"/>
            <a:ext cx="1138528" cy="2156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7314192" y="5822521"/>
            <a:ext cx="16612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Common </a:t>
            </a:r>
          </a:p>
          <a:p>
            <a:r>
              <a:rPr lang="en-US" dirty="0" smtClean="0"/>
              <a:t>Post-Processing</a:t>
            </a:r>
          </a:p>
          <a:p>
            <a:r>
              <a:rPr lang="en-US" dirty="0" smtClean="0"/>
              <a:t>Utilities</a:t>
            </a:r>
          </a:p>
        </p:txBody>
      </p:sp>
    </p:spTree>
    <p:extLst>
      <p:ext uri="{BB962C8B-B14F-4D97-AF65-F5344CB8AC3E}">
        <p14:creationId xmlns:p14="http://schemas.microsoft.com/office/powerpoint/2010/main" val="1667715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229595" y="138415"/>
            <a:ext cx="1914405" cy="667364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3873" y="3645258"/>
            <a:ext cx="7133211" cy="319498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118" y="138416"/>
            <a:ext cx="7076966" cy="319498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897467" y="4668340"/>
            <a:ext cx="592667" cy="59266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301230" y="4634471"/>
            <a:ext cx="592667" cy="59266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76060" y="4634471"/>
            <a:ext cx="592667" cy="59266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17066" y="4634471"/>
            <a:ext cx="592667" cy="59266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71102" y="2729504"/>
            <a:ext cx="592667" cy="59266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56889" y="1788411"/>
            <a:ext cx="592667" cy="59266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6061" y="4192658"/>
            <a:ext cx="1251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 </a:t>
            </a:r>
            <a:r>
              <a:rPr lang="en-US" dirty="0" err="1" smtClean="0"/>
              <a:t>RupGen</a:t>
            </a:r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2004896" y="4185737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Hercules 3D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94947" y="4195158"/>
            <a:ext cx="112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 </a:t>
            </a:r>
            <a:r>
              <a:rPr lang="en-US" dirty="0" err="1" smtClean="0"/>
              <a:t>HiFreq</a:t>
            </a:r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7854630" y="2573844"/>
            <a:ext cx="90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 GOF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4800" y="5638800"/>
            <a:ext cx="592667" cy="6265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708563" y="5638800"/>
            <a:ext cx="592667" cy="6265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268997" y="5638800"/>
            <a:ext cx="592667" cy="6265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664726" y="5638800"/>
            <a:ext cx="592667" cy="6265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126570" y="5638800"/>
            <a:ext cx="592667" cy="6265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183638" y="669198"/>
            <a:ext cx="592667" cy="6265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690797" y="691005"/>
            <a:ext cx="592667" cy="6265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037890" y="4195158"/>
            <a:ext cx="88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RotD50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042602" y="3698430"/>
            <a:ext cx="592667" cy="6265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725848" y="2393585"/>
            <a:ext cx="88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RotD50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118" y="6334726"/>
            <a:ext cx="121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LOMAP.src</a:t>
            </a:r>
            <a:endParaRPr lang="en-US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1413652" y="632313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LOMAP.srf</a:t>
            </a:r>
            <a:endParaRPr lang="en-US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2704963" y="6442733"/>
            <a:ext cx="177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SynthLoFreq.bbp</a:t>
            </a:r>
            <a:endParaRPr lang="en-US" dirty="0" smtClean="0"/>
          </a:p>
        </p:txBody>
      </p:sp>
      <p:sp>
        <p:nvSpPr>
          <p:cNvPr id="35" name="TextBox 34"/>
          <p:cNvSpPr txBox="1"/>
          <p:nvPr/>
        </p:nvSpPr>
        <p:spPr>
          <a:xfrm>
            <a:off x="3943649" y="6196014"/>
            <a:ext cx="212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SynthHiFreq.acc.bbp</a:t>
            </a:r>
            <a:endParaRPr lang="en-US" dirty="0" smtClean="0"/>
          </a:p>
        </p:txBody>
      </p:sp>
      <p:sp>
        <p:nvSpPr>
          <p:cNvPr id="37" name="TextBox 36"/>
          <p:cNvSpPr txBox="1"/>
          <p:nvPr/>
        </p:nvSpPr>
        <p:spPr>
          <a:xfrm>
            <a:off x="5927986" y="6297199"/>
            <a:ext cx="1209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Synth.rd50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100124" y="4434299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  <a:r>
              <a:rPr lang="en-US" dirty="0" err="1" smtClean="0"/>
              <a:t>BiasPlot</a:t>
            </a:r>
            <a:endParaRPr lang="en-US" dirty="0" smtClean="0"/>
          </a:p>
        </p:txBody>
      </p:sp>
      <p:sp>
        <p:nvSpPr>
          <p:cNvPr id="40" name="TextBox 39"/>
          <p:cNvSpPr txBox="1"/>
          <p:nvPr/>
        </p:nvSpPr>
        <p:spPr>
          <a:xfrm>
            <a:off x="1151801" y="235136"/>
            <a:ext cx="1593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ObsFormat.acc</a:t>
            </a:r>
            <a:endParaRPr lang="en-US" dirty="0" smtClean="0"/>
          </a:p>
        </p:txBody>
      </p:sp>
      <p:sp>
        <p:nvSpPr>
          <p:cNvPr id="42" name="TextBox 41"/>
          <p:cNvSpPr txBox="1"/>
          <p:nvPr/>
        </p:nvSpPr>
        <p:spPr>
          <a:xfrm>
            <a:off x="3424462" y="257944"/>
            <a:ext cx="104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Obs.rd50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702318" y="5208995"/>
            <a:ext cx="147633" cy="236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2153597" y="5227138"/>
            <a:ext cx="147633" cy="236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3817629" y="5295267"/>
            <a:ext cx="147633" cy="236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5109761" y="5261007"/>
            <a:ext cx="147633" cy="236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3440198" y="1498431"/>
            <a:ext cx="147633" cy="236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2776305" y="1502817"/>
            <a:ext cx="130629" cy="236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1442764" y="5295267"/>
            <a:ext cx="130629" cy="236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2982957" y="5311384"/>
            <a:ext cx="130629" cy="236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5896937" y="5211412"/>
            <a:ext cx="130629" cy="236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7446338" y="4618965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7798454" y="3333399"/>
            <a:ext cx="130629" cy="236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17327" y="2964067"/>
            <a:ext cx="2627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Observed Data Processing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29262" y="3645258"/>
            <a:ext cx="2726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 Data Processing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4490789" y="5277232"/>
            <a:ext cx="130629" cy="236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5533903" y="701765"/>
            <a:ext cx="592667" cy="6265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4877614" y="257944"/>
            <a:ext cx="2064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Obs_corrected.rd50</a:t>
            </a:r>
          </a:p>
        </p:txBody>
      </p:sp>
      <p:sp>
        <p:nvSpPr>
          <p:cNvPr id="75" name="Oval 74"/>
          <p:cNvSpPr/>
          <p:nvPr/>
        </p:nvSpPr>
        <p:spPr>
          <a:xfrm>
            <a:off x="4448501" y="1814382"/>
            <a:ext cx="592667" cy="59266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4259682" y="1466347"/>
            <a:ext cx="130629" cy="236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5181567" y="1484742"/>
            <a:ext cx="147633" cy="236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4153585" y="238917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SiteCorrect</a:t>
            </a:r>
            <a:endParaRPr lang="en-US" dirty="0" smtClean="0"/>
          </a:p>
        </p:txBody>
      </p:sp>
      <p:sp>
        <p:nvSpPr>
          <p:cNvPr id="79" name="Oval 78"/>
          <p:cNvSpPr/>
          <p:nvPr/>
        </p:nvSpPr>
        <p:spPr>
          <a:xfrm>
            <a:off x="7434512" y="335061"/>
            <a:ext cx="592667" cy="59266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8257360" y="982464"/>
            <a:ext cx="592667" cy="6265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7967091" y="138416"/>
            <a:ext cx="996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AriasDur</a:t>
            </a:r>
            <a:endParaRPr lang="en-US" dirty="0" smtClean="0"/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8136670" y="683925"/>
            <a:ext cx="130629" cy="236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6179966" y="1490857"/>
            <a:ext cx="1114213" cy="12386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6719237" y="3372437"/>
            <a:ext cx="727101" cy="18547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6211322" y="631395"/>
            <a:ext cx="1138528" cy="2156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7314192" y="5822521"/>
            <a:ext cx="16612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Common </a:t>
            </a:r>
          </a:p>
          <a:p>
            <a:r>
              <a:rPr lang="en-US" dirty="0" smtClean="0"/>
              <a:t>Post-Processing</a:t>
            </a:r>
          </a:p>
          <a:p>
            <a:r>
              <a:rPr lang="en-US" dirty="0" smtClean="0"/>
              <a:t>Utilities</a:t>
            </a:r>
          </a:p>
        </p:txBody>
      </p:sp>
    </p:spTree>
    <p:extLst>
      <p:ext uri="{BB962C8B-B14F-4D97-AF65-F5344CB8AC3E}">
        <p14:creationId xmlns:p14="http://schemas.microsoft.com/office/powerpoint/2010/main" val="1677034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6"/>
          <p:cNvSpPr>
            <a:spLocks noGrp="1"/>
          </p:cNvSpPr>
          <p:nvPr>
            <p:ph type="title"/>
          </p:nvPr>
        </p:nvSpPr>
        <p:spPr>
          <a:xfrm>
            <a:off x="601133" y="524933"/>
            <a:ext cx="8022167" cy="7620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Looking ahead: Extreme Scale Earthquake Problems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749300" y="1570567"/>
            <a:ext cx="7874000" cy="4525434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Dynamic rupture </a:t>
            </a:r>
            <a:r>
              <a:rPr lang="en-US" sz="2400" b="1" dirty="0" smtClean="0">
                <a:solidFill>
                  <a:srgbClr val="800000"/>
                </a:solidFill>
              </a:rPr>
              <a:t>simulations</a:t>
            </a:r>
            <a:endParaRPr lang="en-US" sz="2400" b="1" dirty="0">
              <a:solidFill>
                <a:srgbClr val="800000"/>
              </a:solidFill>
            </a:endParaRPr>
          </a:p>
          <a:p>
            <a:pPr marL="571500" lvl="1" indent="-171450"/>
            <a:r>
              <a:rPr lang="en-US" sz="2000" b="1" dirty="0">
                <a:solidFill>
                  <a:srgbClr val="000000"/>
                </a:solidFill>
              </a:rPr>
              <a:t>Current </a:t>
            </a:r>
            <a:r>
              <a:rPr lang="en-US" sz="2000" b="1" dirty="0" smtClean="0">
                <a:solidFill>
                  <a:srgbClr val="000000"/>
                </a:solidFill>
              </a:rPr>
              <a:t>1D outer</a:t>
            </a:r>
            <a:r>
              <a:rPr lang="en-US" sz="2000" b="1" dirty="0">
                <a:solidFill>
                  <a:srgbClr val="000000"/>
                </a:solidFill>
              </a:rPr>
              <a:t>/inner scale: 6x10</a:t>
            </a:r>
            <a:r>
              <a:rPr lang="en-US" sz="2000" b="1" baseline="30000" dirty="0">
                <a:solidFill>
                  <a:srgbClr val="000000"/>
                </a:solidFill>
              </a:rPr>
              <a:t>5</a:t>
            </a:r>
          </a:p>
          <a:p>
            <a:pPr marL="571500" lvl="1" indent="-171450"/>
            <a:r>
              <a:rPr lang="en-US" sz="2000" b="1" dirty="0" smtClean="0"/>
              <a:t>Target: 1D 600000m</a:t>
            </a:r>
            <a:r>
              <a:rPr lang="en-US" sz="2000" b="1" dirty="0"/>
              <a:t>/0.001m (6x10</a:t>
            </a:r>
            <a:r>
              <a:rPr lang="en-US" sz="2000" b="1" baseline="30000" dirty="0"/>
              <a:t>8</a:t>
            </a:r>
            <a:r>
              <a:rPr lang="en-US" sz="2000" b="1" dirty="0" smtClean="0"/>
              <a:t>)</a:t>
            </a:r>
            <a:r>
              <a:rPr lang="en-US" sz="2000" b="1" i="1" dirty="0" smtClean="0"/>
              <a:t> </a:t>
            </a:r>
          </a:p>
          <a:p>
            <a:r>
              <a:rPr lang="en-US" sz="2800" b="1" dirty="0" smtClean="0">
                <a:solidFill>
                  <a:srgbClr val="800000"/>
                </a:solidFill>
              </a:rPr>
              <a:t>W</a:t>
            </a:r>
            <a:r>
              <a:rPr lang="en-US" sz="2400" b="1" dirty="0" smtClean="0">
                <a:solidFill>
                  <a:srgbClr val="800000"/>
                </a:solidFill>
              </a:rPr>
              <a:t>ave propagation simulations</a:t>
            </a:r>
          </a:p>
          <a:p>
            <a:pPr marL="571500" lvl="1" indent="-171450"/>
            <a:r>
              <a:rPr lang="en-US" sz="2000" b="1" dirty="0" smtClean="0">
                <a:solidFill>
                  <a:srgbClr val="000000"/>
                </a:solidFill>
              </a:rPr>
              <a:t>Current </a:t>
            </a:r>
            <a:r>
              <a:rPr lang="en-US" sz="2000" b="1" dirty="0">
                <a:solidFill>
                  <a:srgbClr val="000000"/>
                </a:solidFill>
              </a:rPr>
              <a:t>4D scale ratio: </a:t>
            </a:r>
            <a:r>
              <a:rPr lang="en-US" sz="2000" b="1" dirty="0" smtClean="0">
                <a:solidFill>
                  <a:srgbClr val="000000"/>
                </a:solidFill>
              </a:rPr>
              <a:t>1x10</a:t>
            </a:r>
            <a:r>
              <a:rPr lang="en-US" sz="2000" b="1" baseline="30000" dirty="0" smtClean="0">
                <a:solidFill>
                  <a:srgbClr val="000000"/>
                </a:solidFill>
              </a:rPr>
              <a:t>17</a:t>
            </a:r>
            <a:endParaRPr lang="en-US" sz="2000" b="1" baseline="30000" dirty="0">
              <a:solidFill>
                <a:srgbClr val="000000"/>
              </a:solidFill>
            </a:endParaRPr>
          </a:p>
          <a:p>
            <a:pPr marL="571500" lvl="1" indent="-171450"/>
            <a:r>
              <a:rPr lang="en-US" sz="2000" b="1" dirty="0" smtClean="0">
                <a:solidFill>
                  <a:srgbClr val="000000"/>
                </a:solidFill>
              </a:rPr>
              <a:t>Target 4D </a:t>
            </a:r>
            <a:r>
              <a:rPr lang="en-US" sz="2000" b="1" dirty="0">
                <a:solidFill>
                  <a:srgbClr val="000000"/>
                </a:solidFill>
              </a:rPr>
              <a:t>scale ratio: </a:t>
            </a:r>
            <a:r>
              <a:rPr lang="en-US" sz="2000" b="1" dirty="0" smtClean="0">
                <a:solidFill>
                  <a:srgbClr val="000000"/>
                </a:solidFill>
              </a:rPr>
              <a:t>3x10</a:t>
            </a:r>
            <a:r>
              <a:rPr lang="en-US" sz="2000" b="1" baseline="30000" dirty="0" smtClean="0">
                <a:solidFill>
                  <a:srgbClr val="000000"/>
                </a:solidFill>
              </a:rPr>
              <a:t>23</a:t>
            </a:r>
            <a:endParaRPr lang="en-US" sz="2000" b="1" baseline="30000" dirty="0">
              <a:solidFill>
                <a:srgbClr val="000000"/>
              </a:solidFill>
            </a:endParaRPr>
          </a:p>
          <a:p>
            <a:r>
              <a:rPr lang="en-US" sz="2400" b="1" dirty="0">
                <a:solidFill>
                  <a:srgbClr val="800000"/>
                </a:solidFill>
              </a:rPr>
              <a:t>Data-intensive </a:t>
            </a:r>
            <a:r>
              <a:rPr lang="en-US" sz="2400" b="1" dirty="0" smtClean="0">
                <a:solidFill>
                  <a:srgbClr val="800000"/>
                </a:solidFill>
              </a:rPr>
              <a:t>simulations</a:t>
            </a:r>
            <a:endParaRPr lang="en-US" sz="2800" b="1" dirty="0">
              <a:solidFill>
                <a:srgbClr val="800000"/>
              </a:solidFill>
            </a:endParaRPr>
          </a:p>
          <a:p>
            <a:pPr marL="571500" lvl="1" indent="-171450"/>
            <a:r>
              <a:rPr lang="en-US" sz="2000" b="1" dirty="0"/>
              <a:t>Current tomography simulations: ~ </a:t>
            </a:r>
            <a:r>
              <a:rPr lang="en-US" sz="2000" b="1" dirty="0" smtClean="0"/>
              <a:t>0.5 PB</a:t>
            </a:r>
          </a:p>
          <a:p>
            <a:pPr marL="971550" lvl="2" indent="-171450"/>
            <a:r>
              <a:rPr lang="en-US" sz="1800" dirty="0" smtClean="0"/>
              <a:t>SCEC 2015-2016 INCITE plan to carry out 5 iterations, 1.9 TB for each seismic source, total 441 TB for the duration of the inversion alone</a:t>
            </a:r>
            <a:endParaRPr lang="en-US" sz="1800" dirty="0"/>
          </a:p>
          <a:p>
            <a:pPr marL="571500" lvl="1" indent="-171450"/>
            <a:r>
              <a:rPr lang="en-US" sz="2000" b="1" dirty="0" smtClean="0"/>
              <a:t>Target tomography </a:t>
            </a:r>
            <a:r>
              <a:rPr lang="en-US" sz="2000" b="1" dirty="0"/>
              <a:t>simulations:~ 32 </a:t>
            </a:r>
            <a:r>
              <a:rPr lang="en-US" sz="2000" b="1" dirty="0" smtClean="0"/>
              <a:t>XBs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0469832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274639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AWP-ODC Weak Scaling</a:t>
            </a:r>
            <a:endParaRPr lang="en-US" sz="28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9"/>
            <a:ext cx="9194800" cy="5016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61200" y="3390900"/>
            <a:ext cx="1556836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94% efficiency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861300" y="2565403"/>
            <a:ext cx="101600" cy="850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65656" y="1694430"/>
            <a:ext cx="167225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100% efficiency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340600" y="1901576"/>
            <a:ext cx="582553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0800000" flipH="1" flipV="1">
            <a:off x="7350097" y="935548"/>
            <a:ext cx="1556836" cy="338554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</a:rPr>
              <a:t>2.3 </a:t>
            </a:r>
            <a:r>
              <a:rPr lang="en-US" sz="1600" b="1" dirty="0" err="1">
                <a:solidFill>
                  <a:schemeClr val="bg1">
                    <a:lumMod val="95000"/>
                  </a:schemeClr>
                </a:solidFill>
              </a:rPr>
              <a:t>P</a:t>
            </a:r>
            <a:r>
              <a:rPr lang="en-US" sz="1600" b="1" dirty="0" err="1" smtClean="0">
                <a:solidFill>
                  <a:schemeClr val="bg1">
                    <a:lumMod val="95000"/>
                  </a:schemeClr>
                </a:solidFill>
              </a:rPr>
              <a:t>flop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</a:rPr>
              <a:t>/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159750" y="1314450"/>
            <a:ext cx="349250" cy="342900"/>
          </a:xfrm>
          <a:prstGeom prst="straightConnector1">
            <a:avLst/>
          </a:prstGeom>
          <a:ln>
            <a:solidFill>
              <a:srgbClr val="59595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50097" y="566216"/>
            <a:ext cx="1556836" cy="36933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93% efficiency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63021" y="6330950"/>
            <a:ext cx="1718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(Cui et al., 2013)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55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10106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Outer/inner Scale Ratio of </a:t>
            </a:r>
            <a:br>
              <a:rPr lang="en-US" sz="3200" dirty="0" smtClean="0"/>
            </a:br>
            <a:r>
              <a:rPr lang="en-US" sz="3200" dirty="0" smtClean="0"/>
              <a:t>SCEC Computational Requirements</a:t>
            </a:r>
            <a:endParaRPr lang="en-US" sz="3200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34" y="1778001"/>
            <a:ext cx="7780866" cy="44026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3591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SCEC Computational Plan 2015-2016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2818512"/>
              </p:ext>
            </p:extLst>
          </p:nvPr>
        </p:nvGraphicFramePr>
        <p:xfrm>
          <a:off x="362284" y="1619249"/>
          <a:ext cx="8324516" cy="5069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5" name="Document" r:id="rId3" imgW="5943600" imgH="3619500" progId="Word.Document.12">
                  <p:embed/>
                </p:oleObj>
              </mc:Choice>
              <mc:Fallback>
                <p:oleObj name="Document" r:id="rId3" imgW="5943600" imgH="3619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2284" y="1619249"/>
                        <a:ext cx="8324516" cy="5069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2605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SCEC Software </a:t>
            </a:r>
            <a:r>
              <a:rPr lang="en-US" dirty="0" smtClean="0"/>
              <a:t>Development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7134" y="1210735"/>
            <a:ext cx="8229600" cy="5528732"/>
          </a:xfrm>
        </p:spPr>
        <p:txBody>
          <a:bodyPr>
            <a:noAutofit/>
          </a:bodyPr>
          <a:lstStyle/>
          <a:p>
            <a:r>
              <a:rPr lang="en-US" sz="1600" dirty="0" smtClean="0"/>
              <a:t>Advanced algorithms</a:t>
            </a:r>
          </a:p>
          <a:p>
            <a:pPr lvl="1"/>
            <a:r>
              <a:rPr lang="en-US" sz="1400" dirty="0" smtClean="0"/>
              <a:t>Development of Discontinuous Mesh </a:t>
            </a:r>
            <a:r>
              <a:rPr lang="en-US" sz="1400" dirty="0" smtClean="0"/>
              <a:t>AWP</a:t>
            </a:r>
          </a:p>
          <a:p>
            <a:pPr lvl="1"/>
            <a:r>
              <a:rPr lang="en-US" sz="1400" dirty="0" smtClean="0"/>
              <a:t>Fractal distribution and strike-slip acceleration</a:t>
            </a:r>
            <a:endParaRPr lang="en-US" sz="1400" dirty="0" smtClean="0"/>
          </a:p>
          <a:p>
            <a:pPr lvl="1"/>
            <a:r>
              <a:rPr lang="en-US" sz="1400" dirty="0" smtClean="0"/>
              <a:t>Small-sale heterogeneities</a:t>
            </a:r>
          </a:p>
          <a:p>
            <a:pPr lvl="1"/>
            <a:r>
              <a:rPr lang="en-US" sz="1400" dirty="0" smtClean="0"/>
              <a:t>Frequency-dependent attenuation</a:t>
            </a:r>
            <a:endParaRPr lang="en-US" sz="1400" dirty="0" smtClean="0"/>
          </a:p>
          <a:p>
            <a:pPr lvl="1"/>
            <a:r>
              <a:rPr lang="en-US" sz="1400" dirty="0" smtClean="0"/>
              <a:t>Include near-surface low-velocity material </a:t>
            </a:r>
            <a:r>
              <a:rPr lang="en-US" sz="1400" dirty="0"/>
              <a:t>u</a:t>
            </a:r>
            <a:r>
              <a:rPr lang="en-US" sz="1400" dirty="0" smtClean="0"/>
              <a:t>p to higher frequencies than previously possible</a:t>
            </a:r>
          </a:p>
          <a:p>
            <a:pPr lvl="1"/>
            <a:r>
              <a:rPr lang="en-US" sz="1400" dirty="0" smtClean="0"/>
              <a:t>High-F simulation of </a:t>
            </a:r>
            <a:r>
              <a:rPr lang="en-US" sz="1400" dirty="0" err="1" smtClean="0"/>
              <a:t>ShakeOut</a:t>
            </a:r>
            <a:r>
              <a:rPr lang="en-US" sz="1400" dirty="0" smtClean="0"/>
              <a:t> scenario 0-4Hz</a:t>
            </a:r>
          </a:p>
          <a:p>
            <a:r>
              <a:rPr lang="en-US" sz="1600" dirty="0" smtClean="0"/>
              <a:t>Prepare SCEC HPC codes for next-generation systems</a:t>
            </a:r>
          </a:p>
          <a:p>
            <a:pPr lvl="1"/>
            <a:r>
              <a:rPr lang="en-US" sz="1400" dirty="0" smtClean="0"/>
              <a:t>Programming model</a:t>
            </a:r>
          </a:p>
          <a:p>
            <a:pPr lvl="2"/>
            <a:r>
              <a:rPr lang="en-US" sz="1200" dirty="0" smtClean="0"/>
              <a:t>Three levels of parallelism to address </a:t>
            </a:r>
            <a:r>
              <a:rPr lang="en-US" sz="1200" dirty="0"/>
              <a:t>accelerating </a:t>
            </a:r>
            <a:r>
              <a:rPr lang="en-US" sz="1200" dirty="0" smtClean="0"/>
              <a:t>technology</a:t>
            </a:r>
          </a:p>
          <a:p>
            <a:pPr lvl="2"/>
            <a:r>
              <a:rPr lang="en-US" sz="1200" dirty="0" smtClean="0"/>
              <a:t>Portability</a:t>
            </a:r>
          </a:p>
          <a:p>
            <a:pPr lvl="2"/>
            <a:r>
              <a:rPr lang="en-US" sz="1200" dirty="0" smtClean="0"/>
              <a:t>Avoid communication and power dominating design</a:t>
            </a:r>
          </a:p>
          <a:p>
            <a:pPr lvl="2"/>
            <a:r>
              <a:rPr lang="en-US" sz="1200" dirty="0" smtClean="0"/>
              <a:t>Data locality</a:t>
            </a:r>
          </a:p>
          <a:p>
            <a:pPr lvl="1"/>
            <a:r>
              <a:rPr lang="en-US" sz="1400" dirty="0" smtClean="0"/>
              <a:t>Automation: Enable workflows on advanced systems</a:t>
            </a:r>
          </a:p>
          <a:p>
            <a:pPr lvl="1"/>
            <a:r>
              <a:rPr lang="en-US" sz="1400" dirty="0" smtClean="0"/>
              <a:t>I/O and fault tolerance</a:t>
            </a:r>
          </a:p>
          <a:p>
            <a:pPr lvl="2"/>
            <a:r>
              <a:rPr lang="en-US" sz="1200" dirty="0"/>
              <a:t>Data scaling to perform more work per unit data movement</a:t>
            </a:r>
          </a:p>
          <a:p>
            <a:pPr lvl="2"/>
            <a:r>
              <a:rPr lang="en-US" sz="1200" dirty="0"/>
              <a:t>Deal with heterogeneous architectures and tiered storage</a:t>
            </a:r>
          </a:p>
          <a:p>
            <a:pPr lvl="2"/>
            <a:r>
              <a:rPr lang="en-US" sz="1200" dirty="0"/>
              <a:t>Data reduction methods and caching algorithms to move in/out data from dynamic </a:t>
            </a:r>
            <a:r>
              <a:rPr lang="en-US" sz="1200" dirty="0" smtClean="0"/>
              <a:t>storage</a:t>
            </a:r>
          </a:p>
          <a:p>
            <a:pPr lvl="2"/>
            <a:r>
              <a:rPr lang="en-US" sz="1200" dirty="0" smtClean="0"/>
              <a:t>Fault tolerance </a:t>
            </a:r>
          </a:p>
          <a:p>
            <a:pPr lvl="1"/>
            <a:r>
              <a:rPr lang="en-US" sz="1400" dirty="0" smtClean="0"/>
              <a:t>Performance: topology mapping on Titan, parallel threads implementation, and load balancing</a:t>
            </a:r>
          </a:p>
          <a:p>
            <a:pPr lvl="1"/>
            <a:r>
              <a:rPr lang="en-US" sz="1400" dirty="0" smtClean="0"/>
              <a:t>Scaling: dealing </a:t>
            </a:r>
            <a:r>
              <a:rPr lang="en-US" sz="1400" dirty="0"/>
              <a:t>with </a:t>
            </a:r>
            <a:r>
              <a:rPr lang="en-US" sz="1400" dirty="0" smtClean="0"/>
              <a:t>million</a:t>
            </a:r>
            <a:r>
              <a:rPr lang="en-US" sz="1400" dirty="0" smtClean="0"/>
              <a:t>-</a:t>
            </a:r>
            <a:r>
              <a:rPr lang="en-US" sz="1400" dirty="0"/>
              <a:t>way concurrency, strong + weak scaling</a:t>
            </a:r>
          </a:p>
          <a:p>
            <a:pPr lvl="1"/>
            <a:r>
              <a:rPr lang="en-US" sz="1400" dirty="0" smtClean="0"/>
              <a:t>New architectures: prepare mini-application to support new processors and interconnects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28763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Arrow Connector 32"/>
          <p:cNvCxnSpPr/>
          <p:nvPr/>
        </p:nvCxnSpPr>
        <p:spPr>
          <a:xfrm flipV="1">
            <a:off x="6448639" y="771121"/>
            <a:ext cx="2415312" cy="787282"/>
          </a:xfrm>
          <a:prstGeom prst="straightConnector1">
            <a:avLst/>
          </a:prstGeom>
          <a:ln w="19050" cmpd="sng">
            <a:solidFill>
              <a:schemeClr val="accent1">
                <a:lumMod val="5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209608" y="1590153"/>
            <a:ext cx="2403222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5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Top 500 No. 1 Peak Capability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52476" y="2389834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Peak DOE Capability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79091" y="2832226"/>
            <a:ext cx="1241633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rgbClr val="95B3D7"/>
                </a:solidFill>
              </a:rPr>
              <a:t>Sustained NSF</a:t>
            </a:r>
            <a:endParaRPr lang="en-US" sz="1400" b="1" dirty="0">
              <a:solidFill>
                <a:srgbClr val="95B3D7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61240" y="3559217"/>
            <a:ext cx="871515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2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Peak NSF</a:t>
            </a:r>
            <a:endParaRPr lang="en-US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02638" y="3119491"/>
            <a:ext cx="1278277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Sustained DOE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0950" y="6328835"/>
            <a:ext cx="581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Year</a:t>
            </a:r>
            <a:endParaRPr lang="en-US" sz="1600" b="1" dirty="0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442118"/>
              </p:ext>
            </p:extLst>
          </p:nvPr>
        </p:nvGraphicFramePr>
        <p:xfrm>
          <a:off x="12700" y="485775"/>
          <a:ext cx="9118600" cy="5886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75850" y="-207961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Computing at Extreme Scale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70698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5981197"/>
              </p:ext>
            </p:extLst>
          </p:nvPr>
        </p:nvGraphicFramePr>
        <p:xfrm>
          <a:off x="12700" y="485775"/>
          <a:ext cx="9118600" cy="5886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3" name="Straight Arrow Connector 32"/>
          <p:cNvCxnSpPr/>
          <p:nvPr/>
        </p:nvCxnSpPr>
        <p:spPr>
          <a:xfrm flipV="1">
            <a:off x="6448639" y="771121"/>
            <a:ext cx="2415312" cy="787282"/>
          </a:xfrm>
          <a:prstGeom prst="straightConnector1">
            <a:avLst/>
          </a:prstGeom>
          <a:ln w="19050" cmpd="sng">
            <a:solidFill>
              <a:schemeClr val="accent1">
                <a:lumMod val="5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209608" y="1590153"/>
            <a:ext cx="2403222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5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Top 500 No. 1 Peak Capability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52476" y="2389834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Peak DOE Capability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79091" y="2832226"/>
            <a:ext cx="1241633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rgbClr val="95B3D7"/>
                </a:solidFill>
              </a:rPr>
              <a:t>Sustained NSF</a:t>
            </a:r>
            <a:endParaRPr lang="en-US" sz="1400" b="1" dirty="0">
              <a:solidFill>
                <a:srgbClr val="95B3D7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61240" y="3559217"/>
            <a:ext cx="871515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2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Peak NSF</a:t>
            </a:r>
            <a:endParaRPr lang="en-US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02638" y="3119491"/>
            <a:ext cx="1278277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Sustained DOE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0950" y="6328835"/>
            <a:ext cx="581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Year</a:t>
            </a:r>
            <a:endParaRPr lang="en-US" sz="1600" b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5668429" y="3873188"/>
            <a:ext cx="3086100" cy="461665"/>
            <a:chOff x="5156200" y="4025588"/>
            <a:chExt cx="3086100" cy="461665"/>
          </a:xfrm>
        </p:grpSpPr>
        <p:sp>
          <p:nvSpPr>
            <p:cNvPr id="25" name="TextBox 24"/>
            <p:cNvSpPr txBox="1"/>
            <p:nvPr/>
          </p:nvSpPr>
          <p:spPr>
            <a:xfrm>
              <a:off x="5156200" y="4025588"/>
              <a:ext cx="30861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     Sustained SCEC </a:t>
              </a:r>
              <a:r>
                <a:rPr lang="en-US" sz="1200" dirty="0" smtClean="0"/>
                <a:t>measured performance for a single milestone capability simulation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269172" y="4131733"/>
              <a:ext cx="80434" cy="67734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75850" y="-207961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Computing at Extreme Scale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58234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4939671"/>
              </p:ext>
            </p:extLst>
          </p:nvPr>
        </p:nvGraphicFramePr>
        <p:xfrm>
          <a:off x="12700" y="485775"/>
          <a:ext cx="9118600" cy="5886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3" name="Straight Arrow Connector 32"/>
          <p:cNvCxnSpPr/>
          <p:nvPr/>
        </p:nvCxnSpPr>
        <p:spPr>
          <a:xfrm flipV="1">
            <a:off x="6448639" y="771121"/>
            <a:ext cx="2415312" cy="787282"/>
          </a:xfrm>
          <a:prstGeom prst="straightConnector1">
            <a:avLst/>
          </a:prstGeom>
          <a:ln w="19050" cmpd="sng">
            <a:solidFill>
              <a:schemeClr val="accent1">
                <a:lumMod val="5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209608" y="1590153"/>
            <a:ext cx="2403222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5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Top 500 No. 1 Peak Capability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52476" y="2389834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Peak DOE Capability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79091" y="2832226"/>
            <a:ext cx="1241633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rgbClr val="95B3D7"/>
                </a:solidFill>
              </a:rPr>
              <a:t>Sustained NSF</a:t>
            </a:r>
            <a:endParaRPr lang="en-US" sz="1400" b="1" dirty="0">
              <a:solidFill>
                <a:srgbClr val="95B3D7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61240" y="3559217"/>
            <a:ext cx="871515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2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Peak NSF</a:t>
            </a:r>
            <a:endParaRPr lang="en-US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02638" y="3119491"/>
            <a:ext cx="1278277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Sustained DOE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612900" y="1130300"/>
            <a:ext cx="6807200" cy="4144016"/>
          </a:xfrm>
          <a:prstGeom prst="straightConnector1">
            <a:avLst/>
          </a:prstGeom>
          <a:ln w="19050" cmpd="sng">
            <a:solidFill>
              <a:srgbClr val="800000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050377" y="3300268"/>
            <a:ext cx="1809172" cy="307777"/>
          </a:xfrm>
          <a:prstGeom prst="rect">
            <a:avLst/>
          </a:prstGeom>
          <a:noFill/>
          <a:scene3d>
            <a:camera prst="orthographicFront">
              <a:rot lat="0" lon="0" rev="1920000"/>
            </a:camera>
            <a:lightRig rig="threePt" dir="t"/>
          </a:scene3d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Sustained SCEC High-F</a:t>
            </a:r>
            <a:endParaRPr lang="en-US" sz="14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0950" y="6328835"/>
            <a:ext cx="581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Year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110639" y="1841956"/>
            <a:ext cx="2158989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+ small-scale heterogeneities  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86878" y="1550391"/>
            <a:ext cx="1666444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+ plasticity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79035" y="1188670"/>
            <a:ext cx="1033443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+ </a:t>
            </a:r>
            <a:r>
              <a:rPr lang="en-US" sz="800" dirty="0" err="1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topo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2680" y="2145330"/>
            <a:ext cx="144140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 + lower </a:t>
            </a:r>
            <a:r>
              <a:rPr lang="en-US" sz="800" dirty="0" err="1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Vsmin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05789" y="2389834"/>
            <a:ext cx="144140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+ Q (</a:t>
            </a:r>
            <a:r>
              <a:rPr lang="en-US" sz="800" dirty="0" err="1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f</a:t>
            </a:r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) 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668429" y="3873188"/>
            <a:ext cx="3086100" cy="461665"/>
            <a:chOff x="5156200" y="4025588"/>
            <a:chExt cx="3086100" cy="461665"/>
          </a:xfrm>
        </p:grpSpPr>
        <p:sp>
          <p:nvSpPr>
            <p:cNvPr id="27" name="TextBox 26"/>
            <p:cNvSpPr txBox="1"/>
            <p:nvPr/>
          </p:nvSpPr>
          <p:spPr>
            <a:xfrm>
              <a:off x="5156200" y="4025588"/>
              <a:ext cx="30861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     Sustained SCEC </a:t>
              </a:r>
              <a:r>
                <a:rPr lang="en-US" sz="1200" dirty="0" smtClean="0"/>
                <a:t>measured performance for a single milestone capability simulation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269172" y="4131733"/>
              <a:ext cx="80434" cy="67734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75850" y="-20796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/>
              <a:t>Computing at Extreme Scale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13175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33628"/>
              </p:ext>
            </p:extLst>
          </p:nvPr>
        </p:nvGraphicFramePr>
        <p:xfrm>
          <a:off x="12700" y="485775"/>
          <a:ext cx="9118600" cy="5886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3" name="Straight Arrow Connector 32"/>
          <p:cNvCxnSpPr/>
          <p:nvPr/>
        </p:nvCxnSpPr>
        <p:spPr>
          <a:xfrm flipV="1">
            <a:off x="6448639" y="771121"/>
            <a:ext cx="2415312" cy="787282"/>
          </a:xfrm>
          <a:prstGeom prst="straightConnector1">
            <a:avLst/>
          </a:prstGeom>
          <a:ln w="19050" cmpd="sng">
            <a:solidFill>
              <a:schemeClr val="accent1">
                <a:lumMod val="5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209608" y="1590153"/>
            <a:ext cx="2403222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5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Top 500 No. 1 Peak Capability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52476" y="2389834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Peak DOE Capability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79091" y="2832226"/>
            <a:ext cx="1241633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rgbClr val="95B3D7"/>
                </a:solidFill>
              </a:rPr>
              <a:t>Sustained NSF</a:t>
            </a:r>
            <a:endParaRPr lang="en-US" sz="1400" b="1" dirty="0">
              <a:solidFill>
                <a:srgbClr val="95B3D7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61240" y="3559217"/>
            <a:ext cx="871515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2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Peak NSF</a:t>
            </a:r>
            <a:endParaRPr lang="en-US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02638" y="3119491"/>
            <a:ext cx="1278277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Sustained DOE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612900" y="1130300"/>
            <a:ext cx="6807200" cy="4144016"/>
          </a:xfrm>
          <a:prstGeom prst="straightConnector1">
            <a:avLst/>
          </a:prstGeom>
          <a:ln w="19050" cmpd="sng">
            <a:solidFill>
              <a:srgbClr val="800000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350950" y="6328835"/>
            <a:ext cx="581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Year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110639" y="1841956"/>
            <a:ext cx="2158989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+ small-scale heterogeneities  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86878" y="1550391"/>
            <a:ext cx="1666444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+ plasticity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79035" y="1188670"/>
            <a:ext cx="1033443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+ </a:t>
            </a:r>
            <a:r>
              <a:rPr lang="en-US" sz="800" dirty="0" err="1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topo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2680" y="2145330"/>
            <a:ext cx="144140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 + lower </a:t>
            </a:r>
            <a:r>
              <a:rPr lang="en-US" sz="800" dirty="0" err="1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Vsmin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05789" y="2389834"/>
            <a:ext cx="144140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+ Q (</a:t>
            </a:r>
            <a:r>
              <a:rPr lang="en-US" sz="800" dirty="0" err="1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f</a:t>
            </a:r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) 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50377" y="3300268"/>
            <a:ext cx="1809172" cy="307777"/>
          </a:xfrm>
          <a:prstGeom prst="rect">
            <a:avLst/>
          </a:prstGeom>
          <a:noFill/>
          <a:scene3d>
            <a:camera prst="orthographicFront">
              <a:rot lat="0" lon="0" rev="1920000"/>
            </a:camera>
            <a:lightRig rig="threePt" dir="t"/>
          </a:scene3d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Sustained SCEC High-F</a:t>
            </a:r>
            <a:endParaRPr lang="en-US" sz="14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663551" y="3873188"/>
            <a:ext cx="3090978" cy="1401128"/>
            <a:chOff x="5151322" y="4025588"/>
            <a:chExt cx="3090978" cy="1401128"/>
          </a:xfrm>
        </p:grpSpPr>
        <p:sp>
          <p:nvSpPr>
            <p:cNvPr id="24" name="TextBox 23"/>
            <p:cNvSpPr txBox="1"/>
            <p:nvPr/>
          </p:nvSpPr>
          <p:spPr>
            <a:xfrm>
              <a:off x="5151322" y="4411053"/>
              <a:ext cx="3086100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     </a:t>
              </a:r>
              <a:r>
                <a:rPr lang="en-US" sz="1200" i="1" dirty="0" err="1" smtClean="0"/>
                <a:t>CyberShake</a:t>
              </a:r>
              <a:r>
                <a:rPr lang="en-US" sz="1200" i="1" dirty="0" smtClean="0"/>
                <a:t> (CS) </a:t>
              </a:r>
              <a:r>
                <a:rPr lang="en-US" sz="1200" i="1" dirty="0" err="1" smtClean="0"/>
                <a:t>Disiderata</a:t>
              </a:r>
              <a:r>
                <a:rPr lang="en-US" sz="1200" i="1" dirty="0" smtClean="0"/>
                <a:t> </a:t>
              </a:r>
              <a:r>
                <a:rPr lang="en-US" sz="1200" dirty="0" smtClean="0"/>
                <a:t>predicted sustained performance for 4,000 sites required to generate 1.0-Hz, 1.5-Hz and 2.0-Hz state-wide seismic hazard map normalized to 24-hr completion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156200" y="4025588"/>
              <a:ext cx="30861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     Sustained SCEC </a:t>
              </a:r>
              <a:r>
                <a:rPr lang="en-US" sz="1200" dirty="0" smtClean="0"/>
                <a:t>measured performance for a single milestone capability simulation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269172" y="4131733"/>
              <a:ext cx="80434" cy="67734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280545" y="4516968"/>
              <a:ext cx="80434" cy="67734"/>
            </a:xfrm>
            <a:prstGeom prst="rect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</p:grp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375850" y="-207961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Computing at Extreme Scale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9215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7833099"/>
              </p:ext>
            </p:extLst>
          </p:nvPr>
        </p:nvGraphicFramePr>
        <p:xfrm>
          <a:off x="12700" y="485775"/>
          <a:ext cx="9118600" cy="5886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3" name="Straight Arrow Connector 32"/>
          <p:cNvCxnSpPr/>
          <p:nvPr/>
        </p:nvCxnSpPr>
        <p:spPr>
          <a:xfrm flipV="1">
            <a:off x="6448639" y="771121"/>
            <a:ext cx="2415312" cy="787282"/>
          </a:xfrm>
          <a:prstGeom prst="straightConnector1">
            <a:avLst/>
          </a:prstGeom>
          <a:ln w="19050" cmpd="sng">
            <a:solidFill>
              <a:schemeClr val="accent1">
                <a:lumMod val="5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209608" y="1590153"/>
            <a:ext cx="2403222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5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Top 500 No. 1 Peak Capability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52476" y="2389834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Peak DOE Capability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79091" y="2832226"/>
            <a:ext cx="1241633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rgbClr val="95B3D7"/>
                </a:solidFill>
              </a:rPr>
              <a:t>Sustained NSF</a:t>
            </a:r>
            <a:endParaRPr lang="en-US" sz="1400" b="1" dirty="0">
              <a:solidFill>
                <a:srgbClr val="95B3D7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61240" y="3559217"/>
            <a:ext cx="871515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2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Peak NSF</a:t>
            </a:r>
            <a:endParaRPr lang="en-US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02638" y="3119491"/>
            <a:ext cx="1278277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Sustained DOE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612900" y="1130300"/>
            <a:ext cx="6807200" cy="4144016"/>
          </a:xfrm>
          <a:prstGeom prst="straightConnector1">
            <a:avLst/>
          </a:prstGeom>
          <a:ln w="19050" cmpd="sng">
            <a:solidFill>
              <a:srgbClr val="800000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264679" y="1349069"/>
            <a:ext cx="1595309" cy="276999"/>
          </a:xfrm>
          <a:prstGeom prst="rect">
            <a:avLst/>
          </a:prstGeom>
          <a:noFill/>
          <a:scene3d>
            <a:camera prst="orthographicFront">
              <a:rot lat="0" lon="0" rev="2640000"/>
            </a:camera>
            <a:lightRig rig="threePt" dir="t"/>
          </a:scene3d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200" dirty="0" err="1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CyberShake</a:t>
            </a:r>
            <a:r>
              <a:rPr lang="en-US" sz="12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 </a:t>
            </a:r>
            <a:r>
              <a:rPr lang="en-US" sz="1200" dirty="0" err="1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Disiderata</a:t>
            </a:r>
            <a:endParaRPr lang="en-US" sz="12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0950" y="6328835"/>
            <a:ext cx="581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Year</a:t>
            </a:r>
            <a:endParaRPr lang="en-US" sz="1600" b="1" dirty="0"/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6398938" y="848364"/>
            <a:ext cx="1566079" cy="1541470"/>
          </a:xfrm>
          <a:prstGeom prst="straightConnector1">
            <a:avLst/>
          </a:prstGeom>
          <a:ln w="19050" cmpd="sng">
            <a:solidFill>
              <a:srgbClr val="800000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639" y="1841956"/>
            <a:ext cx="2158989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+ small-scale heterogeneities  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86878" y="1550391"/>
            <a:ext cx="1666444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+ plasticity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79035" y="1188670"/>
            <a:ext cx="1033443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+ </a:t>
            </a:r>
            <a:r>
              <a:rPr lang="en-US" sz="800" dirty="0" err="1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topo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2680" y="2145330"/>
            <a:ext cx="144140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 + lower </a:t>
            </a:r>
            <a:r>
              <a:rPr lang="en-US" sz="800" dirty="0" err="1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Vsmin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05789" y="2389834"/>
            <a:ext cx="144140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High-F + Q (</a:t>
            </a:r>
            <a:r>
              <a:rPr lang="en-US" sz="800" dirty="0" err="1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f</a:t>
            </a:r>
            <a:r>
              <a:rPr lang="en-US" sz="8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) </a:t>
            </a:r>
            <a:endParaRPr lang="en-US" sz="8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50377" y="3300268"/>
            <a:ext cx="1809172" cy="307777"/>
          </a:xfrm>
          <a:prstGeom prst="rect">
            <a:avLst/>
          </a:prstGeom>
          <a:noFill/>
          <a:scene3d>
            <a:camera prst="orthographicFront">
              <a:rot lat="0" lon="0" rev="1920000"/>
            </a:camera>
            <a:lightRig rig="threePt" dir="t"/>
          </a:scene3d>
        </p:spPr>
        <p:txBody>
          <a:bodyPr wrap="non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en-US" sz="14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Sustained SCEC High-F</a:t>
            </a:r>
            <a:endParaRPr lang="en-US" sz="1400" dirty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663551" y="3873188"/>
            <a:ext cx="3090978" cy="1401128"/>
            <a:chOff x="5151322" y="4025588"/>
            <a:chExt cx="3090978" cy="1401128"/>
          </a:xfrm>
        </p:grpSpPr>
        <p:sp>
          <p:nvSpPr>
            <p:cNvPr id="24" name="TextBox 23"/>
            <p:cNvSpPr txBox="1"/>
            <p:nvPr/>
          </p:nvSpPr>
          <p:spPr>
            <a:xfrm>
              <a:off x="5151322" y="4411053"/>
              <a:ext cx="3086100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     </a:t>
              </a:r>
              <a:r>
                <a:rPr lang="en-US" sz="1200" i="1" dirty="0" err="1" smtClean="0"/>
                <a:t>CyberShake</a:t>
              </a:r>
              <a:r>
                <a:rPr lang="en-US" sz="1200" i="1" dirty="0" smtClean="0"/>
                <a:t> (CS) </a:t>
              </a:r>
              <a:r>
                <a:rPr lang="en-US" sz="1200" i="1" dirty="0" err="1" smtClean="0"/>
                <a:t>Disiderata</a:t>
              </a:r>
              <a:r>
                <a:rPr lang="en-US" sz="1200" i="1" dirty="0" smtClean="0"/>
                <a:t> </a:t>
              </a:r>
              <a:r>
                <a:rPr lang="en-US" sz="1200" dirty="0" smtClean="0"/>
                <a:t>predicted sustained performance for 4,000 sites required to generate 1.0-Hz, 1.5-Hz and 2.0-Hz state-wide seismic hazard map normalized to 24-hr completion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156200" y="4025588"/>
              <a:ext cx="30861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     Sustained SCEC </a:t>
              </a:r>
              <a:r>
                <a:rPr lang="en-US" sz="1200" dirty="0" smtClean="0"/>
                <a:t>measured performance for a single milestone capability simulation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269172" y="4131733"/>
              <a:ext cx="80434" cy="67734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280545" y="4516968"/>
              <a:ext cx="80434" cy="67734"/>
            </a:xfrm>
            <a:prstGeom prst="rect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75850" y="-207961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Computing at Extreme Scale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03284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0" y="25401"/>
            <a:ext cx="9144000" cy="68545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25973" y="1320803"/>
            <a:ext cx="8737599" cy="4715943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Collaborators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Matthew </a:t>
            </a:r>
            <a:r>
              <a:rPr lang="en-US" sz="2000" b="0" dirty="0" smtClean="0">
                <a:solidFill>
                  <a:schemeClr val="tx1"/>
                </a:solidFill>
              </a:rPr>
              <a:t>Norman, Jack Wells, Judith Hill (</a:t>
            </a:r>
            <a:r>
              <a:rPr lang="en-US" sz="2000" b="0" dirty="0">
                <a:solidFill>
                  <a:schemeClr val="tx1"/>
                </a:solidFill>
              </a:rPr>
              <a:t>ORNL), Carl </a:t>
            </a:r>
            <a:r>
              <a:rPr lang="en-US" sz="2000" b="0" dirty="0" smtClean="0">
                <a:solidFill>
                  <a:schemeClr val="tx1"/>
                </a:solidFill>
              </a:rPr>
              <a:t>Ponder, Cyril Zeller, Stanley Posey and Roy Kim (NVIDIA)</a:t>
            </a:r>
            <a:r>
              <a:rPr lang="en-US" sz="2000" b="0" dirty="0">
                <a:solidFill>
                  <a:schemeClr val="tx1"/>
                </a:solidFill>
              </a:rPr>
              <a:t>,</a:t>
            </a:r>
            <a:r>
              <a:rPr lang="en-US" sz="2000" b="0" dirty="0" smtClean="0">
                <a:solidFill>
                  <a:schemeClr val="tx1"/>
                </a:solidFill>
              </a:rPr>
              <a:t> Jeffrey Vetter, Mitch Horton, Graham Lopez, Richard </a:t>
            </a:r>
            <a:r>
              <a:rPr lang="en-US" sz="2000" b="0" dirty="0" err="1" smtClean="0">
                <a:solidFill>
                  <a:schemeClr val="tx1"/>
                </a:solidFill>
              </a:rPr>
              <a:t>Glassbrook</a:t>
            </a:r>
            <a:r>
              <a:rPr lang="en-US" sz="2000" b="0" dirty="0" smtClean="0">
                <a:solidFill>
                  <a:schemeClr val="tx1"/>
                </a:solidFill>
              </a:rPr>
              <a:t> (NICS), DK. Panda and </a:t>
            </a:r>
            <a:r>
              <a:rPr lang="en-US" sz="2000" b="0" dirty="0" err="1" smtClean="0">
                <a:solidFill>
                  <a:schemeClr val="tx1"/>
                </a:solidFill>
              </a:rPr>
              <a:t>Sreeram</a:t>
            </a:r>
            <a:r>
              <a:rPr lang="en-US" sz="2000" b="0" dirty="0" smtClean="0">
                <a:solidFill>
                  <a:schemeClr val="tx1"/>
                </a:solidFill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</a:rPr>
              <a:t>Potluri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</a:rPr>
              <a:t>(OSU), Gregory Bauer, Jay Alameda, Omar </a:t>
            </a:r>
            <a:r>
              <a:rPr lang="en-US" sz="2000" b="0" dirty="0" err="1" smtClean="0">
                <a:solidFill>
                  <a:schemeClr val="tx1"/>
                </a:solidFill>
              </a:rPr>
              <a:t>Padron</a:t>
            </a:r>
            <a:r>
              <a:rPr lang="en-US" sz="2000" b="0" dirty="0" smtClean="0">
                <a:solidFill>
                  <a:schemeClr val="tx1"/>
                </a:solidFill>
              </a:rPr>
              <a:t> (NCSA); Robert Fiedler (Cray), </a:t>
            </a:r>
            <a:r>
              <a:rPr lang="en-US" sz="2000" b="0" dirty="0" err="1" smtClean="0">
                <a:solidFill>
                  <a:schemeClr val="tx1"/>
                </a:solidFill>
              </a:rPr>
              <a:t>Liwen</a:t>
            </a:r>
            <a:r>
              <a:rPr lang="en-US" sz="2000" b="0" dirty="0" smtClean="0">
                <a:solidFill>
                  <a:schemeClr val="tx1"/>
                </a:solidFill>
              </a:rPr>
              <a:t> Shih (UH)</a:t>
            </a:r>
          </a:p>
          <a:p>
            <a:r>
              <a:rPr lang="en-US" sz="1600" b="0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rgbClr val="800000"/>
                </a:solidFill>
              </a:rPr>
              <a:t>Computing Resources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NCSA Blue Waters, </a:t>
            </a:r>
            <a:r>
              <a:rPr lang="en-US" sz="2000" b="0" dirty="0" smtClean="0">
                <a:solidFill>
                  <a:schemeClr val="tx1"/>
                </a:solidFill>
              </a:rPr>
              <a:t>OLCF Titan, XSEDE </a:t>
            </a:r>
            <a:r>
              <a:rPr lang="en-US" sz="2000" b="0" dirty="0" err="1" smtClean="0">
                <a:solidFill>
                  <a:schemeClr val="tx1"/>
                </a:solidFill>
              </a:rPr>
              <a:t>Keeneland</a:t>
            </a:r>
            <a:r>
              <a:rPr lang="en-US" sz="2000" b="0" dirty="0">
                <a:solidFill>
                  <a:schemeClr val="tx1"/>
                </a:solidFill>
              </a:rPr>
              <a:t>,</a:t>
            </a:r>
            <a:r>
              <a:rPr lang="en-US" sz="2000" b="0" dirty="0" smtClean="0">
                <a:solidFill>
                  <a:schemeClr val="tx1"/>
                </a:solidFill>
              </a:rPr>
              <a:t> </a:t>
            </a:r>
            <a:br>
              <a:rPr lang="en-US" sz="2000" b="0" dirty="0" smtClean="0">
                <a:solidFill>
                  <a:schemeClr val="tx1"/>
                </a:solidFill>
              </a:rPr>
            </a:br>
            <a:r>
              <a:rPr lang="en-US" sz="2000" b="0" dirty="0" smtClean="0">
                <a:solidFill>
                  <a:schemeClr val="tx1"/>
                </a:solidFill>
              </a:rPr>
              <a:t>NVIDIA GPUs donation to </a:t>
            </a:r>
            <a:r>
              <a:rPr lang="en-US" sz="2000" b="0" dirty="0" err="1" smtClean="0">
                <a:solidFill>
                  <a:schemeClr val="tx1"/>
                </a:solidFill>
              </a:rPr>
              <a:t>HPGeoC</a:t>
            </a:r>
            <a:r>
              <a:rPr lang="en-US" sz="2000" b="0" dirty="0" smtClean="0">
                <a:solidFill>
                  <a:schemeClr val="tx1"/>
                </a:solidFill>
              </a:rPr>
              <a:t>/SDSC</a:t>
            </a:r>
          </a:p>
          <a:p>
            <a:r>
              <a:rPr lang="en-US" sz="2000" dirty="0" smtClean="0">
                <a:solidFill>
                  <a:srgbClr val="800000"/>
                </a:solidFill>
              </a:rPr>
              <a:t>NSF Grants</a:t>
            </a:r>
            <a:endParaRPr lang="en-US" sz="1800" dirty="0" smtClean="0">
              <a:solidFill>
                <a:srgbClr val="800000"/>
              </a:solidFill>
            </a:endParaRPr>
          </a:p>
          <a:p>
            <a:r>
              <a:rPr lang="en-US" sz="2000" b="0" dirty="0" smtClean="0">
                <a:solidFill>
                  <a:srgbClr val="000000"/>
                </a:solidFill>
              </a:rPr>
              <a:t>NCSA NEIS-P2/PRAC </a:t>
            </a:r>
            <a:r>
              <a:rPr lang="en-US" sz="2000" b="0" dirty="0">
                <a:solidFill>
                  <a:srgbClr val="000000"/>
                </a:solidFill>
              </a:rPr>
              <a:t>OCI-</a:t>
            </a:r>
            <a:r>
              <a:rPr lang="en-US" sz="2000" b="0" dirty="0" smtClean="0">
                <a:solidFill>
                  <a:srgbClr val="000000"/>
                </a:solidFill>
              </a:rPr>
              <a:t>0832698, XSEDE ECCS, PRAC, SI2-SSI (</a:t>
            </a:r>
            <a:r>
              <a:rPr lang="en-US" sz="2000" b="0" dirty="0">
                <a:solidFill>
                  <a:srgbClr val="000000"/>
                </a:solidFill>
              </a:rPr>
              <a:t>OCI-1148493 </a:t>
            </a:r>
            <a:r>
              <a:rPr lang="en-US" sz="2000" b="0" dirty="0" smtClean="0">
                <a:solidFill>
                  <a:srgbClr val="000000"/>
                </a:solidFill>
              </a:rPr>
              <a:t>), </a:t>
            </a:r>
            <a:r>
              <a:rPr lang="en-US" sz="2000" b="0" dirty="0" err="1" smtClean="0">
                <a:solidFill>
                  <a:srgbClr val="000000"/>
                </a:solidFill>
              </a:rPr>
              <a:t>Geoinformatics</a:t>
            </a:r>
            <a:r>
              <a:rPr lang="en-US" sz="2000" b="0" dirty="0" smtClean="0">
                <a:solidFill>
                  <a:srgbClr val="000000"/>
                </a:solidFill>
              </a:rPr>
              <a:t> (EAR</a:t>
            </a:r>
            <a:r>
              <a:rPr lang="en-US" sz="2000" b="0" dirty="0">
                <a:solidFill>
                  <a:srgbClr val="000000"/>
                </a:solidFill>
              </a:rPr>
              <a:t>-</a:t>
            </a:r>
            <a:r>
              <a:rPr lang="en-US" sz="2000" b="0" dirty="0" smtClean="0">
                <a:solidFill>
                  <a:srgbClr val="000000"/>
                </a:solidFill>
              </a:rPr>
              <a:t>1226343), NSF/USGS SCEC4 Core (</a:t>
            </a:r>
            <a:r>
              <a:rPr lang="en-US" sz="2000" b="0" dirty="0">
                <a:solidFill>
                  <a:srgbClr val="000000"/>
                </a:solidFill>
              </a:rPr>
              <a:t>EAR-0529922 and </a:t>
            </a:r>
            <a:r>
              <a:rPr lang="en-US" sz="2000" b="0" dirty="0" smtClean="0">
                <a:solidFill>
                  <a:srgbClr val="000000"/>
                </a:solidFill>
              </a:rPr>
              <a:t>07HQAG0008)</a:t>
            </a:r>
            <a:endParaRPr lang="en-US" sz="2000" b="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2734" y="190046"/>
            <a:ext cx="7772400" cy="107761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Acknowledgements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69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4739"/>
            <a:ext cx="8229600" cy="1143000"/>
          </a:xfrm>
        </p:spPr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367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4572" y="72568"/>
            <a:ext cx="747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Helvetica "/>
                <a:cs typeface="Helvetica "/>
              </a:rPr>
              <a:t>Hercules – General Architecture</a:t>
            </a:r>
            <a:endParaRPr lang="en-US" sz="2400" b="1" dirty="0">
              <a:latin typeface="Helvetica "/>
              <a:cs typeface="Helvetica 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784" y="599756"/>
            <a:ext cx="32808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» Finite-Element Method</a:t>
            </a:r>
          </a:p>
          <a:p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» Integrated Meshing</a:t>
            </a:r>
          </a:p>
          <a:p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  (unstructured hexahedral)</a:t>
            </a:r>
          </a:p>
          <a:p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» Uses and </a:t>
            </a:r>
            <a:r>
              <a:rPr lang="en-US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octree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-based library</a:t>
            </a:r>
            <a:b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</a:b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   for meshing and to order</a:t>
            </a:r>
          </a:p>
          <a:p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  elements and nodes in memory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57" y="3562215"/>
            <a:ext cx="6195786" cy="2936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644" y="3991760"/>
            <a:ext cx="1905000" cy="21003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9357" y="3141635"/>
            <a:ext cx="1986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Helvetica "/>
                <a:cs typeface="Helvetica "/>
              </a:rPr>
              <a:t>End-to-End</a:t>
            </a:r>
            <a:b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Helvetica "/>
                <a:cs typeface="Helvetica "/>
              </a:rPr>
            </a:br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Helvetica "/>
                <a:cs typeface="Helvetica "/>
              </a:rPr>
              <a:t>Simulation Process</a:t>
            </a:r>
            <a:endParaRPr lang="en-US" sz="1200" b="1" dirty="0">
              <a:solidFill>
                <a:schemeClr val="accent5">
                  <a:lumMod val="75000"/>
                </a:schemeClr>
              </a:solidFill>
              <a:latin typeface="Helvetica "/>
              <a:cs typeface="Helvetica 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85357" y="3141635"/>
            <a:ext cx="1986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Helvetica "/>
                <a:cs typeface="Helvetica "/>
              </a:rPr>
              <a:t>Main Solving</a:t>
            </a:r>
            <a:b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Helvetica "/>
                <a:cs typeface="Helvetica "/>
              </a:rPr>
            </a:br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Helvetica "/>
                <a:cs typeface="Helvetica "/>
              </a:rPr>
              <a:t>Loop</a:t>
            </a:r>
            <a:endParaRPr lang="en-US" sz="1200" b="1" dirty="0">
              <a:solidFill>
                <a:schemeClr val="accent5">
                  <a:lumMod val="75000"/>
                </a:schemeClr>
              </a:solidFill>
              <a:latin typeface="Helvetica "/>
              <a:cs typeface="Helvetica 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50848" y="3141635"/>
            <a:ext cx="1986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Helvetica "/>
                <a:cs typeface="Helvetica "/>
              </a:rPr>
              <a:t>Most Demanding</a:t>
            </a:r>
            <a:b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Helvetica "/>
                <a:cs typeface="Helvetica "/>
              </a:rPr>
            </a:br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Helvetica "/>
                <a:cs typeface="Helvetica "/>
              </a:rPr>
              <a:t>Operations</a:t>
            </a:r>
            <a:endParaRPr lang="en-US" sz="1200" b="1" dirty="0">
              <a:solidFill>
                <a:schemeClr val="accent5">
                  <a:lumMod val="75000"/>
                </a:schemeClr>
              </a:solidFill>
              <a:latin typeface="Helvetica "/>
              <a:cs typeface="Helvetica 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58000" y="3142417"/>
            <a:ext cx="1986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accent5">
                    <a:lumMod val="75000"/>
                  </a:schemeClr>
                </a:solidFill>
                <a:latin typeface="Helvetica "/>
                <a:cs typeface="Helvetica "/>
              </a:rPr>
              <a:t>Octree</a:t>
            </a:r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Helvetica "/>
                <a:cs typeface="Helvetica "/>
              </a:rPr>
              <a:t>-Based</a:t>
            </a:r>
            <a:b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Helvetica "/>
                <a:cs typeface="Helvetica "/>
              </a:rPr>
            </a:br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Helvetica "/>
                <a:cs typeface="Helvetica "/>
              </a:rPr>
              <a:t>FE Mesh</a:t>
            </a:r>
            <a:endParaRPr lang="en-US" sz="1200" b="1" dirty="0">
              <a:solidFill>
                <a:schemeClr val="accent5">
                  <a:lumMod val="75000"/>
                </a:schemeClr>
              </a:solidFill>
              <a:latin typeface="Helvetica "/>
              <a:cs typeface="Helvetica 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56327" y="599756"/>
            <a:ext cx="328085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» Explicit FE solver</a:t>
            </a:r>
            <a:b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</a:b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» Plane wave approximation to</a:t>
            </a:r>
          </a:p>
          <a:p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   absorbing boundary conditions</a:t>
            </a:r>
          </a:p>
          <a:p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» Natural free surface condition</a:t>
            </a:r>
          </a:p>
          <a:p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» Frequency Independent Q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9357" y="2194525"/>
            <a:ext cx="854528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Hercules was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developed by the Quake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Group at Carnegie Mellon University with support from SCEC/CME projects. Its current developers team include collaborators at the National University of Mexico, the University of Memphis, and the SCEC/IT team among others.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46847" y="6192177"/>
            <a:ext cx="3697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Jacobo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Bielak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 (CMU) and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Ricardo Taborda (UM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)</a:t>
            </a:r>
            <a:b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</a:b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See Refs. Taborda et al. (2010) and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Tu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"/>
                <a:cs typeface="Helvetica "/>
              </a:rPr>
              <a:t> et al. (2006)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96538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ounded Rectangle 161"/>
          <p:cNvSpPr/>
          <p:nvPr/>
        </p:nvSpPr>
        <p:spPr>
          <a:xfrm>
            <a:off x="48628" y="2544570"/>
            <a:ext cx="9046744" cy="2172210"/>
          </a:xfrm>
          <a:prstGeom prst="roundRect">
            <a:avLst>
              <a:gd name="adj" fmla="val 8716"/>
            </a:avLst>
          </a:prstGeom>
          <a:solidFill>
            <a:srgbClr val="FCD5B5"/>
          </a:solidFill>
          <a:ln w="25400">
            <a:solidFill>
              <a:srgbClr val="E46C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ounded Rectangle 160"/>
          <p:cNvSpPr/>
          <p:nvPr/>
        </p:nvSpPr>
        <p:spPr>
          <a:xfrm>
            <a:off x="48628" y="983096"/>
            <a:ext cx="9046744" cy="1275195"/>
          </a:xfrm>
          <a:prstGeom prst="roundRect">
            <a:avLst>
              <a:gd name="adj" fmla="val 8716"/>
            </a:avLst>
          </a:prstGeom>
          <a:solidFill>
            <a:srgbClr val="FCD5B5"/>
          </a:solidFill>
          <a:ln w="25400">
            <a:solidFill>
              <a:srgbClr val="E46C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918153" y="1341765"/>
            <a:ext cx="858659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I/O</a:t>
            </a:r>
            <a:endParaRPr lang="en-US" sz="1100" dirty="0"/>
          </a:p>
        </p:txBody>
      </p:sp>
      <p:sp>
        <p:nvSpPr>
          <p:cNvPr id="3" name="Rectangle 2"/>
          <p:cNvSpPr/>
          <p:nvPr/>
        </p:nvSpPr>
        <p:spPr>
          <a:xfrm>
            <a:off x="834572" y="0"/>
            <a:ext cx="747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Helvetica "/>
                <a:cs typeface="Helvetica "/>
              </a:rPr>
              <a:t>Hercules on Titan – GPU Module Implementation</a:t>
            </a:r>
            <a:endParaRPr lang="en-US" sz="2400" b="1" dirty="0">
              <a:latin typeface="Helvetica "/>
              <a:cs typeface="Helvetica 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4572" y="419178"/>
            <a:ext cx="747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Helvetica "/>
                <a:cs typeface="Helvetica "/>
              </a:rPr>
              <a:t>Modifications to Solver Loop</a:t>
            </a:r>
            <a:endParaRPr lang="en-US" b="1" dirty="0">
              <a:latin typeface="Helvetica "/>
              <a:cs typeface="Helvetica 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76997" y="1341765"/>
            <a:ext cx="858658" cy="58825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Source Forces</a:t>
            </a:r>
            <a:endParaRPr lang="en-US" sz="1100" dirty="0"/>
          </a:p>
        </p:txBody>
      </p:sp>
      <p:sp>
        <p:nvSpPr>
          <p:cNvPr id="6" name="Rounded Rectangle 5"/>
          <p:cNvSpPr/>
          <p:nvPr/>
        </p:nvSpPr>
        <p:spPr>
          <a:xfrm>
            <a:off x="3259185" y="1344477"/>
            <a:ext cx="858658" cy="58825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100" dirty="0" smtClean="0"/>
              <a:t>Stiffness,</a:t>
            </a:r>
          </a:p>
          <a:p>
            <a:pPr algn="ctr"/>
            <a:r>
              <a:rPr lang="en-US" sz="1100" dirty="0" smtClean="0"/>
              <a:t>Attenuation</a:t>
            </a:r>
            <a:endParaRPr lang="en-US" sz="1100" dirty="0"/>
          </a:p>
        </p:txBody>
      </p:sp>
      <p:sp>
        <p:nvSpPr>
          <p:cNvPr id="7" name="Rounded Rectangle 6"/>
          <p:cNvSpPr/>
          <p:nvPr/>
        </p:nvSpPr>
        <p:spPr>
          <a:xfrm>
            <a:off x="4416607" y="1341003"/>
            <a:ext cx="858658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Nonlinear</a:t>
            </a:r>
          </a:p>
          <a:p>
            <a:pPr algn="ctr"/>
            <a:r>
              <a:rPr lang="en-US" sz="1100" dirty="0" smtClean="0"/>
              <a:t>and Buildings</a:t>
            </a:r>
            <a:endParaRPr lang="en-US" sz="1100" dirty="0"/>
          </a:p>
        </p:txBody>
      </p:sp>
      <p:sp>
        <p:nvSpPr>
          <p:cNvPr id="8" name="Rounded Rectangle 7"/>
          <p:cNvSpPr/>
          <p:nvPr/>
        </p:nvSpPr>
        <p:spPr>
          <a:xfrm>
            <a:off x="5613085" y="1335848"/>
            <a:ext cx="858658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 smtClean="0"/>
              <a:t>Comm</a:t>
            </a:r>
            <a:endParaRPr lang="en-US" sz="1100" dirty="0" smtClean="0"/>
          </a:p>
          <a:p>
            <a:pPr algn="ctr"/>
            <a:r>
              <a:rPr lang="en-US" sz="1100" dirty="0" smtClean="0"/>
              <a:t>Forces</a:t>
            </a:r>
            <a:endParaRPr lang="en-US" sz="1100" dirty="0"/>
          </a:p>
        </p:txBody>
      </p:sp>
      <p:sp>
        <p:nvSpPr>
          <p:cNvPr id="9" name="Rounded Rectangle 8"/>
          <p:cNvSpPr/>
          <p:nvPr/>
        </p:nvSpPr>
        <p:spPr>
          <a:xfrm>
            <a:off x="8006041" y="1330756"/>
            <a:ext cx="858658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 smtClean="0"/>
              <a:t>Comm</a:t>
            </a:r>
            <a:endParaRPr lang="en-US" sz="1100" dirty="0" smtClean="0"/>
          </a:p>
          <a:p>
            <a:pPr algn="ctr"/>
            <a:r>
              <a:rPr lang="en-US" sz="1100" dirty="0" err="1" smtClean="0"/>
              <a:t>Disp</a:t>
            </a:r>
            <a:endParaRPr lang="en-US" sz="1100" dirty="0" smtClean="0"/>
          </a:p>
        </p:txBody>
      </p:sp>
      <p:sp>
        <p:nvSpPr>
          <p:cNvPr id="10" name="Rounded Rectangle 9"/>
          <p:cNvSpPr/>
          <p:nvPr/>
        </p:nvSpPr>
        <p:spPr>
          <a:xfrm>
            <a:off x="6809563" y="1330756"/>
            <a:ext cx="858658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 smtClean="0"/>
              <a:t>Disp</a:t>
            </a:r>
            <a:r>
              <a:rPr lang="en-US" sz="1100" dirty="0" smtClean="0"/>
              <a:t> Update</a:t>
            </a:r>
          </a:p>
        </p:txBody>
      </p:sp>
      <p:cxnSp>
        <p:nvCxnSpPr>
          <p:cNvPr id="15" name="Straight Arrow Connector 14"/>
          <p:cNvCxnSpPr>
            <a:endCxn id="2" idx="1"/>
          </p:cNvCxnSpPr>
          <p:nvPr/>
        </p:nvCxnSpPr>
        <p:spPr>
          <a:xfrm>
            <a:off x="586091" y="1623216"/>
            <a:ext cx="332062" cy="6760"/>
          </a:xfrm>
          <a:prstGeom prst="straightConnector1">
            <a:avLst/>
          </a:prstGeom>
          <a:ln>
            <a:solidFill>
              <a:srgbClr val="357D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86091" y="1632934"/>
            <a:ext cx="0" cy="519779"/>
          </a:xfrm>
          <a:prstGeom prst="line">
            <a:avLst/>
          </a:prstGeom>
          <a:ln>
            <a:solidFill>
              <a:srgbClr val="357D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86091" y="2152713"/>
            <a:ext cx="8460653" cy="0"/>
          </a:xfrm>
          <a:prstGeom prst="line">
            <a:avLst/>
          </a:prstGeom>
          <a:ln>
            <a:solidFill>
              <a:srgbClr val="357D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9" idx="3"/>
          </p:cNvCxnSpPr>
          <p:nvPr/>
        </p:nvCxnSpPr>
        <p:spPr>
          <a:xfrm>
            <a:off x="8864699" y="1618967"/>
            <a:ext cx="182045" cy="19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046744" y="1620948"/>
            <a:ext cx="0" cy="531765"/>
          </a:xfrm>
          <a:prstGeom prst="line">
            <a:avLst/>
          </a:prstGeom>
          <a:ln>
            <a:solidFill>
              <a:srgbClr val="357D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" idx="3"/>
          </p:cNvCxnSpPr>
          <p:nvPr/>
        </p:nvCxnSpPr>
        <p:spPr>
          <a:xfrm flipV="1">
            <a:off x="1776812" y="1628452"/>
            <a:ext cx="300185" cy="1524"/>
          </a:xfrm>
          <a:prstGeom prst="straightConnector1">
            <a:avLst/>
          </a:prstGeom>
          <a:ln>
            <a:solidFill>
              <a:srgbClr val="357D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117843" y="1613355"/>
            <a:ext cx="300185" cy="1524"/>
          </a:xfrm>
          <a:prstGeom prst="straightConnector1">
            <a:avLst/>
          </a:prstGeom>
          <a:ln>
            <a:solidFill>
              <a:srgbClr val="357D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7" idx="3"/>
            <a:endCxn id="8" idx="1"/>
          </p:cNvCxnSpPr>
          <p:nvPr/>
        </p:nvCxnSpPr>
        <p:spPr>
          <a:xfrm flipV="1">
            <a:off x="5275265" y="1624059"/>
            <a:ext cx="337820" cy="5155"/>
          </a:xfrm>
          <a:prstGeom prst="straightConnector1">
            <a:avLst/>
          </a:prstGeom>
          <a:ln>
            <a:solidFill>
              <a:srgbClr val="357D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5" idx="3"/>
            <a:endCxn id="6" idx="1"/>
          </p:cNvCxnSpPr>
          <p:nvPr/>
        </p:nvCxnSpPr>
        <p:spPr>
          <a:xfrm>
            <a:off x="2935655" y="1635893"/>
            <a:ext cx="323530" cy="2712"/>
          </a:xfrm>
          <a:prstGeom prst="straightConnector1">
            <a:avLst/>
          </a:prstGeom>
          <a:ln>
            <a:solidFill>
              <a:srgbClr val="357D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6471743" y="1600433"/>
            <a:ext cx="337820" cy="5155"/>
          </a:xfrm>
          <a:prstGeom prst="straightConnector1">
            <a:avLst/>
          </a:prstGeom>
          <a:ln>
            <a:solidFill>
              <a:srgbClr val="357D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7668221" y="1591641"/>
            <a:ext cx="337820" cy="5155"/>
          </a:xfrm>
          <a:prstGeom prst="straightConnector1">
            <a:avLst/>
          </a:prstGeom>
          <a:ln>
            <a:solidFill>
              <a:srgbClr val="357D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352950" y="1932733"/>
            <a:ext cx="518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Helvetica "/>
              </a:rPr>
              <a:t>Reset</a:t>
            </a:r>
            <a:endParaRPr lang="en-US" sz="1000" dirty="0">
              <a:latin typeface="Helvetica 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785567" y="983097"/>
            <a:ext cx="1702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Helvetica "/>
              </a:rPr>
              <a:t>Original Solver Loop</a:t>
            </a:r>
            <a:endParaRPr lang="en-US" sz="1200" b="1" dirty="0">
              <a:latin typeface="Helvetica 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-29783" y="1469328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Helvetica "/>
              </a:rPr>
              <a:t>CPU</a:t>
            </a:r>
            <a:endParaRPr lang="en-US" sz="1400" b="1" dirty="0">
              <a:latin typeface="Helvetica "/>
            </a:endParaRPr>
          </a:p>
        </p:txBody>
      </p:sp>
      <p:cxnSp>
        <p:nvCxnSpPr>
          <p:cNvPr id="61" name="Straight Arrow Connector 60"/>
          <p:cNvCxnSpPr>
            <a:stCxn id="161" idx="2"/>
            <a:endCxn id="162" idx="0"/>
          </p:cNvCxnSpPr>
          <p:nvPr/>
        </p:nvCxnSpPr>
        <p:spPr>
          <a:xfrm>
            <a:off x="4572000" y="2258291"/>
            <a:ext cx="0" cy="286279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ounded Rectangle 61"/>
          <p:cNvSpPr/>
          <p:nvPr/>
        </p:nvSpPr>
        <p:spPr>
          <a:xfrm>
            <a:off x="880474" y="2925314"/>
            <a:ext cx="858659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I/O</a:t>
            </a:r>
            <a:endParaRPr lang="en-US" sz="1100" dirty="0"/>
          </a:p>
        </p:txBody>
      </p:sp>
      <p:sp>
        <p:nvSpPr>
          <p:cNvPr id="63" name="Rounded Rectangle 62"/>
          <p:cNvSpPr/>
          <p:nvPr/>
        </p:nvSpPr>
        <p:spPr>
          <a:xfrm>
            <a:off x="2039318" y="2925314"/>
            <a:ext cx="858658" cy="58825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Source Forces</a:t>
            </a:r>
            <a:endParaRPr lang="en-US" sz="1100" dirty="0"/>
          </a:p>
        </p:txBody>
      </p:sp>
      <p:sp>
        <p:nvSpPr>
          <p:cNvPr id="64" name="Rounded Rectangle 63"/>
          <p:cNvSpPr/>
          <p:nvPr/>
        </p:nvSpPr>
        <p:spPr>
          <a:xfrm>
            <a:off x="880475" y="3760798"/>
            <a:ext cx="858658" cy="58825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100" dirty="0" smtClean="0"/>
              <a:t>Stiffness,</a:t>
            </a:r>
          </a:p>
          <a:p>
            <a:pPr algn="ctr"/>
            <a:r>
              <a:rPr lang="en-US" sz="1100" dirty="0" smtClean="0"/>
              <a:t>Attenuation</a:t>
            </a:r>
            <a:endParaRPr lang="en-US" sz="1100" dirty="0"/>
          </a:p>
        </p:txBody>
      </p:sp>
      <p:sp>
        <p:nvSpPr>
          <p:cNvPr id="65" name="Rounded Rectangle 64"/>
          <p:cNvSpPr/>
          <p:nvPr/>
        </p:nvSpPr>
        <p:spPr>
          <a:xfrm>
            <a:off x="3211171" y="2919397"/>
            <a:ext cx="858658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Nonlinear and Buildings</a:t>
            </a:r>
            <a:endParaRPr lang="en-US" sz="1100" dirty="0"/>
          </a:p>
        </p:txBody>
      </p:sp>
      <p:sp>
        <p:nvSpPr>
          <p:cNvPr id="66" name="Rounded Rectangle 65"/>
          <p:cNvSpPr/>
          <p:nvPr/>
        </p:nvSpPr>
        <p:spPr>
          <a:xfrm>
            <a:off x="4421134" y="2913543"/>
            <a:ext cx="858658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 smtClean="0"/>
              <a:t>Comm</a:t>
            </a:r>
            <a:endParaRPr lang="en-US" sz="1100" dirty="0" smtClean="0"/>
          </a:p>
          <a:p>
            <a:pPr algn="ctr"/>
            <a:r>
              <a:rPr lang="en-US" sz="1100" dirty="0" smtClean="0"/>
              <a:t>Forces</a:t>
            </a:r>
            <a:endParaRPr lang="en-US" sz="1100" dirty="0"/>
          </a:p>
        </p:txBody>
      </p:sp>
      <p:sp>
        <p:nvSpPr>
          <p:cNvPr id="67" name="Rounded Rectangle 66"/>
          <p:cNvSpPr/>
          <p:nvPr/>
        </p:nvSpPr>
        <p:spPr>
          <a:xfrm>
            <a:off x="6809563" y="2900926"/>
            <a:ext cx="858658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 smtClean="0"/>
              <a:t>Comm</a:t>
            </a:r>
            <a:endParaRPr lang="en-US" sz="1100" dirty="0" smtClean="0"/>
          </a:p>
          <a:p>
            <a:pPr algn="ctr"/>
            <a:r>
              <a:rPr lang="en-US" sz="1100" dirty="0" err="1" smtClean="0"/>
              <a:t>Disp</a:t>
            </a:r>
            <a:endParaRPr lang="en-US" sz="1100" dirty="0" smtClean="0"/>
          </a:p>
        </p:txBody>
      </p:sp>
      <p:sp>
        <p:nvSpPr>
          <p:cNvPr id="68" name="Rounded Rectangle 67"/>
          <p:cNvSpPr/>
          <p:nvPr/>
        </p:nvSpPr>
        <p:spPr>
          <a:xfrm>
            <a:off x="5613085" y="3772632"/>
            <a:ext cx="858658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 smtClean="0"/>
              <a:t>Disp</a:t>
            </a:r>
            <a:r>
              <a:rPr lang="en-US" sz="1100" dirty="0"/>
              <a:t> </a:t>
            </a:r>
            <a:r>
              <a:rPr lang="en-US" sz="1100" dirty="0" smtClean="0"/>
              <a:t>Update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586091" y="4584033"/>
            <a:ext cx="7264175" cy="0"/>
          </a:xfrm>
          <a:prstGeom prst="line">
            <a:avLst/>
          </a:prstGeom>
          <a:ln>
            <a:solidFill>
              <a:srgbClr val="357D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67" idx="3"/>
          </p:cNvCxnSpPr>
          <p:nvPr/>
        </p:nvCxnSpPr>
        <p:spPr>
          <a:xfrm>
            <a:off x="7668221" y="3189137"/>
            <a:ext cx="182045" cy="19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7850266" y="3180330"/>
            <a:ext cx="0" cy="1403703"/>
          </a:xfrm>
          <a:prstGeom prst="line">
            <a:avLst/>
          </a:prstGeom>
          <a:ln>
            <a:solidFill>
              <a:srgbClr val="357D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65" idx="3"/>
            <a:endCxn id="66" idx="1"/>
          </p:cNvCxnSpPr>
          <p:nvPr/>
        </p:nvCxnSpPr>
        <p:spPr>
          <a:xfrm flipV="1">
            <a:off x="4069829" y="3201754"/>
            <a:ext cx="351305" cy="5854"/>
          </a:xfrm>
          <a:prstGeom prst="straightConnector1">
            <a:avLst/>
          </a:prstGeom>
          <a:ln>
            <a:solidFill>
              <a:srgbClr val="357D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-20099" y="3065779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Helvetica "/>
              </a:rPr>
              <a:t>CPU</a:t>
            </a:r>
            <a:endParaRPr lang="en-US" sz="1400" b="1" dirty="0">
              <a:latin typeface="Helvetica 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882548" y="2544569"/>
            <a:ext cx="1452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Helvetica "/>
              </a:rPr>
              <a:t>GPU Solver Loop</a:t>
            </a:r>
            <a:endParaRPr lang="en-US" sz="1200" b="1" dirty="0">
              <a:latin typeface="Helvetica 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flipV="1">
            <a:off x="2910986" y="3200992"/>
            <a:ext cx="300185" cy="1524"/>
          </a:xfrm>
          <a:prstGeom prst="straightConnector1">
            <a:avLst/>
          </a:prstGeom>
          <a:ln>
            <a:solidFill>
              <a:srgbClr val="357D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4332372" y="4362398"/>
            <a:ext cx="518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Helvetica "/>
              </a:rPr>
              <a:t>Reset</a:t>
            </a:r>
            <a:endParaRPr lang="en-US" sz="1000" dirty="0">
              <a:latin typeface="Helvetica 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-20099" y="3903400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 "/>
              </a:rPr>
              <a:t>G</a:t>
            </a:r>
            <a:r>
              <a:rPr lang="en-US" sz="1400" b="1" dirty="0" smtClean="0">
                <a:latin typeface="Helvetica "/>
              </a:rPr>
              <a:t>PU</a:t>
            </a:r>
            <a:endParaRPr lang="en-US" sz="1400" b="1" dirty="0">
              <a:latin typeface="Helvetica "/>
            </a:endParaRPr>
          </a:p>
        </p:txBody>
      </p:sp>
      <p:cxnSp>
        <p:nvCxnSpPr>
          <p:cNvPr id="109" name="Straight Connector 108"/>
          <p:cNvCxnSpPr/>
          <p:nvPr/>
        </p:nvCxnSpPr>
        <p:spPr>
          <a:xfrm>
            <a:off x="586091" y="3212001"/>
            <a:ext cx="0" cy="1372032"/>
          </a:xfrm>
          <a:prstGeom prst="line">
            <a:avLst/>
          </a:prstGeom>
          <a:ln>
            <a:solidFill>
              <a:srgbClr val="357D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endCxn id="64" idx="1"/>
          </p:cNvCxnSpPr>
          <p:nvPr/>
        </p:nvCxnSpPr>
        <p:spPr>
          <a:xfrm>
            <a:off x="712746" y="4054926"/>
            <a:ext cx="167729" cy="0"/>
          </a:xfrm>
          <a:prstGeom prst="straightConnector1">
            <a:avLst/>
          </a:prstGeom>
          <a:ln>
            <a:solidFill>
              <a:srgbClr val="357D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endCxn id="64" idx="3"/>
          </p:cNvCxnSpPr>
          <p:nvPr/>
        </p:nvCxnSpPr>
        <p:spPr>
          <a:xfrm flipH="1">
            <a:off x="1739133" y="4054926"/>
            <a:ext cx="150092" cy="0"/>
          </a:xfrm>
          <a:prstGeom prst="line">
            <a:avLst/>
          </a:prstGeom>
          <a:ln>
            <a:solidFill>
              <a:srgbClr val="357D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 flipV="1">
            <a:off x="5449352" y="4066760"/>
            <a:ext cx="163733" cy="5917"/>
          </a:xfrm>
          <a:prstGeom prst="straightConnector1">
            <a:avLst/>
          </a:prstGeom>
          <a:ln>
            <a:solidFill>
              <a:srgbClr val="357D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5449352" y="3200992"/>
            <a:ext cx="0" cy="871685"/>
          </a:xfrm>
          <a:prstGeom prst="line">
            <a:avLst/>
          </a:prstGeom>
          <a:ln>
            <a:solidFill>
              <a:srgbClr val="357D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>
            <a:endCxn id="68" idx="3"/>
          </p:cNvCxnSpPr>
          <p:nvPr/>
        </p:nvCxnSpPr>
        <p:spPr>
          <a:xfrm flipH="1">
            <a:off x="6471743" y="4060843"/>
            <a:ext cx="168910" cy="0"/>
          </a:xfrm>
          <a:prstGeom prst="line">
            <a:avLst/>
          </a:prstGeom>
          <a:ln>
            <a:solidFill>
              <a:srgbClr val="357D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1889225" y="3219442"/>
            <a:ext cx="0" cy="835484"/>
          </a:xfrm>
          <a:prstGeom prst="line">
            <a:avLst/>
          </a:prstGeom>
          <a:ln>
            <a:solidFill>
              <a:srgbClr val="357D9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701821" y="3228638"/>
            <a:ext cx="10925" cy="832205"/>
          </a:xfrm>
          <a:prstGeom prst="line">
            <a:avLst/>
          </a:prstGeom>
          <a:ln>
            <a:solidFill>
              <a:srgbClr val="357D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endCxn id="62" idx="1"/>
          </p:cNvCxnSpPr>
          <p:nvPr/>
        </p:nvCxnSpPr>
        <p:spPr>
          <a:xfrm>
            <a:off x="586091" y="3212001"/>
            <a:ext cx="294383" cy="1524"/>
          </a:xfrm>
          <a:prstGeom prst="straightConnector1">
            <a:avLst/>
          </a:prstGeom>
          <a:ln>
            <a:solidFill>
              <a:srgbClr val="357D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62" idx="3"/>
          </p:cNvCxnSpPr>
          <p:nvPr/>
        </p:nvCxnSpPr>
        <p:spPr>
          <a:xfrm flipV="1">
            <a:off x="1739133" y="3212001"/>
            <a:ext cx="300185" cy="1524"/>
          </a:xfrm>
          <a:prstGeom prst="straightConnector1">
            <a:avLst/>
          </a:prstGeom>
          <a:ln>
            <a:solidFill>
              <a:srgbClr val="357D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endCxn id="67" idx="1"/>
          </p:cNvCxnSpPr>
          <p:nvPr/>
        </p:nvCxnSpPr>
        <p:spPr>
          <a:xfrm flipV="1">
            <a:off x="5279792" y="3189137"/>
            <a:ext cx="1529771" cy="14433"/>
          </a:xfrm>
          <a:prstGeom prst="straightConnector1">
            <a:avLst/>
          </a:prstGeom>
          <a:ln>
            <a:solidFill>
              <a:srgbClr val="357D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flipH="1">
            <a:off x="6640652" y="3190127"/>
            <a:ext cx="1" cy="870716"/>
          </a:xfrm>
          <a:prstGeom prst="line">
            <a:avLst/>
          </a:prstGeom>
          <a:ln>
            <a:solidFill>
              <a:srgbClr val="357D9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Oval 149"/>
          <p:cNvSpPr/>
          <p:nvPr/>
        </p:nvSpPr>
        <p:spPr>
          <a:xfrm>
            <a:off x="656735" y="3163989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1836832" y="3157948"/>
            <a:ext cx="91438" cy="9143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6593182" y="3136892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8005280" y="3154034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TextBox 153"/>
          <p:cNvSpPr txBox="1"/>
          <p:nvPr/>
        </p:nvSpPr>
        <p:spPr>
          <a:xfrm>
            <a:off x="8049579" y="3073471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Helvetica "/>
              </a:rPr>
              <a:t>Sync point</a:t>
            </a:r>
            <a:endParaRPr lang="en-US" sz="1000" dirty="0">
              <a:latin typeface="Helvetica 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718337" y="3526411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Helvetica "/>
              </a:rPr>
              <a:t>Disp</a:t>
            </a:r>
            <a:endParaRPr lang="en-US" sz="1000" dirty="0">
              <a:latin typeface="Helvetica 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1844708" y="3526411"/>
            <a:ext cx="5757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Helvetica "/>
              </a:rPr>
              <a:t>Forces</a:t>
            </a:r>
            <a:endParaRPr lang="en-US" sz="1000" dirty="0">
              <a:latin typeface="Helvetica 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5395097" y="3513570"/>
            <a:ext cx="5757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Helvetica "/>
              </a:rPr>
              <a:t>Forces</a:t>
            </a:r>
            <a:endParaRPr lang="en-US" sz="1000" dirty="0">
              <a:latin typeface="Helvetica 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6589731" y="3513570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Helvetica "/>
              </a:rPr>
              <a:t>Disp</a:t>
            </a:r>
            <a:endParaRPr lang="en-US" sz="1000" dirty="0">
              <a:latin typeface="Helvetica 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07657" y="6581145"/>
            <a:ext cx="34253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(Patrick Small of USC and Ricardo </a:t>
            </a:r>
            <a:r>
              <a:rPr lang="en-U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Taborda</a:t>
            </a: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of UM, 2014)</a:t>
            </a: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80" name="Chart 7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5888292"/>
              </p:ext>
            </p:extLst>
          </p:nvPr>
        </p:nvGraphicFramePr>
        <p:xfrm>
          <a:off x="33129" y="4837140"/>
          <a:ext cx="2950155" cy="1770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3" name="Chart 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2836756"/>
              </p:ext>
            </p:extLst>
          </p:nvPr>
        </p:nvGraphicFramePr>
        <p:xfrm>
          <a:off x="6151268" y="4837140"/>
          <a:ext cx="2950155" cy="1770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4" name="Chart 8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2065750"/>
              </p:ext>
            </p:extLst>
          </p:nvPr>
        </p:nvGraphicFramePr>
        <p:xfrm>
          <a:off x="3094521" y="4837140"/>
          <a:ext cx="2950156" cy="1770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86" name="Straight Arrow Connector 85"/>
          <p:cNvCxnSpPr/>
          <p:nvPr/>
        </p:nvCxnSpPr>
        <p:spPr>
          <a:xfrm>
            <a:off x="6495404" y="4362398"/>
            <a:ext cx="1172817" cy="461398"/>
          </a:xfrm>
          <a:prstGeom prst="straightConnector1">
            <a:avLst/>
          </a:prstGeom>
          <a:ln w="25400">
            <a:solidFill>
              <a:srgbClr val="C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1309804" y="4419600"/>
            <a:ext cx="194576" cy="404196"/>
          </a:xfrm>
          <a:prstGeom prst="straightConnector1">
            <a:avLst/>
          </a:prstGeom>
          <a:ln w="25400">
            <a:solidFill>
              <a:srgbClr val="C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2114544" y="739421"/>
            <a:ext cx="51732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Chino Hills 2.8 Hz, BKT damping, 1.5 B elements, 2000 time steps (512 compute nodes)</a:t>
            </a: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052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4572" y="0"/>
            <a:ext cx="747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Helvetica "/>
                <a:cs typeface="Helvetica "/>
              </a:rPr>
              <a:t>Hercules on Titan – GPU Performance</a:t>
            </a:r>
            <a:endParaRPr lang="en-US" sz="2400" b="1" dirty="0">
              <a:latin typeface="Helvetica "/>
              <a:cs typeface="Helvetica 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482678"/>
            <a:ext cx="868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Helvetica "/>
                <a:cs typeface="Helvetica "/>
              </a:rPr>
              <a:t>Initial Strong Scaling Tests on Titan </a:t>
            </a:r>
            <a:r>
              <a:rPr lang="en-US" b="1" dirty="0" smtClean="0">
                <a:solidFill>
                  <a:srgbClr val="008000"/>
                </a:solidFill>
                <a:latin typeface="Helvetica "/>
                <a:cs typeface="Helvetica "/>
              </a:rPr>
              <a:t>(in green) </a:t>
            </a:r>
            <a:r>
              <a:rPr lang="en-US" b="1" dirty="0" smtClean="0">
                <a:latin typeface="Helvetica "/>
                <a:cs typeface="Helvetica "/>
              </a:rPr>
              <a:t>compared to other systems</a:t>
            </a:r>
            <a:endParaRPr lang="en-US" b="1" dirty="0">
              <a:latin typeface="Helvetica "/>
              <a:cs typeface="Helvetica "/>
            </a:endParaRPr>
          </a:p>
        </p:txBody>
      </p:sp>
      <p:pic>
        <p:nvPicPr>
          <p:cNvPr id="7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9"/>
          <a:stretch>
            <a:fillRect/>
          </a:stretch>
        </p:blipFill>
        <p:spPr bwMode="auto">
          <a:xfrm>
            <a:off x="2775856" y="1300844"/>
            <a:ext cx="6183079" cy="483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28601" y="1300843"/>
            <a:ext cx="2247900" cy="483911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/>
            <a:r>
              <a:rPr lang="en-US" sz="1500" dirty="0" smtClean="0"/>
              <a:t>Recent Hercules developments include GPU capabilities using </a:t>
            </a:r>
            <a:r>
              <a:rPr lang="en-US" sz="1500" dirty="0" smtClean="0"/>
              <a:t>CUDA</a:t>
            </a:r>
            <a:endParaRPr lang="en-US" sz="1500" dirty="0" smtClean="0"/>
          </a:p>
          <a:p>
            <a:pPr marL="173038" indent="-173038"/>
            <a:r>
              <a:rPr lang="en-US" sz="1500" dirty="0" smtClean="0"/>
              <a:t>Performance tests for a benchmark 2.8 Hz Chino Hills simulation show near perfect strong and weak scalability on multiple HPC systems including TITAN using </a:t>
            </a:r>
            <a:r>
              <a:rPr lang="en-US" sz="1500" dirty="0" smtClean="0"/>
              <a:t>GPU</a:t>
            </a:r>
            <a:endParaRPr lang="en-US" sz="1500" dirty="0" smtClean="0"/>
          </a:p>
          <a:p>
            <a:pPr marL="173038" indent="-173038"/>
            <a:r>
              <a:rPr lang="en-US" sz="1500" dirty="0" smtClean="0"/>
              <a:t>The acceleration ratio of the GPU code with respect to the CPU is of a factor of 2.5x overall. Larger factors are obtained in the specific modules where GPU was </a:t>
            </a:r>
            <a:r>
              <a:rPr lang="en-US" sz="1500" dirty="0" smtClean="0"/>
              <a:t>implemented</a:t>
            </a:r>
            <a:endParaRPr lang="en-US" sz="1500" dirty="0"/>
          </a:p>
        </p:txBody>
      </p:sp>
      <p:sp>
        <p:nvSpPr>
          <p:cNvPr id="6" name="TextBox 5"/>
          <p:cNvSpPr txBox="1"/>
          <p:nvPr/>
        </p:nvSpPr>
        <p:spPr>
          <a:xfrm>
            <a:off x="4090257" y="6180945"/>
            <a:ext cx="47653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Jacobo</a:t>
            </a: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Bielak</a:t>
            </a: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of CMU, Patrick Small of USC and Ricardo </a:t>
            </a:r>
            <a:r>
              <a:rPr lang="en-U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Taborda</a:t>
            </a: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of UM, 2014)</a:t>
            </a: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038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823865"/>
            <a:ext cx="9144000" cy="5260063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37857" y="1740245"/>
            <a:ext cx="2480650" cy="1647730"/>
          </a:xfrm>
          <a:prstGeom prst="roundRect">
            <a:avLst>
              <a:gd name="adj" fmla="val 11722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0000" dist="76200" dir="27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6"/>
                </a:solidFill>
                <a:latin typeface="Helvetica "/>
              </a:rPr>
              <a:t>6</a:t>
            </a:r>
          </a:p>
          <a:p>
            <a:pPr algn="ctr"/>
            <a:r>
              <a:rPr lang="en-US" sz="2400" dirty="0" smtClean="0">
                <a:latin typeface="Helvetica "/>
              </a:rPr>
              <a:t>Simulations</a:t>
            </a:r>
            <a:endParaRPr lang="en-US" sz="2400" dirty="0">
              <a:latin typeface="Helvetica 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22622" y="1740245"/>
            <a:ext cx="2503282" cy="1647730"/>
          </a:xfrm>
          <a:prstGeom prst="roundRect">
            <a:avLst>
              <a:gd name="adj" fmla="val 10074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0000" dist="76200" dir="27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6"/>
                </a:solidFill>
                <a:latin typeface="Helvetica "/>
              </a:rPr>
              <a:t>1024</a:t>
            </a:r>
          </a:p>
          <a:p>
            <a:pPr algn="ctr"/>
            <a:r>
              <a:rPr lang="en-US" sz="2400" dirty="0" smtClean="0">
                <a:latin typeface="Helvetica "/>
              </a:rPr>
              <a:t>CPU cores</a:t>
            </a:r>
            <a:endParaRPr lang="en-US" sz="2400" dirty="0">
              <a:latin typeface="Helvetica 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22622" y="3487941"/>
            <a:ext cx="2503283" cy="1622078"/>
          </a:xfrm>
          <a:prstGeom prst="roundRect">
            <a:avLst>
              <a:gd name="adj" fmla="val 8853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0000" dist="76200" dir="27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6"/>
                </a:solidFill>
                <a:latin typeface="Helvetica "/>
              </a:rPr>
              <a:t>64</a:t>
            </a:r>
          </a:p>
          <a:p>
            <a:pPr algn="ctr"/>
            <a:r>
              <a:rPr lang="en-US" sz="2400" dirty="0" err="1" smtClean="0">
                <a:latin typeface="Helvetica "/>
              </a:rPr>
              <a:t>Nvidia</a:t>
            </a:r>
            <a:r>
              <a:rPr lang="en-US" sz="2400" dirty="0" smtClean="0">
                <a:latin typeface="Helvetica "/>
              </a:rPr>
              <a:t> GPUs</a:t>
            </a:r>
            <a:endParaRPr lang="en-US" sz="2400" dirty="0">
              <a:latin typeface="Helvetica 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37857" y="3487941"/>
            <a:ext cx="2480650" cy="1622078"/>
          </a:xfrm>
          <a:prstGeom prst="roundRect">
            <a:avLst>
              <a:gd name="adj" fmla="val 9411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0000" dist="76200" dir="27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6"/>
                </a:solidFill>
                <a:latin typeface="Helvetica "/>
              </a:rPr>
              <a:t>64</a:t>
            </a:r>
          </a:p>
          <a:p>
            <a:pPr algn="ctr"/>
            <a:r>
              <a:rPr lang="en-US" sz="2400" dirty="0" smtClean="0">
                <a:latin typeface="Helvetica "/>
              </a:rPr>
              <a:t>Compute Nodes</a:t>
            </a:r>
            <a:endParaRPr lang="en-US" sz="2400" dirty="0">
              <a:latin typeface="Helvetica 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949804" y="1734022"/>
            <a:ext cx="2527113" cy="3375997"/>
          </a:xfrm>
          <a:prstGeom prst="roundRect">
            <a:avLst>
              <a:gd name="adj" fmla="val 7352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0000" dist="76200" dir="27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accent6"/>
                </a:solidFill>
                <a:latin typeface="Helvetica "/>
              </a:rPr>
              <a:t>5713</a:t>
            </a:r>
          </a:p>
          <a:p>
            <a:pPr algn="ctr"/>
            <a:r>
              <a:rPr lang="en-US" sz="3200" dirty="0" smtClean="0">
                <a:latin typeface="Helvetica "/>
              </a:rPr>
              <a:t>Titan Core-Hours</a:t>
            </a:r>
            <a:endParaRPr lang="en-US" sz="3200" dirty="0">
              <a:latin typeface="Helvetica 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09428" y="5691033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ORNL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4572" y="0"/>
            <a:ext cx="747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Helvetica "/>
                <a:cs typeface="Helvetica "/>
              </a:rPr>
              <a:t>Hercules on Titan – Validation of La Habra</a:t>
            </a:r>
            <a:endParaRPr lang="en-US" sz="2400" b="1" dirty="0">
              <a:latin typeface="Helvetica "/>
              <a:cs typeface="Helvetica 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4572" y="419178"/>
            <a:ext cx="747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Helvetica "/>
                <a:cs typeface="Helvetica "/>
              </a:rPr>
              <a:t>Resource Utilization</a:t>
            </a:r>
            <a:endParaRPr lang="en-US" b="1" dirty="0">
              <a:latin typeface="Helvetica "/>
              <a:cs typeface="Helvetica "/>
            </a:endParaRPr>
          </a:p>
        </p:txBody>
      </p:sp>
    </p:spTree>
    <p:extLst>
      <p:ext uri="{BB962C8B-B14F-4D97-AF65-F5344CB8AC3E}">
        <p14:creationId xmlns:p14="http://schemas.microsoft.com/office/powerpoint/2010/main" val="1531960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/>
          <p:cNvSpPr/>
          <p:nvPr/>
        </p:nvSpPr>
        <p:spPr>
          <a:xfrm>
            <a:off x="118559" y="2180579"/>
            <a:ext cx="1826915" cy="8312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45720" rtlCol="0" anchor="ctr" anchorCtr="0"/>
          <a:lstStyle/>
          <a:p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</a:rPr>
              <a:t>MIRA</a:t>
            </a:r>
            <a:endParaRPr lang="en-US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4572" y="0"/>
            <a:ext cx="747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Helvetica "/>
                <a:cs typeface="Helvetica "/>
              </a:rPr>
              <a:t>Hercules on Titan – Validation of La Habra</a:t>
            </a:r>
            <a:endParaRPr lang="en-US" sz="2400" b="1" dirty="0">
              <a:latin typeface="Helvetica "/>
              <a:cs typeface="Helvetica 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4572" y="419178"/>
            <a:ext cx="747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Helvetica "/>
                <a:cs typeface="Helvetica "/>
              </a:rPr>
              <a:t>Modeling, Simulation and Validation Process</a:t>
            </a:r>
            <a:endParaRPr lang="en-US" b="1" dirty="0">
              <a:latin typeface="Helvetica "/>
              <a:cs typeface="Helvetica 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201457" y="1238271"/>
            <a:ext cx="42834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Helvetica "/>
                <a:cs typeface="Helvetica "/>
              </a:rPr>
              <a:t>Combination of 3 SCEC Software Platforms (BBP, UCVM, High-F) across multiple HPC systems including TITAN at OLCF and other DOE (Mira) and NSF (Blue Waters) systems</a:t>
            </a:r>
            <a:endParaRPr lang="en-US" sz="1600" dirty="0">
              <a:latin typeface="Helvetica "/>
              <a:cs typeface="Helvetica 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2166961" y="4802611"/>
            <a:ext cx="2243846" cy="8312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45720" rtlCol="0" anchor="ctr" anchorCtr="0"/>
          <a:lstStyle/>
          <a:p>
            <a:pPr algn="r"/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</a:rPr>
              <a:t>Blue Waters</a:t>
            </a:r>
            <a:endParaRPr lang="en-US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18559" y="4802611"/>
            <a:ext cx="1826915" cy="8312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45720" rtlCol="0" anchor="ctr" anchorCtr="0"/>
          <a:lstStyle/>
          <a:p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</a:rPr>
              <a:t>MIRA</a:t>
            </a:r>
            <a:endParaRPr lang="en-US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166961" y="1833982"/>
            <a:ext cx="1440135" cy="19048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45720" rtlCol="0" anchor="t" anchorCtr="0"/>
          <a:lstStyle/>
          <a:p>
            <a:pPr algn="ctr"/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</a:rPr>
              <a:t>USC HPC</a:t>
            </a:r>
            <a:endParaRPr lang="en-US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201457" y="2890703"/>
            <a:ext cx="1603057" cy="153150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tIns="91440" rtlCol="0" anchor="t" anchorCtr="0"/>
          <a:lstStyle/>
          <a:p>
            <a:pPr algn="ctr"/>
            <a:r>
              <a:rPr lang="en-US" sz="1600" b="1" spc="300" dirty="0" smtClean="0">
                <a:solidFill>
                  <a:schemeClr val="accent2">
                    <a:lumMod val="75000"/>
                  </a:schemeClr>
                </a:solidFill>
              </a:rPr>
              <a:t>TITAN</a:t>
            </a:r>
            <a:endParaRPr lang="en-US" sz="1600" b="1" spc="3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44217" y="2313139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Source Inversion</a:t>
            </a:r>
            <a:endParaRPr lang="en-US" sz="1100" dirty="0"/>
          </a:p>
        </p:txBody>
      </p:sp>
      <p:sp>
        <p:nvSpPr>
          <p:cNvPr id="5" name="Rounded Rectangle 4"/>
          <p:cNvSpPr/>
          <p:nvPr/>
        </p:nvSpPr>
        <p:spPr>
          <a:xfrm>
            <a:off x="644217" y="3120248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Centroid Moment Tensor</a:t>
            </a:r>
            <a:endParaRPr lang="en-US" sz="1100" dirty="0"/>
          </a:p>
        </p:txBody>
      </p:sp>
      <p:sp>
        <p:nvSpPr>
          <p:cNvPr id="6" name="Rounded Rectangle 5"/>
          <p:cNvSpPr/>
          <p:nvPr/>
        </p:nvSpPr>
        <p:spPr>
          <a:xfrm>
            <a:off x="2300260" y="2221119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BBP Extended</a:t>
            </a:r>
          </a:p>
          <a:p>
            <a:pPr algn="ctr"/>
            <a:r>
              <a:rPr lang="en-US" sz="1100" dirty="0" smtClean="0"/>
              <a:t>Source Generation</a:t>
            </a:r>
            <a:endParaRPr lang="en-US" sz="1100" dirty="0"/>
          </a:p>
        </p:txBody>
      </p:sp>
      <p:sp>
        <p:nvSpPr>
          <p:cNvPr id="7" name="Rounded Rectangle 6"/>
          <p:cNvSpPr/>
          <p:nvPr/>
        </p:nvSpPr>
        <p:spPr>
          <a:xfrm>
            <a:off x="2300260" y="3000622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Standard Rupture Format</a:t>
            </a:r>
            <a:endParaRPr lang="en-US" sz="1100" dirty="0"/>
          </a:p>
        </p:txBody>
      </p:sp>
      <p:sp>
        <p:nvSpPr>
          <p:cNvPr id="8" name="Rounded Rectangle 7"/>
          <p:cNvSpPr/>
          <p:nvPr/>
        </p:nvSpPr>
        <p:spPr>
          <a:xfrm>
            <a:off x="2300260" y="4039390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Extended and</a:t>
            </a:r>
            <a:br>
              <a:rPr lang="en-US" sz="1100" dirty="0" smtClean="0"/>
            </a:br>
            <a:r>
              <a:rPr lang="en-US" sz="1100" dirty="0" smtClean="0"/>
              <a:t>Point Source</a:t>
            </a:r>
            <a:br>
              <a:rPr lang="en-US" sz="1100" dirty="0" smtClean="0"/>
            </a:br>
            <a:r>
              <a:rPr lang="en-US" sz="1100" dirty="0" smtClean="0"/>
              <a:t>Models</a:t>
            </a:r>
            <a:endParaRPr lang="en-US" sz="1100" dirty="0"/>
          </a:p>
        </p:txBody>
      </p:sp>
      <p:cxnSp>
        <p:nvCxnSpPr>
          <p:cNvPr id="17" name="Straight Arrow Connector 16"/>
          <p:cNvCxnSpPr>
            <a:stCxn id="4" idx="2"/>
            <a:endCxn id="5" idx="0"/>
          </p:cNvCxnSpPr>
          <p:nvPr/>
        </p:nvCxnSpPr>
        <p:spPr>
          <a:xfrm>
            <a:off x="1230984" y="2889561"/>
            <a:ext cx="0" cy="2306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19" name="Elbow Connector 18"/>
          <p:cNvCxnSpPr>
            <a:stCxn id="5" idx="3"/>
            <a:endCxn id="6" idx="1"/>
          </p:cNvCxnSpPr>
          <p:nvPr/>
        </p:nvCxnSpPr>
        <p:spPr>
          <a:xfrm flipV="1">
            <a:off x="1817751" y="2509330"/>
            <a:ext cx="482509" cy="89912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25" name="Straight Arrow Connector 24"/>
          <p:cNvCxnSpPr>
            <a:stCxn id="6" idx="2"/>
            <a:endCxn id="7" idx="0"/>
          </p:cNvCxnSpPr>
          <p:nvPr/>
        </p:nvCxnSpPr>
        <p:spPr>
          <a:xfrm>
            <a:off x="2887029" y="2797541"/>
            <a:ext cx="0" cy="2030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27" name="Straight Arrow Connector 26"/>
          <p:cNvCxnSpPr>
            <a:stCxn id="7" idx="2"/>
            <a:endCxn id="8" idx="0"/>
          </p:cNvCxnSpPr>
          <p:nvPr/>
        </p:nvCxnSpPr>
        <p:spPr>
          <a:xfrm>
            <a:off x="2887027" y="3577044"/>
            <a:ext cx="0" cy="462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sp>
        <p:nvSpPr>
          <p:cNvPr id="31" name="Rounded Rectangle 30"/>
          <p:cNvSpPr/>
          <p:nvPr/>
        </p:nvSpPr>
        <p:spPr>
          <a:xfrm>
            <a:off x="4410807" y="3416976"/>
            <a:ext cx="1173534" cy="76322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/>
              <a:t>Hercules</a:t>
            </a:r>
            <a:br>
              <a:rPr lang="en-US" sz="1300" b="1" dirty="0" smtClean="0"/>
            </a:br>
            <a:r>
              <a:rPr lang="en-US" sz="1200" dirty="0" smtClean="0"/>
              <a:t>(GPU Module)</a:t>
            </a:r>
            <a:endParaRPr lang="en-US" sz="1200" dirty="0"/>
          </a:p>
        </p:txBody>
      </p:sp>
      <p:cxnSp>
        <p:nvCxnSpPr>
          <p:cNvPr id="34" name="Elbow Connector 33"/>
          <p:cNvCxnSpPr>
            <a:stCxn id="46" idx="3"/>
            <a:endCxn id="59" idx="1"/>
          </p:cNvCxnSpPr>
          <p:nvPr/>
        </p:nvCxnSpPr>
        <p:spPr>
          <a:xfrm>
            <a:off x="1820421" y="4327602"/>
            <a:ext cx="479840" cy="886566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sp>
        <p:nvSpPr>
          <p:cNvPr id="46" name="Rounded Rectangle 45"/>
          <p:cNvSpPr/>
          <p:nvPr/>
        </p:nvSpPr>
        <p:spPr>
          <a:xfrm>
            <a:off x="646887" y="4039391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CVM-S4</a:t>
            </a:r>
            <a:endParaRPr lang="en-US" sz="1100" dirty="0"/>
          </a:p>
        </p:txBody>
      </p:sp>
      <p:sp>
        <p:nvSpPr>
          <p:cNvPr id="47" name="Rounded Rectangle 46"/>
          <p:cNvSpPr/>
          <p:nvPr/>
        </p:nvSpPr>
        <p:spPr>
          <a:xfrm>
            <a:off x="646887" y="4925958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3D Tomographic</a:t>
            </a:r>
            <a:br>
              <a:rPr lang="en-US" sz="1100" dirty="0" smtClean="0"/>
            </a:br>
            <a:r>
              <a:rPr lang="en-US" sz="1100" dirty="0" smtClean="0"/>
              <a:t>Inversion</a:t>
            </a:r>
            <a:endParaRPr lang="en-US" sz="1100" dirty="0"/>
          </a:p>
        </p:txBody>
      </p:sp>
      <p:sp>
        <p:nvSpPr>
          <p:cNvPr id="49" name="Rounded Rectangle 48"/>
          <p:cNvSpPr/>
          <p:nvPr/>
        </p:nvSpPr>
        <p:spPr>
          <a:xfrm>
            <a:off x="646887" y="5832508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CVM-S4.26</a:t>
            </a:r>
            <a:br>
              <a:rPr lang="en-US" sz="1100" dirty="0" smtClean="0"/>
            </a:br>
            <a:r>
              <a:rPr lang="en-US" sz="1100" dirty="0" smtClean="0"/>
              <a:t>Perturbations</a:t>
            </a:r>
            <a:br>
              <a:rPr lang="en-US" sz="1100" dirty="0" smtClean="0"/>
            </a:br>
            <a:r>
              <a:rPr lang="en-US" sz="1100" dirty="0" smtClean="0"/>
              <a:t>3D Grid</a:t>
            </a:r>
            <a:endParaRPr lang="en-US" sz="1100" dirty="0"/>
          </a:p>
        </p:txBody>
      </p:sp>
      <p:cxnSp>
        <p:nvCxnSpPr>
          <p:cNvPr id="52" name="Straight Arrow Connector 51"/>
          <p:cNvCxnSpPr>
            <a:stCxn id="46" idx="2"/>
            <a:endCxn id="47" idx="0"/>
          </p:cNvCxnSpPr>
          <p:nvPr/>
        </p:nvCxnSpPr>
        <p:spPr>
          <a:xfrm>
            <a:off x="1233654" y="4615813"/>
            <a:ext cx="0" cy="3101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56" name="Straight Arrow Connector 55"/>
          <p:cNvCxnSpPr>
            <a:stCxn id="47" idx="2"/>
            <a:endCxn id="49" idx="0"/>
          </p:cNvCxnSpPr>
          <p:nvPr/>
        </p:nvCxnSpPr>
        <p:spPr>
          <a:xfrm>
            <a:off x="1233654" y="5502381"/>
            <a:ext cx="0" cy="3301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sp>
        <p:nvSpPr>
          <p:cNvPr id="59" name="Rounded Rectangle 58"/>
          <p:cNvSpPr/>
          <p:nvPr/>
        </p:nvSpPr>
        <p:spPr>
          <a:xfrm>
            <a:off x="2300261" y="4925957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UCVM Platform</a:t>
            </a:r>
            <a:endParaRPr lang="en-US" sz="1100" dirty="0"/>
          </a:p>
        </p:txBody>
      </p:sp>
      <p:sp>
        <p:nvSpPr>
          <p:cNvPr id="60" name="Rounded Rectangle 59"/>
          <p:cNvSpPr/>
          <p:nvPr/>
        </p:nvSpPr>
        <p:spPr>
          <a:xfrm>
            <a:off x="2300261" y="5832508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CVM-S4</a:t>
            </a:r>
            <a:br>
              <a:rPr lang="en-US" sz="1100" dirty="0" smtClean="0"/>
            </a:br>
            <a:r>
              <a:rPr lang="en-US" sz="1100" dirty="0" smtClean="0"/>
              <a:t>CVM-S4.26</a:t>
            </a:r>
            <a:br>
              <a:rPr lang="en-US" sz="1100" dirty="0" smtClean="0"/>
            </a:br>
            <a:r>
              <a:rPr lang="en-US" sz="1100" dirty="0" err="1" smtClean="0"/>
              <a:t>Etrees</a:t>
            </a:r>
            <a:endParaRPr lang="en-US" sz="1100" dirty="0"/>
          </a:p>
        </p:txBody>
      </p:sp>
      <p:cxnSp>
        <p:nvCxnSpPr>
          <p:cNvPr id="67" name="Straight Arrow Connector 66"/>
          <p:cNvCxnSpPr>
            <a:stCxn id="59" idx="2"/>
            <a:endCxn id="60" idx="0"/>
          </p:cNvCxnSpPr>
          <p:nvPr/>
        </p:nvCxnSpPr>
        <p:spPr>
          <a:xfrm>
            <a:off x="2887029" y="5502380"/>
            <a:ext cx="0" cy="3301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72" name="Elbow Connector 71"/>
          <p:cNvCxnSpPr>
            <a:stCxn id="60" idx="3"/>
            <a:endCxn id="31" idx="2"/>
          </p:cNvCxnSpPr>
          <p:nvPr/>
        </p:nvCxnSpPr>
        <p:spPr>
          <a:xfrm flipV="1">
            <a:off x="3473796" y="4180197"/>
            <a:ext cx="1523778" cy="1940522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sp>
        <p:nvSpPr>
          <p:cNvPr id="88" name="Rounded Rectangle 87"/>
          <p:cNvSpPr/>
          <p:nvPr/>
        </p:nvSpPr>
        <p:spPr>
          <a:xfrm>
            <a:off x="5960014" y="4275594"/>
            <a:ext cx="1440135" cy="110124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tlCol="0" anchor="b" anchorCtr="0"/>
          <a:lstStyle/>
          <a:p>
            <a:pPr algn="ctr"/>
            <a:r>
              <a:rPr lang="en-US" sz="1100" dirty="0" smtClean="0">
                <a:solidFill>
                  <a:schemeClr val="accent3">
                    <a:lumMod val="75000"/>
                  </a:schemeClr>
                </a:solidFill>
              </a:rPr>
              <a:t>SCEC Data Center</a:t>
            </a:r>
            <a:endParaRPr lang="en-US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6093314" y="4422210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Recorded</a:t>
            </a:r>
            <a:br>
              <a:rPr lang="en-US" sz="1100" dirty="0" smtClean="0"/>
            </a:br>
            <a:r>
              <a:rPr lang="en-US" sz="1100" dirty="0" smtClean="0"/>
              <a:t>Seismograms</a:t>
            </a:r>
            <a:endParaRPr lang="en-US" sz="1100" dirty="0"/>
          </a:p>
        </p:txBody>
      </p:sp>
      <p:cxnSp>
        <p:nvCxnSpPr>
          <p:cNvPr id="90" name="Straight Arrow Connector 89"/>
          <p:cNvCxnSpPr>
            <a:stCxn id="31" idx="3"/>
            <a:endCxn id="103" idx="1"/>
          </p:cNvCxnSpPr>
          <p:nvPr/>
        </p:nvCxnSpPr>
        <p:spPr>
          <a:xfrm>
            <a:off x="5584341" y="3798587"/>
            <a:ext cx="50897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95" name="Elbow Connector 94"/>
          <p:cNvCxnSpPr>
            <a:stCxn id="8" idx="3"/>
            <a:endCxn id="31" idx="1"/>
          </p:cNvCxnSpPr>
          <p:nvPr/>
        </p:nvCxnSpPr>
        <p:spPr>
          <a:xfrm flipV="1">
            <a:off x="3473795" y="3798587"/>
            <a:ext cx="937012" cy="52901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sp>
        <p:nvSpPr>
          <p:cNvPr id="103" name="Rounded Rectangle 102"/>
          <p:cNvSpPr/>
          <p:nvPr/>
        </p:nvSpPr>
        <p:spPr>
          <a:xfrm>
            <a:off x="6093314" y="3510376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Synthetic</a:t>
            </a:r>
            <a:br>
              <a:rPr lang="en-US" sz="1100" dirty="0" smtClean="0"/>
            </a:br>
            <a:r>
              <a:rPr lang="en-US" sz="1100" dirty="0" smtClean="0"/>
              <a:t>Seismograms</a:t>
            </a:r>
            <a:endParaRPr lang="en-US" sz="1100" dirty="0"/>
          </a:p>
        </p:txBody>
      </p:sp>
      <p:sp>
        <p:nvSpPr>
          <p:cNvPr id="108" name="Rounded Rectangle 107"/>
          <p:cNvSpPr/>
          <p:nvPr/>
        </p:nvSpPr>
        <p:spPr>
          <a:xfrm>
            <a:off x="7533449" y="3097006"/>
            <a:ext cx="1505500" cy="298635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45720" rtlCol="0" anchor="t" anchorCtr="0"/>
          <a:lstStyle/>
          <a:p>
            <a:pPr algn="ctr"/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Desktop Computer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7704101" y="3521500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Post-processing</a:t>
            </a:r>
            <a:endParaRPr lang="en-US" sz="1100" dirty="0"/>
          </a:p>
        </p:txBody>
      </p:sp>
      <p:sp>
        <p:nvSpPr>
          <p:cNvPr id="110" name="Rounded Rectangle 109"/>
          <p:cNvSpPr/>
          <p:nvPr/>
        </p:nvSpPr>
        <p:spPr>
          <a:xfrm>
            <a:off x="7704101" y="4422210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Validation</a:t>
            </a:r>
            <a:br>
              <a:rPr lang="en-US" sz="1100" dirty="0" smtClean="0"/>
            </a:br>
            <a:r>
              <a:rPr lang="en-US" sz="1100" dirty="0" smtClean="0"/>
              <a:t>(GOF Scores)</a:t>
            </a:r>
            <a:endParaRPr lang="en-US" sz="1100" dirty="0"/>
          </a:p>
        </p:txBody>
      </p:sp>
      <p:sp>
        <p:nvSpPr>
          <p:cNvPr id="111" name="Rounded Rectangle 110"/>
          <p:cNvSpPr/>
          <p:nvPr/>
        </p:nvSpPr>
        <p:spPr>
          <a:xfrm>
            <a:off x="7704101" y="5323042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Plotting</a:t>
            </a:r>
            <a:br>
              <a:rPr lang="en-US" sz="1100" dirty="0" smtClean="0"/>
            </a:br>
            <a:r>
              <a:rPr lang="en-US" sz="1100" dirty="0" smtClean="0"/>
              <a:t>(</a:t>
            </a:r>
            <a:r>
              <a:rPr lang="en-US" sz="1100" dirty="0" err="1" smtClean="0"/>
              <a:t>Matlab</a:t>
            </a:r>
            <a:r>
              <a:rPr lang="en-US" sz="1100" dirty="0" smtClean="0"/>
              <a:t> + GMT)</a:t>
            </a:r>
            <a:endParaRPr lang="en-US" sz="1100" dirty="0"/>
          </a:p>
        </p:txBody>
      </p:sp>
      <p:cxnSp>
        <p:nvCxnSpPr>
          <p:cNvPr id="112" name="Straight Arrow Connector 111"/>
          <p:cNvCxnSpPr>
            <a:stCxn id="103" idx="3"/>
            <a:endCxn id="109" idx="1"/>
          </p:cNvCxnSpPr>
          <p:nvPr/>
        </p:nvCxnSpPr>
        <p:spPr>
          <a:xfrm>
            <a:off x="7266848" y="3798587"/>
            <a:ext cx="437253" cy="111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115" name="Straight Arrow Connector 114"/>
          <p:cNvCxnSpPr>
            <a:stCxn id="89" idx="3"/>
            <a:endCxn id="110" idx="1"/>
          </p:cNvCxnSpPr>
          <p:nvPr/>
        </p:nvCxnSpPr>
        <p:spPr>
          <a:xfrm>
            <a:off x="7266848" y="4710421"/>
            <a:ext cx="43725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118" name="Straight Arrow Connector 117"/>
          <p:cNvCxnSpPr>
            <a:stCxn id="109" idx="2"/>
            <a:endCxn id="110" idx="0"/>
          </p:cNvCxnSpPr>
          <p:nvPr/>
        </p:nvCxnSpPr>
        <p:spPr>
          <a:xfrm>
            <a:off x="8290868" y="4097922"/>
            <a:ext cx="0" cy="324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121" name="Straight Arrow Connector 120"/>
          <p:cNvCxnSpPr>
            <a:stCxn id="110" idx="2"/>
            <a:endCxn id="111" idx="0"/>
          </p:cNvCxnSpPr>
          <p:nvPr/>
        </p:nvCxnSpPr>
        <p:spPr>
          <a:xfrm>
            <a:off x="8290868" y="4998632"/>
            <a:ext cx="0" cy="3244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53" name="Elbow Connector 52"/>
          <p:cNvCxnSpPr>
            <a:stCxn id="5" idx="2"/>
            <a:endCxn id="8" idx="0"/>
          </p:cNvCxnSpPr>
          <p:nvPr/>
        </p:nvCxnSpPr>
        <p:spPr>
          <a:xfrm rot="16200000" flipH="1">
            <a:off x="1887645" y="3040008"/>
            <a:ext cx="342720" cy="165604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55" name="Elbow Connector 54"/>
          <p:cNvCxnSpPr>
            <a:stCxn id="49" idx="3"/>
            <a:endCxn id="59" idx="1"/>
          </p:cNvCxnSpPr>
          <p:nvPr/>
        </p:nvCxnSpPr>
        <p:spPr>
          <a:xfrm flipV="1">
            <a:off x="1820421" y="5214168"/>
            <a:ext cx="479840" cy="90655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sp>
        <p:nvSpPr>
          <p:cNvPr id="58" name="Rounded Rectangle 57"/>
          <p:cNvSpPr/>
          <p:nvPr/>
        </p:nvSpPr>
        <p:spPr>
          <a:xfrm>
            <a:off x="505339" y="972642"/>
            <a:ext cx="1440135" cy="110124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tlCol="0" anchor="t" anchorCtr="0"/>
          <a:lstStyle/>
          <a:p>
            <a:pPr algn="ctr"/>
            <a:r>
              <a:rPr lang="en-US" sz="1100" dirty="0" smtClean="0">
                <a:solidFill>
                  <a:schemeClr val="accent3">
                    <a:lumMod val="75000"/>
                  </a:schemeClr>
                </a:solidFill>
              </a:rPr>
              <a:t>SCEC Data Center</a:t>
            </a:r>
            <a:endParaRPr lang="en-US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644216" y="1367712"/>
            <a:ext cx="1173534" cy="5764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Recorded</a:t>
            </a:r>
            <a:br>
              <a:rPr lang="en-US" sz="1100" dirty="0" smtClean="0"/>
            </a:br>
            <a:r>
              <a:rPr lang="en-US" sz="1100" dirty="0" smtClean="0"/>
              <a:t>Seismograms</a:t>
            </a:r>
            <a:endParaRPr lang="en-US" sz="1100" dirty="0"/>
          </a:p>
        </p:txBody>
      </p:sp>
      <p:cxnSp>
        <p:nvCxnSpPr>
          <p:cNvPr id="63" name="Straight Arrow Connector 62"/>
          <p:cNvCxnSpPr>
            <a:stCxn id="62" idx="2"/>
            <a:endCxn id="4" idx="0"/>
          </p:cNvCxnSpPr>
          <p:nvPr/>
        </p:nvCxnSpPr>
        <p:spPr>
          <a:xfrm>
            <a:off x="1230983" y="1944134"/>
            <a:ext cx="1" cy="3690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sp>
        <p:nvSpPr>
          <p:cNvPr id="50" name="TextBox 49"/>
          <p:cNvSpPr txBox="1"/>
          <p:nvPr/>
        </p:nvSpPr>
        <p:spPr>
          <a:xfrm>
            <a:off x="4370714" y="6458034"/>
            <a:ext cx="35958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(Patrick Small of USC and Ricardo </a:t>
            </a:r>
            <a:r>
              <a:rPr lang="en-US" sz="1000" b="1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Taborda</a:t>
            </a:r>
            <a:r>
              <a:rPr lang="en-US" sz="1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of UM, 2014)</a:t>
            </a:r>
            <a:endParaRPr lang="en-US" sz="1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726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1387241</TotalTime>
  <Words>3689</Words>
  <Application>Microsoft Macintosh PowerPoint</Application>
  <PresentationFormat>On-screen Show (4:3)</PresentationFormat>
  <Paragraphs>819</Paragraphs>
  <Slides>49</Slides>
  <Notes>27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Office Theme</vt:lpstr>
      <vt:lpstr>Equation</vt:lpstr>
      <vt:lpstr>Document</vt:lpstr>
      <vt:lpstr>SCEC Application Performance and Software Development</vt:lpstr>
      <vt:lpstr>SCEC Computational Pathways</vt:lpstr>
      <vt:lpstr>AWP-ODC</vt:lpstr>
      <vt:lpstr>AWP-ODC Weak Scaling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Algorithms and Hardware Attributes</vt:lpstr>
      <vt:lpstr>AWP-ODC Communication Approach on Jaguar</vt:lpstr>
      <vt:lpstr>AWP-ODC Communication Approach on Titan</vt:lpstr>
      <vt:lpstr>Topology Tuning on XE6/XK7</vt:lpstr>
      <vt:lpstr>Topology Tuning on Blue Waters</vt:lpstr>
      <vt:lpstr>Topology Tuning on Blue Waters</vt:lpstr>
      <vt:lpstr>Two-layer I/O Model</vt:lpstr>
      <vt:lpstr>Two-layer I/O Model</vt:lpstr>
      <vt:lpstr>Two-layer I/O Model</vt:lpstr>
      <vt:lpstr>Fast X or Fast T</vt:lpstr>
      <vt:lpstr>PowerPoint Presentation</vt:lpstr>
      <vt:lpstr>SEISM-IO: IO Library for Integrated Seismic Modeling</vt:lpstr>
      <vt:lpstr>CPUs/GPUs Co-scheduling</vt:lpstr>
      <vt:lpstr>Post-processing on CPUs: API for Pthreads</vt:lpstr>
      <vt:lpstr>PowerPoint Presentation</vt:lpstr>
      <vt:lpstr>Probabilistic Seismic Hazard Model</vt:lpstr>
      <vt:lpstr>CyberShake Calculations</vt:lpstr>
      <vt:lpstr>CyberShake workflows</vt:lpstr>
      <vt:lpstr>CyberShake Workflows mapped to Pegasus-MPI-Cluster Jobs</vt:lpstr>
      <vt:lpstr>CyberShake Study 14.2 Metrics</vt:lpstr>
      <vt:lpstr>1-Hz CyberShake Hazard Curve on Titan</vt:lpstr>
      <vt:lpstr>PowerPoint Presentation</vt:lpstr>
      <vt:lpstr>CyberShake SGT Simulations on XK7 vs XE6</vt:lpstr>
      <vt:lpstr>PowerPoint Presentation</vt:lpstr>
      <vt:lpstr>PowerPoint Presentation</vt:lpstr>
      <vt:lpstr>PowerPoint Presentation</vt:lpstr>
      <vt:lpstr>Broadband Platform Overview</vt:lpstr>
      <vt:lpstr>PowerPoint Presentation</vt:lpstr>
      <vt:lpstr>PowerPoint Presentation</vt:lpstr>
      <vt:lpstr>Looking ahead: Extreme Scale Earthquake Problems</vt:lpstr>
      <vt:lpstr>Outer/inner Scale Ratio of  SCEC Computational Requirements</vt:lpstr>
      <vt:lpstr>SCEC Computational Plan 2015-2016</vt:lpstr>
      <vt:lpstr>SCEC Software Development</vt:lpstr>
      <vt:lpstr>Computing at Extreme Scale</vt:lpstr>
      <vt:lpstr>Computing at Extreme Scale</vt:lpstr>
      <vt:lpstr>PowerPoint Presentation</vt:lpstr>
      <vt:lpstr>Computing at Extreme Scale</vt:lpstr>
      <vt:lpstr>Computing at Extreme Scale</vt:lpstr>
      <vt:lpstr>Acknowledgements</vt:lpstr>
      <vt:lpstr>End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Petascale 3-D simulations of strong motion and tomographic seismology </dc:title>
  <dc:creator>Yifeng Cui</dc:creator>
  <cp:lastModifiedBy>Yifeng Cui</cp:lastModifiedBy>
  <cp:revision>525</cp:revision>
  <cp:lastPrinted>2013-11-08T20:37:20Z</cp:lastPrinted>
  <dcterms:created xsi:type="dcterms:W3CDTF">2013-05-08T00:07:10Z</dcterms:created>
  <dcterms:modified xsi:type="dcterms:W3CDTF">2014-07-18T20:19:38Z</dcterms:modified>
</cp:coreProperties>
</file>