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08" r:id="rId5"/>
    <p:sldId id="312" r:id="rId6"/>
    <p:sldId id="313" r:id="rId7"/>
    <p:sldId id="314" r:id="rId8"/>
    <p:sldId id="315" r:id="rId9"/>
    <p:sldId id="316" r:id="rId10"/>
    <p:sldId id="324" r:id="rId11"/>
    <p:sldId id="317" r:id="rId12"/>
    <p:sldId id="325" r:id="rId13"/>
    <p:sldId id="319" r:id="rId14"/>
    <p:sldId id="320" r:id="rId15"/>
    <p:sldId id="321" r:id="rId16"/>
    <p:sldId id="322" r:id="rId17"/>
    <p:sldId id="326" r:id="rId18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D171E"/>
    <a:srgbClr val="9E1C1F"/>
    <a:srgbClr val="B5B79A"/>
    <a:srgbClr val="F4FF52"/>
    <a:srgbClr val="F9D691"/>
    <a:srgbClr val="FDFEDD"/>
    <a:srgbClr val="DDDDBE"/>
    <a:srgbClr val="AAB9C4"/>
    <a:srgbClr val="BBB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/>
    <p:restoredTop sz="86383"/>
  </p:normalViewPr>
  <p:slideViewPr>
    <p:cSldViewPr>
      <p:cViewPr varScale="1">
        <p:scale>
          <a:sx n="94" d="100"/>
          <a:sy n="94" d="100"/>
        </p:scale>
        <p:origin x="-630" y="-10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11/16/2017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11/16/2017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 smtClean="0"/>
              <a:t>www.SCEC.org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11/16/2017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tif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CyberShake</a:t>
            </a:r>
            <a:r>
              <a:rPr lang="en-US" dirty="0"/>
              <a:t> Seismic Hazard Models for Central </a:t>
            </a:r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Scott Callaghan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72486" y="6903720"/>
            <a:ext cx="11707368" cy="68580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4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SC17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rvGAHP</a:t>
            </a:r>
            <a:r>
              <a:rPr lang="en-US" dirty="0" smtClean="0"/>
              <a:t> Workflow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“reverse GAHP” – approach using </a:t>
            </a:r>
            <a:r>
              <a:rPr lang="en-US" dirty="0" err="1" smtClean="0"/>
              <a:t>HTCondor</a:t>
            </a:r>
            <a:r>
              <a:rPr lang="en-US" dirty="0" smtClean="0"/>
              <a:t> protocol</a:t>
            </a:r>
          </a:p>
          <a:p>
            <a:pPr lvl="1"/>
            <a:r>
              <a:rPr lang="en-US" dirty="0" smtClean="0"/>
              <a:t>Enables remote job submission without authentication to remote system</a:t>
            </a:r>
          </a:p>
          <a:p>
            <a:r>
              <a:rPr lang="en-US" dirty="0" smtClean="0"/>
              <a:t>Daemon runs on remote system</a:t>
            </a:r>
          </a:p>
          <a:p>
            <a:r>
              <a:rPr lang="en-US" dirty="0" smtClean="0"/>
              <a:t>Initiates connection to workflow submission host</a:t>
            </a:r>
          </a:p>
          <a:p>
            <a:r>
              <a:rPr lang="en-US" dirty="0" smtClean="0"/>
              <a:t>Workflow can then use connection to submit jobs to remote queue</a:t>
            </a:r>
          </a:p>
          <a:p>
            <a:r>
              <a:rPr lang="en-US" dirty="0" smtClean="0"/>
              <a:t>Opens up Titan to low-overhead workflows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184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/>
          <a:stretch/>
        </p:blipFill>
        <p:spPr bwMode="auto">
          <a:xfrm>
            <a:off x="7620000" y="2286000"/>
            <a:ext cx="7116664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13902505" cy="76771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4114051" cy="64922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Conducted over 31 days in March-April 2017 on NCSA Blue Waters, OLCF Titan, USC HPC</a:t>
            </a:r>
          </a:p>
          <a:p>
            <a:r>
              <a:rPr lang="en-US" dirty="0" smtClean="0"/>
              <a:t>2 models at 438 sites</a:t>
            </a:r>
          </a:p>
          <a:p>
            <a:r>
              <a:rPr lang="en-US" dirty="0" smtClean="0"/>
              <a:t>Averaged 1295 nodes, max of 5374</a:t>
            </a:r>
          </a:p>
          <a:p>
            <a:pPr lvl="1"/>
            <a:r>
              <a:rPr lang="en-US" dirty="0" smtClean="0"/>
              <a:t>900,000 node-</a:t>
            </a:r>
            <a:r>
              <a:rPr lang="en-US" dirty="0" err="1" smtClean="0"/>
              <a:t>hrs</a:t>
            </a:r>
            <a:r>
              <a:rPr lang="en-US" dirty="0" smtClean="0"/>
              <a:t> (21.6M core-</a:t>
            </a:r>
            <a:r>
              <a:rPr lang="en-US" dirty="0" err="1" smtClean="0"/>
              <a:t>hrs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Workflow tools scheduled 15,581 jobs </a:t>
            </a:r>
          </a:p>
          <a:p>
            <a:r>
              <a:rPr lang="en-US" dirty="0" smtClean="0"/>
              <a:t>777 TB of data managed</a:t>
            </a:r>
          </a:p>
          <a:p>
            <a:pPr lvl="1"/>
            <a:r>
              <a:rPr lang="en-US" dirty="0" smtClean="0"/>
              <a:t>308 TB transferred</a:t>
            </a:r>
          </a:p>
          <a:p>
            <a:pPr lvl="1"/>
            <a:r>
              <a:rPr lang="en-US" dirty="0" smtClean="0"/>
              <a:t>10.7 TB archived on USC disks</a:t>
            </a:r>
          </a:p>
          <a:p>
            <a:r>
              <a:rPr lang="en-US" dirty="0" smtClean="0"/>
              <a:t>Generated 285 million seismograms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11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4446"/>
          <a:stretch/>
        </p:blipFill>
        <p:spPr bwMode="auto">
          <a:xfrm>
            <a:off x="876315" y="1143000"/>
            <a:ext cx="5295885" cy="649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4028"/>
          <a:stretch/>
        </p:blipFill>
        <p:spPr bwMode="auto">
          <a:xfrm>
            <a:off x="7239000" y="1143000"/>
            <a:ext cx="637646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43115" y="7368469"/>
            <a:ext cx="3200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/>
              <a:t>Study 17.3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8915400" y="7368469"/>
            <a:ext cx="3200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/>
              <a:t>Combined map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50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55" y="1295400"/>
            <a:ext cx="474874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89" y="1295400"/>
            <a:ext cx="483221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39000" y="1219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UCERF2</a:t>
            </a:r>
          </a:p>
          <a:p>
            <a:pPr algn="l"/>
            <a:r>
              <a:rPr lang="en-US" sz="2400" dirty="0" smtClean="0"/>
              <a:t>14,000 ruptures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2115800" y="12264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UCERF3</a:t>
            </a:r>
          </a:p>
          <a:p>
            <a:pPr algn="l"/>
            <a:r>
              <a:rPr lang="en-US" sz="2400" dirty="0" smtClean="0"/>
              <a:t>350,000 ruptures</a:t>
            </a:r>
            <a:endParaRPr lang="en-US" sz="2400" dirty="0"/>
          </a:p>
        </p:txBody>
      </p:sp>
      <p:sp>
        <p:nvSpPr>
          <p:cNvPr id="11" name="Right Arrow 10"/>
          <p:cNvSpPr/>
          <p:nvPr/>
        </p:nvSpPr>
        <p:spPr bwMode="auto">
          <a:xfrm>
            <a:off x="9753600" y="2514600"/>
            <a:ext cx="1371600" cy="762000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4401800" cy="6400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Move to new forecast		</a:t>
            </a:r>
          </a:p>
          <a:p>
            <a:pPr lvl="1"/>
            <a:r>
              <a:rPr lang="en-US" dirty="0" smtClean="0"/>
              <a:t>UCERF 3</a:t>
            </a:r>
          </a:p>
          <a:p>
            <a:pPr lvl="1"/>
            <a:r>
              <a:rPr lang="en-US" dirty="0" err="1" smtClean="0"/>
              <a:t>RSQSim</a:t>
            </a:r>
            <a:r>
              <a:rPr lang="en-US" dirty="0" smtClean="0"/>
              <a:t> earthquake simulator	</a:t>
            </a:r>
          </a:p>
          <a:p>
            <a:r>
              <a:rPr lang="en-US" dirty="0"/>
              <a:t>Run </a:t>
            </a:r>
            <a:r>
              <a:rPr lang="en-US" dirty="0" err="1"/>
              <a:t>CyberShake</a:t>
            </a:r>
            <a:r>
              <a:rPr lang="en-US" dirty="0"/>
              <a:t> in </a:t>
            </a:r>
            <a:r>
              <a:rPr lang="en-US" dirty="0" smtClean="0"/>
              <a:t>new</a:t>
            </a:r>
            <a:br>
              <a:rPr lang="en-US" dirty="0" smtClean="0"/>
            </a:br>
            <a:r>
              <a:rPr lang="en-US" dirty="0" smtClean="0"/>
              <a:t>regions </a:t>
            </a:r>
            <a:r>
              <a:rPr lang="en-US" dirty="0"/>
              <a:t>– San Diego? Bay Area</a:t>
            </a:r>
            <a:r>
              <a:rPr lang="en-US" dirty="0" smtClean="0"/>
              <a:t>?</a:t>
            </a:r>
          </a:p>
          <a:p>
            <a:r>
              <a:rPr lang="en-US" dirty="0" smtClean="0"/>
              <a:t>Add new physics</a:t>
            </a:r>
          </a:p>
          <a:p>
            <a:pPr lvl="1"/>
            <a:r>
              <a:rPr lang="en-US" dirty="0" smtClean="0"/>
              <a:t>Increase maximum frequency – applicable to more buildings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elocity model heterogeneities, fault roughness, topography</a:t>
            </a:r>
          </a:p>
          <a:p>
            <a:r>
              <a:rPr lang="en-US" dirty="0" smtClean="0"/>
              <a:t>Optimize</a:t>
            </a:r>
          </a:p>
          <a:p>
            <a:pPr lvl="1"/>
            <a:r>
              <a:rPr lang="en-US" dirty="0" smtClean="0"/>
              <a:t>Seismogram synthesis – compress data?  Large shared-memory nodes?</a:t>
            </a:r>
          </a:p>
          <a:p>
            <a:pPr lvl="1"/>
            <a:r>
              <a:rPr lang="en-US" dirty="0" smtClean="0"/>
              <a:t>Use machine learning to eliminate some earthquakes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7411" y="3592214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7" y="5788374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5271" y="2133160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5770" y="4232564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6308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2180083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3817104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7" descr="image_galler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279839" y="5413743"/>
            <a:ext cx="342118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872736" y="7092623"/>
            <a:ext cx="4445773" cy="629913"/>
            <a:chOff x="3009900" y="4800600"/>
            <a:chExt cx="3619500" cy="51284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8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0515600" y="5686738"/>
            <a:ext cx="3389164" cy="1085128"/>
            <a:chOff x="-914400" y="852134"/>
            <a:chExt cx="6515100" cy="2085976"/>
          </a:xfrm>
        </p:grpSpPr>
        <p:sp>
          <p:nvSpPr>
            <p:cNvPr id="20" name="Rectangle 19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1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0" y="1371600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incite-1-220x94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25964"/>
            <a:ext cx="1651001" cy="705427"/>
          </a:xfrm>
          <a:prstGeom prst="rect">
            <a:avLst/>
          </a:prstGeom>
        </p:spPr>
      </p:pic>
      <p:pic>
        <p:nvPicPr>
          <p:cNvPr id="24" name="Picture 23" descr="doe-logo-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43" y="1554343"/>
            <a:ext cx="3637743" cy="914524"/>
          </a:xfrm>
          <a:prstGeom prst="rect">
            <a:avLst/>
          </a:prstGeom>
        </p:spPr>
      </p:pic>
      <p:pic>
        <p:nvPicPr>
          <p:cNvPr id="25" name="Picture 24" descr="Blue Waters logo.tif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10" y="3156567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Seismic Hazard Analysis (PSHA)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will peak earthquake shaking be over the next 50 years?</a:t>
            </a:r>
          </a:p>
          <a:p>
            <a:r>
              <a:rPr lang="en-US" dirty="0" smtClean="0"/>
              <a:t>Useful information for:</a:t>
            </a:r>
          </a:p>
          <a:p>
            <a:pPr lvl="1"/>
            <a:r>
              <a:rPr lang="en-US" dirty="0" smtClean="0"/>
              <a:t>Building engineers</a:t>
            </a:r>
          </a:p>
          <a:p>
            <a:pPr lvl="1"/>
            <a:r>
              <a:rPr lang="en-US" dirty="0" smtClean="0"/>
              <a:t>Disaster planners</a:t>
            </a:r>
          </a:p>
          <a:p>
            <a:pPr lvl="1"/>
            <a:r>
              <a:rPr lang="en-US" dirty="0" smtClean="0"/>
              <a:t>Insurance agencies</a:t>
            </a:r>
          </a:p>
          <a:p>
            <a:r>
              <a:rPr lang="en-US" dirty="0" smtClean="0"/>
              <a:t>PSHA performed by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Assembling a list of earthquakes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Determining how much shaking each event causes</a:t>
            </a:r>
          </a:p>
          <a:p>
            <a:pPr marL="630238" lvl="1" indent="-350838">
              <a:buFont typeface="+mj-lt"/>
              <a:buAutoNum type="arabicPeriod"/>
            </a:pPr>
            <a:r>
              <a:rPr lang="en-US" dirty="0" smtClean="0"/>
              <a:t>Combining the shaking levels with probabilities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14259" r="19584" b="7963"/>
          <a:stretch/>
        </p:blipFill>
        <p:spPr bwMode="auto">
          <a:xfrm>
            <a:off x="9350104" y="1853302"/>
            <a:ext cx="5204096" cy="38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b="4767"/>
          <a:stretch/>
        </p:blipFill>
        <p:spPr bwMode="auto">
          <a:xfrm>
            <a:off x="5862450" y="2004950"/>
            <a:ext cx="3330304" cy="26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075254" y="3424426"/>
            <a:ext cx="599465" cy="0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674719" y="3436610"/>
            <a:ext cx="0" cy="1017332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4619500" y="323019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2% in 50 </a:t>
            </a:r>
            <a:r>
              <a:rPr lang="en-US" sz="1800" dirty="0" err="1" smtClean="0"/>
              <a:t>yrs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7642" y="4559919"/>
            <a:ext cx="73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0.4 g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969760" y="3945276"/>
            <a:ext cx="2783775" cy="799309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263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14259" r="20937" b="10862"/>
          <a:stretch/>
        </p:blipFill>
        <p:spPr bwMode="auto">
          <a:xfrm>
            <a:off x="9521574" y="4114801"/>
            <a:ext cx="503262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PSHA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1347509"/>
          </a:xfrm>
        </p:spPr>
        <p:txBody>
          <a:bodyPr/>
          <a:lstStyle/>
          <a:p>
            <a:r>
              <a:rPr lang="en-US" dirty="0" smtClean="0"/>
              <a:t>Ground Motion Prediction Equations (GMPEs)</a:t>
            </a:r>
          </a:p>
          <a:p>
            <a:pPr lvl="1"/>
            <a:r>
              <a:rPr lang="en-US" dirty="0" smtClean="0"/>
              <a:t>Equations derived from historical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pic>
        <p:nvPicPr>
          <p:cNvPr id="7" name="Picture 3" descr="BJF_Atten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38400"/>
            <a:ext cx="6477000" cy="365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10400" y="3145829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Limited near-fault data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2536229"/>
            <a:ext cx="536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Limited large magnitude data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380680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Large variability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19300" y="2860085"/>
            <a:ext cx="609600" cy="1600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155375" y="2494579"/>
            <a:ext cx="1143000" cy="1600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09800" y="3452531"/>
            <a:ext cx="167456" cy="1000604"/>
            <a:chOff x="8491996" y="5867400"/>
            <a:chExt cx="231249" cy="1103531"/>
          </a:xfrm>
        </p:grpSpPr>
        <p:cxnSp>
          <p:nvCxnSpPr>
            <p:cNvPr id="14" name="Straight Connector 13"/>
            <p:cNvCxnSpPr/>
            <p:nvPr/>
          </p:nvCxnSpPr>
          <p:spPr bwMode="auto">
            <a:xfrm>
              <a:off x="8610600" y="5867400"/>
              <a:ext cx="0" cy="1103531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494645" y="5867400"/>
              <a:ext cx="228600" cy="0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491996" y="6963642"/>
              <a:ext cx="228600" cy="0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TextBox 16"/>
          <p:cNvSpPr txBox="1"/>
          <p:nvPr/>
        </p:nvSpPr>
        <p:spPr>
          <a:xfrm>
            <a:off x="7010400" y="4442966"/>
            <a:ext cx="208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Long tails </a:t>
            </a:r>
            <a:endParaRPr lang="en-US" sz="3200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6096000" y="2828616"/>
            <a:ext cx="838200" cy="60960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298375" y="3294679"/>
            <a:ext cx="1712025" cy="143537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1628900" y="3452404"/>
            <a:ext cx="5392134" cy="207781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2377256" y="3977223"/>
            <a:ext cx="4629601" cy="143538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333821" y="6096000"/>
            <a:ext cx="13902505" cy="201168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Simulation-based approach</a:t>
            </a:r>
          </a:p>
          <a:p>
            <a:pPr lvl="1"/>
            <a:r>
              <a:rPr lang="en-US" dirty="0" smtClean="0"/>
              <a:t>Reduce uncertainty by capturing complex physics</a:t>
            </a:r>
          </a:p>
          <a:p>
            <a:pPr lvl="1"/>
            <a:r>
              <a:rPr lang="en-US" dirty="0" smtClean="0"/>
              <a:t>Computationally expensive</a:t>
            </a:r>
          </a:p>
          <a:p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8625969" y="5043350"/>
            <a:ext cx="3870831" cy="196705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Oval 24"/>
          <p:cNvSpPr/>
          <p:nvPr/>
        </p:nvSpPr>
        <p:spPr bwMode="auto">
          <a:xfrm>
            <a:off x="12259561" y="6858000"/>
            <a:ext cx="1967688" cy="1143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30666" y="6108412"/>
            <a:ext cx="19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6-7g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4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17" grpId="0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SCEC </a:t>
            </a:r>
            <a:r>
              <a:rPr lang="en-US" dirty="0" err="1" smtClean="0"/>
              <a:t>CyberShake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8094251" cy="6492240"/>
          </a:xfrm>
        </p:spPr>
        <p:txBody>
          <a:bodyPr/>
          <a:lstStyle/>
          <a:p>
            <a:r>
              <a:rPr lang="en-US" dirty="0" smtClean="0"/>
              <a:t>3D physics-based platform for PSHA</a:t>
            </a:r>
          </a:p>
          <a:p>
            <a:r>
              <a:rPr lang="en-US" dirty="0" smtClean="0"/>
              <a:t>For each site of interest:</a:t>
            </a:r>
          </a:p>
          <a:p>
            <a:pPr lvl="1"/>
            <a:r>
              <a:rPr lang="en-US" dirty="0" smtClean="0"/>
              <a:t>Determine nearby (&lt;200 km) earthquakes</a:t>
            </a:r>
          </a:p>
          <a:p>
            <a:pPr lvl="1"/>
            <a:r>
              <a:rPr lang="en-US" dirty="0" smtClean="0"/>
              <a:t>Add variability to earthquakes</a:t>
            </a:r>
          </a:p>
          <a:p>
            <a:pPr lvl="1"/>
            <a:r>
              <a:rPr lang="en-US" dirty="0" smtClean="0"/>
              <a:t>Simulate each of 500,000 earthquakes</a:t>
            </a:r>
          </a:p>
          <a:p>
            <a:pPr lvl="1"/>
            <a:r>
              <a:rPr lang="en-US" dirty="0" smtClean="0"/>
              <a:t>Determine maximum shaking from each</a:t>
            </a:r>
          </a:p>
          <a:p>
            <a:pPr lvl="1"/>
            <a:r>
              <a:rPr lang="en-US" dirty="0" smtClean="0"/>
              <a:t>Combine with probabilities</a:t>
            </a:r>
          </a:p>
          <a:p>
            <a:r>
              <a:rPr lang="en-US" dirty="0" smtClean="0"/>
              <a:t>Project began in 2007</a:t>
            </a:r>
          </a:p>
          <a:p>
            <a:r>
              <a:rPr lang="en-US" dirty="0" smtClean="0"/>
              <a:t>Continual </a:t>
            </a:r>
            <a:r>
              <a:rPr lang="en-US" dirty="0" smtClean="0"/>
              <a:t>improvement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8066246" y="1066800"/>
            <a:ext cx="7175506" cy="66294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5536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Data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  <p:grpSp>
        <p:nvGrpSpPr>
          <p:cNvPr id="7" name="Group 21"/>
          <p:cNvGrpSpPr/>
          <p:nvPr/>
        </p:nvGrpSpPr>
        <p:grpSpPr>
          <a:xfrm>
            <a:off x="6187423" y="5481575"/>
            <a:ext cx="2847974" cy="1818620"/>
            <a:chOff x="5867400" y="1524000"/>
            <a:chExt cx="2847975" cy="1818618"/>
          </a:xfrm>
        </p:grpSpPr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10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11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30"/>
            <p:cNvSpPr txBox="1">
              <a:spLocks noChangeArrowheads="1"/>
            </p:cNvSpPr>
            <p:nvPr/>
          </p:nvSpPr>
          <p:spPr bwMode="auto">
            <a:xfrm>
              <a:off x="6469406" y="2819399"/>
              <a:ext cx="2202848" cy="52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12" name="Line 26"/>
          <p:cNvSpPr>
            <a:spLocks noChangeShapeType="1"/>
          </p:cNvSpPr>
          <p:nvPr/>
        </p:nvSpPr>
        <p:spPr bwMode="auto">
          <a:xfrm rot="5400000" flipH="1" flipV="1">
            <a:off x="6748272" y="3088717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rot="5400000" flipH="1" flipV="1">
            <a:off x="4386112" y="3207589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533561" y="3019286"/>
            <a:ext cx="1534891" cy="90920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UCVM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18002" y="3078098"/>
            <a:ext cx="1530397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AWP-ODC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97492" y="3078098"/>
            <a:ext cx="1489308" cy="85039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8712" y="3886014"/>
            <a:ext cx="1954888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1 job per site</a:t>
            </a:r>
          </a:p>
          <a:p>
            <a:pPr algn="ctr"/>
            <a:r>
              <a:rPr lang="en-US" sz="1200" b="1" i="1" dirty="0">
                <a:cs typeface="Arial" pitchFamily="34" charset="0"/>
              </a:rPr>
              <a:t>MPI, </a:t>
            </a:r>
            <a:r>
              <a:rPr lang="en-US" sz="1200" b="1" i="1" dirty="0" smtClean="0">
                <a:cs typeface="Arial" pitchFamily="34" charset="0"/>
              </a:rPr>
              <a:t>1500-4000 cores</a:t>
            </a:r>
            <a:endParaRPr lang="en-US" sz="1600" b="1" i="1" dirty="0"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5612" y="3886014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4504" y="3886014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500,000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jobs per site</a:t>
            </a:r>
          </a:p>
          <a:p>
            <a:pPr algn="ctr"/>
            <a:r>
              <a:rPr lang="en-US" sz="1200" b="1" dirty="0"/>
              <a:t>MPI master/worker, 3712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 rot="5400000" flipH="1" flipV="1">
            <a:off x="9175934" y="3064545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rot="10800000" flipV="1">
            <a:off x="10333800" y="4716944"/>
            <a:ext cx="0" cy="57565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9613394" y="2966975"/>
            <a:ext cx="1435606" cy="96151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 rot="10800000" flipH="1" flipV="1">
            <a:off x="7942146" y="4707069"/>
            <a:ext cx="0" cy="62131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419421" y="3886014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</a:t>
            </a:r>
            <a:r>
              <a:rPr lang="en-US" sz="1600" b="1" i="1" dirty="0" smtClean="0">
                <a:latin typeface="Times"/>
                <a:cs typeface="Times"/>
              </a:rPr>
              <a:t>images</a:t>
            </a:r>
            <a:endParaRPr lang="en-US" sz="1600" b="1" i="1" dirty="0">
              <a:latin typeface="Times"/>
              <a:cs typeface="Times"/>
            </a:endParaRP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rot="10800000" flipH="1">
            <a:off x="3243113" y="4707069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176312" y="5373344"/>
            <a:ext cx="2107291" cy="1691912"/>
            <a:chOff x="1376950" y="3581400"/>
            <a:chExt cx="2107290" cy="16919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1981200" y="7083690"/>
            <a:ext cx="2514600" cy="30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75874" y="3162433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TB 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1595375"/>
            <a:ext cx="2334709" cy="3334868"/>
            <a:chOff x="0" y="2967470"/>
            <a:chExt cx="1945590" cy="2779051"/>
          </a:xfrm>
        </p:grpSpPr>
        <p:pic>
          <p:nvPicPr>
            <p:cNvPr id="32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35" name="Line 26"/>
          <p:cNvSpPr>
            <a:spLocks noChangeShapeType="1"/>
          </p:cNvSpPr>
          <p:nvPr/>
        </p:nvSpPr>
        <p:spPr bwMode="auto">
          <a:xfrm rot="5400000" flipV="1">
            <a:off x="2276876" y="3259424"/>
            <a:ext cx="0" cy="353528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89" y="1366775"/>
            <a:ext cx="1820123" cy="1084010"/>
          </a:xfrm>
          <a:prstGeom prst="rect">
            <a:avLst/>
          </a:prstGeom>
        </p:spPr>
      </p:pic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7924800" y="2532181"/>
            <a:ext cx="0" cy="452004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237480" y="1711004"/>
            <a:ext cx="1815524" cy="326076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Rupture Generator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9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759" y="1969222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9448784" y="5481575"/>
            <a:ext cx="1809158" cy="1502836"/>
            <a:chOff x="3581400" y="1447800"/>
            <a:chExt cx="1809162" cy="150283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42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1668719" y="1976375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 rot="5400000" flipH="1" flipV="1">
            <a:off x="10575351" y="4476318"/>
            <a:ext cx="1109820" cy="6197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26"/>
          <p:cNvSpPr>
            <a:spLocks noChangeShapeType="1"/>
          </p:cNvSpPr>
          <p:nvPr/>
        </p:nvSpPr>
        <p:spPr bwMode="auto">
          <a:xfrm rot="5400000" flipV="1">
            <a:off x="3327657" y="-29135"/>
            <a:ext cx="0" cy="3825916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1316828" y="5663837"/>
            <a:ext cx="3313572" cy="1341738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Most recent </a:t>
            </a:r>
            <a:r>
              <a:rPr lang="en-US" sz="20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2000" b="1" dirty="0" smtClean="0">
                <a:solidFill>
                  <a:srgbClr val="000000"/>
                </a:solidFill>
              </a:rPr>
              <a:t> study took 4 weeks of real time and used 21 million core-hours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200-400 sites needed for a hazard map</a:t>
            </a:r>
          </a:p>
          <a:p>
            <a:r>
              <a:rPr lang="en-US" dirty="0" smtClean="0"/>
              <a:t>Execute jobs across multiple systems</a:t>
            </a:r>
          </a:p>
          <a:p>
            <a:pPr lvl="1"/>
            <a:r>
              <a:rPr lang="en-US" dirty="0" smtClean="0"/>
              <a:t>USC HPC, NCSA Blue Waters, OLCF Titan</a:t>
            </a:r>
          </a:p>
          <a:p>
            <a:r>
              <a:rPr lang="en-US" dirty="0"/>
              <a:t>Automated execution of jobs</a:t>
            </a:r>
          </a:p>
          <a:p>
            <a:r>
              <a:rPr lang="en-US" dirty="0" smtClean="0"/>
              <a:t>Data management</a:t>
            </a:r>
          </a:p>
          <a:p>
            <a:pPr lvl="1"/>
            <a:r>
              <a:rPr lang="en-US" dirty="0" smtClean="0"/>
              <a:t>28,000 files </a:t>
            </a:r>
            <a:r>
              <a:rPr lang="en-US" smtClean="0"/>
              <a:t>and </a:t>
            </a:r>
            <a:r>
              <a:rPr lang="en-US" smtClean="0"/>
              <a:t>30 GB </a:t>
            </a:r>
            <a:r>
              <a:rPr lang="en-US" dirty="0" smtClean="0"/>
              <a:t>output per site</a:t>
            </a:r>
          </a:p>
          <a:p>
            <a:pPr lvl="1"/>
            <a:r>
              <a:rPr lang="en-US" dirty="0" smtClean="0"/>
              <a:t>Migration of input and output files when needed</a:t>
            </a:r>
          </a:p>
          <a:p>
            <a:r>
              <a:rPr lang="en-US" dirty="0" smtClean="0"/>
              <a:t>Error recovery</a:t>
            </a:r>
          </a:p>
          <a:p>
            <a:r>
              <a:rPr lang="en-US" dirty="0" smtClean="0"/>
              <a:t>Decided to use scientific workflows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13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Pegasus-WMS (USC ISI)</a:t>
            </a:r>
          </a:p>
          <a:p>
            <a:pPr lvl="1"/>
            <a:r>
              <a:rPr lang="en-US" dirty="0" smtClean="0"/>
              <a:t>Use API to describe workflow as tasks with dependency</a:t>
            </a:r>
          </a:p>
          <a:p>
            <a:pPr lvl="1"/>
            <a:r>
              <a:rPr lang="en-US" dirty="0" smtClean="0"/>
              <a:t>Plan workflow for execution on specific resource(s)</a:t>
            </a:r>
          </a:p>
          <a:p>
            <a:pPr lvl="1"/>
            <a:r>
              <a:rPr lang="en-US" dirty="0" smtClean="0"/>
              <a:t>Adds data transfer jobs and metrics wrappers</a:t>
            </a:r>
          </a:p>
          <a:p>
            <a:pPr lvl="1"/>
            <a:r>
              <a:rPr lang="en-US" dirty="0" smtClean="0"/>
              <a:t>Intro to Pegasus Wed at 2; office hours Tues at 3 and Wed at 3</a:t>
            </a:r>
            <a:endParaRPr lang="en-US" dirty="0"/>
          </a:p>
          <a:p>
            <a:r>
              <a:rPr lang="en-US" dirty="0" err="1" smtClean="0"/>
              <a:t>HTCondor</a:t>
            </a:r>
            <a:r>
              <a:rPr lang="en-US" dirty="0" smtClean="0"/>
              <a:t> (U of Wisconsin)</a:t>
            </a:r>
          </a:p>
          <a:p>
            <a:pPr lvl="1"/>
            <a:r>
              <a:rPr lang="en-US" dirty="0" smtClean="0"/>
              <a:t>Manages runtime execution of jobs</a:t>
            </a:r>
          </a:p>
          <a:p>
            <a:pPr lvl="1"/>
            <a:r>
              <a:rPr lang="en-US" dirty="0" smtClean="0"/>
              <a:t>Resolves dependencies</a:t>
            </a:r>
          </a:p>
          <a:p>
            <a:pPr lvl="1"/>
            <a:r>
              <a:rPr lang="en-US" dirty="0" smtClean="0"/>
              <a:t>Checkpoints workflows</a:t>
            </a:r>
            <a:endParaRPr lang="en-US" dirty="0"/>
          </a:p>
          <a:p>
            <a:r>
              <a:rPr lang="en-US" dirty="0" smtClean="0"/>
              <a:t>Globus (booth #373)</a:t>
            </a:r>
          </a:p>
          <a:p>
            <a:pPr lvl="1"/>
            <a:r>
              <a:rPr lang="en-US" dirty="0" smtClean="0"/>
              <a:t>GRAM for communication between workflow host and remote system</a:t>
            </a:r>
          </a:p>
          <a:p>
            <a:pPr lvl="1"/>
            <a:r>
              <a:rPr lang="en-US" dirty="0" err="1" smtClean="0"/>
              <a:t>GridFTP</a:t>
            </a:r>
            <a:r>
              <a:rPr lang="en-US" dirty="0" smtClean="0"/>
              <a:t> for file transfer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55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CyberShake</a:t>
            </a:r>
            <a:r>
              <a:rPr lang="en-US" dirty="0" smtClean="0"/>
              <a:t> in Central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7066179" cy="6492240"/>
          </a:xfrm>
        </p:spPr>
        <p:txBody>
          <a:bodyPr/>
          <a:lstStyle/>
          <a:p>
            <a:r>
              <a:rPr lang="en-US" dirty="0" smtClean="0"/>
              <a:t>2017 science goal</a:t>
            </a:r>
          </a:p>
          <a:p>
            <a:r>
              <a:rPr lang="en-US" dirty="0" smtClean="0"/>
              <a:t>Proof-of-concept that</a:t>
            </a:r>
            <a:br>
              <a:rPr lang="en-US" dirty="0" smtClean="0"/>
            </a:br>
            <a:r>
              <a:rPr lang="en-US" dirty="0" err="1" smtClean="0"/>
              <a:t>CyberShake</a:t>
            </a:r>
            <a:r>
              <a:rPr lang="en-US" dirty="0" smtClean="0"/>
              <a:t> can be moved outside of Southern California</a:t>
            </a:r>
          </a:p>
          <a:p>
            <a:r>
              <a:rPr lang="en-US" dirty="0" smtClean="0"/>
              <a:t>New sites</a:t>
            </a:r>
          </a:p>
          <a:p>
            <a:r>
              <a:rPr lang="en-US" dirty="0" smtClean="0"/>
              <a:t>New velocity model of earth’s crust</a:t>
            </a:r>
          </a:p>
          <a:p>
            <a:r>
              <a:rPr lang="en-US" dirty="0" smtClean="0"/>
              <a:t>New workflow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29" y="1371600"/>
            <a:ext cx="7200272" cy="61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1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Central California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7408451" cy="6492240"/>
          </a:xfrm>
        </p:spPr>
        <p:txBody>
          <a:bodyPr/>
          <a:lstStyle/>
          <a:p>
            <a:r>
              <a:rPr lang="en-US" dirty="0" smtClean="0"/>
              <a:t>Simulation volume</a:t>
            </a:r>
          </a:p>
          <a:p>
            <a:pPr lvl="1"/>
            <a:r>
              <a:rPr lang="en-US" dirty="0" smtClean="0"/>
              <a:t>Had to combine multiple velocity models</a:t>
            </a:r>
          </a:p>
          <a:p>
            <a:pPr lvl="1"/>
            <a:r>
              <a:rPr lang="en-US" dirty="0" smtClean="0"/>
              <a:t>Smooth across interfaces</a:t>
            </a:r>
          </a:p>
          <a:p>
            <a:r>
              <a:rPr lang="en-US" dirty="0" smtClean="0"/>
              <a:t>Targeted OLCF Titan for 200-node GPU jobs</a:t>
            </a:r>
          </a:p>
          <a:p>
            <a:pPr lvl="1"/>
            <a:r>
              <a:rPr lang="en-US" dirty="0" smtClean="0"/>
              <a:t>Requires two-factor authentication</a:t>
            </a:r>
          </a:p>
          <a:p>
            <a:pPr lvl="1"/>
            <a:r>
              <a:rPr lang="en-US" dirty="0" smtClean="0"/>
              <a:t>Difficult to automate job submission</a:t>
            </a:r>
          </a:p>
          <a:p>
            <a:pPr lvl="1"/>
            <a:r>
              <a:rPr lang="en-US" dirty="0" smtClean="0"/>
              <a:t>Tried pilot job approach in 2015; successful but with 32% overhead</a:t>
            </a:r>
          </a:p>
          <a:p>
            <a:pPr lvl="1"/>
            <a:r>
              <a:rPr lang="en-US" dirty="0" smtClean="0"/>
              <a:t>Looking for more efficient solution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11/16/2017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53" y="1452666"/>
            <a:ext cx="6725647" cy="586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 rot="2159225">
            <a:off x="9029237" y="2555222"/>
            <a:ext cx="2209800" cy="778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Right Triangle 9"/>
          <p:cNvSpPr/>
          <p:nvPr/>
        </p:nvSpPr>
        <p:spPr bwMode="auto">
          <a:xfrm rot="19473349">
            <a:off x="11715453" y="2817226"/>
            <a:ext cx="703925" cy="2068762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7" name="Right Triangle 16"/>
          <p:cNvSpPr/>
          <p:nvPr/>
        </p:nvSpPr>
        <p:spPr>
          <a:xfrm rot="2166556">
            <a:off x="8405741" y="3352365"/>
            <a:ext cx="2915688" cy="1143000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ight Triangle 10"/>
          <p:cNvSpPr/>
          <p:nvPr/>
        </p:nvSpPr>
        <p:spPr bwMode="auto">
          <a:xfrm rot="2198768">
            <a:off x="10279800" y="4969146"/>
            <a:ext cx="1199377" cy="365760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2168855">
            <a:off x="12287454" y="4613427"/>
            <a:ext cx="1030292" cy="19449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3" name="Right Triangle 12"/>
          <p:cNvSpPr/>
          <p:nvPr/>
        </p:nvSpPr>
        <p:spPr bwMode="auto">
          <a:xfrm rot="18362602">
            <a:off x="11158208" y="4773552"/>
            <a:ext cx="1931100" cy="64834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4" name="Parallelogram 13"/>
          <p:cNvSpPr/>
          <p:nvPr/>
        </p:nvSpPr>
        <p:spPr bwMode="auto">
          <a:xfrm rot="18301937">
            <a:off x="9984092" y="3938647"/>
            <a:ext cx="459048" cy="820771"/>
          </a:xfrm>
          <a:prstGeom prst="parallelogram">
            <a:avLst>
              <a:gd name="adj" fmla="val 69859"/>
            </a:avLst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Triangle 14"/>
          <p:cNvSpPr/>
          <p:nvPr/>
        </p:nvSpPr>
        <p:spPr bwMode="auto">
          <a:xfrm rot="19603843">
            <a:off x="9411625" y="2251818"/>
            <a:ext cx="762000" cy="1727546"/>
          </a:xfrm>
          <a:prstGeom prst="rtTriangle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3240000">
            <a:off x="10178533" y="3754209"/>
            <a:ext cx="2093976" cy="1380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0" name="Parallelogram 19"/>
          <p:cNvSpPr/>
          <p:nvPr/>
        </p:nvSpPr>
        <p:spPr>
          <a:xfrm rot="19444705" flipH="1">
            <a:off x="11061677" y="4963739"/>
            <a:ext cx="2137249" cy="263530"/>
          </a:xfrm>
          <a:prstGeom prst="parallelogram">
            <a:avLst>
              <a:gd name="adj" fmla="val 33666"/>
            </a:avLst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/>
          <p:cNvSpPr/>
          <p:nvPr/>
        </p:nvSpPr>
        <p:spPr>
          <a:xfrm rot="2940000" flipH="1">
            <a:off x="10270396" y="5019138"/>
            <a:ext cx="1212299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Parallelogram 22"/>
          <p:cNvSpPr/>
          <p:nvPr/>
        </p:nvSpPr>
        <p:spPr>
          <a:xfrm rot="3511833" flipH="1">
            <a:off x="9850849" y="4205887"/>
            <a:ext cx="880312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Parallelogram 23"/>
          <p:cNvSpPr/>
          <p:nvPr/>
        </p:nvSpPr>
        <p:spPr>
          <a:xfrm rot="8621906" flipH="1">
            <a:off x="9926333" y="3448915"/>
            <a:ext cx="1323456" cy="178300"/>
          </a:xfrm>
          <a:prstGeom prst="parallelogram">
            <a:avLst>
              <a:gd name="adj" fmla="val 25705"/>
            </a:avLst>
          </a:prstGeom>
          <a:gradFill>
            <a:gsLst>
              <a:gs pos="0">
                <a:schemeClr val="accent2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/>
          <p:cNvSpPr/>
          <p:nvPr/>
        </p:nvSpPr>
        <p:spPr>
          <a:xfrm rot="2152377">
            <a:off x="10863662" y="5370201"/>
            <a:ext cx="461978" cy="14936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81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 rot="2443336">
            <a:off x="10307483" y="4738715"/>
            <a:ext cx="90219" cy="223874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FFFF"/>
              </a:gs>
            </a:gsLst>
            <a:lin ang="108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Parallelogram 28"/>
          <p:cNvSpPr/>
          <p:nvPr/>
        </p:nvSpPr>
        <p:spPr>
          <a:xfrm rot="7635353">
            <a:off x="10356523" y="4659715"/>
            <a:ext cx="192752" cy="122071"/>
          </a:xfrm>
          <a:prstGeom prst="parallelogram">
            <a:avLst>
              <a:gd name="adj" fmla="val 36698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92D05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Parallelogram 31"/>
          <p:cNvSpPr/>
          <p:nvPr/>
        </p:nvSpPr>
        <p:spPr>
          <a:xfrm rot="14270798" flipH="1">
            <a:off x="8407316" y="3592265"/>
            <a:ext cx="2581365" cy="147860"/>
          </a:xfrm>
          <a:prstGeom prst="parallelogram">
            <a:avLst>
              <a:gd name="adj" fmla="val 27341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92D050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0700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31" grpId="0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DA6411-895A-4DF5-A580-370C32B8C9B0}">
  <ds:schemaRefs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4873beb7-5857-4685-be1f-d57550cc96c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644</Words>
  <Application>Microsoft Office PowerPoint</Application>
  <PresentationFormat>Custom</PresentationFormat>
  <Paragraphs>179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Continental North America 16x9</vt:lpstr>
      <vt:lpstr>CyberShake Seismic Hazard Models for Central California</vt:lpstr>
      <vt:lpstr>Probabilistic Seismic Hazard Analysis (PSHA)</vt:lpstr>
      <vt:lpstr>PSHA Approaches</vt:lpstr>
      <vt:lpstr>SCEC CyberShake Project</vt:lpstr>
      <vt:lpstr>CyberShake Data Flow</vt:lpstr>
      <vt:lpstr>CyberShake Requirements</vt:lpstr>
      <vt:lpstr>CyberShake Workflow Tools</vt:lpstr>
      <vt:lpstr>CyberShake in Central California</vt:lpstr>
      <vt:lpstr>Central California Challenges</vt:lpstr>
      <vt:lpstr>rvGAHP Workflow Approach</vt:lpstr>
      <vt:lpstr>CyberShake Study 17.3 </vt:lpstr>
      <vt:lpstr>CyberShake Study 17.3 Results</vt:lpstr>
      <vt:lpstr>Future Directions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2017-11-16T17:12:39Z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