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4"/>
  </p:notesMasterIdLst>
  <p:sldIdLst>
    <p:sldId id="258" r:id="rId2"/>
    <p:sldId id="1782" r:id="rId3"/>
    <p:sldId id="1789" r:id="rId4"/>
    <p:sldId id="1783" r:id="rId5"/>
    <p:sldId id="1787" r:id="rId6"/>
    <p:sldId id="1784" r:id="rId7"/>
    <p:sldId id="1785" r:id="rId8"/>
    <p:sldId id="1786" r:id="rId9"/>
    <p:sldId id="1788" r:id="rId10"/>
    <p:sldId id="261" r:id="rId11"/>
    <p:sldId id="1791" r:id="rId12"/>
    <p:sldId id="25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Callaghan" initials="SC" lastIdx="1" clrIdx="0">
    <p:extLst>
      <p:ext uri="{19B8F6BF-5375-455C-9EA6-DF929625EA0E}">
        <p15:presenceInfo xmlns:p15="http://schemas.microsoft.com/office/powerpoint/2012/main" userId="Scott Callag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69" autoAdjust="0"/>
  </p:normalViewPr>
  <p:slideViewPr>
    <p:cSldViewPr snapToGrid="0">
      <p:cViewPr varScale="1">
        <p:scale>
          <a:sx n="125" d="100"/>
          <a:sy n="125" d="100"/>
        </p:scale>
        <p:origin x="11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f020848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f020848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0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3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We recently implemented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ROCm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-Aware into Topo code. While this development still needs to be verified, the initial results show that the GDR enabled results in additional 14% gain up to 4096 tested node, this might go higher when running on full machine scale.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3" name="Google Shape;2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" name="Google Shape;77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718225"/>
            <a:ext cx="9144000" cy="44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607" y="744575"/>
            <a:ext cx="7316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14600" y="28341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None/>
              <a:defRPr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914600" y="36267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828" y="45204"/>
            <a:ext cx="613775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/>
        </p:nvSpPr>
        <p:spPr>
          <a:xfrm>
            <a:off x="775903" y="286675"/>
            <a:ext cx="2620500" cy="1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sz="1000" b="1" i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4944000"/>
            <a:ext cx="9144000" cy="19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0" y="0"/>
            <a:ext cx="9144000" cy="80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057475" y="164488"/>
            <a:ext cx="70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041400"/>
            <a:ext cx="85206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6688" y="175573"/>
            <a:ext cx="527940" cy="5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subTitle" idx="2"/>
          </p:nvPr>
        </p:nvSpPr>
        <p:spPr>
          <a:xfrm>
            <a:off x="114569" y="4944000"/>
            <a:ext cx="30789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8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5" b="1"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1"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2"/>
          </p:nvPr>
        </p:nvSpPr>
        <p:spPr>
          <a:xfrm>
            <a:off x="457201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75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5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3"/>
          </p:nvPr>
        </p:nvSpPr>
        <p:spPr>
          <a:xfrm>
            <a:off x="4645035" y="1151336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5" b="1"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1"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5pPr>
            <a:lvl6pPr marL="274320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4"/>
          </p:nvPr>
        </p:nvSpPr>
        <p:spPr>
          <a:xfrm>
            <a:off x="464503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75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5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51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68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409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1" r:id="rId3"/>
    <p:sldLayoutId id="214748366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18" Type="http://schemas.openxmlformats.org/officeDocument/2006/relationships/image" Target="../media/image11.png"/><Relationship Id="rId26" Type="http://schemas.openxmlformats.org/officeDocument/2006/relationships/image" Target="../media/image49.pn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jpg"/><Relationship Id="rId20" Type="http://schemas.openxmlformats.org/officeDocument/2006/relationships/image" Target="../media/image43.png"/><Relationship Id="rId29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24" Type="http://schemas.openxmlformats.org/officeDocument/2006/relationships/image" Target="../media/image47.png"/><Relationship Id="rId32" Type="http://schemas.openxmlformats.org/officeDocument/2006/relationships/image" Target="../media/image1.png"/><Relationship Id="rId5" Type="http://schemas.openxmlformats.org/officeDocument/2006/relationships/image" Target="../media/image29.jpg"/><Relationship Id="rId15" Type="http://schemas.openxmlformats.org/officeDocument/2006/relationships/image" Target="../media/image39.png"/><Relationship Id="rId23" Type="http://schemas.openxmlformats.org/officeDocument/2006/relationships/image" Target="../media/image46.jpg"/><Relationship Id="rId28" Type="http://schemas.openxmlformats.org/officeDocument/2006/relationships/image" Target="../media/image10.png"/><Relationship Id="rId10" Type="http://schemas.openxmlformats.org/officeDocument/2006/relationships/image" Target="../media/image34.jpg"/><Relationship Id="rId19" Type="http://schemas.openxmlformats.org/officeDocument/2006/relationships/image" Target="../media/image42.png"/><Relationship Id="rId31" Type="http://schemas.openxmlformats.org/officeDocument/2006/relationships/image" Target="../media/image53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5.png"/><Relationship Id="rId27" Type="http://schemas.openxmlformats.org/officeDocument/2006/relationships/image" Target="../media/image50.jpg"/><Relationship Id="rId30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2" Type="http://schemas.openxmlformats.org/officeDocument/2006/relationships/image" Target="../media/image15.emf"/><Relationship Id="rId16" Type="http://schemas.openxmlformats.org/officeDocument/2006/relationships/image" Target="../media/image19.pd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>
            <a:spLocks noGrp="1"/>
          </p:cNvSpPr>
          <p:nvPr>
            <p:ph type="ctrTitle"/>
          </p:nvPr>
        </p:nvSpPr>
        <p:spPr>
          <a:xfrm>
            <a:off x="914607" y="744575"/>
            <a:ext cx="7453538" cy="18271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MPI-based Optimizations for</a:t>
            </a:r>
            <a:br>
              <a:rPr lang="en-US" dirty="0"/>
            </a:br>
            <a:r>
              <a:rPr lang="en-US" dirty="0"/>
              <a:t>AWP-ODC Seismic Simulation Code</a:t>
            </a:r>
            <a:endParaRPr dirty="0"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"/>
          </p:nvPr>
        </p:nvSpPr>
        <p:spPr>
          <a:xfrm>
            <a:off x="914600" y="28341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 dirty="0"/>
              <a:t>Scott Callaghan (Statewide California Earthquake Center)</a:t>
            </a:r>
            <a:br>
              <a:rPr lang="en" sz="1800" dirty="0"/>
            </a:br>
            <a:r>
              <a:rPr lang="en" sz="1800" dirty="0"/>
              <a:t>Yifeng Cui (San Diego Supercomputing Center)</a:t>
            </a:r>
            <a:endParaRPr sz="1800" dirty="0"/>
          </a:p>
        </p:txBody>
      </p:sp>
      <p:pic>
        <p:nvPicPr>
          <p:cNvPr id="208" name="Google Shape;2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7714" y="407305"/>
            <a:ext cx="568127" cy="2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935" y="388164"/>
            <a:ext cx="358129" cy="30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2464" y="395788"/>
            <a:ext cx="772736" cy="27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5512" y="32982"/>
            <a:ext cx="772731" cy="3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7">
            <a:alphaModFix/>
          </a:blip>
          <a:srcRect r="11237"/>
          <a:stretch/>
        </p:blipFill>
        <p:spPr>
          <a:xfrm>
            <a:off x="6066214" y="388164"/>
            <a:ext cx="243144" cy="27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1064" y="65148"/>
            <a:ext cx="900655" cy="22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4121" y="65148"/>
            <a:ext cx="772739" cy="27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10">
            <a:alphaModFix/>
          </a:blip>
          <a:srcRect l="33748"/>
          <a:stretch/>
        </p:blipFill>
        <p:spPr>
          <a:xfrm>
            <a:off x="6468445" y="423256"/>
            <a:ext cx="358125" cy="16703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>
            <a:spLocks noGrp="1"/>
          </p:cNvSpPr>
          <p:nvPr>
            <p:ph type="subTitle" idx="2"/>
          </p:nvPr>
        </p:nvSpPr>
        <p:spPr>
          <a:xfrm>
            <a:off x="914600" y="36267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November 19, 2024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b="0" dirty="0"/>
              <a:t>scottcal@usc.edu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b="0" dirty="0"/>
              <a:t>yfcui@sdsc.edu</a:t>
            </a:r>
          </a:p>
        </p:txBody>
      </p:sp>
      <p:pic>
        <p:nvPicPr>
          <p:cNvPr id="13" name="Google Shape;114;p2" descr="San Diego Supercomputer Center · GitHub">
            <a:extLst>
              <a:ext uri="{FF2B5EF4-FFF2-40B4-BE49-F238E27FC236}">
                <a16:creationId xmlns:a16="http://schemas.microsoft.com/office/drawing/2014/main" id="{22AC17CC-E289-4795-854E-F6DA3A8BC74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07101" y="114420"/>
            <a:ext cx="547487" cy="54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4;p2">
            <a:extLst>
              <a:ext uri="{FF2B5EF4-FFF2-40B4-BE49-F238E27FC236}">
                <a16:creationId xmlns:a16="http://schemas.microsoft.com/office/drawing/2014/main" id="{185FEEED-67B6-447F-BEC8-00BD973ED0E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55049" y="194322"/>
            <a:ext cx="1186694" cy="36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6" descr="A graph showing the number of frontier nod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5" y="10372"/>
            <a:ext cx="9087728" cy="51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6"/>
          <p:cNvSpPr txBox="1"/>
          <p:nvPr/>
        </p:nvSpPr>
        <p:spPr>
          <a:xfrm>
            <a:off x="1479467" y="58862"/>
            <a:ext cx="6457072" cy="4883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AWP-ODC-Topo w/ and w/o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ROCm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-Aware on Frontier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28915E-9878-4AA0-86E0-CC7303AE0A3B}"/>
              </a:ext>
            </a:extLst>
          </p:cNvPr>
          <p:cNvCxnSpPr>
            <a:cxnSpLocks/>
          </p:cNvCxnSpPr>
          <p:nvPr/>
        </p:nvCxnSpPr>
        <p:spPr>
          <a:xfrm>
            <a:off x="6819900" y="2712720"/>
            <a:ext cx="0" cy="4267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515857-D706-404B-8B84-152F8A17975D}"/>
              </a:ext>
            </a:extLst>
          </p:cNvPr>
          <p:cNvCxnSpPr/>
          <p:nvPr/>
        </p:nvCxnSpPr>
        <p:spPr>
          <a:xfrm>
            <a:off x="6690360" y="3139440"/>
            <a:ext cx="259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2193A-C96C-479A-B6E3-8E70F281E6C0}"/>
              </a:ext>
            </a:extLst>
          </p:cNvPr>
          <p:cNvCxnSpPr/>
          <p:nvPr/>
        </p:nvCxnSpPr>
        <p:spPr>
          <a:xfrm>
            <a:off x="6690360" y="2712720"/>
            <a:ext cx="259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650C0D-CEB6-428C-8298-F9F6EC96ABAD}"/>
              </a:ext>
            </a:extLst>
          </p:cNvPr>
          <p:cNvSpPr txBox="1"/>
          <p:nvPr/>
        </p:nvSpPr>
        <p:spPr>
          <a:xfrm>
            <a:off x="5562600" y="2620030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14% improvement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0E73-0CBC-46B2-82F1-B9426876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 of AWP-ODC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A137F-02DE-485D-A68E-451318261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SCEC CyberShake project uses simulations to</a:t>
            </a:r>
            <a:br>
              <a:rPr lang="en-US" dirty="0"/>
            </a:br>
            <a:r>
              <a:rPr lang="en-US" dirty="0"/>
              <a:t>improve seismic hazard models in California</a:t>
            </a:r>
          </a:p>
          <a:p>
            <a:pPr lvl="1"/>
            <a:r>
              <a:rPr lang="en-US" dirty="0"/>
              <a:t>AWP-ODC used to run wave propagations</a:t>
            </a:r>
          </a:p>
          <a:p>
            <a:pPr lvl="1"/>
            <a:r>
              <a:rPr lang="en-US" dirty="0"/>
              <a:t>Ran code 945 times on </a:t>
            </a:r>
            <a:r>
              <a:rPr lang="en-US" i="1" dirty="0"/>
              <a:t>Frontier</a:t>
            </a:r>
            <a:r>
              <a:rPr lang="en-US" dirty="0"/>
              <a:t> to create hazard map</a:t>
            </a:r>
          </a:p>
          <a:p>
            <a:pPr lvl="1"/>
            <a:r>
              <a:rPr lang="en-US" dirty="0"/>
              <a:t>Represents best available science</a:t>
            </a:r>
          </a:p>
          <a:p>
            <a:pPr>
              <a:spcBef>
                <a:spcPts val="600"/>
              </a:spcBef>
            </a:pPr>
            <a:r>
              <a:rPr lang="en-US" dirty="0"/>
              <a:t>In 2025, code will be used to improve input velocity</a:t>
            </a:r>
            <a:br>
              <a:rPr lang="en-US" dirty="0"/>
            </a:br>
            <a:r>
              <a:rPr lang="en-US" dirty="0"/>
              <a:t>models and run high-resolution nonlinear scenarios</a:t>
            </a:r>
          </a:p>
          <a:p>
            <a:pPr>
              <a:spcBef>
                <a:spcPts val="600"/>
              </a:spcBef>
            </a:pPr>
            <a:r>
              <a:rPr lang="en-US" dirty="0"/>
              <a:t>Planning to use optimized code for capability runs</a:t>
            </a:r>
            <a:br>
              <a:rPr lang="en-US" dirty="0"/>
            </a:br>
            <a:r>
              <a:rPr lang="en-US" dirty="0"/>
              <a:t>on LLNL El Capitan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BF34B-26B9-44EF-A094-2B3C8633A7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4A5697-6216-40FD-B365-169AD39E4C0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map of the pacific ocean&#10;&#10;Description automatically generated">
            <a:extLst>
              <a:ext uri="{FF2B5EF4-FFF2-40B4-BE49-F238E27FC236}">
                <a16:creationId xmlns:a16="http://schemas.microsoft.com/office/drawing/2014/main" id="{E31F073A-8924-4002-B2DE-FC194FBE7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" r="5856" b="3879"/>
          <a:stretch/>
        </p:blipFill>
        <p:spPr>
          <a:xfrm>
            <a:off x="6332221" y="835000"/>
            <a:ext cx="2751539" cy="3665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8EBD7-EEB3-459B-A90F-37FE4EF9A5CB}"/>
              </a:ext>
            </a:extLst>
          </p:cNvPr>
          <p:cNvSpPr txBox="1"/>
          <p:nvPr/>
        </p:nvSpPr>
        <p:spPr>
          <a:xfrm>
            <a:off x="6492960" y="4426787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Physics-based seismic hazard map for Northern California</a:t>
            </a:r>
          </a:p>
        </p:txBody>
      </p:sp>
    </p:spTree>
    <p:extLst>
      <p:ext uri="{BB962C8B-B14F-4D97-AF65-F5344CB8AC3E}">
        <p14:creationId xmlns:p14="http://schemas.microsoft.com/office/powerpoint/2010/main" val="141031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" descr="snap_x_48000.jpg"/>
          <p:cNvPicPr preferRelativeResize="0"/>
          <p:nvPr/>
        </p:nvPicPr>
        <p:blipFill rotWithShape="1">
          <a:blip r:embed="rId3">
            <a:alphaModFix amt="65000"/>
          </a:blip>
          <a:srcRect t="12291" b="34130"/>
          <a:stretch/>
        </p:blipFill>
        <p:spPr>
          <a:xfrm>
            <a:off x="1906090" y="0"/>
            <a:ext cx="7232073" cy="51435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80" name="Google Shape;80;p2"/>
          <p:cNvSpPr txBox="1">
            <a:spLocks noGrp="1"/>
          </p:cNvSpPr>
          <p:nvPr>
            <p:ph type="subTitle" idx="1"/>
          </p:nvPr>
        </p:nvSpPr>
        <p:spPr>
          <a:xfrm>
            <a:off x="2216310" y="4167562"/>
            <a:ext cx="6737686" cy="83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525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200" b="1" dirty="0">
                <a:solidFill>
                  <a:srgbClr val="800000"/>
                </a:solidFill>
              </a:rPr>
              <a:t>Computing Allocation</a:t>
            </a:r>
            <a:r>
              <a:rPr lang="en-US" sz="1200" dirty="0">
                <a:solidFill>
                  <a:srgbClr val="800000"/>
                </a:solidFill>
              </a:rPr>
              <a:t> </a:t>
            </a:r>
            <a:r>
              <a:rPr lang="en-US" sz="1050" dirty="0">
                <a:solidFill>
                  <a:srgbClr val="800000"/>
                </a:solidFill>
              </a:rPr>
              <a:t>	</a:t>
            </a:r>
            <a:r>
              <a:rPr lang="en-US" sz="1050" dirty="0">
                <a:solidFill>
                  <a:schemeClr val="dk1"/>
                </a:solidFill>
              </a:rPr>
              <a:t>OLCF DD, TACC LSCP and CSA, ACCESS Delta, SDSC Expanse, AMD AAC, </a:t>
            </a:r>
            <a:br>
              <a:rPr lang="en-US" sz="1050" dirty="0">
                <a:solidFill>
                  <a:schemeClr val="dk1"/>
                </a:solidFill>
              </a:rPr>
            </a:br>
            <a:r>
              <a:rPr lang="en-US" sz="1050" dirty="0">
                <a:solidFill>
                  <a:schemeClr val="dk1"/>
                </a:solidFill>
              </a:rPr>
              <a:t>		DOE INCITE &amp; ALCC</a:t>
            </a:r>
            <a:endParaRPr sz="9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600" dirty="0">
              <a:solidFill>
                <a:srgbClr val="8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200" b="1" dirty="0">
                <a:solidFill>
                  <a:srgbClr val="800000"/>
                </a:solidFill>
              </a:rPr>
              <a:t>Funding</a:t>
            </a:r>
            <a:r>
              <a:rPr lang="en-US" sz="1200" dirty="0">
                <a:solidFill>
                  <a:srgbClr val="800000"/>
                </a:solidFill>
              </a:rPr>
              <a:t>		</a:t>
            </a:r>
            <a:r>
              <a:rPr lang="en-US" sz="1050" dirty="0">
                <a:solidFill>
                  <a:schemeClr val="dk1"/>
                </a:solidFill>
              </a:rPr>
              <a:t> NSF CSSI, LCCF/CSA, NSF/USGS SCEC Core, SDSC</a:t>
            </a:r>
            <a:endParaRPr dirty="0"/>
          </a:p>
        </p:txBody>
      </p:sp>
      <p:pic>
        <p:nvPicPr>
          <p:cNvPr id="81" name="Google Shape;8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4645" y="1816846"/>
            <a:ext cx="860736" cy="86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3928" y="736904"/>
            <a:ext cx="1214833" cy="80850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"/>
          <p:cNvSpPr txBox="1"/>
          <p:nvPr/>
        </p:nvSpPr>
        <p:spPr>
          <a:xfrm>
            <a:off x="4484481" y="1559672"/>
            <a:ext cx="35509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Akash 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Palla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lang="en-US" sz="9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Arnav 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Talreja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Daniel 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Roten</a:t>
            </a:r>
            <a:endParaRPr sz="9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3416117" y="2692992"/>
            <a:ext cx="417934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Philip Maechling     Scott Callaghan         Kim Olsen            Lars </a:t>
            </a:r>
            <a:r>
              <a:rPr lang="en-US" sz="9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Koesterke</a:t>
            </a:r>
            <a:endParaRPr sz="9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4646" y="3052108"/>
            <a:ext cx="1240675" cy="87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3668" y="3052107"/>
            <a:ext cx="871919" cy="87191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/>
          <p:nvPr/>
        </p:nvSpPr>
        <p:spPr>
          <a:xfrm>
            <a:off x="3675897" y="3962641"/>
            <a:ext cx="375615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DK Panda                 Hari </a:t>
            </a: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Subramoni   Qinghua Zhou         Lang Xu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 txBox="1"/>
          <p:nvPr/>
        </p:nvSpPr>
        <p:spPr>
          <a:xfrm>
            <a:off x="2370123" y="969018"/>
            <a:ext cx="11657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HPGeoC Team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2370123" y="2119095"/>
            <a:ext cx="110158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2284554" y="3284832"/>
            <a:ext cx="122822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NOWLAB Team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4121039" y="142472"/>
            <a:ext cx="2678131" cy="40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1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Acknowledgments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 descr="A person in a sui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50024" y="3052106"/>
            <a:ext cx="871917" cy="87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11347" y="1809567"/>
            <a:ext cx="795703" cy="86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58076" y="3052107"/>
            <a:ext cx="653781" cy="8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 descr="A person with dark hair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58793" y="741533"/>
            <a:ext cx="1204158" cy="80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23576" y="746149"/>
            <a:ext cx="1208635" cy="80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Logo + Design Element Downloads | SDSU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4516" y="842283"/>
            <a:ext cx="608699" cy="27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 descr="Media Assets – Oak Ridge Leadership Computing Facility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10401" y="4294473"/>
            <a:ext cx="1188651" cy="19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0087" y="1468883"/>
            <a:ext cx="690715" cy="69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TACC - Green Revolution Cooli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31393" y="433838"/>
            <a:ext cx="72326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National Energy Research Scientific Computing Center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44397" y="4678170"/>
            <a:ext cx="497849" cy="26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19196" y="2299299"/>
            <a:ext cx="1186694" cy="36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Logos &amp; Brand Guidelines | NVIDIA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7710" y="3095112"/>
            <a:ext cx="1283581" cy="72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120776" y="3510188"/>
            <a:ext cx="426399" cy="28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AMD Logo and symbol, meaning, history, PNG, bran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07457" y="3041038"/>
            <a:ext cx="547488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The 2022 INCITE Call for Proposals is Open | Earth ...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37287" y="782832"/>
            <a:ext cx="653285" cy="25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Home - Access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90173" y="1217784"/>
            <a:ext cx="1404284" cy="19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52244" y="2739724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National Center for Supercomputing Applications - NCSA ...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362567" y="3859604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Welcome to CloudBank | CloudBank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38978" y="4735050"/>
            <a:ext cx="861103" cy="19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Microsoft Unveils a New Look - The Official Microsoft Blog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74483" y="3906607"/>
            <a:ext cx="932974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San Diego Supercomputer Center · GitHub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166889" y="1606147"/>
            <a:ext cx="547487" cy="54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Kim Olsen | San Diego State University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5557125" y="1798043"/>
            <a:ext cx="931334" cy="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allaghan Scott A. | CMST">
            <a:extLst>
              <a:ext uri="{FF2B5EF4-FFF2-40B4-BE49-F238E27FC236}">
                <a16:creationId xmlns:a16="http://schemas.microsoft.com/office/drawing/2014/main" id="{9BD1825E-274D-799E-F1F4-F612106B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62" y="1813193"/>
            <a:ext cx="688343" cy="8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earing glasses and a brown jacket&#10;&#10;Description automatically generated">
            <a:extLst>
              <a:ext uri="{FF2B5EF4-FFF2-40B4-BE49-F238E27FC236}">
                <a16:creationId xmlns:a16="http://schemas.microsoft.com/office/drawing/2014/main" id="{8C75FCB0-F8C6-41F9-A56F-23D63DC64F6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93696" y="742476"/>
            <a:ext cx="647462" cy="808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BC51C6-4A43-4723-B462-9D010EA2AAC5}"/>
              </a:ext>
            </a:extLst>
          </p:cNvPr>
          <p:cNvSpPr txBox="1"/>
          <p:nvPr/>
        </p:nvSpPr>
        <p:spPr>
          <a:xfrm>
            <a:off x="3423577" y="1563685"/>
            <a:ext cx="86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Yifeng</a:t>
            </a:r>
            <a:r>
              <a:rPr lang="en-US" sz="9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Cui</a:t>
            </a:r>
            <a:endParaRPr lang="en-US" sz="900" dirty="0"/>
          </a:p>
        </p:txBody>
      </p:sp>
      <p:pic>
        <p:nvPicPr>
          <p:cNvPr id="42" name="Google Shape;28;p4">
            <a:extLst>
              <a:ext uri="{FF2B5EF4-FFF2-40B4-BE49-F238E27FC236}">
                <a16:creationId xmlns:a16="http://schemas.microsoft.com/office/drawing/2014/main" id="{34D02681-8459-4570-A7DD-155965D3D142}"/>
              </a:ext>
            </a:extLst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324176" y="225847"/>
            <a:ext cx="398917" cy="415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D61E-3256-41CE-B60F-63E46B33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Earthquake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75425-2189-45B3-9763-163EEC34A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Earthquakes cause major human impacts</a:t>
            </a:r>
          </a:p>
          <a:p>
            <a:pPr lvl="1"/>
            <a:r>
              <a:rPr lang="en-US" dirty="0"/>
              <a:t>Haiti (2021)</a:t>
            </a:r>
          </a:p>
          <a:p>
            <a:pPr lvl="1"/>
            <a:r>
              <a:rPr lang="en-US" dirty="0"/>
              <a:t>Türkiye doublet (2023)</a:t>
            </a:r>
          </a:p>
          <a:p>
            <a:pPr lvl="1"/>
            <a:r>
              <a:rPr lang="en-US" dirty="0"/>
              <a:t>10 M7+ earthquakes worldwide in the past year</a:t>
            </a:r>
          </a:p>
          <a:p>
            <a:pPr lvl="1"/>
            <a:r>
              <a:rPr lang="en-US" dirty="0"/>
              <a:t>Annualized loss in the US is $14.7 billion/year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Large earthquakes in well-instrumented</a:t>
            </a:r>
            <a:br>
              <a:rPr lang="en-US" dirty="0"/>
            </a:br>
            <a:r>
              <a:rPr lang="en-US" dirty="0"/>
              <a:t>areas are rare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Difficult to collect useful data</a:t>
            </a:r>
          </a:p>
          <a:p>
            <a:pPr>
              <a:spcAft>
                <a:spcPts val="600"/>
              </a:spcAft>
            </a:pPr>
            <a:r>
              <a:rPr lang="en-US" dirty="0"/>
              <a:t>Experiments only possible on small scales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Simulation and modeling critical to test</a:t>
            </a:r>
            <a:br>
              <a:rPr lang="en-US" dirty="0"/>
            </a:br>
            <a:r>
              <a:rPr lang="en-US" dirty="0"/>
              <a:t>hypotheses and improve preparedness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5A6AB-ADDA-47F9-B4D9-65A9B5772E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10B8580-63F3-48AC-8A7E-676C3C971585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29C0F7-19E5-4390-8C9F-8FC53700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80" y="1272540"/>
            <a:ext cx="3646705" cy="2644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E0793-21F4-4499-B129-7FCC8A797D86}"/>
              </a:ext>
            </a:extLst>
          </p:cNvPr>
          <p:cNvSpPr txBox="1"/>
          <p:nvPr/>
        </p:nvSpPr>
        <p:spPr>
          <a:xfrm>
            <a:off x="5454457" y="3959588"/>
            <a:ext cx="348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annualized earthquake loss by region (source: FEMA)</a:t>
            </a:r>
          </a:p>
        </p:txBody>
      </p:sp>
    </p:spTree>
    <p:extLst>
      <p:ext uri="{BB962C8B-B14F-4D97-AF65-F5344CB8AC3E}">
        <p14:creationId xmlns:p14="http://schemas.microsoft.com/office/powerpoint/2010/main" val="189081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4D9DD-E5F4-49AA-A855-E961BAC1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Need for HPC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D82D2-E059-485C-8CF5-ECFCFF206E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3B342B-E545-46AB-9E8E-ADC90675AEA3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sonance_3bldgs_GIF">
            <a:hlinkClick r:id="" action="ppaction://media"/>
            <a:extLst>
              <a:ext uri="{FF2B5EF4-FFF2-40B4-BE49-F238E27FC236}">
                <a16:creationId xmlns:a16="http://schemas.microsoft.com/office/drawing/2014/main" id="{863C6263-CF59-4808-8EBB-05C0B3481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5580" y="2595465"/>
            <a:ext cx="2833433" cy="20070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953AC-FD5B-4C2A-AFB2-96BE8B023AB9}"/>
              </a:ext>
            </a:extLst>
          </p:cNvPr>
          <p:cNvSpPr txBox="1"/>
          <p:nvPr/>
        </p:nvSpPr>
        <p:spPr>
          <a:xfrm>
            <a:off x="3901440" y="4553470"/>
            <a:ext cx="2389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Simulated peak velocity for 2019 M7.1 Ridgecrest earthquake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18F70D-8C83-4173-A6E0-CB7EDD49EBD8}"/>
              </a:ext>
            </a:extLst>
          </p:cNvPr>
          <p:cNvGrpSpPr/>
          <p:nvPr/>
        </p:nvGrpSpPr>
        <p:grpSpPr>
          <a:xfrm>
            <a:off x="4152900" y="2863265"/>
            <a:ext cx="1993534" cy="1691895"/>
            <a:chOff x="3193469" y="2400300"/>
            <a:chExt cx="2690096" cy="22830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751282-6F22-44CC-BBB9-1C414C876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817" t="5262" r="35820" b="52642"/>
            <a:stretch/>
          </p:blipFill>
          <p:spPr>
            <a:xfrm>
              <a:off x="5376804" y="2545293"/>
              <a:ext cx="506761" cy="213806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7C134E4-279D-4C5D-9A52-49AB0DDB4BA6}"/>
                </a:ext>
              </a:extLst>
            </p:cNvPr>
            <p:cNvGrpSpPr/>
            <p:nvPr/>
          </p:nvGrpSpPr>
          <p:grpSpPr>
            <a:xfrm>
              <a:off x="3193469" y="2400300"/>
              <a:ext cx="2169150" cy="2262297"/>
              <a:chOff x="3193469" y="2400300"/>
              <a:chExt cx="2169150" cy="226229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ACE847-9F06-4671-8D09-680BE62681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095" t="3621" r="69955" b="52642"/>
              <a:stretch/>
            </p:blipFill>
            <p:spPr>
              <a:xfrm>
                <a:off x="3242115" y="2468110"/>
                <a:ext cx="2120504" cy="219448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B171ABB-E279-4686-9321-B31FFB68EA52}"/>
                  </a:ext>
                </a:extLst>
              </p:cNvPr>
              <p:cNvSpPr/>
              <p:nvPr/>
            </p:nvSpPr>
            <p:spPr>
              <a:xfrm>
                <a:off x="3193469" y="2400300"/>
                <a:ext cx="136471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83884-5C0F-4C9F-A20A-381F0DFF2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8520600" cy="3401060"/>
          </a:xfrm>
        </p:spPr>
        <p:txBody>
          <a:bodyPr>
            <a:normAutofit/>
          </a:bodyPr>
          <a:lstStyle/>
          <a:p>
            <a:r>
              <a:rPr lang="en-US" dirty="0"/>
              <a:t>Wave propagation simulations capture ground motion from earthquakes</a:t>
            </a:r>
          </a:p>
          <a:p>
            <a:pPr>
              <a:spcBef>
                <a:spcPts val="600"/>
              </a:spcBef>
            </a:pPr>
            <a:r>
              <a:rPr lang="en-US" dirty="0"/>
              <a:t>Different kinds of buildings are affected by different frequency motion</a:t>
            </a:r>
          </a:p>
          <a:p>
            <a:pPr lvl="1"/>
            <a:r>
              <a:rPr lang="en-US" dirty="0"/>
              <a:t>Resonance is approximately 10/(building height in floors) Hz</a:t>
            </a:r>
          </a:p>
          <a:p>
            <a:pPr>
              <a:spcBef>
                <a:spcPts val="600"/>
              </a:spcBef>
            </a:pPr>
            <a:r>
              <a:rPr lang="en-US" dirty="0"/>
              <a:t>Computational cost scales as the 4</a:t>
            </a:r>
            <a:r>
              <a:rPr lang="en-US" baseline="30000" dirty="0"/>
              <a:t>th</a:t>
            </a:r>
            <a:r>
              <a:rPr lang="en-US" dirty="0"/>
              <a:t> power of frequency</a:t>
            </a:r>
          </a:p>
          <a:p>
            <a:pPr>
              <a:spcBef>
                <a:spcPts val="600"/>
              </a:spcBef>
            </a:pPr>
            <a:r>
              <a:rPr lang="en-US" dirty="0"/>
              <a:t>Other components increase cost too</a:t>
            </a:r>
          </a:p>
          <a:p>
            <a:pPr lvl="1"/>
            <a:r>
              <a:rPr lang="en-US" dirty="0"/>
              <a:t>Nonlinear response</a:t>
            </a:r>
          </a:p>
          <a:p>
            <a:pPr lvl="1"/>
            <a:r>
              <a:rPr lang="en-US" dirty="0"/>
              <a:t>Topography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Higher-performing codes</a:t>
            </a:r>
            <a:br>
              <a:rPr lang="en-US" dirty="0"/>
            </a:br>
            <a:r>
              <a:rPr lang="en-US" dirty="0"/>
              <a:t>can yield more accurate,</a:t>
            </a:r>
            <a:br>
              <a:rPr lang="en-US" dirty="0"/>
            </a:br>
            <a:r>
              <a:rPr lang="en-US" dirty="0"/>
              <a:t>broadly useful results</a:t>
            </a:r>
          </a:p>
        </p:txBody>
      </p:sp>
    </p:spTree>
    <p:extLst>
      <p:ext uri="{BB962C8B-B14F-4D97-AF65-F5344CB8AC3E}">
        <p14:creationId xmlns:p14="http://schemas.microsoft.com/office/powerpoint/2010/main" val="15194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6F867-78C4-4997-9AAB-63CF764D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AWP-ODC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7CCDC-4C05-4182-861F-064A60E54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399"/>
            <a:ext cx="8520600" cy="3689927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n-US" b="1" dirty="0"/>
              <a:t>A</a:t>
            </a:r>
            <a:r>
              <a:rPr lang="en-US" dirty="0"/>
              <a:t>nelastic </a:t>
            </a:r>
            <a:r>
              <a:rPr lang="en-US" b="1" dirty="0"/>
              <a:t>W</a:t>
            </a:r>
            <a:r>
              <a:rPr lang="en-US" dirty="0"/>
              <a:t>ave </a:t>
            </a:r>
            <a:r>
              <a:rPr lang="en-US" b="1" dirty="0"/>
              <a:t>P</a:t>
            </a:r>
            <a:r>
              <a:rPr lang="en-US" dirty="0"/>
              <a:t>ropagation – </a:t>
            </a:r>
            <a:r>
              <a:rPr lang="en-US" b="1" dirty="0"/>
              <a:t>O</a:t>
            </a:r>
            <a:r>
              <a:rPr lang="en-US" dirty="0"/>
              <a:t>lsen, </a:t>
            </a:r>
            <a:r>
              <a:rPr lang="en-US" b="1" dirty="0"/>
              <a:t>D</a:t>
            </a:r>
            <a:r>
              <a:rPr lang="en-US" dirty="0"/>
              <a:t>ay, and </a:t>
            </a:r>
            <a:r>
              <a:rPr lang="en-US" b="1" dirty="0"/>
              <a:t>C</a:t>
            </a:r>
            <a:r>
              <a:rPr lang="en-US" dirty="0"/>
              <a:t>ui</a:t>
            </a:r>
          </a:p>
          <a:p>
            <a:pPr>
              <a:spcAft>
                <a:spcPts val="400"/>
              </a:spcAft>
            </a:pPr>
            <a:r>
              <a:rPr lang="en-US" dirty="0"/>
              <a:t>Started as personal research code</a:t>
            </a:r>
          </a:p>
          <a:p>
            <a:pPr>
              <a:spcAft>
                <a:spcPts val="400"/>
              </a:spcAft>
            </a:pPr>
            <a:r>
              <a:rPr lang="en-US" dirty="0"/>
              <a:t>3D velocity-stress wave equations</a:t>
            </a:r>
            <a:br>
              <a:rPr lang="en-US" dirty="0"/>
            </a:br>
            <a:r>
              <a:rPr lang="en-US" dirty="0"/>
              <a:t>solved by explicit staggered-grid</a:t>
            </a:r>
            <a:br>
              <a:rPr lang="en-US" dirty="0"/>
            </a:b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order finite difference</a:t>
            </a:r>
          </a:p>
          <a:p>
            <a:pPr>
              <a:spcAft>
                <a:spcPts val="400"/>
              </a:spcAft>
            </a:pPr>
            <a:r>
              <a:rPr lang="en-US" dirty="0"/>
              <a:t>Displacement nodes split at fault</a:t>
            </a:r>
            <a:br>
              <a:rPr lang="en-US" dirty="0"/>
            </a:br>
            <a:r>
              <a:rPr lang="en-US" dirty="0"/>
              <a:t>surface: explicitly discontinuous</a:t>
            </a:r>
            <a:br>
              <a:rPr lang="en-US" dirty="0"/>
            </a:br>
            <a:r>
              <a:rPr lang="en-US" dirty="0"/>
              <a:t>displacement &amp; velocity</a:t>
            </a:r>
          </a:p>
          <a:p>
            <a:pPr>
              <a:spcAft>
                <a:spcPts val="400"/>
              </a:spcAft>
            </a:pPr>
            <a:r>
              <a:rPr lang="en-US" dirty="0"/>
              <a:t>Absorbing boundary conditions by perfectly matched layers</a:t>
            </a:r>
          </a:p>
          <a:p>
            <a:pPr>
              <a:spcAft>
                <a:spcPts val="400"/>
              </a:spcAft>
            </a:pPr>
            <a:r>
              <a:rPr lang="en-US" dirty="0"/>
              <a:t>Supports dynamic rupture simulations as well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3C451-1F6D-44DB-8EC1-F1B3500F79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6393AA0-AA1F-4759-A91F-64D2A2517AF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g1_revised.eps">
            <a:extLst>
              <a:ext uri="{FF2B5EF4-FFF2-40B4-BE49-F238E27FC236}">
                <a16:creationId xmlns:a16="http://schemas.microsoft.com/office/drawing/2014/main" id="{5C207289-4C97-4744-BDEE-1F82471A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383" y="1489823"/>
            <a:ext cx="2576387" cy="2396377"/>
          </a:xfrm>
          <a:prstGeom prst="rect">
            <a:avLst/>
          </a:prstGeom>
        </p:spPr>
      </p:pic>
      <p:pic>
        <p:nvPicPr>
          <p:cNvPr id="7" name="Picture 6" descr="sgsn-KBO.pdf">
            <a:extLst>
              <a:ext uri="{FF2B5EF4-FFF2-40B4-BE49-F238E27FC236}">
                <a16:creationId xmlns:a16="http://schemas.microsoft.com/office/drawing/2014/main" id="{77FD393C-63B1-4863-AAA1-8B471D8E6B0E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075472" y="1555894"/>
            <a:ext cx="1851253" cy="1549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2E9EB8-5161-4512-835A-D0484745F4E0}"/>
              </a:ext>
            </a:extLst>
          </p:cNvPr>
          <p:cNvSpPr/>
          <p:nvPr/>
        </p:nvSpPr>
        <p:spPr>
          <a:xfrm>
            <a:off x="7075472" y="3105780"/>
            <a:ext cx="1851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Variables:</a:t>
            </a:r>
          </a:p>
          <a:p>
            <a:r>
              <a:rPr lang="en-US" sz="800" dirty="0"/>
              <a:t>V</a:t>
            </a:r>
            <a:r>
              <a:rPr lang="en-US" sz="800" baseline="-25000" dirty="0"/>
              <a:t>i</a:t>
            </a:r>
            <a:r>
              <a:rPr lang="en-US" sz="800" baseline="30000" dirty="0"/>
              <a:t>±</a:t>
            </a:r>
            <a:r>
              <a:rPr lang="en-US" sz="800" dirty="0"/>
              <a:t>       split-node particle velocities</a:t>
            </a:r>
          </a:p>
          <a:p>
            <a:r>
              <a:rPr lang="en-US" sz="800" dirty="0" err="1"/>
              <a:t>τ</a:t>
            </a:r>
            <a:r>
              <a:rPr lang="en-US" sz="800" baseline="-25000" dirty="0" err="1"/>
              <a:t>ij</a:t>
            </a:r>
            <a:r>
              <a:rPr lang="en-US" sz="800" dirty="0"/>
              <a:t>         stresses</a:t>
            </a:r>
          </a:p>
          <a:p>
            <a:r>
              <a:rPr lang="en-US" sz="800" dirty="0"/>
              <a:t>T</a:t>
            </a:r>
            <a:r>
              <a:rPr lang="en-US" sz="800" baseline="-25000" dirty="0"/>
              <a:t>i</a:t>
            </a:r>
            <a:r>
              <a:rPr lang="en-US" sz="800" baseline="30000" dirty="0"/>
              <a:t>±</a:t>
            </a:r>
            <a:r>
              <a:rPr lang="en-US" sz="800" dirty="0"/>
              <a:t>        split-node traction (no jump)</a:t>
            </a:r>
          </a:p>
          <a:p>
            <a:r>
              <a:rPr lang="en-US" sz="800" dirty="0" err="1"/>
              <a:t>R</a:t>
            </a:r>
            <a:r>
              <a:rPr lang="en-US" sz="800" baseline="-25000" dirty="0" err="1"/>
              <a:t>i</a:t>
            </a:r>
            <a:r>
              <a:rPr lang="en-US" sz="800" baseline="30000" dirty="0"/>
              <a:t>±</a:t>
            </a:r>
            <a:r>
              <a:rPr lang="en-US" sz="800" dirty="0"/>
              <a:t>        stress divergence terms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850DA5-22C0-4809-8B1D-D8199774DC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18447" y="4328160"/>
            <a:ext cx="1902703" cy="5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3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3D359-D17E-4715-980C-D2431B9C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03F3F-B5BE-48BA-B175-5183AE1F4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AWP-ODC scales well on leadership-class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D27DA-2277-449E-BB83-6275D7D08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E03FD5-1ACB-466C-9704-A8EB737741FB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oogle Shape;194;p4" descr="A graph of different types of lines&#10;&#10;Description automatically generated">
            <a:extLst>
              <a:ext uri="{FF2B5EF4-FFF2-40B4-BE49-F238E27FC236}">
                <a16:creationId xmlns:a16="http://schemas.microsoft.com/office/drawing/2014/main" id="{AF8E1355-2E10-448B-8D5F-295A81DFF0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0390" y="1514475"/>
            <a:ext cx="6134820" cy="3358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864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E189-BF2A-47C8-B7CE-ED8173AD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4" y="164488"/>
            <a:ext cx="7643613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 for MPI Compression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BF04C-8822-4896-B26F-794F58A76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Collaboration with DK Panda team at OSU (IPDPS’21 Best Paper Finalist)</a:t>
            </a:r>
          </a:p>
          <a:p>
            <a:r>
              <a:rPr lang="en-US" dirty="0"/>
              <a:t>Each AWP-ODC process communicates</a:t>
            </a:r>
            <a:br>
              <a:rPr lang="en-US" dirty="0"/>
            </a:br>
            <a:r>
              <a:rPr lang="en-US" dirty="0"/>
              <a:t>with (up to) 6 neighbors</a:t>
            </a:r>
          </a:p>
          <a:p>
            <a:r>
              <a:rPr lang="en-US" dirty="0"/>
              <a:t>Significant communication times</a:t>
            </a:r>
            <a:br>
              <a:rPr lang="en-US" dirty="0"/>
            </a:br>
            <a:r>
              <a:rPr lang="en-US" dirty="0"/>
              <a:t>at large scale</a:t>
            </a:r>
          </a:p>
          <a:p>
            <a:r>
              <a:rPr lang="en-US" dirty="0"/>
              <a:t>Inter-node bandwidth is often saturated</a:t>
            </a:r>
          </a:p>
          <a:p>
            <a:r>
              <a:rPr lang="en-US" dirty="0"/>
              <a:t>Disparity between intra-node and inter-node</a:t>
            </a:r>
            <a:br>
              <a:rPr lang="en-US" dirty="0"/>
            </a:br>
            <a:r>
              <a:rPr lang="en-US" dirty="0"/>
              <a:t>GPU communication bandwidth impedes</a:t>
            </a:r>
            <a:br>
              <a:rPr lang="en-US" dirty="0"/>
            </a:br>
            <a:r>
              <a:rPr lang="en-US" dirty="0"/>
              <a:t>efficient scalability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336F7-20FA-4990-8768-DEFD3E7A86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81C60D-1A95-4AB0-AFA4-C38BEBDD543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6041A-DD83-41D9-BBC0-ECC573644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537" y="1515999"/>
            <a:ext cx="3645827" cy="2111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B2370D-E5E8-4842-BFFE-BD2D09DA25D8}"/>
              </a:ext>
            </a:extLst>
          </p:cNvPr>
          <p:cNvSpPr txBox="1"/>
          <p:nvPr/>
        </p:nvSpPr>
        <p:spPr>
          <a:xfrm>
            <a:off x="6655866" y="3665157"/>
            <a:ext cx="136404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(Q. Zhou et al. IPDPS’21)</a:t>
            </a:r>
          </a:p>
        </p:txBody>
      </p:sp>
    </p:spTree>
    <p:extLst>
      <p:ext uri="{BB962C8B-B14F-4D97-AF65-F5344CB8AC3E}">
        <p14:creationId xmlns:p14="http://schemas.microsoft.com/office/powerpoint/2010/main" val="1431809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5893-CA43-4EBE-916C-CAFA1437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55" y="164488"/>
            <a:ext cx="7233086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On-the-fly Compression on GPUs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13A29-F890-417C-A6B4-FA7183B42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on-the-fly message compression schemes in MVAPICH2-GDR</a:t>
            </a:r>
          </a:p>
          <a:p>
            <a:r>
              <a:rPr lang="en-US" dirty="0"/>
              <a:t>Messages are compressed and combined, then sent and decompressed</a:t>
            </a:r>
          </a:p>
          <a:p>
            <a:r>
              <a:rPr lang="en-US" dirty="0"/>
              <a:t>Two GPU compression algorithms integrated into MVAPICH-GDR:</a:t>
            </a:r>
          </a:p>
          <a:p>
            <a:pPr lvl="1"/>
            <a:r>
              <a:rPr lang="en-US" dirty="0"/>
              <a:t>MPC: lossless </a:t>
            </a:r>
          </a:p>
          <a:p>
            <a:pPr lvl="1"/>
            <a:r>
              <a:rPr lang="en-US" dirty="0"/>
              <a:t>ZFP: lossy</a:t>
            </a:r>
          </a:p>
          <a:p>
            <a:r>
              <a:rPr lang="en-US" dirty="0"/>
              <a:t>Overlap compression/</a:t>
            </a:r>
            <a:br>
              <a:rPr lang="en-US" dirty="0"/>
            </a:br>
            <a:r>
              <a:rPr lang="en-US" dirty="0"/>
              <a:t>decompression kernels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18F06-45EB-44E6-A3B8-4BC03BCC20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3B0383F-B6F9-48A3-A6D5-10DD91DEC111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6B2A0-D03F-4079-AD3C-2575641E1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28" y="2357842"/>
            <a:ext cx="3012379" cy="2210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6C7C4-51DB-4F4E-BD07-59A2532C3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5"/>
          <a:stretch/>
        </p:blipFill>
        <p:spPr>
          <a:xfrm>
            <a:off x="6425623" y="2236646"/>
            <a:ext cx="2695517" cy="2332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151E29-C47C-4E93-92E5-7389BF8FBA3D}"/>
              </a:ext>
            </a:extLst>
          </p:cNvPr>
          <p:cNvSpPr txBox="1"/>
          <p:nvPr/>
        </p:nvSpPr>
        <p:spPr>
          <a:xfrm>
            <a:off x="4886320" y="4652520"/>
            <a:ext cx="136404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(Q. Zhou et al. IPDPS’21)</a:t>
            </a:r>
          </a:p>
        </p:txBody>
      </p:sp>
    </p:spTree>
    <p:extLst>
      <p:ext uri="{BB962C8B-B14F-4D97-AF65-F5344CB8AC3E}">
        <p14:creationId xmlns:p14="http://schemas.microsoft.com/office/powerpoint/2010/main" val="343475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932A-1450-426F-AE94-18C37FAB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 Compression Performance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7EC58-ADAA-43B6-80F4-0883336A6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4443180" cy="3527400"/>
          </a:xfrm>
        </p:spPr>
        <p:txBody>
          <a:bodyPr/>
          <a:lstStyle/>
          <a:p>
            <a:r>
              <a:rPr lang="en-US" dirty="0"/>
              <a:t>MPC (lossless)</a:t>
            </a:r>
          </a:p>
          <a:p>
            <a:pPr lvl="1"/>
            <a:r>
              <a:rPr lang="en-US" dirty="0"/>
              <a:t>18% increase in flops</a:t>
            </a:r>
          </a:p>
          <a:p>
            <a:pPr lvl="1"/>
            <a:r>
              <a:rPr lang="en-US" dirty="0"/>
              <a:t>15% reduction in runtime</a:t>
            </a:r>
          </a:p>
          <a:p>
            <a:r>
              <a:rPr lang="en-US" dirty="0"/>
              <a:t>ZFP (lossy)</a:t>
            </a:r>
          </a:p>
          <a:p>
            <a:pPr lvl="1"/>
            <a:r>
              <a:rPr lang="en-US" dirty="0"/>
              <a:t>35% increase in flops</a:t>
            </a:r>
          </a:p>
          <a:p>
            <a:pPr lvl="1"/>
            <a:r>
              <a:rPr lang="en-US" dirty="0"/>
              <a:t>26% reduction in runtime</a:t>
            </a:r>
          </a:p>
          <a:p>
            <a:r>
              <a:rPr lang="en-US" dirty="0"/>
              <a:t>Latency reduced up to 85%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DA497-920B-4C4C-9C6E-3A7BE65B4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5B8A6D-8DA4-44F0-AB1F-23264AD9DE73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DF6D6-B653-4C8C-B817-79835781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10" y="985621"/>
            <a:ext cx="4883490" cy="3669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83E95-C34E-4D93-8558-4CE0394AD66F}"/>
              </a:ext>
            </a:extLst>
          </p:cNvPr>
          <p:cNvSpPr txBox="1"/>
          <p:nvPr/>
        </p:nvSpPr>
        <p:spPr>
          <a:xfrm>
            <a:off x="6301536" y="4655231"/>
            <a:ext cx="136404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(Q. Zhou et al. IPDPS’21)</a:t>
            </a:r>
          </a:p>
        </p:txBody>
      </p:sp>
    </p:spTree>
    <p:extLst>
      <p:ext uri="{BB962C8B-B14F-4D97-AF65-F5344CB8AC3E}">
        <p14:creationId xmlns:p14="http://schemas.microsoft.com/office/powerpoint/2010/main" val="43570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53B2-57EA-4F55-9D80-75A78AA9A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Comparisons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81EE4-AF84-4531-9ABD-FC2D90CC1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4159773" cy="245267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 typeface="Roboto" panose="02000000000000000000" pitchFamily="2" charset="0"/>
              <a:buChar char="●"/>
            </a:pPr>
            <a:r>
              <a:rPr lang="en-US" dirty="0"/>
              <a:t>Best performance with MVAPICH2 + GDR + compression (at right)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Roboto" panose="02000000000000000000" pitchFamily="2" charset="0"/>
              <a:buChar char="●"/>
            </a:pPr>
            <a:r>
              <a:rPr lang="en-US" dirty="0"/>
              <a:t>~2x speedup with CUDA-aware MPI + compression (below)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Roboto" panose="02000000000000000000" pitchFamily="2" charset="0"/>
              <a:buChar char="●"/>
            </a:pPr>
            <a:r>
              <a:rPr lang="en-US" dirty="0"/>
              <a:t>Promising results with Grace Hopper on TACC </a:t>
            </a:r>
            <a:r>
              <a:rPr lang="en-US" i="1" dirty="0"/>
              <a:t>Vista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0A1A0-6749-4120-924D-3BCEEF20F8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9B75B1-8E16-4633-8F61-33AEC5D8A0E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gle Shape;195;p4">
            <a:extLst>
              <a:ext uri="{FF2B5EF4-FFF2-40B4-BE49-F238E27FC236}">
                <a16:creationId xmlns:a16="http://schemas.microsoft.com/office/drawing/2014/main" id="{EB63B126-CF8A-4529-A06B-2446D93ABD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9738" y="3248891"/>
            <a:ext cx="3551227" cy="14622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201;p4">
            <a:extLst>
              <a:ext uri="{FF2B5EF4-FFF2-40B4-BE49-F238E27FC236}">
                <a16:creationId xmlns:a16="http://schemas.microsoft.com/office/drawing/2014/main" id="{BF5478E2-C098-443B-BE2E-BB25558EE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6205790"/>
              </p:ext>
            </p:extLst>
          </p:nvPr>
        </p:nvGraphicFramePr>
        <p:xfrm>
          <a:off x="241737" y="3532962"/>
          <a:ext cx="4703487" cy="97551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90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3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5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59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22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3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96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2674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 dirty="0">
                          <a:sym typeface="Arial"/>
                        </a:rPr>
                        <a:t>AWP-ODC</a:t>
                      </a:r>
                      <a:endParaRPr sz="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 dirty="0">
                          <a:sym typeface="Arial"/>
                        </a:rPr>
                        <a:t>K20X</a:t>
                      </a:r>
                      <a:endParaRPr sz="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 dirty="0">
                          <a:sym typeface="Arial"/>
                        </a:rPr>
                        <a:t>KNL7250</a:t>
                      </a:r>
                      <a:endParaRPr sz="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V100 (NVLink)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A100 (NVLink)</a:t>
                      </a:r>
                      <a:endParaRPr sz="700"/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A100 </a:t>
                      </a:r>
                      <a:br>
                        <a:rPr lang="en-US" sz="700" b="1" u="none" strike="noStrike" cap="none">
                          <a:sym typeface="Arial"/>
                        </a:rPr>
                      </a:br>
                      <a:r>
                        <a:rPr lang="en-US" sz="700" b="1" u="none" strike="noStrike" cap="none">
                          <a:sym typeface="Arial"/>
                        </a:rPr>
                        <a:t>(PCIe)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A100</a:t>
                      </a:r>
                      <a:br>
                        <a:rPr lang="en-US" sz="700" b="1" u="none" strike="noStrike" cap="none">
                          <a:sym typeface="Arial"/>
                        </a:rPr>
                      </a:br>
                      <a:r>
                        <a:rPr lang="en-US" sz="700" b="1" u="none" strike="noStrike" cap="none">
                          <a:sym typeface="Arial"/>
                        </a:rPr>
                        <a:t>(PCIe+Opt)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 dirty="0">
                          <a:sym typeface="Arial"/>
                        </a:rPr>
                        <a:t>H100 </a:t>
                      </a:r>
                      <a:br>
                        <a:rPr lang="en-US" sz="700" b="1" u="none" strike="noStrike" cap="none" dirty="0">
                          <a:sym typeface="Arial"/>
                        </a:rPr>
                      </a:br>
                      <a:r>
                        <a:rPr lang="en-US" sz="700" b="1" u="none" strike="noStrike" cap="none" dirty="0">
                          <a:sym typeface="Arial"/>
                        </a:rPr>
                        <a:t>(PCIe)</a:t>
                      </a:r>
                      <a:endParaRPr sz="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 dirty="0">
                          <a:sym typeface="Arial"/>
                        </a:rPr>
                        <a:t>H100</a:t>
                      </a:r>
                      <a:br>
                        <a:rPr lang="en-US" sz="700" b="1" u="none" strike="noStrike" cap="none" dirty="0">
                          <a:sym typeface="Arial"/>
                        </a:rPr>
                      </a:br>
                      <a:r>
                        <a:rPr lang="en-US" sz="700" b="1" u="none" strike="noStrike" cap="none" dirty="0">
                          <a:sym typeface="Arial"/>
                        </a:rPr>
                        <a:t>(</a:t>
                      </a:r>
                      <a:r>
                        <a:rPr lang="en-US" sz="700" b="1" u="none" strike="noStrike" cap="none" dirty="0" err="1">
                          <a:sym typeface="Arial"/>
                        </a:rPr>
                        <a:t>PCIe+Opt</a:t>
                      </a:r>
                      <a:r>
                        <a:rPr lang="en-US" sz="700" b="1" u="none" strike="noStrike" cap="none" dirty="0">
                          <a:sym typeface="Arial"/>
                        </a:rPr>
                        <a:t>)</a:t>
                      </a:r>
                      <a:endParaRPr sz="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MI250X (Slingshot)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GH200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MLUPS**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552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1092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1598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1937</a:t>
                      </a:r>
                      <a:endParaRPr sz="7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896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2009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3713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5145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1711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8480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Speedup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 dirty="0">
                          <a:sym typeface="Arial"/>
                        </a:rPr>
                        <a:t>1x*</a:t>
                      </a:r>
                      <a:endParaRPr sz="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1.98x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2.89x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3.51x</a:t>
                      </a:r>
                      <a:endParaRPr sz="7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1.62x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3.64x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6.72x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9.32x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>
                          <a:sym typeface="Arial"/>
                        </a:rPr>
                        <a:t>3.10x</a:t>
                      </a:r>
                      <a:endParaRPr sz="7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700" b="1" u="none" strike="noStrike" cap="none" dirty="0">
                          <a:sym typeface="Arial"/>
                        </a:rPr>
                        <a:t>15.36x</a:t>
                      </a:r>
                      <a:endParaRPr sz="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7245" marR="17245" marT="43088" marB="430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Google Shape;202;p4">
            <a:extLst>
              <a:ext uri="{FF2B5EF4-FFF2-40B4-BE49-F238E27FC236}">
                <a16:creationId xmlns:a16="http://schemas.microsoft.com/office/drawing/2014/main" id="{2DB54D15-CA0C-40E2-858F-75B7871A2EB2}"/>
              </a:ext>
            </a:extLst>
          </p:cNvPr>
          <p:cNvSpPr txBox="1"/>
          <p:nvPr/>
        </p:nvSpPr>
        <p:spPr>
          <a:xfrm>
            <a:off x="374698" y="4585316"/>
            <a:ext cx="4471466" cy="261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700" b="1" i="0" u="none" strike="noStrike" cap="none" dirty="0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* 160x160x2048 per GPU configuration **</a:t>
            </a:r>
            <a:r>
              <a:rPr lang="en-US" sz="1100" b="1" i="0" u="none" strike="noStrike" cap="none" dirty="0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 </a:t>
            </a:r>
            <a:r>
              <a:rPr lang="en-US" sz="700" b="1" i="0" u="none" strike="noStrike" cap="none" dirty="0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Millions of lattice point update completed per second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99;p4" descr="A graph of a number of gpu&#10;&#10;Description automatically generated">
            <a:extLst>
              <a:ext uri="{FF2B5EF4-FFF2-40B4-BE49-F238E27FC236}">
                <a16:creationId xmlns:a16="http://schemas.microsoft.com/office/drawing/2014/main" id="{08C1F4CC-76DF-4C99-AE06-5817D9049E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7734" y="796216"/>
            <a:ext cx="3840754" cy="24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00A7C1-B2C8-474D-8C8A-4280D03A1A27}"/>
              </a:ext>
            </a:extLst>
          </p:cNvPr>
          <p:cNvSpPr txBox="1"/>
          <p:nvPr/>
        </p:nvSpPr>
        <p:spPr>
          <a:xfrm>
            <a:off x="4973782" y="4683998"/>
            <a:ext cx="3962149" cy="23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38"/>
              </a:lnSpc>
              <a:spcBef>
                <a:spcPts val="563"/>
              </a:spcBef>
            </a:pPr>
            <a:r>
              <a:rPr lang="en-US" sz="900" b="1" dirty="0">
                <a:solidFill>
                  <a:schemeClr val="tx1"/>
                </a:solidFill>
              </a:rPr>
              <a:t>48%-64% improvement using on-the-fly MPC compression over GDR</a:t>
            </a:r>
          </a:p>
        </p:txBody>
      </p:sp>
    </p:spTree>
    <p:extLst>
      <p:ext uri="{BB962C8B-B14F-4D97-AF65-F5344CB8AC3E}">
        <p14:creationId xmlns:p14="http://schemas.microsoft.com/office/powerpoint/2010/main" val="3236645114"/>
      </p:ext>
    </p:extLst>
  </p:cSld>
  <p:clrMapOvr>
    <a:masterClrMapping/>
  </p:clrMapOvr>
</p:sld>
</file>

<file path=ppt/theme/theme1.xml><?xml version="1.0" encoding="utf-8"?>
<a:theme xmlns:a="http://schemas.openxmlformats.org/drawingml/2006/main" name="SCEC Theme (2024)">
  <a:themeElements>
    <a:clrScheme name="Simple Light">
      <a:dk1>
        <a:srgbClr val="000000"/>
      </a:dk1>
      <a:lt1>
        <a:srgbClr val="FFFFFF"/>
      </a:lt1>
      <a:dk2>
        <a:srgbClr val="495867"/>
      </a:dk2>
      <a:lt2>
        <a:srgbClr val="E4EBF1"/>
      </a:lt2>
      <a:accent1>
        <a:srgbClr val="BDD5EA"/>
      </a:accent1>
      <a:accent2>
        <a:srgbClr val="577399"/>
      </a:accent2>
      <a:accent3>
        <a:srgbClr val="C22B48"/>
      </a:accent3>
      <a:accent4>
        <a:srgbClr val="FFAB40"/>
      </a:accent4>
      <a:accent5>
        <a:srgbClr val="579499"/>
      </a:accent5>
      <a:accent6>
        <a:srgbClr val="5C5799"/>
      </a:accent6>
      <a:hlink>
        <a:srgbClr val="C22B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3824</TotalTime>
  <Words>773</Words>
  <Application>Microsoft Office PowerPoint</Application>
  <PresentationFormat>On-screen Show (16:9)</PresentationFormat>
  <Paragraphs>136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Lora</vt:lpstr>
      <vt:lpstr>Lustria</vt:lpstr>
      <vt:lpstr>Roboto</vt:lpstr>
      <vt:lpstr>Times</vt:lpstr>
      <vt:lpstr>Times New Roman</vt:lpstr>
      <vt:lpstr>SCEC Theme (2024)</vt:lpstr>
      <vt:lpstr>MPI-based Optimizations for AWP-ODC Seismic Simulation Code</vt:lpstr>
      <vt:lpstr>Earthquake Simulations</vt:lpstr>
      <vt:lpstr>Need for HPC</vt:lpstr>
      <vt:lpstr>AWP-ODC</vt:lpstr>
      <vt:lpstr>Scalability</vt:lpstr>
      <vt:lpstr>Motivation for MPI Compression</vt:lpstr>
      <vt:lpstr>On-the-fly Compression on GPUs</vt:lpstr>
      <vt:lpstr>MPI Compression Performance Results</vt:lpstr>
      <vt:lpstr>Performance Comparisons</vt:lpstr>
      <vt:lpstr>PowerPoint Presentation</vt:lpstr>
      <vt:lpstr>Applications of AWP-ODC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Statewide California Earthquake Center</dc:title>
  <dc:creator>Scott Callaghan</dc:creator>
  <cp:lastModifiedBy>Scott Callaghan</cp:lastModifiedBy>
  <cp:revision>102</cp:revision>
  <dcterms:modified xsi:type="dcterms:W3CDTF">2024-11-18T03:30:30Z</dcterms:modified>
</cp:coreProperties>
</file>