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sldIdLst>
    <p:sldId id="310" r:id="rId2"/>
    <p:sldId id="313" r:id="rId3"/>
    <p:sldId id="311" r:id="rId4"/>
    <p:sldId id="312" r:id="rId5"/>
    <p:sldId id="388" r:id="rId6"/>
    <p:sldId id="315" r:id="rId7"/>
    <p:sldId id="432" r:id="rId8"/>
    <p:sldId id="316" r:id="rId9"/>
    <p:sldId id="433" r:id="rId10"/>
    <p:sldId id="434" r:id="rId11"/>
    <p:sldId id="448" r:id="rId12"/>
    <p:sldId id="431" r:id="rId13"/>
    <p:sldId id="439" r:id="rId14"/>
    <p:sldId id="438" r:id="rId15"/>
    <p:sldId id="447" r:id="rId16"/>
    <p:sldId id="440" r:id="rId17"/>
    <p:sldId id="436" r:id="rId18"/>
    <p:sldId id="441" r:id="rId19"/>
    <p:sldId id="443" r:id="rId20"/>
    <p:sldId id="442" r:id="rId21"/>
    <p:sldId id="446" r:id="rId22"/>
    <p:sldId id="449" r:id="rId2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 Maechling" initials="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ECFF"/>
    <a:srgbClr val="99CCFF"/>
    <a:srgbClr val="FFFFCC"/>
    <a:srgbClr val="FFFF99"/>
    <a:srgbClr val="CCFFCC"/>
    <a:srgbClr val="005A9E"/>
    <a:srgbClr val="6699FF"/>
    <a:srgbClr val="CC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0" autoAdjust="0"/>
    <p:restoredTop sz="94630" autoAdjust="0"/>
  </p:normalViewPr>
  <p:slideViewPr>
    <p:cSldViewPr>
      <p:cViewPr varScale="1">
        <p:scale>
          <a:sx n="107" d="100"/>
          <a:sy n="107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>
            <a:lvl1pPr algn="l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>
            <a:lvl1pPr algn="r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226"/>
            <a:ext cx="585216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b" anchorCtr="0" compatLnSpc="1">
            <a:prstTxWarp prst="textNoShape">
              <a:avLst/>
            </a:prstTxWarp>
          </a:bodyPr>
          <a:lstStyle>
            <a:lvl1pPr algn="l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b" anchorCtr="0" compatLnSpc="1">
            <a:prstTxWarp prst="textNoShape">
              <a:avLst/>
            </a:prstTxWarp>
          </a:bodyPr>
          <a:lstStyle>
            <a:lvl1pPr algn="r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000E6464-DBE5-4018-B25C-40B10B1D7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054F0-94E9-4EDA-9437-88209DD60917}" type="slidenum">
              <a:rPr lang="en-US"/>
              <a:pPr/>
              <a:t>1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E6464-DBE5-4018-B25C-40B10B1D74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6E01-DE12-424C-8E51-C8C484651A5F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DE7B1-28A0-443A-9852-D960D30A2812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609600"/>
            <a:ext cx="2233612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09600"/>
            <a:ext cx="6548438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5BEE5-0442-41BB-9EF6-C3965AF6C4A4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3910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752600"/>
            <a:ext cx="43910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00200" y="6573838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573838"/>
            <a:ext cx="1143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7383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2D777262-6EF1-480E-B33C-5012B0D4FB65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752600"/>
            <a:ext cx="893445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573838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152400" y="6573838"/>
            <a:ext cx="1143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7383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FF9A18D7-AE61-450A-89D8-F576754828CC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1B3-835C-49A3-826E-D864D7222CFD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08DA8-E359-44B1-B1AD-498E0DA2834A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3910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752600"/>
            <a:ext cx="43910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1344F-CC6E-43AE-A3C9-AB06C8FFECE5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6B4CF-D491-41B6-AFA5-582F0A6A513B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3485-BD44-45C6-80EC-E593FC155576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53C3-00C0-4F29-9F5B-0D043357E6D1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A1A52-D646-4944-AC43-4EC6E50D6DE4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C466-1749-47AE-BAF7-E94C506715F0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09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752600"/>
            <a:ext cx="8934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73838"/>
            <a:ext cx="601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2151A"/>
                </a:solidFill>
              </a:defRPr>
            </a:lvl1pPr>
          </a:lstStyle>
          <a:p>
            <a:endParaRPr lang="en-US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73838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rgbClr val="82151A"/>
                </a:solidFill>
              </a:defRPr>
            </a:lvl1pPr>
          </a:lstStyle>
          <a:p>
            <a:endParaRPr lang="en-US"/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7383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82151A"/>
                </a:solidFill>
              </a:defRPr>
            </a:lvl1pPr>
          </a:lstStyle>
          <a:p>
            <a:fld id="{AC096B87-848E-44BC-B15D-499F08372197}" type="slidenum">
              <a:rPr lang="en-US"/>
              <a:pPr/>
              <a:t>‹#›</a:t>
            </a:fld>
            <a:endParaRPr lang="en-US" sz="1200"/>
          </a:p>
        </p:txBody>
      </p:sp>
      <p:pic>
        <p:nvPicPr>
          <p:cNvPr id="342023" name="Picture 7"/>
          <p:cNvPicPr>
            <a:picLocks noChangeAspect="1" noChangeArrowheads="1"/>
          </p:cNvPicPr>
          <p:nvPr/>
        </p:nvPicPr>
        <p:blipFill>
          <a:blip r:embed="rId15" cstate="print"/>
          <a:srcRect b="1950"/>
          <a:stretch>
            <a:fillRect/>
          </a:stretch>
        </p:blipFill>
        <p:spPr bwMode="auto">
          <a:xfrm>
            <a:off x="0" y="0"/>
            <a:ext cx="9144000" cy="558800"/>
          </a:xfrm>
          <a:prstGeom prst="rect">
            <a:avLst/>
          </a:prstGeom>
          <a:noFill/>
        </p:spPr>
      </p:pic>
      <p:sp>
        <p:nvSpPr>
          <p:cNvPr id="342024" name="Line 8"/>
          <p:cNvSpPr>
            <a:spLocks noChangeShapeType="1"/>
          </p:cNvSpPr>
          <p:nvPr/>
        </p:nvSpPr>
        <p:spPr bwMode="auto">
          <a:xfrm>
            <a:off x="0" y="584200"/>
            <a:ext cx="91440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82151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82151A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82151A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4E08-7626-4A85-BBE3-EE8606A32BA4}" type="slidenum">
              <a:rPr lang="en-US"/>
              <a:pPr/>
              <a:t>1</a:t>
            </a:fld>
            <a:endParaRPr lang="en-US" sz="120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676400"/>
          </a:xfrm>
        </p:spPr>
        <p:txBody>
          <a:bodyPr/>
          <a:lstStyle/>
          <a:p>
            <a:r>
              <a:rPr lang="en-US" sz="4800" dirty="0" smtClean="0">
                <a:solidFill>
                  <a:srgbClr val="A50021"/>
                </a:solidFill>
              </a:rPr>
              <a:t>Overview of Workflows:</a:t>
            </a:r>
            <a:br>
              <a:rPr lang="en-US" sz="4800" dirty="0" smtClean="0">
                <a:solidFill>
                  <a:srgbClr val="A50021"/>
                </a:solidFill>
              </a:rPr>
            </a:br>
            <a:r>
              <a:rPr lang="en-US" sz="4800" dirty="0" smtClean="0">
                <a:solidFill>
                  <a:srgbClr val="A50021"/>
                </a:solidFill>
              </a:rPr>
              <a:t>Why Use Them?</a:t>
            </a:r>
            <a:endParaRPr lang="en-US" sz="4800" dirty="0">
              <a:solidFill>
                <a:srgbClr val="A50021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543175" y="57023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54864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Scott Callaghan</a:t>
            </a:r>
          </a:p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Southern California Earthquake Center</a:t>
            </a:r>
          </a:p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University of Southern </a:t>
            </a:r>
            <a:r>
              <a:rPr lang="en-US" sz="2100" dirty="0" smtClean="0">
                <a:solidFill>
                  <a:schemeClr val="tx1"/>
                </a:solidFill>
                <a:latin typeface="Times" pitchFamily="18" charset="0"/>
              </a:rPr>
              <a:t>California</a:t>
            </a:r>
          </a:p>
          <a:p>
            <a:pPr algn="l" eaLnBrk="0" hangingPunct="0"/>
            <a:r>
              <a:rPr lang="en-US" sz="2100" dirty="0" smtClean="0">
                <a:solidFill>
                  <a:schemeClr val="tx1"/>
                </a:solidFill>
                <a:latin typeface="Times" pitchFamily="18" charset="0"/>
              </a:rPr>
              <a:t>scottcal@usc.edu</a:t>
            </a:r>
            <a:endParaRPr lang="en-US" sz="2100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30713"/>
            <a:ext cx="2544763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28800" y="3389293"/>
            <a:ext cx="54864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solidFill>
                  <a:schemeClr val="tx1"/>
                </a:solidFill>
                <a:latin typeface="Times" pitchFamily="18" charset="0"/>
              </a:rPr>
              <a:t>Workflow Workshop</a:t>
            </a:r>
            <a:endParaRPr lang="en-US" sz="2800" dirty="0" smtClean="0">
              <a:solidFill>
                <a:schemeClr val="tx1"/>
              </a:solidFill>
              <a:latin typeface="Times" pitchFamily="18" charset="0"/>
            </a:endParaRPr>
          </a:p>
          <a:p>
            <a:pPr eaLnBrk="0" hangingPunct="0"/>
            <a:r>
              <a:rPr lang="en-US" sz="2800" dirty="0" smtClean="0">
                <a:solidFill>
                  <a:schemeClr val="tx1"/>
                </a:solidFill>
                <a:latin typeface="Times" pitchFamily="18" charset="0"/>
              </a:rPr>
              <a:t>August 9, </a:t>
            </a:r>
            <a:r>
              <a:rPr lang="en-US" sz="2800" dirty="0" smtClean="0">
                <a:solidFill>
                  <a:schemeClr val="tx1"/>
                </a:solidFill>
                <a:latin typeface="Times" pitchFamily="18" charset="0"/>
              </a:rPr>
              <a:t>2016</a:t>
            </a:r>
            <a:endParaRPr lang="en-US" sz="2800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products designed to help users with workflows</a:t>
            </a:r>
          </a:p>
          <a:p>
            <a:pPr lvl="1"/>
            <a:r>
              <a:rPr lang="en-US" dirty="0" smtClean="0"/>
              <a:t>Component to create your workflow</a:t>
            </a:r>
          </a:p>
          <a:p>
            <a:pPr lvl="1"/>
            <a:r>
              <a:rPr lang="en-US" dirty="0" smtClean="0"/>
              <a:t>Component to run your workflow</a:t>
            </a:r>
          </a:p>
          <a:p>
            <a:r>
              <a:rPr lang="en-US" dirty="0" smtClean="0"/>
              <a:t>Can support all kinds of workflows</a:t>
            </a:r>
          </a:p>
          <a:p>
            <a:r>
              <a:rPr lang="en-US" dirty="0" smtClean="0"/>
              <a:t>Can run on local machines or large clusters</a:t>
            </a:r>
          </a:p>
          <a:p>
            <a:r>
              <a:rPr lang="en-US" dirty="0" smtClean="0"/>
              <a:t>Use existing code (no changes)</a:t>
            </a:r>
          </a:p>
          <a:p>
            <a:r>
              <a:rPr lang="en-US" dirty="0" smtClean="0"/>
              <a:t>Automate your pipeline</a:t>
            </a:r>
          </a:p>
          <a:p>
            <a:r>
              <a:rPr lang="en-US" dirty="0" smtClean="0"/>
              <a:t>Provide many features and capabilities for flexibility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55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Workflow Tools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/>
          <a:lstStyle/>
          <a:p>
            <a:r>
              <a:rPr lang="en-US" sz="2400" dirty="0" smtClean="0"/>
              <a:t>Task </a:t>
            </a:r>
            <a:r>
              <a:rPr lang="en-US" sz="2400" dirty="0" smtClean="0"/>
              <a:t>execution</a:t>
            </a:r>
            <a:endParaRPr lang="en-US" sz="2400" dirty="0" smtClean="0"/>
          </a:p>
          <a:p>
            <a:pPr lvl="1"/>
            <a:r>
              <a:rPr lang="en-US" sz="2000" dirty="0" smtClean="0"/>
              <a:t>Workflow tools will retry and checkpoint if needed</a:t>
            </a:r>
          </a:p>
          <a:p>
            <a:r>
              <a:rPr lang="en-US" sz="2400" dirty="0" smtClean="0"/>
              <a:t>Data management</a:t>
            </a:r>
          </a:p>
          <a:p>
            <a:pPr lvl="1"/>
            <a:r>
              <a:rPr lang="en-US" sz="2000" dirty="0" smtClean="0"/>
              <a:t>Stage-in and stage-out data</a:t>
            </a:r>
          </a:p>
          <a:p>
            <a:pPr lvl="1"/>
            <a:r>
              <a:rPr lang="en-US" sz="2000" dirty="0" smtClean="0"/>
              <a:t>Ensure data is available for jobs automatically</a:t>
            </a:r>
          </a:p>
          <a:p>
            <a:r>
              <a:rPr lang="en-US" sz="2400" dirty="0" smtClean="0"/>
              <a:t>Task scheduling</a:t>
            </a:r>
          </a:p>
          <a:p>
            <a:pPr lvl="1"/>
            <a:r>
              <a:rPr lang="en-US" sz="2000" dirty="0" smtClean="0"/>
              <a:t>Optimal execution on available resources</a:t>
            </a:r>
          </a:p>
          <a:p>
            <a:r>
              <a:rPr lang="en-US" sz="2400" dirty="0" smtClean="0"/>
              <a:t>Metadata</a:t>
            </a:r>
          </a:p>
          <a:p>
            <a:pPr lvl="1"/>
            <a:r>
              <a:rPr lang="en-US" sz="2000" dirty="0" smtClean="0"/>
              <a:t>Automatically track runtime, environment, arguments, inputs</a:t>
            </a:r>
          </a:p>
          <a:p>
            <a:r>
              <a:rPr lang="en-US" sz="2400" dirty="0" smtClean="0"/>
              <a:t>Resource provisioning</a:t>
            </a:r>
            <a:endParaRPr lang="en-US" sz="2400" dirty="0" smtClean="0"/>
          </a:p>
          <a:p>
            <a:pPr lvl="1"/>
            <a:r>
              <a:rPr lang="en-US" sz="2000" dirty="0" smtClean="0"/>
              <a:t>Whether large parallel jobs or high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837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6 different workflow tools to help you pick the one best for you</a:t>
            </a:r>
          </a:p>
          <a:p>
            <a:pPr lvl="1"/>
            <a:r>
              <a:rPr lang="en-US" dirty="0" smtClean="0"/>
              <a:t>Copernicus</a:t>
            </a:r>
          </a:p>
          <a:p>
            <a:pPr lvl="1"/>
            <a:r>
              <a:rPr lang="en-US" dirty="0" smtClean="0"/>
              <a:t>Galaxy</a:t>
            </a:r>
          </a:p>
          <a:p>
            <a:pPr lvl="1"/>
            <a:r>
              <a:rPr lang="en-US" dirty="0" err="1" smtClean="0"/>
              <a:t>Makeflow</a:t>
            </a:r>
            <a:r>
              <a:rPr lang="en-US" dirty="0" smtClean="0"/>
              <a:t>/</a:t>
            </a:r>
            <a:r>
              <a:rPr lang="en-US" dirty="0" err="1" smtClean="0"/>
              <a:t>WorkQueue</a:t>
            </a:r>
            <a:endParaRPr lang="en-US" dirty="0" smtClean="0"/>
          </a:p>
          <a:p>
            <a:pPr lvl="1"/>
            <a:r>
              <a:rPr lang="en-US" dirty="0" smtClean="0"/>
              <a:t>RADICAL </a:t>
            </a:r>
            <a:r>
              <a:rPr lang="en-US" dirty="0" err="1" smtClean="0"/>
              <a:t>Cybertools</a:t>
            </a:r>
            <a:endParaRPr lang="en-US" dirty="0" smtClean="0"/>
          </a:p>
          <a:p>
            <a:pPr lvl="1"/>
            <a:r>
              <a:rPr lang="en-US" dirty="0" smtClean="0"/>
              <a:t>Pegasus</a:t>
            </a:r>
          </a:p>
          <a:p>
            <a:pPr lvl="1"/>
            <a:r>
              <a:rPr lang="en-US" dirty="0" smtClean="0"/>
              <a:t>Swift</a:t>
            </a:r>
          </a:p>
          <a:p>
            <a:r>
              <a:rPr lang="en-US" dirty="0" smtClean="0"/>
              <a:t>General Q&amp;A at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94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a workflow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Tools are solving same general problems, but differ in specific approach</a:t>
            </a:r>
          </a:p>
          <a:p>
            <a:r>
              <a:rPr lang="en-US" dirty="0" smtClean="0"/>
              <a:t>A few categories to think about for your work:</a:t>
            </a:r>
          </a:p>
          <a:p>
            <a:pPr lvl="1"/>
            <a:r>
              <a:rPr lang="en-US" dirty="0" smtClean="0"/>
              <a:t>Interface: how are workflows constructed?</a:t>
            </a:r>
          </a:p>
          <a:p>
            <a:pPr lvl="1"/>
            <a:r>
              <a:rPr lang="en-US" dirty="0" smtClean="0"/>
              <a:t>Workload: what does your workflow look like?</a:t>
            </a:r>
          </a:p>
          <a:p>
            <a:pPr lvl="1"/>
            <a:r>
              <a:rPr lang="en-US" dirty="0" smtClean="0"/>
              <a:t>Community: what domains does the tool focus on?</a:t>
            </a:r>
          </a:p>
          <a:p>
            <a:pPr lvl="1"/>
            <a:r>
              <a:rPr lang="en-US" dirty="0" smtClean="0"/>
              <a:t>Push vs. Pull: how are resources matched to jobs?</a:t>
            </a:r>
          </a:p>
          <a:p>
            <a:r>
              <a:rPr lang="en-US" dirty="0" smtClean="0"/>
              <a:t>Other points of comparison will emerge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28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user construct workflows?</a:t>
            </a:r>
          </a:p>
          <a:p>
            <a:pPr lvl="1"/>
            <a:r>
              <a:rPr lang="en-US" dirty="0" smtClean="0"/>
              <a:t>Graphical: like assembling a flow chart</a:t>
            </a:r>
          </a:p>
          <a:p>
            <a:pPr lvl="1"/>
            <a:r>
              <a:rPr lang="en-US" dirty="0" smtClean="0"/>
              <a:t>Scripting: use a workflow tool-specific scripting language to describe workflow</a:t>
            </a:r>
          </a:p>
          <a:p>
            <a:pPr lvl="1"/>
            <a:r>
              <a:rPr lang="en-US" dirty="0" smtClean="0"/>
              <a:t>API: use a common programming language with a tool-provided API to describe workflow</a:t>
            </a:r>
          </a:p>
          <a:p>
            <a:r>
              <a:rPr lang="en-US" dirty="0" smtClean="0"/>
              <a:t>Which is best depends on your application</a:t>
            </a:r>
          </a:p>
          <a:p>
            <a:pPr lvl="1"/>
            <a:r>
              <a:rPr lang="en-US" dirty="0" smtClean="0"/>
              <a:t>Graphical can be unwieldy with many tasks</a:t>
            </a:r>
          </a:p>
          <a:p>
            <a:pPr lvl="1"/>
            <a:r>
              <a:rPr lang="en-US" dirty="0" smtClean="0"/>
              <a:t>Scripting and API can require more initial investment</a:t>
            </a:r>
          </a:p>
          <a:p>
            <a:r>
              <a:rPr lang="en-US" dirty="0" smtClean="0"/>
              <a:t>Some tools support multiple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55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workflow are you running?</a:t>
            </a:r>
          </a:p>
          <a:p>
            <a:pPr lvl="1"/>
            <a:r>
              <a:rPr lang="en-US" dirty="0" smtClean="0"/>
              <a:t>Many vs. few tasks</a:t>
            </a:r>
          </a:p>
          <a:p>
            <a:pPr lvl="1"/>
            <a:r>
              <a:rPr lang="en-US" dirty="0" smtClean="0"/>
              <a:t>Short vs. long</a:t>
            </a:r>
          </a:p>
          <a:p>
            <a:pPr lvl="1"/>
            <a:r>
              <a:rPr lang="en-US" dirty="0" smtClean="0"/>
              <a:t>Dynamic vs. static</a:t>
            </a:r>
          </a:p>
          <a:p>
            <a:pPr lvl="1"/>
            <a:r>
              <a:rPr lang="en-US" dirty="0" smtClean="0"/>
              <a:t>Loops vs. directed acyclic graph</a:t>
            </a:r>
          </a:p>
          <a:p>
            <a:r>
              <a:rPr lang="en-US" dirty="0" smtClean="0"/>
              <a:t>Different tools are targeted at different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536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applications is the tool designed for?</a:t>
            </a:r>
          </a:p>
          <a:p>
            <a:r>
              <a:rPr lang="en-US" dirty="0" smtClean="0"/>
              <a:t>Some tools focus on certain science fields</a:t>
            </a:r>
          </a:p>
          <a:p>
            <a:pPr lvl="1"/>
            <a:r>
              <a:rPr lang="en-US" dirty="0" smtClean="0"/>
              <a:t>Have specific paradigms or task types built-in</a:t>
            </a:r>
          </a:p>
          <a:p>
            <a:pPr lvl="1"/>
            <a:r>
              <a:rPr lang="en-US" dirty="0" smtClean="0"/>
              <a:t>Workflow community will share science field</a:t>
            </a:r>
          </a:p>
          <a:p>
            <a:pPr lvl="1"/>
            <a:r>
              <a:rPr lang="en-US" dirty="0" smtClean="0"/>
              <a:t>Less useful if not in the field or users of the provided tasks</a:t>
            </a:r>
          </a:p>
          <a:p>
            <a:r>
              <a:rPr lang="en-US" dirty="0" smtClean="0"/>
              <a:t>Some tools are more general</a:t>
            </a:r>
          </a:p>
          <a:p>
            <a:pPr lvl="1"/>
            <a:r>
              <a:rPr lang="en-US" dirty="0" smtClean="0"/>
              <a:t>Open-ended, flexible</a:t>
            </a:r>
          </a:p>
          <a:p>
            <a:pPr lvl="1"/>
            <a:r>
              <a:rPr lang="en-US" dirty="0" smtClean="0"/>
              <a:t>Less domain-specific community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29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tasks need to run on processors somewhere</a:t>
            </a:r>
          </a:p>
          <a:p>
            <a:r>
              <a:rPr lang="en-US" dirty="0" smtClean="0"/>
              <a:t>Want the approach to be automated</a:t>
            </a:r>
          </a:p>
          <a:p>
            <a:r>
              <a:rPr lang="en-US" dirty="0" smtClean="0"/>
              <a:t>How to get the tasks to run on the processors?</a:t>
            </a:r>
          </a:p>
          <a:p>
            <a:r>
              <a:rPr lang="en-US" dirty="0" smtClean="0"/>
              <a:t>Two primary approaches:</a:t>
            </a:r>
          </a:p>
          <a:p>
            <a:pPr lvl="1"/>
            <a:r>
              <a:rPr lang="en-US" dirty="0" smtClean="0"/>
              <a:t>Push:  When work is ready, send it to a resource, waiting if necessary</a:t>
            </a:r>
          </a:p>
          <a:p>
            <a:pPr lvl="1"/>
            <a:r>
              <a:rPr lang="en-US" dirty="0" smtClean="0"/>
              <a:t>Pull: Gather resources, then find work to put on them</a:t>
            </a:r>
          </a:p>
          <a:p>
            <a:r>
              <a:rPr lang="en-US" dirty="0" smtClean="0"/>
              <a:t>Which is best for you depends on your target system and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372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 bwMode="auto">
          <a:xfrm>
            <a:off x="4903739" y="2236361"/>
            <a:ext cx="1132882" cy="16002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648200" y="4648200"/>
            <a:ext cx="1320859" cy="81374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4882" y="2362199"/>
            <a:ext cx="2590800" cy="271465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930682" y="2971800"/>
            <a:ext cx="1158843" cy="16764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18</a:t>
            </a:fld>
            <a:endParaRPr lang="en-US" sz="120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581400" y="1600200"/>
            <a:ext cx="0" cy="4083259"/>
          </a:xfrm>
          <a:prstGeom prst="line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2625" y="2571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Workflow queue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30682" y="297280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37472" y="3333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46525" y="3714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37472" y="333369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930682" y="373380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930682" y="411480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30682" y="4114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089525" y="2571690"/>
            <a:ext cx="2814213" cy="601167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179838" y="161985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Remote queue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" y="1828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Workflow scheduler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903738" y="223636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900410" y="2660639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03738" y="2667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334000" y="3836561"/>
            <a:ext cx="141238" cy="790676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756951" y="487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49" idx="2"/>
          </p:cNvCxnSpPr>
          <p:nvPr/>
        </p:nvCxnSpPr>
        <p:spPr bwMode="auto">
          <a:xfrm flipH="1" flipV="1">
            <a:off x="2835683" y="4114800"/>
            <a:ext cx="1812517" cy="94027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248400" y="2636470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 algn="l">
              <a:buAutoNum type="arabicParenR"/>
            </a:pPr>
            <a:r>
              <a:rPr lang="en-US" sz="2200" dirty="0" smtClean="0"/>
              <a:t>Task is submitted to remote job queue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Remote job starts up on node, runs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Task status is communicated back to workflow scheduler</a:t>
            </a:r>
            <a:endParaRPr lang="en-US" sz="2200" dirty="0"/>
          </a:p>
        </p:txBody>
      </p:sp>
      <p:sp>
        <p:nvSpPr>
          <p:cNvPr id="43" name="TextBox 42"/>
          <p:cNvSpPr txBox="1"/>
          <p:nvPr/>
        </p:nvSpPr>
        <p:spPr>
          <a:xfrm>
            <a:off x="3059837" y="2490519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(1)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4900410" y="395991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(2)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559020" y="417189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(3)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5660629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Low overhead: nodes are only running when there is work</a:t>
            </a:r>
          </a:p>
          <a:p>
            <a:pPr algn="l"/>
            <a:r>
              <a:rPr lang="en-US" sz="2400" dirty="0" smtClean="0"/>
              <a:t>Must wait in remote queue for indeterminate time</a:t>
            </a:r>
          </a:p>
          <a:p>
            <a:pPr algn="l"/>
            <a:r>
              <a:rPr lang="en-US" sz="2400" dirty="0" smtClean="0"/>
              <a:t>Requires ability to submit remote jobs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6" grpId="0"/>
      <p:bldP spid="28" grpId="0"/>
      <p:bldP spid="35" grpId="0"/>
      <p:bldP spid="43" grpId="0"/>
      <p:bldP spid="44" grpId="0"/>
      <p:bldP spid="45" grpId="0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 bwMode="auto">
          <a:xfrm>
            <a:off x="4378911" y="4596755"/>
            <a:ext cx="1981200" cy="103099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15" y="609600"/>
            <a:ext cx="8915400" cy="914400"/>
          </a:xfrm>
        </p:spPr>
        <p:txBody>
          <a:bodyPr/>
          <a:lstStyle/>
          <a:p>
            <a:r>
              <a:rPr lang="en-US" dirty="0" smtClean="0"/>
              <a:t>Pull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19</a:t>
            </a:fld>
            <a:endParaRPr lang="en-US" sz="1200"/>
          </a:p>
        </p:txBody>
      </p:sp>
      <p:sp>
        <p:nvSpPr>
          <p:cNvPr id="34" name="Rounded Rectangle 33"/>
          <p:cNvSpPr/>
          <p:nvPr/>
        </p:nvSpPr>
        <p:spPr bwMode="auto">
          <a:xfrm>
            <a:off x="4903739" y="2236361"/>
            <a:ext cx="1132882" cy="16002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715762" y="4974311"/>
            <a:ext cx="1320859" cy="591296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8719" y="1752600"/>
            <a:ext cx="2590800" cy="274791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930682" y="2362202"/>
            <a:ext cx="1158843" cy="16764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2625" y="1962092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Workflow queue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930682" y="236320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937472" y="272409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46525" y="310509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3</a:t>
            </a:r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937472" y="272409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930682" y="312420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930682" y="350520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930682" y="350520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46" name="Straight Arrow Connector 45"/>
          <p:cNvCxnSpPr>
            <a:endCxn id="49" idx="1"/>
          </p:cNvCxnSpPr>
          <p:nvPr/>
        </p:nvCxnSpPr>
        <p:spPr bwMode="auto">
          <a:xfrm>
            <a:off x="4331193" y="2362202"/>
            <a:ext cx="572545" cy="74214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179838" y="1809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Remote queue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1295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Workflow scheduler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903738" y="223636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Pilot job</a:t>
            </a:r>
            <a:endParaRPr lang="en-US" sz="20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900410" y="2660639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903738" y="2667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H="1">
            <a:off x="5334000" y="3836561"/>
            <a:ext cx="141238" cy="790676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756951" y="50100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2089525" y="2490520"/>
            <a:ext cx="2708486" cy="218102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286624" y="2399309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(1)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900410" y="395991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(2)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3819250" y="3617902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(3)</a:t>
            </a:r>
            <a:endParaRPr lang="en-US" sz="2000" dirty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048000" y="1648902"/>
            <a:ext cx="0" cy="3886200"/>
          </a:xfrm>
          <a:prstGeom prst="line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3162300" y="1752600"/>
            <a:ext cx="1168893" cy="91440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1872943"/>
            <a:ext cx="125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Pilot job manager</a:t>
            </a:r>
            <a:endParaRPr lang="en-US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4798011" y="4636347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Pilot job</a:t>
            </a:r>
            <a:endParaRPr lang="en-US" sz="2000" dirty="0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089525" y="2660639"/>
            <a:ext cx="2708486" cy="2451615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3545708" y="4300464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(4)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6324600" y="2133600"/>
            <a:ext cx="2895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 algn="l">
              <a:buAutoNum type="arabicParenR"/>
            </a:pPr>
            <a:r>
              <a:rPr lang="en-US" sz="2200" dirty="0" smtClean="0"/>
              <a:t>Pilot job manager submits job to remote queue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Pilot job starts up on node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Pilot job requests work from workflow scheduler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Task runs on pilot job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200" y="5660629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Overhead: pilot jobs may not map well to tasks</a:t>
            </a:r>
          </a:p>
          <a:p>
            <a:pPr algn="l"/>
            <a:r>
              <a:rPr lang="en-US" sz="2400" dirty="0" smtClean="0"/>
              <a:t>Can tailor pilot job size to remote system</a:t>
            </a:r>
          </a:p>
          <a:p>
            <a:pPr algn="l"/>
            <a:r>
              <a:rPr lang="en-US" sz="2400" dirty="0" smtClean="0"/>
              <a:t>More flexible: pilot job manager can run on either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5" grpId="0" animBg="1"/>
      <p:bldP spid="49" grpId="0"/>
      <p:bldP spid="51" grpId="0"/>
      <p:bldP spid="53" grpId="0"/>
      <p:bldP spid="55" grpId="0"/>
      <p:bldP spid="56" grpId="0"/>
      <p:bldP spid="57" grpId="0"/>
      <p:bldP spid="63" grpId="0"/>
      <p:bldP spid="69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/>
              <a:t>“workflows”?</a:t>
            </a:r>
          </a:p>
          <a:p>
            <a:r>
              <a:rPr lang="en-US" dirty="0" smtClean="0"/>
              <a:t>What elements make up a workflow?</a:t>
            </a:r>
            <a:endParaRPr lang="en-US" dirty="0" smtClean="0"/>
          </a:p>
          <a:p>
            <a:r>
              <a:rPr lang="en-US" dirty="0" smtClean="0"/>
              <a:t>What problems do workflow tools solve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should you consider in selecting a tool for your work?</a:t>
            </a:r>
          </a:p>
          <a:p>
            <a:r>
              <a:rPr lang="en-US" dirty="0" smtClean="0"/>
              <a:t>Why should you use workflow tools?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use workflow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using a workflow already</a:t>
            </a:r>
          </a:p>
          <a:p>
            <a:pPr lvl="1"/>
            <a:r>
              <a:rPr lang="en-US" dirty="0" smtClean="0"/>
              <a:t>Replace manual steps and polling to monitor</a:t>
            </a:r>
          </a:p>
          <a:p>
            <a:r>
              <a:rPr lang="en-US" dirty="0" smtClean="0"/>
              <a:t>Scales from local system to large clusters</a:t>
            </a:r>
          </a:p>
          <a:p>
            <a:r>
              <a:rPr lang="en-US" dirty="0" smtClean="0"/>
              <a:t>Provides a portable algorithm description independent of data</a:t>
            </a:r>
          </a:p>
          <a:p>
            <a:r>
              <a:rPr lang="en-US" dirty="0" smtClean="0"/>
              <a:t>Workflow tool developers have thought of and resolved problems you haven’t even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1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from my workflow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 is vital</a:t>
            </a:r>
          </a:p>
          <a:p>
            <a:pPr lvl="1"/>
            <a:r>
              <a:rPr lang="en-US" dirty="0" smtClean="0"/>
              <a:t>Put everything in the workflow: validation, visualization, publishing, notifications…</a:t>
            </a:r>
          </a:p>
          <a:p>
            <a:r>
              <a:rPr lang="en-US" dirty="0" smtClean="0"/>
              <a:t>It’s worth the initial investment</a:t>
            </a:r>
          </a:p>
          <a:p>
            <a:r>
              <a:rPr lang="en-US" dirty="0" smtClean="0"/>
              <a:t>Having a workflow provides other benefits</a:t>
            </a:r>
          </a:p>
          <a:p>
            <a:pPr lvl="1"/>
            <a:r>
              <a:rPr lang="en-US" dirty="0" smtClean="0"/>
              <a:t>Easy to explain process</a:t>
            </a:r>
          </a:p>
          <a:p>
            <a:pPr lvl="1"/>
            <a:r>
              <a:rPr lang="en-US" dirty="0" smtClean="0"/>
              <a:t>Simplifies training new people</a:t>
            </a:r>
          </a:p>
          <a:p>
            <a:pPr lvl="1"/>
            <a:r>
              <a:rPr lang="en-US" dirty="0" smtClean="0"/>
              <a:t>Move to new machines easily</a:t>
            </a:r>
          </a:p>
          <a:p>
            <a:r>
              <a:rPr lang="en-US" dirty="0" smtClean="0"/>
              <a:t>Workflow tool developers want to help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863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4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way to express a </a:t>
            </a:r>
            <a:r>
              <a:rPr lang="en-US" dirty="0" smtClean="0"/>
              <a:t>calculation</a:t>
            </a:r>
            <a:endParaRPr lang="en-US" dirty="0" smtClean="0"/>
          </a:p>
          <a:p>
            <a:r>
              <a:rPr lang="en-US" dirty="0" smtClean="0"/>
              <a:t>Multiple tasks with dependencies between them</a:t>
            </a:r>
            <a:endParaRPr lang="en-US" dirty="0"/>
          </a:p>
          <a:p>
            <a:r>
              <a:rPr lang="en-US" dirty="0" smtClean="0"/>
              <a:t>No limitations on tasks</a:t>
            </a:r>
          </a:p>
          <a:p>
            <a:pPr lvl="1"/>
            <a:r>
              <a:rPr lang="en-US" dirty="0" smtClean="0"/>
              <a:t>Short or long</a:t>
            </a:r>
          </a:p>
          <a:p>
            <a:pPr lvl="1"/>
            <a:r>
              <a:rPr lang="en-US" dirty="0" smtClean="0"/>
              <a:t>Loosely or tightly coupled</a:t>
            </a:r>
          </a:p>
          <a:p>
            <a:r>
              <a:rPr lang="en-US" dirty="0" smtClean="0"/>
              <a:t>Capture task parameters, input, output</a:t>
            </a:r>
          </a:p>
          <a:p>
            <a:r>
              <a:rPr lang="en-US" dirty="0" smtClean="0"/>
              <a:t>Independence of workflow process and data</a:t>
            </a:r>
          </a:p>
          <a:p>
            <a:pPr lvl="1"/>
            <a:r>
              <a:rPr lang="en-US" dirty="0" smtClean="0"/>
              <a:t>Often, run same workflow with different data</a:t>
            </a:r>
          </a:p>
          <a:p>
            <a:r>
              <a:rPr lang="en-US" dirty="0" smtClean="0"/>
              <a:t>You use workflows all the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3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4</a:t>
            </a:fld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1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pPr algn="l"/>
            <a:r>
              <a:rPr lang="en-US" sz="1800" b="1" dirty="0" smtClean="0">
                <a:latin typeface="+mn-lt"/>
                <a:cs typeface="Courier New" pitchFamily="49" charset="0"/>
              </a:rPr>
              <a:t>1) Stage-in input data to compute environment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myself@datastore.com:/data/input.txt /scratch/input.txt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2) Run a serial job with an input and output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bin/pre-processing in=input.txt out=tmp.txt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3) Run a parallel job with the resulting data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bin/parallel-job in=tmp.txt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out_prefix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=output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4) Run a set of independent serial jobs in parallel – scheduling by hand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 `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0 $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`; do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bin/integrity-check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&amp;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5) While those are running, get metadata and run another serial job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=`date +%s`</a:t>
            </a:r>
            <a:endParaRPr lang="en-US" sz="1800" b="1" dirty="0" smtClean="0"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bin/merge prefix=output out=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cs typeface="Courier New" pitchFamily="49" charset="0"/>
              </a:rPr>
              <a:t>6) Finally, stage results back to permanent storage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/scratch/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myself@datastore.com:/data/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 bwMode="auto">
          <a:xfrm>
            <a:off x="3584354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schematic of shell 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5</a:t>
            </a:fld>
            <a:endParaRPr lang="en-US" sz="120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81000" y="2840666"/>
            <a:ext cx="8534400" cy="0"/>
          </a:xfrm>
          <a:prstGeom prst="line">
            <a:avLst/>
          </a:prstGeom>
          <a:solidFill>
            <a:srgbClr val="BABEB6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04800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724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stage-in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0132" y="4584402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parallel-job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 bwMode="auto">
          <a:xfrm>
            <a:off x="1944577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19600" y="57912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24132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50820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pre-processing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705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merge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10132" y="4692888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stage-out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601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date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 bwMode="auto">
          <a:xfrm>
            <a:off x="6019800" y="2971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9165" y="3090532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integrity-check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1000" y="1447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234309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input.txt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2192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input.txt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386709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tmp.txt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68969" y="39180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output.*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447800" y="2971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48000" y="2971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495800" y="29718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572000" y="30480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48200" y="31242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29400" y="55626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00800" y="6444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output.$ts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5438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output.$ts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7772400" y="1447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Arrow Connector 45"/>
          <p:cNvCxnSpPr>
            <a:stCxn id="24" idx="2"/>
          </p:cNvCxnSpPr>
          <p:nvPr/>
        </p:nvCxnSpPr>
        <p:spPr bwMode="auto">
          <a:xfrm>
            <a:off x="800100" y="2712422"/>
            <a:ext cx="38100" cy="1783378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219200" y="4191000"/>
            <a:ext cx="381000" cy="35022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981200" y="41910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2895600" y="4191000"/>
            <a:ext cx="304800" cy="35022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657600" y="41910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4572000" y="4233532"/>
            <a:ext cx="304800" cy="3048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231842" y="4243157"/>
            <a:ext cx="254558" cy="362511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Straight Arrow Connector 64"/>
          <p:cNvCxnSpPr>
            <a:endCxn id="22" idx="2"/>
          </p:cNvCxnSpPr>
          <p:nvPr/>
        </p:nvCxnSpPr>
        <p:spPr bwMode="auto">
          <a:xfrm>
            <a:off x="5334000" y="3429000"/>
            <a:ext cx="685800" cy="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5419064" y="5334000"/>
            <a:ext cx="295936" cy="490868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6559141" y="5202866"/>
            <a:ext cx="298859" cy="359734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7239000" y="51816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8153400" y="2667000"/>
            <a:ext cx="0" cy="18288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executions with dependencies</a:t>
            </a:r>
            <a:endParaRPr lang="en-US" dirty="0" smtClean="0"/>
          </a:p>
          <a:p>
            <a:pPr lvl="1"/>
            <a:r>
              <a:rPr lang="en-US" dirty="0" smtClean="0"/>
              <a:t>Specify a series of tasks to run</a:t>
            </a:r>
          </a:p>
          <a:p>
            <a:pPr lvl="1"/>
            <a:r>
              <a:rPr lang="en-US" dirty="0" smtClean="0"/>
              <a:t>Outputs </a:t>
            </a:r>
            <a:r>
              <a:rPr lang="en-US" dirty="0" smtClean="0"/>
              <a:t>from one task may be inputs for another</a:t>
            </a:r>
          </a:p>
          <a:p>
            <a:r>
              <a:rPr lang="en-US" dirty="0" smtClean="0"/>
              <a:t>Task </a:t>
            </a:r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Some tasks may be able to run in parallel with other tasks</a:t>
            </a:r>
          </a:p>
          <a:p>
            <a:r>
              <a:rPr lang="en-US" dirty="0" smtClean="0"/>
              <a:t>Resource </a:t>
            </a:r>
            <a:r>
              <a:rPr lang="en-US" dirty="0" smtClean="0"/>
              <a:t>provisioning (getting </a:t>
            </a:r>
            <a:r>
              <a:rPr lang="en-US" dirty="0" smtClean="0"/>
              <a:t>processors)</a:t>
            </a:r>
            <a:endParaRPr lang="en-US" dirty="0" smtClean="0"/>
          </a:p>
          <a:p>
            <a:pPr lvl="1"/>
            <a:r>
              <a:rPr lang="en-US" dirty="0" smtClean="0"/>
              <a:t>Computational resources are needed to run jobs </a:t>
            </a:r>
            <a:r>
              <a:rPr lang="en-US" dirty="0" smtClean="0"/>
              <a:t>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6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Elements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and provenance</a:t>
            </a:r>
          </a:p>
          <a:p>
            <a:pPr lvl="1"/>
            <a:r>
              <a:rPr lang="en-US" dirty="0" smtClean="0"/>
              <a:t>When was a task run?</a:t>
            </a:r>
          </a:p>
          <a:p>
            <a:pPr lvl="1"/>
            <a:r>
              <a:rPr lang="en-US" dirty="0" smtClean="0"/>
              <a:t>Key parameters and inputs</a:t>
            </a:r>
            <a:endParaRPr lang="en-US" dirty="0"/>
          </a:p>
          <a:p>
            <a:r>
              <a:rPr lang="en-US" dirty="0" smtClean="0"/>
              <a:t>File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Input files must be present for task to run</a:t>
            </a:r>
          </a:p>
          <a:p>
            <a:pPr lvl="1"/>
            <a:r>
              <a:rPr lang="en-US" dirty="0"/>
              <a:t>Output files may need to be archived elsewhere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43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help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executions with dependencies</a:t>
            </a:r>
            <a:endParaRPr lang="en-US" dirty="0" smtClean="0"/>
          </a:p>
          <a:p>
            <a:pPr lvl="1"/>
            <a:r>
              <a:rPr lang="en-US" dirty="0" smtClean="0"/>
              <a:t>What if something fails in the middle?</a:t>
            </a:r>
          </a:p>
          <a:p>
            <a:pPr lvl="1"/>
            <a:r>
              <a:rPr lang="en-US" dirty="0" smtClean="0"/>
              <a:t>Dependencies may be complex</a:t>
            </a:r>
            <a:endParaRPr lang="en-US" dirty="0" smtClean="0"/>
          </a:p>
          <a:p>
            <a:r>
              <a:rPr lang="en-US" dirty="0" smtClean="0"/>
              <a:t>Task scheduling</a:t>
            </a:r>
          </a:p>
          <a:p>
            <a:pPr lvl="1"/>
            <a:r>
              <a:rPr lang="en-US" dirty="0" smtClean="0"/>
              <a:t>Minimize execution time while preserving </a:t>
            </a:r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May have many tasks to run</a:t>
            </a:r>
            <a:endParaRPr lang="en-US" dirty="0" smtClean="0"/>
          </a:p>
          <a:p>
            <a:r>
              <a:rPr lang="en-US" dirty="0" smtClean="0"/>
              <a:t>Resource provisioning</a:t>
            </a:r>
          </a:p>
          <a:p>
            <a:pPr lvl="1"/>
            <a:r>
              <a:rPr lang="en-US" dirty="0" smtClean="0"/>
              <a:t>May want to run across multiple systems</a:t>
            </a:r>
          </a:p>
          <a:p>
            <a:pPr lvl="1"/>
            <a:r>
              <a:rPr lang="en-US" dirty="0" smtClean="0"/>
              <a:t>How to match processors to work?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8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</a:t>
            </a:r>
            <a:r>
              <a:rPr lang="en-US" dirty="0" smtClean="0"/>
              <a:t>and provenance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/>
              <a:t>capture and </a:t>
            </a:r>
            <a:r>
              <a:rPr lang="en-US" dirty="0" smtClean="0"/>
              <a:t>track</a:t>
            </a:r>
          </a:p>
          <a:p>
            <a:pPr lvl="1"/>
            <a:r>
              <a:rPr lang="en-US" dirty="0" smtClean="0"/>
              <a:t>Where did my task run?  How long did it take?</a:t>
            </a:r>
          </a:p>
          <a:p>
            <a:pPr lvl="1"/>
            <a:r>
              <a:rPr lang="en-US" dirty="0" smtClean="0"/>
              <a:t>What were the inputs and parameters?</a:t>
            </a:r>
          </a:p>
          <a:p>
            <a:pPr lvl="1"/>
            <a:r>
              <a:rPr lang="en-US" dirty="0" smtClean="0"/>
              <a:t>What versions of code were used?</a:t>
            </a:r>
          </a:p>
          <a:p>
            <a:r>
              <a:rPr lang="en-US" dirty="0" smtClean="0"/>
              <a:t>File management</a:t>
            </a:r>
            <a:endParaRPr lang="en-US" dirty="0"/>
          </a:p>
          <a:p>
            <a:pPr lvl="1"/>
            <a:r>
              <a:rPr lang="en-US" dirty="0"/>
              <a:t>Make sure inputs are available for tasks</a:t>
            </a:r>
          </a:p>
          <a:p>
            <a:pPr lvl="1"/>
            <a:r>
              <a:rPr lang="en-US" dirty="0"/>
              <a:t>Archive output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You have a workflow already – are there manual steps?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140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CEC.new.bann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FF00FF"/>
      </a:hlink>
      <a:folHlink>
        <a:srgbClr val="0000FF"/>
      </a:folHlink>
    </a:clrScheme>
    <a:fontScheme name="2_SCEC.new.bann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BEB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BEB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SCEC.new.bann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EC.new.bann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27110</TotalTime>
  <Words>1142</Words>
  <Application>Microsoft Office PowerPoint</Application>
  <PresentationFormat>On-screen Show (4:3)</PresentationFormat>
  <Paragraphs>244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2_SCEC.new.banner</vt:lpstr>
      <vt:lpstr>Overview of Workflows: Why Use Them?</vt:lpstr>
      <vt:lpstr>Overview</vt:lpstr>
      <vt:lpstr>Workflow Definition</vt:lpstr>
      <vt:lpstr>Sample Workflow</vt:lpstr>
      <vt:lpstr>Workflow schematic of shell script</vt:lpstr>
      <vt:lpstr>Workflow Elements</vt:lpstr>
      <vt:lpstr>Workflow Elements (cont.)</vt:lpstr>
      <vt:lpstr>What do we need help with?</vt:lpstr>
      <vt:lpstr>PowerPoint Presentation</vt:lpstr>
      <vt:lpstr>Workflow Tools</vt:lpstr>
      <vt:lpstr>Problems Workflow Tools Solve</vt:lpstr>
      <vt:lpstr>Workflow Workshop</vt:lpstr>
      <vt:lpstr>How to select a workflow tool</vt:lpstr>
      <vt:lpstr>Interface</vt:lpstr>
      <vt:lpstr>Workload</vt:lpstr>
      <vt:lpstr>Community</vt:lpstr>
      <vt:lpstr>Push vs. Pull</vt:lpstr>
      <vt:lpstr>Push</vt:lpstr>
      <vt:lpstr>Pull</vt:lpstr>
      <vt:lpstr>Why should you use workflow tools?</vt:lpstr>
      <vt:lpstr>Thoughts from my workflow experience</vt:lpstr>
      <vt:lpstr>Questions?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SCEC/CME Architecture</dc:title>
  <dc:creator>Philip Maechling</dc:creator>
  <cp:lastModifiedBy>Scott Callaghan</cp:lastModifiedBy>
  <cp:revision>1500</cp:revision>
  <cp:lastPrinted>2016-06-28T10:18:49Z</cp:lastPrinted>
  <dcterms:created xsi:type="dcterms:W3CDTF">2002-10-09T15:30:27Z</dcterms:created>
  <dcterms:modified xsi:type="dcterms:W3CDTF">2016-08-08T21:19:43Z</dcterms:modified>
</cp:coreProperties>
</file>