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17"/>
  </p:notesMasterIdLst>
  <p:sldIdLst>
    <p:sldId id="258" r:id="rId2"/>
    <p:sldId id="268" r:id="rId3"/>
    <p:sldId id="267" r:id="rId4"/>
    <p:sldId id="390" r:id="rId5"/>
    <p:sldId id="391" r:id="rId6"/>
    <p:sldId id="404" r:id="rId7"/>
    <p:sldId id="392" r:id="rId8"/>
    <p:sldId id="393" r:id="rId9"/>
    <p:sldId id="394" r:id="rId10"/>
    <p:sldId id="395" r:id="rId11"/>
    <p:sldId id="396" r:id="rId12"/>
    <p:sldId id="401" r:id="rId13"/>
    <p:sldId id="398" r:id="rId14"/>
    <p:sldId id="399" r:id="rId15"/>
    <p:sldId id="402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ott Callaghan" initials="SC" lastIdx="1" clrIdx="0">
    <p:extLst>
      <p:ext uri="{19B8F6BF-5375-455C-9EA6-DF929625EA0E}">
        <p15:presenceInfo xmlns:p15="http://schemas.microsoft.com/office/powerpoint/2012/main" userId="Scott Callag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13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cf0208487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cf0208487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6f3df5416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6f3df5416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289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718225"/>
            <a:ext cx="9144000" cy="441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14607" y="744575"/>
            <a:ext cx="7316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914600" y="2834125"/>
            <a:ext cx="73167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0" y="4943989"/>
            <a:ext cx="548700" cy="1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2"/>
          </p:nvPr>
        </p:nvSpPr>
        <p:spPr>
          <a:xfrm>
            <a:off x="914600" y="3626725"/>
            <a:ext cx="73167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2828" y="45204"/>
            <a:ext cx="613775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/>
        </p:nvSpPr>
        <p:spPr>
          <a:xfrm>
            <a:off x="775903" y="286675"/>
            <a:ext cx="26205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endParaRPr sz="1000" b="1" i="1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4944000"/>
            <a:ext cx="9144000" cy="19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0" y="0"/>
            <a:ext cx="9144000" cy="80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1057475" y="164488"/>
            <a:ext cx="702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11700" y="1041400"/>
            <a:ext cx="8520600" cy="3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72450" y="4943989"/>
            <a:ext cx="548700" cy="1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" name="Google Shape;2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6688" y="175573"/>
            <a:ext cx="527940" cy="55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>
            <a:spLocks noGrp="1"/>
          </p:cNvSpPr>
          <p:nvPr>
            <p:ph type="subTitle" idx="2"/>
          </p:nvPr>
        </p:nvSpPr>
        <p:spPr>
          <a:xfrm>
            <a:off x="114569" y="4944000"/>
            <a:ext cx="3078900" cy="1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8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0" y="4944000"/>
            <a:ext cx="9144000" cy="19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041400"/>
            <a:ext cx="3999900" cy="3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041400"/>
            <a:ext cx="3999900" cy="3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0" y="4943989"/>
            <a:ext cx="548700" cy="1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0"/>
            <a:ext cx="9144000" cy="80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1057475" y="164488"/>
            <a:ext cx="702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6688" y="175573"/>
            <a:ext cx="527940" cy="55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114569" y="4944000"/>
            <a:ext cx="3078900" cy="1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472450" y="4943989"/>
            <a:ext cx="548700" cy="1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7" name="Google Shape;57;p8"/>
          <p:cNvCxnSpPr/>
          <p:nvPr/>
        </p:nvCxnSpPr>
        <p:spPr>
          <a:xfrm>
            <a:off x="5029775" y="647875"/>
            <a:ext cx="6912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409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0" y="4943989"/>
            <a:ext cx="548700" cy="1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"/>
          <p:cNvSpPr txBox="1">
            <a:spLocks noGrp="1"/>
          </p:cNvSpPr>
          <p:nvPr>
            <p:ph type="ctrTitle"/>
          </p:nvPr>
        </p:nvSpPr>
        <p:spPr>
          <a:xfrm>
            <a:off x="914607" y="744575"/>
            <a:ext cx="7453538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Managing Simulated Data Products from the CyberShake PSHA Platform</a:t>
            </a:r>
            <a:endParaRPr dirty="0"/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1"/>
          </p:nvPr>
        </p:nvSpPr>
        <p:spPr>
          <a:xfrm>
            <a:off x="914600" y="2834125"/>
            <a:ext cx="73167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 dirty="0"/>
              <a:t>Scott Callaghan (SCEC) &amp; the CyberShake Collaboration</a:t>
            </a:r>
            <a:endParaRPr sz="1800" dirty="0"/>
          </a:p>
        </p:txBody>
      </p:sp>
      <p:pic>
        <p:nvPicPr>
          <p:cNvPr id="208" name="Google Shape;20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6658" y="245898"/>
            <a:ext cx="568127" cy="22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7121" y="208999"/>
            <a:ext cx="358129" cy="301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7666" y="221894"/>
            <a:ext cx="772736" cy="27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35518" y="209000"/>
            <a:ext cx="772731" cy="30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7">
            <a:alphaModFix/>
          </a:blip>
          <a:srcRect r="11237"/>
          <a:stretch/>
        </p:blipFill>
        <p:spPr>
          <a:xfrm>
            <a:off x="8196066" y="221890"/>
            <a:ext cx="243144" cy="275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91349" y="245906"/>
            <a:ext cx="900655" cy="22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40703" y="241139"/>
            <a:ext cx="772739" cy="272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3"/>
          <p:cNvPicPr preferRelativeResize="0"/>
          <p:nvPr/>
        </p:nvPicPr>
        <p:blipFill rotWithShape="1">
          <a:blip r:embed="rId10">
            <a:alphaModFix/>
          </a:blip>
          <a:srcRect l="33748"/>
          <a:stretch/>
        </p:blipFill>
        <p:spPr>
          <a:xfrm>
            <a:off x="8527026" y="276345"/>
            <a:ext cx="358125" cy="16703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3"/>
          <p:cNvSpPr txBox="1">
            <a:spLocks noGrp="1"/>
          </p:cNvSpPr>
          <p:nvPr>
            <p:ph type="subTitle" idx="2"/>
          </p:nvPr>
        </p:nvSpPr>
        <p:spPr>
          <a:xfrm>
            <a:off x="914600" y="3626725"/>
            <a:ext cx="73167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September 2, 2024</a:t>
            </a: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 b="0" dirty="0"/>
              <a:t>Geo-INQUIRE Workshop on Data Lakes</a:t>
            </a: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 b="0" dirty="0"/>
              <a:t>scottcal@usc.edu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96FE7-D173-4E35-A068-0FAF8903E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Challenge: Identify and Deliver Data Subsets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DAE24-B362-456B-9471-B66F9B4FF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81928"/>
            <a:ext cx="8520600" cy="3863750"/>
          </a:xfrm>
        </p:spPr>
        <p:txBody>
          <a:bodyPr>
            <a:normAutofit/>
          </a:bodyPr>
          <a:lstStyle/>
          <a:p>
            <a:r>
              <a:rPr lang="en-US" dirty="0"/>
              <a:t>Size of the dataset makes full download difficult</a:t>
            </a:r>
          </a:p>
          <a:p>
            <a:pPr marL="803275" lvl="1"/>
            <a:r>
              <a:rPr lang="en-US" dirty="0"/>
              <a:t>Most users don’t need it all anyway</a:t>
            </a:r>
          </a:p>
          <a:p>
            <a:pPr marL="803275" lvl="1"/>
            <a:r>
              <a:rPr lang="en-US" dirty="0"/>
              <a:t>Query interface needed to help users select subsets</a:t>
            </a:r>
          </a:p>
          <a:p>
            <a:pPr>
              <a:spcBef>
                <a:spcPts val="600"/>
              </a:spcBef>
            </a:pPr>
            <a:r>
              <a:rPr lang="en-US" dirty="0"/>
              <a:t>Metadata must be delivered with data products</a:t>
            </a:r>
          </a:p>
          <a:p>
            <a:pPr marL="803275" lvl="1"/>
            <a:r>
              <a:rPr lang="en-US" dirty="0"/>
              <a:t>Documentation necessary</a:t>
            </a:r>
          </a:p>
          <a:p>
            <a:pPr>
              <a:spcBef>
                <a:spcPts val="600"/>
              </a:spcBef>
            </a:pPr>
            <a:r>
              <a:rPr lang="en-US" dirty="0"/>
              <a:t>Developed CyberShake Data Access Tool</a:t>
            </a:r>
          </a:p>
          <a:p>
            <a:pPr marL="803275" lvl="1"/>
            <a:r>
              <a:rPr lang="en-US" dirty="0"/>
              <a:t>Python-based, open source</a:t>
            </a:r>
          </a:p>
          <a:p>
            <a:pPr marL="803275" lvl="1"/>
            <a:r>
              <a:rPr lang="en-US" dirty="0"/>
              <a:t>Prompts users with questions to create filters</a:t>
            </a:r>
          </a:p>
          <a:p>
            <a:pPr marL="803275" lvl="1"/>
            <a:r>
              <a:rPr lang="en-US" dirty="0"/>
              <a:t>Users can bypass interactive components for</a:t>
            </a:r>
            <a:br>
              <a:rPr lang="en-US" dirty="0"/>
            </a:br>
            <a:r>
              <a:rPr lang="en-US" dirty="0"/>
              <a:t>use with scripting</a:t>
            </a:r>
          </a:p>
          <a:p>
            <a:pPr marL="803275" lvl="1"/>
            <a:r>
              <a:rPr lang="en-US" dirty="0"/>
              <a:t>Delivers database products, seismograms,</a:t>
            </a:r>
            <a:br>
              <a:rPr lang="en-US" dirty="0"/>
            </a:br>
            <a:r>
              <a:rPr lang="en-US" dirty="0"/>
              <a:t>and seismic metadata</a:t>
            </a:r>
          </a:p>
          <a:p>
            <a:pPr marL="803275" lvl="1"/>
            <a:r>
              <a:rPr lang="en-US" dirty="0"/>
              <a:t>https://github.com/SCECcode/cs-data-tools/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A46FB-1CAD-4024-AB9B-BEC8D44F82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D172F69-A6D3-45B0-96C1-F730EA477CB4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-US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lang="en-US"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Picture 5" descr="A diagram of data processing&#10;&#10;Description automatically generated">
            <a:extLst>
              <a:ext uri="{FF2B5EF4-FFF2-40B4-BE49-F238E27FC236}">
                <a16:creationId xmlns:a16="http://schemas.microsoft.com/office/drawing/2014/main" id="{044748F4-537F-425E-940D-1D9ECC86D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068" y="1955180"/>
            <a:ext cx="3817609" cy="294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9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3CF54-9163-44FB-92E4-B4804F1FA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474" y="164488"/>
            <a:ext cx="7179269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Challenge: On-Demand Data Products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D587D-6348-45DC-AD73-A9859417D3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all possible data products are created at study time</a:t>
            </a:r>
          </a:p>
          <a:p>
            <a:pPr>
              <a:spcBef>
                <a:spcPts val="600"/>
              </a:spcBef>
            </a:pPr>
            <a:r>
              <a:rPr lang="en-US" dirty="0"/>
              <a:t>Rupture slip time histories</a:t>
            </a:r>
          </a:p>
          <a:p>
            <a:pPr>
              <a:spcBef>
                <a:spcPts val="600"/>
              </a:spcBef>
            </a:pPr>
            <a:r>
              <a:rPr lang="en-US" dirty="0"/>
              <a:t>Synthetic </a:t>
            </a:r>
            <a:r>
              <a:rPr lang="en-US" dirty="0" err="1"/>
              <a:t>ShakeMaps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err="1"/>
              <a:t>Disaggregations</a:t>
            </a:r>
            <a:r>
              <a:rPr lang="en-US" dirty="0"/>
              <a:t> at additional return periods</a:t>
            </a:r>
          </a:p>
          <a:p>
            <a:pPr>
              <a:spcBef>
                <a:spcPts val="600"/>
              </a:spcBef>
            </a:pPr>
            <a:r>
              <a:rPr lang="en-US" dirty="0"/>
              <a:t>Intensity measures on disk, but not in database</a:t>
            </a:r>
          </a:p>
          <a:p>
            <a:pPr>
              <a:spcBef>
                <a:spcPts val="600"/>
              </a:spcBef>
            </a:pPr>
            <a:r>
              <a:rPr lang="en-US" dirty="0"/>
              <a:t>How to support user generation of data products?  Gateway?  </a:t>
            </a:r>
            <a:r>
              <a:rPr lang="en-US" dirty="0" err="1"/>
              <a:t>Quakeworx</a:t>
            </a:r>
            <a:r>
              <a:rPr lang="en-US" dirty="0"/>
              <a:t>?  No implemented solution to this challenge yet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F1172-65E7-4102-9882-C03D1D2185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A224044-4943-4FF2-879C-B9FFD69945C0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-US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lang="en-US"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06079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9174-6FE6-4AB2-B1F9-97903AE9B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Challenge: Human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7032F-C2A7-43E0-AF0A-57F6AB78A3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Difficult to obtain funding for scientific software development in the US</a:t>
            </a:r>
          </a:p>
          <a:p>
            <a:pPr>
              <a:spcBef>
                <a:spcPts val="600"/>
              </a:spcBef>
            </a:pPr>
            <a:r>
              <a:rPr lang="en-US" dirty="0"/>
              <a:t>Limited resources for facilitating delivery of data products to users</a:t>
            </a:r>
          </a:p>
          <a:p>
            <a:pPr lvl="1"/>
            <a:r>
              <a:rPr lang="en-US" dirty="0"/>
              <a:t>Minimize CyberShake developer involvement</a:t>
            </a:r>
          </a:p>
          <a:p>
            <a:pPr lvl="1"/>
            <a:r>
              <a:rPr lang="en-US" dirty="0"/>
              <a:t>Easy-to-use interfaces</a:t>
            </a:r>
          </a:p>
          <a:p>
            <a:pPr lvl="1"/>
            <a:r>
              <a:rPr lang="en-US" dirty="0"/>
              <a:t>Documentation, tutorials</a:t>
            </a:r>
          </a:p>
          <a:p>
            <a:pPr lvl="1"/>
            <a:r>
              <a:rPr lang="en-US" dirty="0"/>
              <a:t>Extensible</a:t>
            </a:r>
          </a:p>
          <a:p>
            <a:pPr>
              <a:spcBef>
                <a:spcPts val="600"/>
              </a:spcBef>
            </a:pPr>
            <a:r>
              <a:rPr lang="en-US" dirty="0"/>
              <a:t>Balance between targeting new scientific milestones and improving usefulness of existing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D507F-D057-4E72-8274-BB1D75A455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718883C-C9F3-4DBF-B35C-9DE3FD1A812A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-US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lang="en-US"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38406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A6F51-1346-4200-B07A-F9B47B20D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Looking Ahead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0FCD0-3AC9-4BE0-B82A-28DAC8310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Study 24.8 to finish in about 2 months</a:t>
            </a:r>
          </a:p>
          <a:p>
            <a:pPr>
              <a:spcBef>
                <a:spcPts val="600"/>
              </a:spcBef>
            </a:pPr>
            <a:r>
              <a:rPr lang="en-US" dirty="0"/>
              <a:t>CyberShake data lakes will continue to grow</a:t>
            </a:r>
          </a:p>
          <a:p>
            <a:pPr lvl="1"/>
            <a:r>
              <a:rPr lang="en-US" dirty="0"/>
              <a:t>2 Hz deterministic runs targeted for 2025</a:t>
            </a:r>
          </a:p>
          <a:p>
            <a:pPr lvl="1"/>
            <a:r>
              <a:rPr lang="en-US" dirty="0"/>
              <a:t>Integrate non-linear forward simulations</a:t>
            </a:r>
          </a:p>
          <a:p>
            <a:pPr lvl="1"/>
            <a:r>
              <a:rPr lang="en-US" dirty="0"/>
              <a:t>Quantify uncertainty of velocity model and high-frequency codes through additional simulations</a:t>
            </a:r>
          </a:p>
          <a:p>
            <a:pPr>
              <a:spcBef>
                <a:spcPts val="600"/>
              </a:spcBef>
            </a:pPr>
            <a:r>
              <a:rPr lang="en-US" dirty="0"/>
              <a:t>Looking for ways to remove barriers to usage</a:t>
            </a:r>
          </a:p>
          <a:p>
            <a:pPr lvl="1"/>
            <a:r>
              <a:rPr lang="en-US" dirty="0"/>
              <a:t>Improved documentation</a:t>
            </a:r>
          </a:p>
          <a:p>
            <a:pPr lvl="1"/>
            <a:r>
              <a:rPr lang="en-US" dirty="0"/>
              <a:t>Migration to </a:t>
            </a:r>
            <a:r>
              <a:rPr lang="en-US" dirty="0" err="1"/>
              <a:t>DesignSafe</a:t>
            </a:r>
            <a:r>
              <a:rPr lang="en-US" dirty="0"/>
              <a:t> (DOI, access to </a:t>
            </a:r>
            <a:r>
              <a:rPr lang="en-US" dirty="0" err="1"/>
              <a:t>DesignSafe</a:t>
            </a:r>
            <a:r>
              <a:rPr lang="en-US" dirty="0"/>
              <a:t> tools)</a:t>
            </a:r>
          </a:p>
          <a:p>
            <a:pPr lvl="1"/>
            <a:r>
              <a:rPr lang="en-US" dirty="0"/>
              <a:t>Increase awareness in potential users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849EF-81B0-455B-8AD9-38E7AC4AAC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FEC6283-8C48-4745-B8CA-CDD0EA6D8A42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08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FAC19-C2BC-4B34-B073-DDB48AE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475" y="164488"/>
            <a:ext cx="7650756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Collaboration and Standardization Opportunities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283CA-2552-4AB8-B9FD-8146EAB87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41399"/>
            <a:ext cx="8520600" cy="3686717"/>
          </a:xfrm>
        </p:spPr>
        <p:txBody>
          <a:bodyPr>
            <a:normAutofit/>
          </a:bodyPr>
          <a:lstStyle/>
          <a:p>
            <a:r>
              <a:rPr lang="en-US" dirty="0"/>
              <a:t>File formats + converters</a:t>
            </a:r>
          </a:p>
          <a:p>
            <a:pPr lvl="1"/>
            <a:r>
              <a:rPr lang="en-US" dirty="0"/>
              <a:t>CyberShake uses custom binary data formats</a:t>
            </a:r>
          </a:p>
          <a:p>
            <a:pPr lvl="1"/>
            <a:r>
              <a:rPr lang="en-US" dirty="0"/>
              <a:t>Move to more common format? (HDF5, ASDF, …)?</a:t>
            </a:r>
          </a:p>
          <a:p>
            <a:pPr lvl="1"/>
            <a:r>
              <a:rPr lang="en-US" dirty="0"/>
              <a:t>Regardless of format, standard converters will be needed</a:t>
            </a:r>
          </a:p>
          <a:p>
            <a:pPr>
              <a:spcBef>
                <a:spcPts val="600"/>
              </a:spcBef>
            </a:pPr>
            <a:r>
              <a:rPr lang="en-US" dirty="0"/>
              <a:t>Capture and distribution of simulation parameters</a:t>
            </a:r>
          </a:p>
          <a:p>
            <a:pPr lvl="1"/>
            <a:r>
              <a:rPr lang="en-US" dirty="0"/>
              <a:t>Identify standard simulation parameters that are:</a:t>
            </a:r>
          </a:p>
          <a:p>
            <a:pPr lvl="2"/>
            <a:r>
              <a:rPr lang="en-US" dirty="0"/>
              <a:t>Of interest to users</a:t>
            </a:r>
          </a:p>
          <a:p>
            <a:pPr lvl="2"/>
            <a:r>
              <a:rPr lang="en-US" dirty="0"/>
              <a:t>Needed for reproducibility</a:t>
            </a:r>
          </a:p>
          <a:p>
            <a:pPr lvl="1"/>
            <a:r>
              <a:rPr lang="en-US" dirty="0"/>
              <a:t>Distribute along with other metadata when data is delivered</a:t>
            </a:r>
          </a:p>
          <a:p>
            <a:pPr>
              <a:spcBef>
                <a:spcPts val="600"/>
              </a:spcBef>
            </a:pPr>
            <a:r>
              <a:rPr lang="en-US" dirty="0"/>
              <a:t>What level of reproducibility do we seek?</a:t>
            </a:r>
          </a:p>
          <a:p>
            <a:pPr>
              <a:spcBef>
                <a:spcPts val="600"/>
              </a:spcBef>
            </a:pPr>
            <a:r>
              <a:rPr lang="en-US" dirty="0"/>
              <a:t>If formats and metadata are similar, opportunities for common tools</a:t>
            </a:r>
          </a:p>
          <a:p>
            <a:pPr lvl="1"/>
            <a:r>
              <a:rPr lang="en-US" dirty="0"/>
              <a:t>Single point-of-entry for users to access multiple data lakes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1C72A-10B9-4B80-BF76-14AE7B3A43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3A6D94D-68EB-4535-AE6A-85FD41CBB3D0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12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52B9B-DC69-4737-AD5F-A9C9EC3F1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6818B-8C94-4109-ACDB-97FEE0537B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E7D5AB-CC5D-4998-A552-63904A3EFA0D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Google Shape;140;p11">
            <a:extLst>
              <a:ext uri="{FF2B5EF4-FFF2-40B4-BE49-F238E27FC236}">
                <a16:creationId xmlns:a16="http://schemas.microsoft.com/office/drawing/2014/main" id="{1CA0A99C-7AB9-4B67-BF83-9F2C9E59E29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53029" y="1259410"/>
            <a:ext cx="1427321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44;p11">
            <a:extLst>
              <a:ext uri="{FF2B5EF4-FFF2-40B4-BE49-F238E27FC236}">
                <a16:creationId xmlns:a16="http://schemas.microsoft.com/office/drawing/2014/main" id="{FDCB7EFF-83B0-49EF-8EDA-1017562338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11237"/>
          <a:stretch/>
        </p:blipFill>
        <p:spPr>
          <a:xfrm>
            <a:off x="7655442" y="1090833"/>
            <a:ext cx="938580" cy="1065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45;p11">
            <a:extLst>
              <a:ext uri="{FF2B5EF4-FFF2-40B4-BE49-F238E27FC236}">
                <a16:creationId xmlns:a16="http://schemas.microsoft.com/office/drawing/2014/main" id="{C5C33C1E-B51D-472E-B296-DA330878D24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800" y="2571750"/>
            <a:ext cx="2489887" cy="630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5436ECEA-D566-46DE-AB00-E6777D1BA5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779" y="2713258"/>
            <a:ext cx="2500978" cy="420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9" descr="isi_logo_red_large">
            <a:extLst>
              <a:ext uri="{FF2B5EF4-FFF2-40B4-BE49-F238E27FC236}">
                <a16:creationId xmlns:a16="http://schemas.microsoft.com/office/drawing/2014/main" id="{058C1E3D-96EF-44B5-9C6B-C35E53BC1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9436" y="2640872"/>
            <a:ext cx="1089764" cy="69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C153A85-C1D8-4D2A-BFB8-4148413A69F4}"/>
              </a:ext>
            </a:extLst>
          </p:cNvPr>
          <p:cNvGrpSpPr/>
          <p:nvPr/>
        </p:nvGrpSpPr>
        <p:grpSpPr>
          <a:xfrm>
            <a:off x="7024659" y="4126727"/>
            <a:ext cx="1856768" cy="594492"/>
            <a:chOff x="-914400" y="852134"/>
            <a:chExt cx="6515100" cy="20859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1C451E9-23BD-4227-A301-84E7BC2D22E5}"/>
                </a:ext>
              </a:extLst>
            </p:cNvPr>
            <p:cNvSpPr/>
            <p:nvPr/>
          </p:nvSpPr>
          <p:spPr bwMode="auto">
            <a:xfrm>
              <a:off x="-914400" y="852134"/>
              <a:ext cx="6172200" cy="1774030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4" name="Picture 2" descr="https://pegasus.isi.edu/wordpress/wp-content/uploads/2015/10/logo.png">
              <a:extLst>
                <a:ext uri="{FF2B5EF4-FFF2-40B4-BE49-F238E27FC236}">
                  <a16:creationId xmlns:a16="http://schemas.microsoft.com/office/drawing/2014/main" id="{E9ABCEA1-B233-473E-A3D7-122873B5E8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0" y="852134"/>
              <a:ext cx="6362700" cy="2085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56D7D63-45AF-46A2-90DE-4980FED91B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19" y="4098862"/>
            <a:ext cx="4006316" cy="4914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0AC352-7539-4979-A1FC-F4CA308F4F1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2150" r="54390" b="16450"/>
          <a:stretch/>
        </p:blipFill>
        <p:spPr>
          <a:xfrm>
            <a:off x="780437" y="1090833"/>
            <a:ext cx="1992500" cy="8772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D5BB73-1D94-4154-AB3A-5EC62A0AC2F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7425" r="54715" b="22810"/>
          <a:stretch/>
        </p:blipFill>
        <p:spPr>
          <a:xfrm>
            <a:off x="4933373" y="4113531"/>
            <a:ext cx="1397645" cy="51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1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Bef>
                <a:spcPts val="600"/>
              </a:spcBef>
            </a:pPr>
            <a:r>
              <a:rPr lang="en-US" b="1" dirty="0"/>
              <a:t>CyberShake Overview</a:t>
            </a:r>
          </a:p>
          <a:p>
            <a:pPr marL="285750" indent="-285750">
              <a:spcBef>
                <a:spcPts val="600"/>
              </a:spcBef>
            </a:pPr>
            <a:r>
              <a:rPr lang="en-US" b="1" dirty="0"/>
              <a:t>Data and Metadata</a:t>
            </a:r>
          </a:p>
          <a:p>
            <a:pPr marL="285750" indent="-285750">
              <a:spcBef>
                <a:spcPts val="600"/>
              </a:spcBef>
            </a:pPr>
            <a:r>
              <a:rPr lang="en-US" b="1" dirty="0"/>
              <a:t>Current CyberShake milestones</a:t>
            </a:r>
          </a:p>
          <a:p>
            <a:pPr marL="285750" indent="-285750">
              <a:spcBef>
                <a:spcPts val="600"/>
              </a:spcBef>
            </a:pPr>
            <a:r>
              <a:rPr lang="en-US" b="1" dirty="0"/>
              <a:t>Data challenges (and solutions)</a:t>
            </a:r>
          </a:p>
          <a:p>
            <a:pPr marL="285750" indent="-285750">
              <a:spcBef>
                <a:spcPts val="600"/>
              </a:spcBef>
            </a:pPr>
            <a:r>
              <a:rPr lang="en-US" b="1" dirty="0"/>
              <a:t>What’s next?</a:t>
            </a:r>
          </a:p>
          <a:p>
            <a:pPr marL="285750" indent="-285750">
              <a:spcBef>
                <a:spcPts val="600"/>
              </a:spcBef>
            </a:pPr>
            <a:r>
              <a:rPr lang="en-US" b="1" dirty="0"/>
              <a:t>Opportunities for collaboration</a:t>
            </a:r>
          </a:p>
          <a:p>
            <a:pPr marL="285750" indent="-285750"/>
            <a:endParaRPr lang="en-US" b="1" dirty="0"/>
          </a:p>
          <a:p>
            <a:pPr marL="285750" indent="-285750"/>
            <a:endParaRPr lang="en-US" b="1" dirty="0"/>
          </a:p>
        </p:txBody>
      </p:sp>
      <p:sp>
        <p:nvSpPr>
          <p:cNvPr id="229" name="Google Shape;229;p14"/>
          <p:cNvSpPr txBox="1">
            <a:spLocks noGrp="1"/>
          </p:cNvSpPr>
          <p:nvPr>
            <p:ph type="sldNum" idx="12"/>
          </p:nvPr>
        </p:nvSpPr>
        <p:spPr>
          <a:xfrm>
            <a:off x="8472450" y="4943989"/>
            <a:ext cx="548700" cy="1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30" name="Google Shape;230;p14"/>
          <p:cNvSpPr txBox="1"/>
          <p:nvPr/>
        </p:nvSpPr>
        <p:spPr>
          <a:xfrm>
            <a:off x="4939500" y="4942200"/>
            <a:ext cx="3307800" cy="2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 descr="A map of a large area&#10;&#10;Description automatically generated">
            <a:extLst>
              <a:ext uri="{FF2B5EF4-FFF2-40B4-BE49-F238E27FC236}">
                <a16:creationId xmlns:a16="http://schemas.microsoft.com/office/drawing/2014/main" id="{DCEEFACA-D968-4516-9158-2F64A907F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19" y="156441"/>
            <a:ext cx="42630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6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8A5065B-3E44-408B-AE5F-FDAE69B4A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CyberShake overview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4E1FEA6-0141-4DD8-B535-B19805F3A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041400"/>
            <a:ext cx="5304585" cy="3527400"/>
          </a:xfrm>
        </p:spPr>
        <p:txBody>
          <a:bodyPr>
            <a:normAutofit fontScale="92500"/>
          </a:bodyPr>
          <a:lstStyle/>
          <a:p>
            <a:pPr>
              <a:spcBef>
                <a:spcPts val="400"/>
              </a:spcBef>
            </a:pPr>
            <a:r>
              <a:rPr lang="en-US" dirty="0"/>
              <a:t>SCEC-developed 3D physics-based probabilistic seismic hazard analysis (PSHA) platform</a:t>
            </a:r>
          </a:p>
          <a:p>
            <a:pPr>
              <a:spcBef>
                <a:spcPts val="400"/>
              </a:spcBef>
            </a:pPr>
            <a:r>
              <a:rPr lang="en-US" dirty="0"/>
              <a:t>Earthquake rupture forecast (ERF) provides list of relevant events + probabilities</a:t>
            </a:r>
          </a:p>
          <a:p>
            <a:pPr>
              <a:spcBef>
                <a:spcPts val="400"/>
              </a:spcBef>
            </a:pPr>
            <a:r>
              <a:rPr lang="en-US" dirty="0"/>
              <a:t>Reciprocity-based approach to simulate low-frequency seismograms for sites of interest</a:t>
            </a:r>
          </a:p>
          <a:p>
            <a:pPr>
              <a:spcBef>
                <a:spcPts val="400"/>
              </a:spcBef>
            </a:pPr>
            <a:r>
              <a:rPr lang="en-US" dirty="0"/>
              <a:t>Intensity measures derived from seismograms</a:t>
            </a:r>
          </a:p>
          <a:p>
            <a:pPr>
              <a:spcBef>
                <a:spcPts val="400"/>
              </a:spcBef>
            </a:pPr>
            <a:r>
              <a:rPr lang="en-US" dirty="0"/>
              <a:t>Hazard results from sites interpolated for map</a:t>
            </a:r>
          </a:p>
          <a:p>
            <a:pPr>
              <a:spcBef>
                <a:spcPts val="400"/>
              </a:spcBef>
            </a:pPr>
            <a:r>
              <a:rPr lang="en-US" dirty="0"/>
              <a:t>Optional stochastic high-frequency simulations to produce broadband models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874863-C269-4646-B340-BA707E3313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18" name="Picture 17" descr="A map of a large area&#10;&#10;Description automatically generated with medium confidence">
            <a:extLst>
              <a:ext uri="{FF2B5EF4-FFF2-40B4-BE49-F238E27FC236}">
                <a16:creationId xmlns:a16="http://schemas.microsoft.com/office/drawing/2014/main" id="{DB9392CB-BA88-4A3C-A2FE-388B3BE357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3" r="5609" b="6111"/>
          <a:stretch/>
        </p:blipFill>
        <p:spPr>
          <a:xfrm>
            <a:off x="5673436" y="842963"/>
            <a:ext cx="3413413" cy="34803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9F4AE23-9BB8-48FB-ADAC-758CDB2AE4C0}"/>
              </a:ext>
            </a:extLst>
          </p:cNvPr>
          <p:cNvSpPr txBox="1"/>
          <p:nvPr/>
        </p:nvSpPr>
        <p:spPr>
          <a:xfrm>
            <a:off x="5934832" y="4292254"/>
            <a:ext cx="3209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Hazard map from most recent Southern California CyberShake Study, 22.12.  Each triangle is a site location.</a:t>
            </a:r>
          </a:p>
        </p:txBody>
      </p:sp>
      <p:sp>
        <p:nvSpPr>
          <p:cNvPr id="20" name="Google Shape;230;p14">
            <a:extLst>
              <a:ext uri="{FF2B5EF4-FFF2-40B4-BE49-F238E27FC236}">
                <a16:creationId xmlns:a16="http://schemas.microsoft.com/office/drawing/2014/main" id="{A7D66359-A6DF-42CD-A048-B9F11FE94BE7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14300" y="4943475"/>
            <a:ext cx="30797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77689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2148-911F-4CFC-B785-CDDAD5136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CyberShake Data Layers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6195D-0533-4BDF-9A7B-A10D859CD0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5F4E343-3F69-4B50-90B5-C2C7D558F3E8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-US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lang="en-US"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1CED3B84-F8B2-46E1-8C30-36609CFF3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1" b="22031"/>
          <a:stretch/>
        </p:blipFill>
        <p:spPr bwMode="auto">
          <a:xfrm>
            <a:off x="6429375" y="1079860"/>
            <a:ext cx="2157773" cy="169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1AF92E65-37C7-44D4-86D2-B3467E4CDD0C}"/>
              </a:ext>
            </a:extLst>
          </p:cNvPr>
          <p:cNvSpPr txBox="1">
            <a:spLocks/>
          </p:cNvSpPr>
          <p:nvPr/>
        </p:nvSpPr>
        <p:spPr>
          <a:xfrm>
            <a:off x="142875" y="4715794"/>
            <a:ext cx="990600" cy="171450"/>
          </a:xfrm>
          <a:prstGeom prst="rect">
            <a:avLst/>
          </a:prstGeom>
        </p:spPr>
        <p:txBody>
          <a:bodyPr vert="horz" lIns="68591" tIns="34296" rIns="68591" bIns="34296" rtlCol="0" anchor="ctr"/>
          <a:lstStyle>
            <a:defPPr>
              <a:defRPr lang="en-US"/>
            </a:defPPr>
            <a:lvl1pPr marL="0" algn="r" defTabSz="1097463" rtl="0" eaLnBrk="1" latinLnBrk="0" hangingPunct="1">
              <a:defRPr sz="1700" kern="12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731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463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6194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926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657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2389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1120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852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9CEC4-A8E1-4F11-A707-62DA653B13D9}" type="slidenum">
              <a:rPr lang="en-US" sz="1063"/>
              <a:pPr/>
              <a:t>4</a:t>
            </a:fld>
            <a:endParaRPr lang="en-US" sz="1188" dirty="0"/>
          </a:p>
        </p:txBody>
      </p:sp>
      <p:pic>
        <p:nvPicPr>
          <p:cNvPr id="32" name="Picture 2" descr="http://scec.usc.edu/scecwiki/images/8/84/CS_Map_2s_Study_15_4_marks.png">
            <a:extLst>
              <a:ext uri="{FF2B5EF4-FFF2-40B4-BE49-F238E27FC236}">
                <a16:creationId xmlns:a16="http://schemas.microsoft.com/office/drawing/2014/main" id="{37EF64F2-FBD0-4914-B7B1-D237B7866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889359"/>
            <a:ext cx="2537667" cy="229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0B50F34-B4BB-40BF-8F1F-1F2386BF33A6}"/>
              </a:ext>
            </a:extLst>
          </p:cNvPr>
          <p:cNvSpPr txBox="1"/>
          <p:nvPr/>
        </p:nvSpPr>
        <p:spPr>
          <a:xfrm>
            <a:off x="3567545" y="793826"/>
            <a:ext cx="219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Hazard Curve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5E62DA-16A5-4753-A6C1-82ECFFFABFEC}"/>
              </a:ext>
            </a:extLst>
          </p:cNvPr>
          <p:cNvSpPr txBox="1"/>
          <p:nvPr/>
        </p:nvSpPr>
        <p:spPr>
          <a:xfrm>
            <a:off x="6286500" y="793826"/>
            <a:ext cx="219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Disaggregation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867FD1-D3AB-4A96-B5BC-828B94EAD916}"/>
              </a:ext>
            </a:extLst>
          </p:cNvPr>
          <p:cNvSpPr txBox="1"/>
          <p:nvPr/>
        </p:nvSpPr>
        <p:spPr>
          <a:xfrm>
            <a:off x="3308999" y="4518312"/>
            <a:ext cx="271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Seismograms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0F8FD8-757D-4D00-B6C4-04CA50562ABA}"/>
              </a:ext>
            </a:extLst>
          </p:cNvPr>
          <p:cNvSpPr txBox="1"/>
          <p:nvPr/>
        </p:nvSpPr>
        <p:spPr>
          <a:xfrm>
            <a:off x="190500" y="4518312"/>
            <a:ext cx="271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Intensity Measures</a:t>
            </a:r>
          </a:p>
        </p:txBody>
      </p:sp>
      <p:pic>
        <p:nvPicPr>
          <p:cNvPr id="37" name="Picture 3">
            <a:extLst>
              <a:ext uri="{FF2B5EF4-FFF2-40B4-BE49-F238E27FC236}">
                <a16:creationId xmlns:a16="http://schemas.microsoft.com/office/drawing/2014/main" id="{F90BB3A4-E533-483A-B246-9C2DC8AFC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37" y="1198066"/>
            <a:ext cx="2217163" cy="170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680E633-C5F9-48F3-8A56-46224E67DA30}"/>
              </a:ext>
            </a:extLst>
          </p:cNvPr>
          <p:cNvCxnSpPr>
            <a:stCxn id="40" idx="0"/>
          </p:cNvCxnSpPr>
          <p:nvPr/>
        </p:nvCxnSpPr>
        <p:spPr bwMode="auto">
          <a:xfrm flipV="1">
            <a:off x="1307935" y="1198067"/>
            <a:ext cx="2216316" cy="843732"/>
          </a:xfrm>
          <a:prstGeom prst="straightConnector1">
            <a:avLst/>
          </a:prstGeom>
          <a:solidFill>
            <a:srgbClr val="BABEB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19493B6-5673-4378-BF14-46789F62B3F9}"/>
              </a:ext>
            </a:extLst>
          </p:cNvPr>
          <p:cNvCxnSpPr>
            <a:stCxn id="40" idx="4"/>
          </p:cNvCxnSpPr>
          <p:nvPr/>
        </p:nvCxnSpPr>
        <p:spPr bwMode="auto">
          <a:xfrm>
            <a:off x="1307935" y="2163328"/>
            <a:ext cx="2216316" cy="631031"/>
          </a:xfrm>
          <a:prstGeom prst="straightConnector1">
            <a:avLst/>
          </a:prstGeom>
          <a:solidFill>
            <a:srgbClr val="BABEB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7F8353F0-EB3B-480B-8689-0E95963FBEEF}"/>
              </a:ext>
            </a:extLst>
          </p:cNvPr>
          <p:cNvSpPr/>
          <p:nvPr/>
        </p:nvSpPr>
        <p:spPr bwMode="auto">
          <a:xfrm>
            <a:off x="1238250" y="2041798"/>
            <a:ext cx="139369" cy="121530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txBody>
          <a:bodyPr vert="horz" wrap="squar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algn="ctr" defTabSz="5715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2000">
              <a:solidFill>
                <a:schemeClr val="tx2"/>
              </a:solidFill>
              <a:latin typeface="Arial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AC9E44C-169C-4C9A-B0B5-B6B0EB0228D5}"/>
              </a:ext>
            </a:extLst>
          </p:cNvPr>
          <p:cNvCxnSpPr/>
          <p:nvPr/>
        </p:nvCxnSpPr>
        <p:spPr bwMode="auto">
          <a:xfrm>
            <a:off x="3730625" y="2104055"/>
            <a:ext cx="1889125" cy="0"/>
          </a:xfrm>
          <a:prstGeom prst="line">
            <a:avLst/>
          </a:prstGeom>
          <a:solidFill>
            <a:srgbClr val="BABEB6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C4C58F8F-BDE9-4B81-BA1C-DC19C5590B80}"/>
              </a:ext>
            </a:extLst>
          </p:cNvPr>
          <p:cNvSpPr/>
          <p:nvPr/>
        </p:nvSpPr>
        <p:spPr bwMode="auto">
          <a:xfrm>
            <a:off x="4034476" y="2040711"/>
            <a:ext cx="139369" cy="121530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txBody>
          <a:bodyPr vert="horz" wrap="squar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algn="ctr" defTabSz="5715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2000">
              <a:solidFill>
                <a:schemeClr val="tx2"/>
              </a:solidFill>
              <a:latin typeface="Arial" pitchFamily="34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62B92A4-C34E-442E-9183-2B50930462BD}"/>
              </a:ext>
            </a:extLst>
          </p:cNvPr>
          <p:cNvCxnSpPr/>
          <p:nvPr/>
        </p:nvCxnSpPr>
        <p:spPr bwMode="auto">
          <a:xfrm flipV="1">
            <a:off x="4090089" y="1283307"/>
            <a:ext cx="2579040" cy="757404"/>
          </a:xfrm>
          <a:prstGeom prst="straightConnector1">
            <a:avLst/>
          </a:prstGeom>
          <a:solidFill>
            <a:srgbClr val="BABEB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74D8687-B2A8-4DE8-9FA2-616694564946}"/>
              </a:ext>
            </a:extLst>
          </p:cNvPr>
          <p:cNvCxnSpPr/>
          <p:nvPr/>
        </p:nvCxnSpPr>
        <p:spPr bwMode="auto">
          <a:xfrm>
            <a:off x="4097727" y="2162241"/>
            <a:ext cx="2666652" cy="481560"/>
          </a:xfrm>
          <a:prstGeom prst="straightConnector1">
            <a:avLst/>
          </a:prstGeom>
          <a:solidFill>
            <a:srgbClr val="BABEB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9FA2ACA8-DE7E-437F-87EB-1631FD863C33}"/>
              </a:ext>
            </a:extLst>
          </p:cNvPr>
          <p:cNvSpPr/>
          <p:nvPr/>
        </p:nvSpPr>
        <p:spPr bwMode="auto">
          <a:xfrm>
            <a:off x="6858000" y="1413234"/>
            <a:ext cx="428625" cy="762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algn="ctr" defTabSz="5715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200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46" name="Picture 5">
            <a:extLst>
              <a:ext uri="{FF2B5EF4-FFF2-40B4-BE49-F238E27FC236}">
                <a16:creationId xmlns:a16="http://schemas.microsoft.com/office/drawing/2014/main" id="{3E7FECE8-B344-49C0-A226-1625D7FF6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308" y="2981969"/>
            <a:ext cx="1162192" cy="162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D80CB74-5B57-46A4-8FA6-E14A2E9EEC92}"/>
              </a:ext>
            </a:extLst>
          </p:cNvPr>
          <p:cNvSpPr txBox="1"/>
          <p:nvPr/>
        </p:nvSpPr>
        <p:spPr>
          <a:xfrm>
            <a:off x="6380812" y="4518312"/>
            <a:ext cx="271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Rupture Realization</a:t>
            </a:r>
          </a:p>
        </p:txBody>
      </p:sp>
      <p:sp>
        <p:nvSpPr>
          <p:cNvPr id="48" name="5-Point Star 40">
            <a:extLst>
              <a:ext uri="{FF2B5EF4-FFF2-40B4-BE49-F238E27FC236}">
                <a16:creationId xmlns:a16="http://schemas.microsoft.com/office/drawing/2014/main" id="{A9EA75DF-BBBD-4DFD-BDF2-CC847A8D901E}"/>
              </a:ext>
            </a:extLst>
          </p:cNvPr>
          <p:cNvSpPr/>
          <p:nvPr/>
        </p:nvSpPr>
        <p:spPr bwMode="auto">
          <a:xfrm>
            <a:off x="7536479" y="4104756"/>
            <a:ext cx="190500" cy="153184"/>
          </a:xfrm>
          <a:prstGeom prst="star5">
            <a:avLst/>
          </a:prstGeom>
          <a:solidFill>
            <a:srgbClr val="7030A0"/>
          </a:solidFill>
          <a:ln w="12700">
            <a:noFill/>
          </a:ln>
          <a:effectLst/>
        </p:spPr>
        <p:txBody>
          <a:bodyPr vert="horz" wrap="squar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algn="ctr" defTabSz="5715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200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49" name="Picture 6">
            <a:extLst>
              <a:ext uri="{FF2B5EF4-FFF2-40B4-BE49-F238E27FC236}">
                <a16:creationId xmlns:a16="http://schemas.microsoft.com/office/drawing/2014/main" id="{F92F060B-C7D1-45FC-8C07-D0A41E24C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 t="5002" r="7132" b="4569"/>
          <a:stretch/>
        </p:blipFill>
        <p:spPr bwMode="auto">
          <a:xfrm>
            <a:off x="3459292" y="3092904"/>
            <a:ext cx="2564333" cy="136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9D583482-0857-44D8-A0D9-4D96450881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" t="4534" r="6082"/>
          <a:stretch/>
        </p:blipFill>
        <p:spPr bwMode="auto">
          <a:xfrm>
            <a:off x="333375" y="3242836"/>
            <a:ext cx="2238375" cy="121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19EF05A-0FAC-4919-9FE7-199F88D1F0A4}"/>
              </a:ext>
            </a:extLst>
          </p:cNvPr>
          <p:cNvCxnSpPr/>
          <p:nvPr/>
        </p:nvCxnSpPr>
        <p:spPr bwMode="auto">
          <a:xfrm flipH="1" flipV="1">
            <a:off x="6858001" y="1841859"/>
            <a:ext cx="285750" cy="1140110"/>
          </a:xfrm>
          <a:prstGeom prst="straightConnector1">
            <a:avLst/>
          </a:prstGeom>
          <a:solidFill>
            <a:srgbClr val="BABEB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4A83688-554E-4F68-91BB-6555E7659E0B}"/>
              </a:ext>
            </a:extLst>
          </p:cNvPr>
          <p:cNvCxnSpPr/>
          <p:nvPr/>
        </p:nvCxnSpPr>
        <p:spPr bwMode="auto">
          <a:xfrm flipH="1" flipV="1">
            <a:off x="7268986" y="1619932"/>
            <a:ext cx="809625" cy="1362037"/>
          </a:xfrm>
          <a:prstGeom prst="straightConnector1">
            <a:avLst/>
          </a:prstGeom>
          <a:solidFill>
            <a:srgbClr val="BABEB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Right Arrow 22">
            <a:extLst>
              <a:ext uri="{FF2B5EF4-FFF2-40B4-BE49-F238E27FC236}">
                <a16:creationId xmlns:a16="http://schemas.microsoft.com/office/drawing/2014/main" id="{ECAAAC4B-0525-4347-832E-B210BC84F184}"/>
              </a:ext>
            </a:extLst>
          </p:cNvPr>
          <p:cNvSpPr/>
          <p:nvPr/>
        </p:nvSpPr>
        <p:spPr bwMode="auto">
          <a:xfrm rot="10800000">
            <a:off x="6118874" y="3591129"/>
            <a:ext cx="834376" cy="369333"/>
          </a:xfrm>
          <a:prstGeom prst="rightArrow">
            <a:avLst/>
          </a:prstGeom>
          <a:solidFill>
            <a:srgbClr val="BABE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algn="ctr" defTabSz="5715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20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54" name="Right Arrow 36">
            <a:extLst>
              <a:ext uri="{FF2B5EF4-FFF2-40B4-BE49-F238E27FC236}">
                <a16:creationId xmlns:a16="http://schemas.microsoft.com/office/drawing/2014/main" id="{4771BE84-9CAE-4532-B372-B77DBFA6263F}"/>
              </a:ext>
            </a:extLst>
          </p:cNvPr>
          <p:cNvSpPr/>
          <p:nvPr/>
        </p:nvSpPr>
        <p:spPr bwMode="auto">
          <a:xfrm rot="10800000">
            <a:off x="2579165" y="3640171"/>
            <a:ext cx="802209" cy="369334"/>
          </a:xfrm>
          <a:prstGeom prst="rightArrow">
            <a:avLst/>
          </a:prstGeom>
          <a:solidFill>
            <a:srgbClr val="BABE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algn="ctr" defTabSz="5715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20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7E9525D-FA99-4D98-B9AF-7BE76DBE1B9D}"/>
              </a:ext>
            </a:extLst>
          </p:cNvPr>
          <p:cNvSpPr txBox="1"/>
          <p:nvPr/>
        </p:nvSpPr>
        <p:spPr>
          <a:xfrm>
            <a:off x="61167" y="793826"/>
            <a:ext cx="271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Hazard Map</a:t>
            </a:r>
          </a:p>
        </p:txBody>
      </p:sp>
    </p:spTree>
    <p:extLst>
      <p:ext uri="{BB962C8B-B14F-4D97-AF65-F5344CB8AC3E}">
        <p14:creationId xmlns:p14="http://schemas.microsoft.com/office/powerpoint/2010/main" val="135338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40" grpId="0" animBg="1"/>
      <p:bldP spid="42" grpId="0" animBg="1"/>
      <p:bldP spid="45" grpId="0" animBg="1"/>
      <p:bldP spid="47" grpId="0"/>
      <p:bldP spid="48" grpId="0" animBg="1"/>
      <p:bldP spid="53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B5CD0-8E24-4F4F-863F-9AF8C0A22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Products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964EE-DDCC-41F7-BAE6-F97B38300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Seismograms (historically 2-component) for each event for each site</a:t>
            </a:r>
          </a:p>
          <a:p>
            <a:pPr lvl="1"/>
            <a:r>
              <a:rPr lang="en-US" dirty="0"/>
              <a:t>Base raw data product</a:t>
            </a:r>
          </a:p>
          <a:p>
            <a:pPr>
              <a:spcBef>
                <a:spcPts val="600"/>
              </a:spcBef>
            </a:pPr>
            <a:r>
              <a:rPr lang="en-US" dirty="0"/>
              <a:t>Peak shaking measures</a:t>
            </a:r>
          </a:p>
          <a:p>
            <a:pPr lvl="1"/>
            <a:r>
              <a:rPr lang="en-US" dirty="0"/>
              <a:t>Used to be geometric mean; now RotD50 and RotD100</a:t>
            </a:r>
          </a:p>
          <a:p>
            <a:pPr lvl="1"/>
            <a:r>
              <a:rPr lang="en-US" dirty="0"/>
              <a:t>Subset (~25%) stored in relational database for quick access</a:t>
            </a:r>
          </a:p>
          <a:p>
            <a:pPr>
              <a:spcBef>
                <a:spcPts val="600"/>
              </a:spcBef>
            </a:pPr>
            <a:r>
              <a:rPr lang="en-US" dirty="0"/>
              <a:t>Durations</a:t>
            </a:r>
          </a:p>
          <a:p>
            <a:pPr lvl="1"/>
            <a:r>
              <a:rPr lang="en-US" dirty="0"/>
              <a:t>5-75%, 5-95%, others</a:t>
            </a:r>
          </a:p>
          <a:p>
            <a:pPr lvl="1"/>
            <a:r>
              <a:rPr lang="en-US" dirty="0"/>
              <a:t>~25% stored in relational database</a:t>
            </a:r>
          </a:p>
          <a:p>
            <a:pPr>
              <a:spcBef>
                <a:spcPts val="600"/>
              </a:spcBef>
            </a:pPr>
            <a:r>
              <a:rPr lang="en-US" dirty="0" err="1"/>
              <a:t>Disaggregations</a:t>
            </a:r>
            <a:r>
              <a:rPr lang="en-US" dirty="0"/>
              <a:t>, hazard curves, hazard maps</a:t>
            </a:r>
          </a:p>
          <a:p>
            <a:pPr lvl="1"/>
            <a:r>
              <a:rPr lang="en-US" dirty="0"/>
              <a:t>Aggregate data products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ED336-BB2F-457E-AFDD-EE2D34F408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309FA8-B94E-4E34-9994-475027F034CC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-US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lang="en-US"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9996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0A980-304D-4C99-A902-410269D13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0973" y="1063703"/>
            <a:ext cx="3999900" cy="3527400"/>
          </a:xfrm>
        </p:spPr>
        <p:txBody>
          <a:bodyPr>
            <a:normAutofit/>
          </a:bodyPr>
          <a:lstStyle/>
          <a:p>
            <a:r>
              <a:rPr lang="en-US" sz="1600" dirty="0"/>
              <a:t>Simulation-based</a:t>
            </a:r>
          </a:p>
          <a:p>
            <a:pPr lvl="1"/>
            <a:r>
              <a:rPr lang="en-US" sz="1400" dirty="0"/>
              <a:t>Mesh dimensions</a:t>
            </a:r>
          </a:p>
          <a:p>
            <a:pPr lvl="1"/>
            <a:r>
              <a:rPr lang="en-US" sz="1400" dirty="0"/>
              <a:t>Timestep size, number of timesteps</a:t>
            </a:r>
          </a:p>
          <a:p>
            <a:pPr lvl="1"/>
            <a:r>
              <a:rPr lang="en-US" sz="1400" dirty="0"/>
              <a:t>Tracked in database, on wiki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Runtime-based (provenance)</a:t>
            </a:r>
          </a:p>
          <a:p>
            <a:pPr lvl="1"/>
            <a:r>
              <a:rPr lang="en-US" sz="1400" dirty="0"/>
              <a:t>Execution system</a:t>
            </a:r>
          </a:p>
          <a:p>
            <a:pPr lvl="1"/>
            <a:r>
              <a:rPr lang="en-US" sz="1400" dirty="0"/>
              <a:t>Code version</a:t>
            </a:r>
          </a:p>
          <a:p>
            <a:pPr lvl="1"/>
            <a:r>
              <a:rPr lang="en-US" sz="1400" dirty="0"/>
              <a:t>Command-line arguments</a:t>
            </a:r>
          </a:p>
          <a:p>
            <a:pPr lvl="1"/>
            <a:r>
              <a:rPr lang="en-US" sz="1400" dirty="0"/>
              <a:t>Runtime</a:t>
            </a:r>
          </a:p>
          <a:p>
            <a:pPr lvl="1"/>
            <a:r>
              <a:rPr lang="en-US" sz="1400" dirty="0"/>
              <a:t>Tracked by workflow system (Pegasus-WMS, HTCondor)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0082E5-07F4-4D0C-AF4B-569DE52B656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63128" y="1063703"/>
            <a:ext cx="3999900" cy="3527400"/>
          </a:xfrm>
        </p:spPr>
        <p:txBody>
          <a:bodyPr>
            <a:normAutofit/>
          </a:bodyPr>
          <a:lstStyle/>
          <a:p>
            <a:r>
              <a:rPr lang="en-US" sz="1600" dirty="0"/>
              <a:t>Seismic</a:t>
            </a:r>
          </a:p>
          <a:p>
            <a:pPr lvl="1"/>
            <a:r>
              <a:rPr lang="en-US" sz="1400" dirty="0"/>
              <a:t>Maximum frequency</a:t>
            </a:r>
          </a:p>
          <a:p>
            <a:pPr lvl="1"/>
            <a:r>
              <a:rPr lang="en-US" sz="1400" dirty="0"/>
              <a:t>Site info</a:t>
            </a:r>
          </a:p>
          <a:p>
            <a:pPr lvl="1"/>
            <a:r>
              <a:rPr lang="en-US" sz="1400" dirty="0"/>
              <a:t>Event information (magnitude, hypocenter, fault name)</a:t>
            </a:r>
          </a:p>
          <a:p>
            <a:pPr lvl="1"/>
            <a:r>
              <a:rPr lang="en-US" sz="1400" dirty="0"/>
              <a:t>Velocity model</a:t>
            </a:r>
          </a:p>
          <a:p>
            <a:pPr lvl="1"/>
            <a:r>
              <a:rPr lang="en-US" sz="1400" dirty="0"/>
              <a:t>Rupture generator</a:t>
            </a:r>
          </a:p>
          <a:p>
            <a:pPr lvl="1"/>
            <a:r>
              <a:rPr lang="en-US" sz="1400" dirty="0"/>
              <a:t>Tracked in database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060D7-BCCF-47D5-9369-11F40A30DF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49F12D-9C7F-4A1C-969D-5F57A9B39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Metadata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BA9F616-DF46-43FC-ABCE-551411646B0D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US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-US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lang="en-US"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31912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8389F-EECE-44A2-B837-34E47EB2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51330"/>
            <a:ext cx="4331738" cy="3527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Began latest CyberShake study last Tuesday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Updated broadband simulations for the San Francisco Bay Area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Improved velocity model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Similar configuration to Study 22.12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New data products:</a:t>
            </a:r>
          </a:p>
          <a:p>
            <a:pPr lvl="1"/>
            <a:r>
              <a:rPr lang="en-US" sz="1400" dirty="0"/>
              <a:t>3-component seismograms</a:t>
            </a:r>
          </a:p>
          <a:p>
            <a:pPr lvl="1"/>
            <a:r>
              <a:rPr lang="en-US" sz="1400" dirty="0"/>
              <a:t>Vertical response spectra</a:t>
            </a:r>
          </a:p>
          <a:p>
            <a:pPr lvl="1"/>
            <a:r>
              <a:rPr lang="en-US" sz="1400" dirty="0"/>
              <a:t>Period-dependent durations</a:t>
            </a:r>
          </a:p>
          <a:p>
            <a:endParaRPr lang="en-US" sz="2000" dirty="0"/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3D3F5-5447-4B36-8ACE-033FD9CCF6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1ED502-3577-4BF0-85DA-C0A87F82C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24.8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2764AB3-2F77-4F4C-A514-7B913D253F3A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US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-US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lang="en-US"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" name="Picture 9" descr="A map of a region with orange and purple dots&#10;&#10;Description automatically generated with medium confidence">
            <a:extLst>
              <a:ext uri="{FF2B5EF4-FFF2-40B4-BE49-F238E27FC236}">
                <a16:creationId xmlns:a16="http://schemas.microsoft.com/office/drawing/2014/main" id="{3677744D-7238-4950-9183-9C0F9474D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959" y="884169"/>
            <a:ext cx="3978191" cy="395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8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7CD674-2014-4E96-9F23-F029D1CB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Challenge: Large Data Lake Size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7F677-C351-44D9-9A1C-33948C7FC1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5370FDBF-4ACD-468D-A00C-8363D90018EC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-US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lang="en-US"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5BA29A56-2958-43C9-A439-A32A4249C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271191"/>
              </p:ext>
            </p:extLst>
          </p:nvPr>
        </p:nvGraphicFramePr>
        <p:xfrm>
          <a:off x="296769" y="1221205"/>
          <a:ext cx="8570989" cy="27745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9680">
                  <a:extLst>
                    <a:ext uri="{9D8B030D-6E8A-4147-A177-3AD203B41FA5}">
                      <a16:colId xmlns:a16="http://schemas.microsoft.com/office/drawing/2014/main" val="2967258805"/>
                    </a:ext>
                  </a:extLst>
                </a:gridCol>
                <a:gridCol w="1783909">
                  <a:extLst>
                    <a:ext uri="{9D8B030D-6E8A-4147-A177-3AD203B41FA5}">
                      <a16:colId xmlns:a16="http://schemas.microsoft.com/office/drawing/2014/main" val="2031798905"/>
                    </a:ext>
                  </a:extLst>
                </a:gridCol>
                <a:gridCol w="2381693">
                  <a:extLst>
                    <a:ext uri="{9D8B030D-6E8A-4147-A177-3AD203B41FA5}">
                      <a16:colId xmlns:a16="http://schemas.microsoft.com/office/drawing/2014/main" val="615149184"/>
                    </a:ext>
                  </a:extLst>
                </a:gridCol>
                <a:gridCol w="1885707">
                  <a:extLst>
                    <a:ext uri="{9D8B030D-6E8A-4147-A177-3AD203B41FA5}">
                      <a16:colId xmlns:a16="http://schemas.microsoft.com/office/drawing/2014/main" val="3504734635"/>
                    </a:ext>
                  </a:extLst>
                </a:gridCol>
              </a:tblGrid>
              <a:tr h="402203">
                <a:tc>
                  <a:txBody>
                    <a:bodyPr/>
                    <a:lstStyle/>
                    <a:p>
                      <a:r>
                        <a:rPr lang="en-US" dirty="0">
                          <a:latin typeface="Lora" pitchFamily="2" charset="0"/>
                          <a:ea typeface="Roboto" panose="02000000000000000000" pitchFamily="2" charset="0"/>
                        </a:rPr>
                        <a:t>Data 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ora" pitchFamily="2" charset="0"/>
                          <a:ea typeface="Roboto" panose="02000000000000000000" pitchFamily="2" charset="0"/>
                        </a:rPr>
                        <a:t>Records per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ora" pitchFamily="2" charset="0"/>
                          <a:ea typeface="Roboto" panose="02000000000000000000" pitchFamily="2" charset="0"/>
                        </a:rPr>
                        <a:t>Number of files per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ora" pitchFamily="2" charset="0"/>
                          <a:ea typeface="Roboto" panose="02000000000000000000" pitchFamily="2" charset="0"/>
                        </a:rPr>
                        <a:t>Data size per 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389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Low-frequency seismograms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200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15 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02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Low-frequency 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&lt;1 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281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Broadband seismograms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200 million</a:t>
                      </a:r>
                    </a:p>
                    <a:p>
                      <a:endParaRPr lang="en-US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 million</a:t>
                      </a:r>
                    </a:p>
                    <a:p>
                      <a:endParaRPr lang="en-US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60 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56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Broadband 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30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&lt;1 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03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Aggregate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&lt;1 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584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40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16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75 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111807"/>
                  </a:ext>
                </a:extLst>
              </a:tr>
            </a:tbl>
          </a:graphicData>
        </a:graphic>
      </p:graphicFrame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5BDAF13-BB78-48E2-AAA7-A7DF83CAD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4067443"/>
            <a:ext cx="8520600" cy="911200"/>
          </a:xfrm>
        </p:spPr>
        <p:txBody>
          <a:bodyPr>
            <a:normAutofit/>
          </a:bodyPr>
          <a:lstStyle/>
          <a:p>
            <a:r>
              <a:rPr lang="en-US" dirty="0"/>
              <a:t>Data currently stored at Center for Advanced Research Computing at USC</a:t>
            </a:r>
          </a:p>
          <a:p>
            <a:r>
              <a:rPr lang="en-US" dirty="0"/>
              <a:t>Plan to migrate to </a:t>
            </a:r>
            <a:r>
              <a:rPr lang="en-US" dirty="0" err="1"/>
              <a:t>DesignSafe</a:t>
            </a:r>
            <a:r>
              <a:rPr lang="en-US" dirty="0"/>
              <a:t> at Texas Advanced Computing Center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498DFB-BD2E-48EA-BF6B-EF810B583C5F}"/>
              </a:ext>
            </a:extLst>
          </p:cNvPr>
          <p:cNvSpPr txBox="1"/>
          <p:nvPr/>
        </p:nvSpPr>
        <p:spPr>
          <a:xfrm>
            <a:off x="230459" y="845159"/>
            <a:ext cx="1851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latin typeface="Lora" pitchFamily="2" charset="0"/>
              </a:rPr>
              <a:t>From Study 22.12</a:t>
            </a:r>
          </a:p>
        </p:txBody>
      </p:sp>
    </p:spTree>
    <p:extLst>
      <p:ext uri="{BB962C8B-B14F-4D97-AF65-F5344CB8AC3E}">
        <p14:creationId xmlns:p14="http://schemas.microsoft.com/office/powerpoint/2010/main" val="79813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E55F5-095C-4B41-B3C1-79E90B1D4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Challenge: Support Community Access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82BE2-8D47-414D-A635-E1A4FCAF9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Key contribution of CyberShake is the creation of the dataset for later use</a:t>
            </a:r>
          </a:p>
          <a:p>
            <a:pPr>
              <a:spcBef>
                <a:spcPts val="600"/>
              </a:spcBef>
            </a:pPr>
            <a:r>
              <a:rPr lang="en-US" dirty="0"/>
              <a:t>Dozens of researchers interested in working with CyberShake data</a:t>
            </a:r>
          </a:p>
          <a:p>
            <a:pPr lvl="1"/>
            <a:r>
              <a:rPr lang="en-US" dirty="0"/>
              <a:t>Internal: members of the CyberShake collaboration</a:t>
            </a:r>
          </a:p>
          <a:p>
            <a:pPr lvl="1"/>
            <a:r>
              <a:rPr lang="en-US" dirty="0"/>
              <a:t>External: members of the broader SCEC, engineering, and preparedness communities</a:t>
            </a:r>
          </a:p>
          <a:p>
            <a:pPr>
              <a:spcBef>
                <a:spcPts val="600"/>
              </a:spcBef>
            </a:pPr>
            <a:r>
              <a:rPr lang="en-US" dirty="0"/>
              <a:t>Describe what data products are available</a:t>
            </a:r>
          </a:p>
          <a:p>
            <a:pPr>
              <a:spcBef>
                <a:spcPts val="600"/>
              </a:spcBef>
            </a:pPr>
            <a:r>
              <a:rPr lang="en-US" dirty="0"/>
              <a:t>Different users desire different levels of access:</a:t>
            </a:r>
          </a:p>
          <a:p>
            <a:pPr lvl="1"/>
            <a:r>
              <a:rPr lang="en-US" dirty="0"/>
              <a:t>Nicely packaged data</a:t>
            </a:r>
          </a:p>
          <a:p>
            <a:pPr lvl="1"/>
            <a:r>
              <a:rPr lang="en-US" dirty="0"/>
              <a:t>Interactive interface</a:t>
            </a:r>
          </a:p>
          <a:p>
            <a:pPr lvl="1"/>
            <a:r>
              <a:rPr lang="en-US" dirty="0"/>
              <a:t>API for scripting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1DBEA-2668-4593-AEF8-0334E8FD60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4EAEAF5-E0CF-4D03-9511-607545544BD7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-US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lang="en-US"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09777967"/>
      </p:ext>
    </p:extLst>
  </p:cSld>
  <p:clrMapOvr>
    <a:masterClrMapping/>
  </p:clrMapOvr>
</p:sld>
</file>

<file path=ppt/theme/theme1.xml><?xml version="1.0" encoding="utf-8"?>
<a:theme xmlns:a="http://schemas.openxmlformats.org/drawingml/2006/main" name="SCEC Theme (2024)">
  <a:themeElements>
    <a:clrScheme name="Simple Light">
      <a:dk1>
        <a:srgbClr val="000000"/>
      </a:dk1>
      <a:lt1>
        <a:srgbClr val="FFFFFF"/>
      </a:lt1>
      <a:dk2>
        <a:srgbClr val="495867"/>
      </a:dk2>
      <a:lt2>
        <a:srgbClr val="E4EBF1"/>
      </a:lt2>
      <a:accent1>
        <a:srgbClr val="BDD5EA"/>
      </a:accent1>
      <a:accent2>
        <a:srgbClr val="577399"/>
      </a:accent2>
      <a:accent3>
        <a:srgbClr val="C22B48"/>
      </a:accent3>
      <a:accent4>
        <a:srgbClr val="FFAB40"/>
      </a:accent4>
      <a:accent5>
        <a:srgbClr val="579499"/>
      </a:accent5>
      <a:accent6>
        <a:srgbClr val="5C5799"/>
      </a:accent6>
      <a:hlink>
        <a:srgbClr val="C22B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930</Words>
  <Application>Microsoft Office PowerPoint</Application>
  <PresentationFormat>On-screen Show (16:9)</PresentationFormat>
  <Paragraphs>183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Lora</vt:lpstr>
      <vt:lpstr>Roboto</vt:lpstr>
      <vt:lpstr>Roboto Medium</vt:lpstr>
      <vt:lpstr>Times New Roman</vt:lpstr>
      <vt:lpstr>SCEC Theme (2024)</vt:lpstr>
      <vt:lpstr>Managing Simulated Data Products from the CyberShake PSHA Platform</vt:lpstr>
      <vt:lpstr>PowerPoint Presentation</vt:lpstr>
      <vt:lpstr>CyberShake overview</vt:lpstr>
      <vt:lpstr>CyberShake Data Layers</vt:lpstr>
      <vt:lpstr>Data Products</vt:lpstr>
      <vt:lpstr>Metadata</vt:lpstr>
      <vt:lpstr>Study 24.8</vt:lpstr>
      <vt:lpstr>Challenge: Large Data Lake Size </vt:lpstr>
      <vt:lpstr>Challenge: Support Community Access</vt:lpstr>
      <vt:lpstr>Challenge: Identify and Deliver Data Subsets</vt:lpstr>
      <vt:lpstr>Challenge: On-Demand Data Products</vt:lpstr>
      <vt:lpstr>Challenge: Human Resources</vt:lpstr>
      <vt:lpstr>Looking Ahead</vt:lpstr>
      <vt:lpstr>Collaboration and Standardization Opportunities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Statewide California Earthquake Center</dc:title>
  <dc:creator>Scott Callaghan</dc:creator>
  <cp:lastModifiedBy>Scott Callaghan</cp:lastModifiedBy>
  <cp:revision>66</cp:revision>
  <dcterms:modified xsi:type="dcterms:W3CDTF">2024-08-30T18:02:35Z</dcterms:modified>
</cp:coreProperties>
</file>