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04" r:id="rId2"/>
    <p:sldId id="934" r:id="rId3"/>
    <p:sldId id="916" r:id="rId4"/>
    <p:sldId id="977" r:id="rId5"/>
    <p:sldId id="1040" r:id="rId6"/>
    <p:sldId id="1041" r:id="rId7"/>
    <p:sldId id="1042" r:id="rId8"/>
    <p:sldId id="1043" r:id="rId9"/>
    <p:sldId id="1044" r:id="rId10"/>
    <p:sldId id="980" r:id="rId11"/>
    <p:sldId id="978" r:id="rId12"/>
    <p:sldId id="979" r:id="rId13"/>
    <p:sldId id="906" r:id="rId14"/>
    <p:sldId id="907" r:id="rId15"/>
    <p:sldId id="909" r:id="rId16"/>
    <p:sldId id="948" r:id="rId17"/>
    <p:sldId id="949" r:id="rId18"/>
    <p:sldId id="950" r:id="rId19"/>
    <p:sldId id="947" r:id="rId20"/>
    <p:sldId id="970" r:id="rId21"/>
    <p:sldId id="965" r:id="rId22"/>
    <p:sldId id="1009" r:id="rId23"/>
    <p:sldId id="1011" r:id="rId24"/>
    <p:sldId id="1010" r:id="rId25"/>
    <p:sldId id="1008" r:id="rId26"/>
    <p:sldId id="1026" r:id="rId27"/>
    <p:sldId id="1027" r:id="rId28"/>
    <p:sldId id="1018" r:id="rId29"/>
    <p:sldId id="1001" r:id="rId30"/>
    <p:sldId id="1013" r:id="rId31"/>
    <p:sldId id="945" r:id="rId32"/>
    <p:sldId id="943" r:id="rId33"/>
    <p:sldId id="913" r:id="rId34"/>
    <p:sldId id="1039" r:id="rId35"/>
    <p:sldId id="1036" r:id="rId36"/>
    <p:sldId id="1037" r:id="rId37"/>
    <p:sldId id="982" r:id="rId38"/>
    <p:sldId id="983" r:id="rId39"/>
    <p:sldId id="984" r:id="rId40"/>
    <p:sldId id="985" r:id="rId41"/>
    <p:sldId id="986" r:id="rId42"/>
    <p:sldId id="1012" r:id="rId43"/>
    <p:sldId id="81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" autoAdjust="0"/>
    <p:restoredTop sz="86935" autoAdjust="0"/>
  </p:normalViewPr>
  <p:slideViewPr>
    <p:cSldViewPr snapToGrid="0" snapToObjects="1">
      <p:cViewPr>
        <p:scale>
          <a:sx n="150" d="100"/>
          <a:sy n="150" d="100"/>
        </p:scale>
        <p:origin x="-43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7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Stiffness and Attenuation Time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(Sheet1!$A$5,Sheet1!$A$6)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(Sheet1!$H$5,Sheet1!$H$6)</c:f>
              <c:numCache>
                <c:formatCode>General</c:formatCode>
                <c:ptCount val="2"/>
                <c:pt idx="0">
                  <c:v>346.22</c:v>
                </c:pt>
                <c:pt idx="1">
                  <c:v>51.32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1184328"/>
        <c:axId val="-2041181320"/>
        <c:axId val="0"/>
      </c:bar3DChart>
      <c:catAx>
        <c:axId val="-2041184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-2041181320"/>
        <c:crosses val="autoZero"/>
        <c:auto val="1"/>
        <c:lblAlgn val="ctr"/>
        <c:lblOffset val="100"/>
        <c:noMultiLvlLbl val="0"/>
      </c:catAx>
      <c:valAx>
        <c:axId val="-2041181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41184328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>
                <a:latin typeface="Helvetica" panose="020B0604020202020204" pitchFamily="34" charset="0"/>
                <a:cs typeface="Helvetica" panose="020B0604020202020204" pitchFamily="34" charset="0"/>
              </a:rPr>
              <a:t>Displacement Update Time</a:t>
            </a:r>
            <a:endParaRPr lang="en-US" sz="100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Sheet1!$A$5:$A$6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Sheet1!$I$5:$I$6</c:f>
              <c:numCache>
                <c:formatCode>General</c:formatCode>
                <c:ptCount val="2"/>
                <c:pt idx="0">
                  <c:v>29.92</c:v>
                </c:pt>
                <c:pt idx="1">
                  <c:v>12.36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1142472"/>
        <c:axId val="-2041112520"/>
        <c:axId val="0"/>
      </c:bar3DChart>
      <c:catAx>
        <c:axId val="-2041142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-2041112520"/>
        <c:crosses val="autoZero"/>
        <c:auto val="1"/>
        <c:lblAlgn val="ctr"/>
        <c:lblOffset val="100"/>
        <c:noMultiLvlLbl val="0"/>
      </c:catAx>
      <c:valAx>
        <c:axId val="-20411125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4114247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Solver Time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(Sheet1!$A$5,Sheet1!$A$6)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(Sheet1!$C$5,Sheet1!$C$6)</c:f>
              <c:numCache>
                <c:formatCode>General</c:formatCode>
                <c:ptCount val="2"/>
                <c:pt idx="0">
                  <c:v>561.1</c:v>
                </c:pt>
                <c:pt idx="1">
                  <c:v>236.94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1086344"/>
        <c:axId val="1822991272"/>
        <c:axId val="0"/>
      </c:bar3DChart>
      <c:catAx>
        <c:axId val="-2041086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1822991272"/>
        <c:crosses val="autoZero"/>
        <c:auto val="1"/>
        <c:lblAlgn val="ctr"/>
        <c:lblOffset val="100"/>
        <c:noMultiLvlLbl val="0"/>
      </c:catAx>
      <c:valAx>
        <c:axId val="1822991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41086344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chemeClr val="bg1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517208"/>
        <c:axId val="1781129528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0517208"/>
        <c:axId val="1781129528"/>
      </c:scatterChart>
      <c:catAx>
        <c:axId val="1780517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1129528"/>
        <c:crossesAt val="0.01"/>
        <c:auto val="1"/>
        <c:lblAlgn val="ctr"/>
        <c:lblOffset val="100"/>
        <c:noMultiLvlLbl val="0"/>
      </c:catAx>
      <c:valAx>
        <c:axId val="1781129528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0517208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3453016"/>
        <c:axId val="-2084723480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3453016"/>
        <c:axId val="-2084723480"/>
      </c:scatterChart>
      <c:catAx>
        <c:axId val="1823453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4723480"/>
        <c:crossesAt val="0.01"/>
        <c:auto val="1"/>
        <c:lblAlgn val="ctr"/>
        <c:lblOffset val="100"/>
        <c:noMultiLvlLbl val="0"/>
      </c:catAx>
      <c:valAx>
        <c:axId val="-2084723480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23453016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4998040"/>
        <c:axId val="1783589624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4998040"/>
        <c:axId val="1783589624"/>
      </c:scatterChart>
      <c:catAx>
        <c:axId val="1774998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3589624"/>
        <c:crossesAt val="0.01"/>
        <c:auto val="1"/>
        <c:lblAlgn val="ctr"/>
        <c:lblOffset val="100"/>
        <c:noMultiLvlLbl val="0"/>
      </c:catAx>
      <c:valAx>
        <c:axId val="1783589624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74998040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6981944"/>
        <c:axId val="1802203528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800000"/>
                </a:solidFill>
              </a:ln>
            </c:spPr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981944"/>
        <c:axId val="1802203528"/>
      </c:scatterChart>
      <c:catAx>
        <c:axId val="1826981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02203528"/>
        <c:crossesAt val="0.01"/>
        <c:auto val="1"/>
        <c:lblAlgn val="ctr"/>
        <c:lblOffset val="100"/>
        <c:noMultiLvlLbl val="0"/>
      </c:catAx>
      <c:valAx>
        <c:axId val="1802203528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26981944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6959320"/>
        <c:axId val="1782873096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800000"/>
                </a:solidFill>
              </a:ln>
            </c:spPr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6959320"/>
        <c:axId val="1782873096"/>
      </c:scatterChart>
      <c:catAx>
        <c:axId val="-2106959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2873096"/>
        <c:crossesAt val="0.01"/>
        <c:auto val="1"/>
        <c:lblAlgn val="ctr"/>
        <c:lblOffset val="100"/>
        <c:noMultiLvlLbl val="0"/>
      </c:catAx>
      <c:valAx>
        <c:axId val="1782873096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06959320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5AEED-146E-1D4D-8CFF-DEEE9F8CECF3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116F0-0FBC-864C-91EA-7870D5AF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4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0BD5C-0EC6-124C-A49C-DB39F87FC75E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03502-9674-FF4B-AD89-8404F31BA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1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A4E8582-E6EA-A74C-BB17-31E513814218}" type="slidenum">
              <a:rPr lang="zh-CN" altLang="en-US" sz="1200">
                <a:ea typeface="宋体" charset="0"/>
                <a:cs typeface="宋体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1ED869-F43D-8847-8D37-F6244813E34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10F-B436-7E43-83D8-9CF34068DDFE}" type="slidenum"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25</a:t>
            </a:fld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are MPI jobs</a:t>
            </a:r>
          </a:p>
          <a:p>
            <a:r>
              <a:rPr lang="en-US" dirty="0" smtClean="0"/>
              <a:t>Yellow are</a:t>
            </a:r>
            <a:r>
              <a:rPr lang="en-US" baseline="0" dirty="0" smtClean="0"/>
              <a:t> serial jobs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Tensor workflow runs on Titan, post-processing on Blue Waters or Stampede, data products on SCEC servers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8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06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Job failure rate: 1.3%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92F09-B15D-E84D-BD54-9A5233BCAC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0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92F09-B15D-E84D-BD54-9A5233BCA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0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8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FE426-11B8-F34F-AFBF-E8CFE6BDC6E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33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2F46F-352E-6C46-8F21-0C62D8EF9EE1}" type="slidenum">
              <a:rPr lang="en-US"/>
              <a:pPr/>
              <a:t>2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78" tIns="44988" rIns="89978" bIns="44988"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6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Timeline of the SCEC</a:t>
            </a:r>
            <a:r>
              <a:rPr lang="en-US" baseline="0" dirty="0" smtClean="0"/>
              <a:t> milestone runs, comparing performance requirements with DOE INCITE and NSF XSEDE/</a:t>
            </a:r>
            <a:r>
              <a:rPr lang="en-US" baseline="0" dirty="0" err="1" smtClean="0"/>
              <a:t>TeraGrid</a:t>
            </a:r>
            <a:r>
              <a:rPr lang="en-US" baseline="0" dirty="0" smtClean="0"/>
              <a:t> top high-end system. Previous </a:t>
            </a:r>
            <a:r>
              <a:rPr lang="en-US" baseline="0" dirty="0" err="1" smtClean="0"/>
              <a:t>TeraShake</a:t>
            </a:r>
            <a:r>
              <a:rPr lang="en-US" baseline="0" dirty="0" smtClean="0"/>
              <a:t> (TS1, TS2), </a:t>
            </a:r>
            <a:r>
              <a:rPr lang="en-US" baseline="0" dirty="0" err="1" smtClean="0"/>
              <a:t>ShakeOut</a:t>
            </a:r>
            <a:r>
              <a:rPr lang="en-US" baseline="0" dirty="0" smtClean="0"/>
              <a:t> (SO-K, SD-D), M8, Chino Hills 5-Hz (CH-5Hz), Rough Fault 10-Hz (RH-10Hz), and single </a:t>
            </a:r>
            <a:r>
              <a:rPr lang="en-US" baseline="0" dirty="0" err="1" smtClean="0"/>
              <a:t>CyberShake</a:t>
            </a:r>
            <a:r>
              <a:rPr lang="en-US" baseline="0" dirty="0" smtClean="0"/>
              <a:t> SGT CS-0.5Hz, future CS-1.0Hz, CS-1.5Hz, CS-2.0Hz runs are shown for comparison. Yellow circles are required sustained performance to enable completion </a:t>
            </a:r>
            <a:r>
              <a:rPr lang="en-US" baseline="0" smtClean="0"/>
              <a:t>of 4,000 </a:t>
            </a:r>
            <a:r>
              <a:rPr lang="en-US" baseline="0" dirty="0" smtClean="0"/>
              <a:t>sites simulations normalized to 24-</a:t>
            </a:r>
            <a:r>
              <a:rPr lang="en-US" baseline="0" smtClean="0"/>
              <a:t>hr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4AE5D-89CE-884A-8D4B-740E6EF10F8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4AE5D-89CE-884A-8D4B-740E6EF10F8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C39B1-678F-4F18-A0FB-469496CF3DF3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3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46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8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1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fld id="{AEAA9648-D5D4-CD45-980E-F77DA4F95B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432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AC66-C530-A046-8C3E-A7C9C09D346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CEC_alon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52388"/>
            <a:ext cx="7699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7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cid:66D0AA38-F741-43B0-A450-B4FD9A42947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8.emf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05_rupture-1.jpg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13" y="0"/>
            <a:ext cx="9209713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1297" y="679739"/>
            <a:ext cx="8521984" cy="124691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SCEC Application Performance and Software Development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1712" y="2490168"/>
            <a:ext cx="8182755" cy="302635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91440" rIns="91440" bIns="91440" anchor="t" anchorCtr="0" upright="1">
            <a:noAutofit/>
          </a:bodyPr>
          <a:lstStyle/>
          <a:p>
            <a:pPr algn="ctr">
              <a:spcAft>
                <a:spcPts val="400"/>
              </a:spcAft>
            </a:pPr>
            <a:endParaRPr lang="en-US" sz="5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Y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ifeng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Cui</a:t>
            </a:r>
            <a:r>
              <a:rPr lang="en-US" b="1" baseline="30000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, Thomas Jordan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Philip Maechling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Scott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Callaghan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Kim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Olsen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err="1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Jacobo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Bielak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4</a:t>
            </a:r>
            <a:r>
              <a:rPr lang="en-US" sz="2000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Steven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Day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Ricardo Taborda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5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Po Chen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6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Patrick Small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Daniel Roten</a:t>
            </a:r>
            <a:r>
              <a:rPr lang="en-US" b="1" baseline="30000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err="1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Efecan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Poyraz</a:t>
            </a:r>
            <a:r>
              <a:rPr lang="en-US" b="1" baseline="30000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and SCEC CME Collaboration</a:t>
            </a:r>
          </a:p>
          <a:p>
            <a:pPr algn="ctr">
              <a:spcAft>
                <a:spcPts val="400"/>
              </a:spcAft>
            </a:pPr>
            <a:endParaRPr lang="en-US" b="1" dirty="0">
              <a:solidFill>
                <a:srgbClr val="800000"/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California at San Diego,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Southern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California Earthquake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Center,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San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Diego State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4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Carnegie Mellon University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5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Memphis,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6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Wyoming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"/>
              <a:ea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0667" y="5778507"/>
            <a:ext cx="4610099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Times New Roman"/>
                <a:cs typeface="Times New Roman"/>
              </a:rPr>
              <a:t>OLCF Users Meeting,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Times New Roman"/>
                <a:cs typeface="Times New Roman"/>
              </a:rPr>
              <a:t>July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Times New Roman"/>
                <a:cs typeface="Times New Roman"/>
              </a:rPr>
              <a:t>22-24, 2014</a:t>
            </a:r>
            <a:endParaRPr lang="en-US" sz="1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91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4"/>
          <p:cNvGrpSpPr/>
          <p:nvPr/>
        </p:nvGrpSpPr>
        <p:grpSpPr>
          <a:xfrm>
            <a:off x="214283" y="1357298"/>
            <a:ext cx="8643964" cy="922341"/>
            <a:chOff x="214283" y="1357298"/>
            <a:chExt cx="8643964" cy="922341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214283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Massive I/O requirements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3143240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Stencil computations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6072166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Nearest neighbor comm.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3571868" y="1357298"/>
              <a:ext cx="1928826" cy="2857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SCEC Apps</a:t>
              </a:r>
              <a:endParaRPr lang="ko-KR" altLang="en-US" dirty="0"/>
            </a:p>
          </p:txBody>
        </p:sp>
        <p:cxnSp>
          <p:nvCxnSpPr>
            <p:cNvPr id="28" name="직선 화살표 연결선 27"/>
            <p:cNvCxnSpPr>
              <a:stCxn id="25" idx="2"/>
              <a:endCxn id="5" idx="0"/>
            </p:cNvCxnSpPr>
            <p:nvPr/>
          </p:nvCxnSpPr>
          <p:spPr>
            <a:xfrm rot="5400000">
              <a:off x="2964646" y="285729"/>
              <a:ext cx="214314" cy="29289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>
              <a:stCxn id="25" idx="2"/>
              <a:endCxn id="6" idx="0"/>
            </p:cNvCxnSpPr>
            <p:nvPr/>
          </p:nvCxnSpPr>
          <p:spPr>
            <a:xfrm rot="5400000">
              <a:off x="4429124" y="1750207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>
              <a:stCxn id="25" idx="2"/>
              <a:endCxn id="7" idx="0"/>
            </p:cNvCxnSpPr>
            <p:nvPr/>
          </p:nvCxnSpPr>
          <p:spPr>
            <a:xfrm rot="16200000" flipH="1">
              <a:off x="5893587" y="285744"/>
              <a:ext cx="214314" cy="29289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115"/>
          <p:cNvGrpSpPr/>
          <p:nvPr/>
        </p:nvGrpSpPr>
        <p:grpSpPr>
          <a:xfrm>
            <a:off x="214283" y="5649931"/>
            <a:ext cx="8643964" cy="993779"/>
            <a:chOff x="214283" y="5649931"/>
            <a:chExt cx="8643964" cy="993779"/>
          </a:xfrm>
        </p:grpSpPr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14283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Lustre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File System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3143240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Node Architecture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072166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3-D Torus Interconnect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3571868" y="6357958"/>
              <a:ext cx="1928826" cy="2857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HW</a:t>
              </a:r>
              <a:r>
                <a:rPr lang="en-US" altLang="ko-KR" dirty="0" smtClean="0"/>
                <a:t> </a:t>
              </a:r>
              <a:r>
                <a:rPr lang="en-US" altLang="ko-KR" dirty="0" smtClean="0"/>
                <a:t>Systems</a:t>
              </a:r>
              <a:endParaRPr lang="ko-KR" altLang="en-US" dirty="0"/>
            </a:p>
          </p:txBody>
        </p:sp>
        <p:cxnSp>
          <p:nvCxnSpPr>
            <p:cNvPr id="34" name="직선 화살표 연결선 33"/>
            <p:cNvCxnSpPr>
              <a:stCxn id="26" idx="0"/>
              <a:endCxn id="12" idx="2"/>
            </p:cNvCxnSpPr>
            <p:nvPr/>
          </p:nvCxnSpPr>
          <p:spPr>
            <a:xfrm rot="16200000" flipV="1">
              <a:off x="2928927" y="4750603"/>
              <a:ext cx="285752" cy="29289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>
              <a:stCxn id="26" idx="0"/>
              <a:endCxn id="13" idx="2"/>
            </p:cNvCxnSpPr>
            <p:nvPr/>
          </p:nvCxnSpPr>
          <p:spPr>
            <a:xfrm rot="5400000" flipH="1" flipV="1">
              <a:off x="4393405" y="6215082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>
              <a:stCxn id="26" idx="0"/>
              <a:endCxn id="14" idx="2"/>
            </p:cNvCxnSpPr>
            <p:nvPr/>
          </p:nvCxnSpPr>
          <p:spPr>
            <a:xfrm rot="5400000" flipH="1" flipV="1">
              <a:off x="5857868" y="4750619"/>
              <a:ext cx="285752" cy="29289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117"/>
          <p:cNvGrpSpPr/>
          <p:nvPr/>
        </p:nvGrpSpPr>
        <p:grpSpPr>
          <a:xfrm>
            <a:off x="1071538" y="4714884"/>
            <a:ext cx="6894554" cy="935047"/>
            <a:chOff x="1071538" y="4714884"/>
            <a:chExt cx="6894554" cy="935047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1071538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Limited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OSTs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643438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Shared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Memories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6929454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Machine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Topology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직선 화살표 연결선 49"/>
            <p:cNvCxnSpPr>
              <a:stCxn id="12" idx="0"/>
              <a:endCxn id="21" idx="2"/>
            </p:cNvCxnSpPr>
            <p:nvPr/>
          </p:nvCxnSpPr>
          <p:spPr>
            <a:xfrm rot="16200000" flipV="1">
              <a:off x="1416820" y="5459426"/>
              <a:ext cx="363543" cy="17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화살표 연결선 61"/>
            <p:cNvCxnSpPr>
              <a:stCxn id="13" idx="0"/>
              <a:endCxn id="22" idx="2"/>
            </p:cNvCxnSpPr>
            <p:nvPr/>
          </p:nvCxnSpPr>
          <p:spPr>
            <a:xfrm rot="5400000" flipH="1" flipV="1">
              <a:off x="4667248" y="5155422"/>
              <a:ext cx="363543" cy="625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화살표 연결선 63"/>
            <p:cNvCxnSpPr>
              <a:stCxn id="14" idx="0"/>
              <a:endCxn id="23" idx="2"/>
            </p:cNvCxnSpPr>
            <p:nvPr/>
          </p:nvCxnSpPr>
          <p:spPr>
            <a:xfrm rot="16200000" flipV="1">
              <a:off x="7274719" y="5459443"/>
              <a:ext cx="363543" cy="174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16"/>
            <p:cNvSpPr>
              <a:spLocks noChangeArrowheads="1"/>
            </p:cNvSpPr>
            <p:nvPr/>
          </p:nvSpPr>
          <p:spPr bwMode="auto">
            <a:xfrm>
              <a:off x="3286116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Vector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Capable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7" name="직선 화살표 연결선 96"/>
            <p:cNvCxnSpPr>
              <a:stCxn id="13" idx="0"/>
            </p:cNvCxnSpPr>
            <p:nvPr/>
          </p:nvCxnSpPr>
          <p:spPr>
            <a:xfrm rot="16200000" flipV="1">
              <a:off x="3979461" y="5093111"/>
              <a:ext cx="363542" cy="7500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116"/>
          <p:cNvGrpSpPr/>
          <p:nvPr/>
        </p:nvGrpSpPr>
        <p:grpSpPr>
          <a:xfrm>
            <a:off x="1106470" y="2279638"/>
            <a:ext cx="6859622" cy="863610"/>
            <a:chOff x="1106470" y="2279638"/>
            <a:chExt cx="6859622" cy="863610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4643438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Memory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intensive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929454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Comm.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latency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106470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I/O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Throughput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화살표 연결선 41"/>
            <p:cNvCxnSpPr/>
            <p:nvPr/>
          </p:nvCxnSpPr>
          <p:spPr>
            <a:xfrm rot="16200000" flipH="1">
              <a:off x="1470004" y="2416958"/>
              <a:ext cx="292105" cy="174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/>
            <p:cNvCxnSpPr>
              <a:stCxn id="6" idx="2"/>
              <a:endCxn id="99" idx="0"/>
            </p:cNvCxnSpPr>
            <p:nvPr/>
          </p:nvCxnSpPr>
          <p:spPr>
            <a:xfrm rot="5400000">
              <a:off x="4095744" y="2131206"/>
              <a:ext cx="292104" cy="5889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/>
            <p:cNvCxnSpPr/>
            <p:nvPr/>
          </p:nvCxnSpPr>
          <p:spPr>
            <a:xfrm rot="16200000" flipH="1">
              <a:off x="7292200" y="2423312"/>
              <a:ext cx="292105" cy="174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16"/>
            <p:cNvSpPr>
              <a:spLocks noChangeArrowheads="1"/>
            </p:cNvSpPr>
            <p:nvPr/>
          </p:nvSpPr>
          <p:spPr bwMode="auto">
            <a:xfrm>
              <a:off x="3428991" y="2571743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0" tIns="9144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Regular</a:t>
              </a:r>
            </a:p>
            <a:p>
              <a:pPr algn="ctr" eaLnBrk="0" hangingPunct="0"/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Comp. pattern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" name="직선 화살표 연결선 102"/>
            <p:cNvCxnSpPr>
              <a:stCxn id="6" idx="2"/>
              <a:endCxn id="11" idx="0"/>
            </p:cNvCxnSpPr>
            <p:nvPr/>
          </p:nvCxnSpPr>
          <p:spPr>
            <a:xfrm rot="16200000" flipH="1">
              <a:off x="4702967" y="2112953"/>
              <a:ext cx="292105" cy="625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2534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Algorithms and </a:t>
            </a:r>
            <a:r>
              <a:rPr lang="en-US" dirty="0" smtClean="0"/>
              <a:t>Hardware </a:t>
            </a:r>
            <a:r>
              <a:rPr lang="en-US" dirty="0" smtClean="0"/>
              <a:t>Attributes</a:t>
            </a:r>
            <a:endParaRPr lang="en-US" b="1" dirty="0"/>
          </a:p>
        </p:txBody>
      </p:sp>
      <p:grpSp>
        <p:nvGrpSpPr>
          <p:cNvPr id="27" name="그룹 97"/>
          <p:cNvGrpSpPr/>
          <p:nvPr/>
        </p:nvGrpSpPr>
        <p:grpSpPr>
          <a:xfrm>
            <a:off x="142844" y="3143247"/>
            <a:ext cx="8286808" cy="1571638"/>
            <a:chOff x="142844" y="3143247"/>
            <a:chExt cx="8286808" cy="1571638"/>
          </a:xfrm>
        </p:grpSpPr>
        <p:sp>
          <p:nvSpPr>
            <p:cNvPr id="8" name="AutoShape 28"/>
            <p:cNvSpPr>
              <a:spLocks noChangeArrowheads="1"/>
            </p:cNvSpPr>
            <p:nvPr/>
          </p:nvSpPr>
          <p:spPr bwMode="auto">
            <a:xfrm>
              <a:off x="1028673" y="3714752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Effective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Buffering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AutoShape 28"/>
            <p:cNvSpPr>
              <a:spLocks noChangeArrowheads="1"/>
            </p:cNvSpPr>
            <p:nvPr/>
          </p:nvSpPr>
          <p:spPr bwMode="auto">
            <a:xfrm>
              <a:off x="1938317" y="3714752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950" b="1" dirty="0" smtClean="0">
                  <a:latin typeface="Arial" pitchFamily="34" charset="0"/>
                  <a:cs typeface="Arial" pitchFamily="34" charset="0"/>
                </a:rPr>
                <a:t>ADIOS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40"/>
            <p:cNvSpPr>
              <a:spLocks noChangeArrowheads="1"/>
            </p:cNvSpPr>
            <p:nvPr/>
          </p:nvSpPr>
          <p:spPr bwMode="auto">
            <a:xfrm>
              <a:off x="3071802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Array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Optimization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071934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Memory Reduction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utoShape 40"/>
            <p:cNvSpPr>
              <a:spLocks noChangeArrowheads="1"/>
            </p:cNvSpPr>
            <p:nvPr/>
          </p:nvSpPr>
          <p:spPr bwMode="auto">
            <a:xfrm>
              <a:off x="5072066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Cache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Utilization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AutoShape 40"/>
            <p:cNvSpPr>
              <a:spLocks noChangeArrowheads="1"/>
            </p:cNvSpPr>
            <p:nvPr/>
          </p:nvSpPr>
          <p:spPr bwMode="auto">
            <a:xfrm>
              <a:off x="6429388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Node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Mapping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AutoShape 40"/>
            <p:cNvSpPr>
              <a:spLocks noChangeArrowheads="1"/>
            </p:cNvSpPr>
            <p:nvPr/>
          </p:nvSpPr>
          <p:spPr bwMode="auto">
            <a:xfrm>
              <a:off x="7429520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Latency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hiding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6" name="직선 화살표 연결선 45"/>
            <p:cNvCxnSpPr>
              <a:stCxn id="20" idx="2"/>
            </p:cNvCxnSpPr>
            <p:nvPr/>
          </p:nvCxnSpPr>
          <p:spPr>
            <a:xfrm rot="5400000">
              <a:off x="826679" y="2916644"/>
              <a:ext cx="571506" cy="1024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/>
            <p:cNvCxnSpPr>
              <a:stCxn id="20" idx="2"/>
            </p:cNvCxnSpPr>
            <p:nvPr/>
          </p:nvCxnSpPr>
          <p:spPr>
            <a:xfrm rot="5400000">
              <a:off x="1255305" y="3345270"/>
              <a:ext cx="571506" cy="1674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7"/>
            <p:cNvCxnSpPr>
              <a:stCxn id="11" idx="2"/>
            </p:cNvCxnSpPr>
            <p:nvPr/>
          </p:nvCxnSpPr>
          <p:spPr>
            <a:xfrm rot="5400000">
              <a:off x="4581127" y="3134124"/>
              <a:ext cx="571506" cy="589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/>
            <p:cNvCxnSpPr>
              <a:stCxn id="11" idx="2"/>
            </p:cNvCxnSpPr>
            <p:nvPr/>
          </p:nvCxnSpPr>
          <p:spPr>
            <a:xfrm rot="16200000" flipH="1">
              <a:off x="5116911" y="3188093"/>
              <a:ext cx="571506" cy="4818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>
              <a:stCxn id="17" idx="2"/>
            </p:cNvCxnSpPr>
            <p:nvPr/>
          </p:nvCxnSpPr>
          <p:spPr>
            <a:xfrm rot="5400000">
              <a:off x="6902862" y="3169841"/>
              <a:ext cx="571504" cy="518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>
              <a:stCxn id="17" idx="2"/>
            </p:cNvCxnSpPr>
            <p:nvPr/>
          </p:nvCxnSpPr>
          <p:spPr>
            <a:xfrm rot="16200000" flipH="1">
              <a:off x="7402927" y="3188093"/>
              <a:ext cx="571504" cy="481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화살표 연결선 69"/>
            <p:cNvCxnSpPr>
              <a:stCxn id="21" idx="0"/>
            </p:cNvCxnSpPr>
            <p:nvPr/>
          </p:nvCxnSpPr>
          <p:spPr>
            <a:xfrm rot="16200000" flipV="1">
              <a:off x="1237841" y="4362868"/>
              <a:ext cx="571501" cy="1325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화살표 연결선 71"/>
            <p:cNvCxnSpPr>
              <a:stCxn id="21" idx="0"/>
            </p:cNvCxnSpPr>
            <p:nvPr/>
          </p:nvCxnSpPr>
          <p:spPr>
            <a:xfrm rot="5400000" flipH="1" flipV="1">
              <a:off x="1733142" y="4000099"/>
              <a:ext cx="571501" cy="8580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화살표 연결선 75"/>
            <p:cNvCxnSpPr>
              <a:stCxn id="22" idx="0"/>
            </p:cNvCxnSpPr>
            <p:nvPr/>
          </p:nvCxnSpPr>
          <p:spPr>
            <a:xfrm rot="16200000" flipV="1">
              <a:off x="4581128" y="4134254"/>
              <a:ext cx="571504" cy="589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/>
            <p:cNvCxnSpPr>
              <a:stCxn id="22" idx="0"/>
            </p:cNvCxnSpPr>
            <p:nvPr/>
          </p:nvCxnSpPr>
          <p:spPr>
            <a:xfrm rot="5400000" flipH="1" flipV="1">
              <a:off x="5081193" y="4223944"/>
              <a:ext cx="571504" cy="4103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화살표 연결선 79"/>
            <p:cNvCxnSpPr>
              <a:stCxn id="23" idx="0"/>
            </p:cNvCxnSpPr>
            <p:nvPr/>
          </p:nvCxnSpPr>
          <p:spPr>
            <a:xfrm rot="5400000" flipH="1" flipV="1">
              <a:off x="7402927" y="4188226"/>
              <a:ext cx="571504" cy="481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화살표 연결선 81"/>
            <p:cNvCxnSpPr>
              <a:stCxn id="23" idx="0"/>
            </p:cNvCxnSpPr>
            <p:nvPr/>
          </p:nvCxnSpPr>
          <p:spPr>
            <a:xfrm rot="16200000" flipV="1">
              <a:off x="6902862" y="4169972"/>
              <a:ext cx="571504" cy="518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화살표 연결선 92"/>
            <p:cNvCxnSpPr>
              <a:stCxn id="88" idx="0"/>
            </p:cNvCxnSpPr>
            <p:nvPr/>
          </p:nvCxnSpPr>
          <p:spPr>
            <a:xfrm rot="16200000" flipV="1">
              <a:off x="3402400" y="4312848"/>
              <a:ext cx="571504" cy="2325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화살표 연결선 106"/>
            <p:cNvCxnSpPr/>
            <p:nvPr/>
          </p:nvCxnSpPr>
          <p:spPr>
            <a:xfrm rot="5400000">
              <a:off x="3473837" y="3241281"/>
              <a:ext cx="571505" cy="3754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화살표 연결선 109"/>
            <p:cNvCxnSpPr>
              <a:stCxn id="99" idx="2"/>
            </p:cNvCxnSpPr>
            <p:nvPr/>
          </p:nvCxnSpPr>
          <p:spPr>
            <a:xfrm rot="16200000" flipH="1">
              <a:off x="4009621" y="3080935"/>
              <a:ext cx="571504" cy="696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/>
            <p:cNvCxnSpPr>
              <a:stCxn id="99" idx="2"/>
            </p:cNvCxnSpPr>
            <p:nvPr/>
          </p:nvCxnSpPr>
          <p:spPr>
            <a:xfrm rot="16200000" flipH="1">
              <a:off x="4509687" y="2580869"/>
              <a:ext cx="571504" cy="16962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AutoShape 28"/>
            <p:cNvSpPr>
              <a:spLocks noChangeArrowheads="1"/>
            </p:cNvSpPr>
            <p:nvPr/>
          </p:nvSpPr>
          <p:spPr bwMode="auto">
            <a:xfrm>
              <a:off x="142844" y="3719517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Contiguous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I/O access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7" name="직선 화살표 연결선 66"/>
            <p:cNvCxnSpPr>
              <a:stCxn id="21" idx="0"/>
            </p:cNvCxnSpPr>
            <p:nvPr/>
          </p:nvCxnSpPr>
          <p:spPr>
            <a:xfrm rot="16200000" flipV="1">
              <a:off x="809215" y="3934241"/>
              <a:ext cx="571502" cy="9897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/>
            <p:cNvCxnSpPr/>
            <p:nvPr/>
          </p:nvCxnSpPr>
          <p:spPr>
            <a:xfrm>
              <a:off x="1624792" y="3148013"/>
              <a:ext cx="706825" cy="5715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95"/>
          <p:cNvGrpSpPr/>
          <p:nvPr/>
        </p:nvGrpSpPr>
        <p:grpSpPr>
          <a:xfrm>
            <a:off x="2143108" y="2733675"/>
            <a:ext cx="4813327" cy="228600"/>
            <a:chOff x="2143108" y="2733675"/>
            <a:chExt cx="4813327" cy="228600"/>
          </a:xfrm>
        </p:grpSpPr>
        <p:sp>
          <p:nvSpPr>
            <p:cNvPr id="94" name="왼쪽/오른쪽 화살표 93"/>
            <p:cNvSpPr/>
            <p:nvPr/>
          </p:nvSpPr>
          <p:spPr>
            <a:xfrm>
              <a:off x="2143108" y="2733675"/>
              <a:ext cx="1285884" cy="2286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왼쪽/오른쪽 화살표 94"/>
            <p:cNvSpPr/>
            <p:nvPr/>
          </p:nvSpPr>
          <p:spPr>
            <a:xfrm>
              <a:off x="5670551" y="2733675"/>
              <a:ext cx="1285884" cy="2286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372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/>
          <p:nvPr/>
        </p:nvGrpSpPr>
        <p:grpSpPr>
          <a:xfrm>
            <a:off x="4992242" y="1120760"/>
            <a:ext cx="4151758" cy="5381307"/>
            <a:chOff x="4999309" y="1319891"/>
            <a:chExt cx="4151758" cy="5381307"/>
          </a:xfrm>
        </p:grpSpPr>
        <p:pic>
          <p:nvPicPr>
            <p:cNvPr id="114" name="Picture 9" descr="group_comm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243" y="2971424"/>
              <a:ext cx="4134824" cy="178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10" descr="1sided_workflow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5956" y="4834173"/>
              <a:ext cx="3446816" cy="1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8" descr="data_transfer_awm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99309" y="1319891"/>
              <a:ext cx="4022213" cy="164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" name="Rectangle 12"/>
          <p:cNvSpPr>
            <a:spLocks noChangeArrowheads="1"/>
          </p:cNvSpPr>
          <p:nvPr/>
        </p:nvSpPr>
        <p:spPr bwMode="auto">
          <a:xfrm>
            <a:off x="2611090" y="5775609"/>
            <a:ext cx="27377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 (Joint work with DK Panda Team of OSU)</a:t>
            </a:r>
            <a:endParaRPr lang="en-US" sz="1200" dirty="0">
              <a:solidFill>
                <a:srgbClr val="82151A"/>
              </a:solidFill>
            </a:endParaRPr>
          </a:p>
        </p:txBody>
      </p:sp>
      <p:sp>
        <p:nvSpPr>
          <p:cNvPr id="118" name="Rectangle 12"/>
          <p:cNvSpPr>
            <a:spLocks noChangeArrowheads="1"/>
          </p:cNvSpPr>
          <p:nvPr/>
        </p:nvSpPr>
        <p:spPr bwMode="auto">
          <a:xfrm>
            <a:off x="7232693" y="6469050"/>
            <a:ext cx="1750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 (</a:t>
            </a:r>
            <a:r>
              <a:rPr lang="en-US" sz="1200" dirty="0" err="1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Potluri</a:t>
            </a:r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, S., et al., ICS’10)</a:t>
            </a:r>
            <a:endParaRPr lang="en-US" sz="1200" dirty="0">
              <a:solidFill>
                <a:srgbClr val="82151A"/>
              </a:solidFill>
            </a:endParaRPr>
          </a:p>
        </p:txBody>
      </p:sp>
      <p:sp>
        <p:nvSpPr>
          <p:cNvPr id="121" name="내용 개체 틀 2"/>
          <p:cNvSpPr txBox="1">
            <a:spLocks/>
          </p:cNvSpPr>
          <p:nvPr/>
        </p:nvSpPr>
        <p:spPr>
          <a:xfrm>
            <a:off x="457200" y="1600200"/>
            <a:ext cx="4900618" cy="4756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Rank placement technique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 filling with X-Y-Z orders</a:t>
            </a: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Maximizing intra-node and minimizing inter-node communication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Asynchronous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Significantly reduced latency through local communication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Reduced system buffer requirement through pre-post receives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Computation/communication overlap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Effectively hide computation times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Effective when </a:t>
            </a:r>
            <a:r>
              <a:rPr kumimoji="0" lang="en-US" altLang="ko-K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ko-K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compute_hide</a:t>
            </a:r>
            <a:r>
              <a:rPr kumimoji="0" lang="en-US" altLang="ko-K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en-US" altLang="ko-K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ko-K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compute_overhead</a:t>
            </a: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One-sided Communications (on Ranger</a:t>
            </a: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3" name="제목 1"/>
          <p:cNvSpPr>
            <a:spLocks noGrp="1"/>
          </p:cNvSpPr>
          <p:nvPr>
            <p:ph type="title"/>
          </p:nvPr>
        </p:nvSpPr>
        <p:spPr>
          <a:xfrm>
            <a:off x="457200" y="226450"/>
            <a:ext cx="8229600" cy="950385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AWP-ODC Communication Approach on Jaguar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825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cation_figure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3" y="4646906"/>
            <a:ext cx="8369300" cy="2895600"/>
          </a:xfrm>
          <a:prstGeom prst="rect">
            <a:avLst/>
          </a:prstGeom>
        </p:spPr>
      </p:pic>
      <p:pic>
        <p:nvPicPr>
          <p:cNvPr id="13" name="Picture 12" descr="Decomposition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54" y="544544"/>
            <a:ext cx="5462337" cy="422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-4761"/>
            <a:ext cx="8382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AWP-ODC Communication Approach on Titan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013200" y="912075"/>
            <a:ext cx="4945649" cy="3650165"/>
            <a:chOff x="4584700" y="3683000"/>
            <a:chExt cx="4343400" cy="3175000"/>
          </a:xfrm>
        </p:grpSpPr>
        <p:pic>
          <p:nvPicPr>
            <p:cNvPr id="6" name="Pictur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700" y="5054600"/>
              <a:ext cx="4343400" cy="180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</p:pic>
        <p:pic>
          <p:nvPicPr>
            <p:cNvPr id="7" name="图片 4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84700" y="3683000"/>
              <a:ext cx="4343400" cy="1384301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204489" y="4493017"/>
            <a:ext cx="14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(Cui et al., SC’13)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7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" y="12700"/>
            <a:ext cx="309245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</a:t>
            </a:r>
            <a:r>
              <a:rPr lang="en-US" sz="2800" dirty="0" smtClean="0"/>
              <a:t>XE6/XK7</a:t>
            </a:r>
            <a:endParaRPr lang="en-US" sz="2800" dirty="0"/>
          </a:p>
        </p:txBody>
      </p:sp>
      <p:pic>
        <p:nvPicPr>
          <p:cNvPr id="4" name="Picture 3" descr="cid:66D0AA38-F741-43B0-A450-B4FD9A42947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0"/>
            <a:ext cx="65024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901955" y="6412453"/>
            <a:ext cx="5043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Joint work with </a:t>
            </a:r>
            <a:r>
              <a:rPr lang="en-US" sz="1200" dirty="0" smtClean="0">
                <a:solidFill>
                  <a:srgbClr val="FFFFFF"/>
                </a:solidFill>
              </a:rPr>
              <a:t>G. Bauer, O. </a:t>
            </a:r>
            <a:r>
              <a:rPr lang="en-US" sz="1200" dirty="0" err="1" smtClean="0">
                <a:solidFill>
                  <a:srgbClr val="FFFFFF"/>
                </a:solidFill>
              </a:rPr>
              <a:t>Padron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NCSA</a:t>
            </a:r>
            <a:r>
              <a:rPr lang="en-US" sz="1200" dirty="0" smtClean="0">
                <a:solidFill>
                  <a:srgbClr val="FFFFFF"/>
                </a:solidFill>
              </a:rPr>
              <a:t>), R. </a:t>
            </a:r>
            <a:r>
              <a:rPr lang="en-US" sz="1200" dirty="0">
                <a:solidFill>
                  <a:srgbClr val="FFFFFF"/>
                </a:solidFill>
              </a:rPr>
              <a:t>Fiedler (</a:t>
            </a:r>
            <a:r>
              <a:rPr lang="en-US" sz="1200" dirty="0" smtClean="0">
                <a:solidFill>
                  <a:srgbClr val="FFFFFF"/>
                </a:solidFill>
              </a:rPr>
              <a:t>Cray) and L. Shih (UH)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15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33350" y="166691"/>
            <a:ext cx="3092450" cy="1143000"/>
          </a:xfrm>
        </p:spPr>
        <p:txBody>
          <a:bodyPr>
            <a:normAutofit/>
          </a:bodyPr>
          <a:lstStyle/>
          <a:p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Topology Tuning</a:t>
            </a:r>
            <a:b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</a:br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on Blue Waters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500" y="12700"/>
            <a:ext cx="309245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</a:t>
            </a:r>
            <a:r>
              <a:rPr lang="en-US" sz="2800" dirty="0" smtClean="0"/>
              <a:t>XE6/XK7</a:t>
            </a:r>
            <a:endParaRPr lang="en-US" sz="2800" dirty="0"/>
          </a:p>
        </p:txBody>
      </p:sp>
      <p:pic>
        <p:nvPicPr>
          <p:cNvPr id="7" name="Picture 6" descr="C:\Users\Shih\AppData\Local\Microsoft\Windows\Temporary Internet Files\Content.Outlook\XD3IHYB0\409090-view-with-XKs (3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16" y="0"/>
            <a:ext cx="65024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1955" y="6412453"/>
            <a:ext cx="5043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Joint work with </a:t>
            </a:r>
            <a:r>
              <a:rPr lang="en-US" sz="1200" dirty="0" smtClean="0">
                <a:solidFill>
                  <a:srgbClr val="FFFFFF"/>
                </a:solidFill>
              </a:rPr>
              <a:t>G. Bauer, O. </a:t>
            </a:r>
            <a:r>
              <a:rPr lang="en-US" sz="1200" dirty="0" err="1" smtClean="0">
                <a:solidFill>
                  <a:srgbClr val="FFFFFF"/>
                </a:solidFill>
              </a:rPr>
              <a:t>Padron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NCSA</a:t>
            </a:r>
            <a:r>
              <a:rPr lang="en-US" sz="1200" dirty="0" smtClean="0">
                <a:solidFill>
                  <a:srgbClr val="FFFFFF"/>
                </a:solidFill>
              </a:rPr>
              <a:t>), R. </a:t>
            </a:r>
            <a:r>
              <a:rPr lang="en-US" sz="1200" dirty="0">
                <a:solidFill>
                  <a:srgbClr val="FFFFFF"/>
                </a:solidFill>
              </a:rPr>
              <a:t>Fiedler (</a:t>
            </a:r>
            <a:r>
              <a:rPr lang="en-US" sz="1200" dirty="0" smtClean="0">
                <a:solidFill>
                  <a:srgbClr val="FFFFFF"/>
                </a:solidFill>
              </a:rPr>
              <a:t>Cray) and L. Shih (UH)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8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33350" y="204791"/>
            <a:ext cx="3092450" cy="1143000"/>
          </a:xfrm>
        </p:spPr>
        <p:txBody>
          <a:bodyPr>
            <a:normAutofit/>
          </a:bodyPr>
          <a:lstStyle/>
          <a:p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Topology Tuning</a:t>
            </a:r>
            <a:b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</a:br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on Blue Waters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500" y="12700"/>
            <a:ext cx="309245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</a:t>
            </a:r>
            <a:r>
              <a:rPr lang="en-US" sz="2800" dirty="0" smtClean="0"/>
              <a:t>XE6/XK7</a:t>
            </a:r>
            <a:endParaRPr lang="en-US" sz="28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390864"/>
              </p:ext>
            </p:extLst>
          </p:nvPr>
        </p:nvGraphicFramePr>
        <p:xfrm>
          <a:off x="2642616" y="63501"/>
          <a:ext cx="6501384" cy="651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31"/>
                <a:gridCol w="1123697"/>
                <a:gridCol w="1354454"/>
                <a:gridCol w="1193926"/>
                <a:gridCol w="1755776"/>
              </a:tblGrid>
              <a:tr h="1514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 nodes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Default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Topaware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Speedup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Efficiency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514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64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4.006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3.991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0.37%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742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512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0.572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0.554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3.15%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87.5%-&gt;90%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742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4096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0.119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0.077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800000"/>
                          </a:solidFill>
                        </a:rPr>
                        <a:t>35.29%</a:t>
                      </a:r>
                      <a:endParaRPr 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52.6%-&gt;81%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020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ko-KR" sz="2000" b="1" dirty="0">
                <a:solidFill>
                  <a:srgbClr val="800000"/>
                </a:solidFill>
              </a:rPr>
              <a:t>Read </a:t>
            </a:r>
            <a:r>
              <a:rPr lang="en-US" altLang="ko-KR" sz="2000" b="1" dirty="0"/>
              <a:t>and redistribute </a:t>
            </a:r>
            <a:r>
              <a:rPr lang="en-US" altLang="ko-KR" sz="2000" b="1" dirty="0" smtClean="0"/>
              <a:t>multiple terabytes inputs (19 GB/s)</a:t>
            </a:r>
            <a:endParaRPr lang="en-US" altLang="ko-KR" sz="2000" b="1" dirty="0"/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/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/>
              <a:t>High bandwidth asynchronous point-to-point communication </a:t>
            </a:r>
            <a:r>
              <a:rPr lang="en-US" altLang="ko-KR" sz="2000" dirty="0" smtClean="0"/>
              <a:t>redistribution</a:t>
            </a:r>
            <a:endParaRPr lang="en-US" altLang="ko-KR" sz="2000" dirty="0"/>
          </a:p>
        </p:txBody>
      </p:sp>
      <p:grpSp>
        <p:nvGrpSpPr>
          <p:cNvPr id="193" name="그룹 233"/>
          <p:cNvGrpSpPr/>
          <p:nvPr/>
        </p:nvGrpSpPr>
        <p:grpSpPr>
          <a:xfrm>
            <a:off x="5900746" y="1857364"/>
            <a:ext cx="2418687" cy="428628"/>
            <a:chOff x="5786446" y="1857364"/>
            <a:chExt cx="2418687" cy="428628"/>
          </a:xfrm>
        </p:grpSpPr>
        <p:grpSp>
          <p:nvGrpSpPr>
            <p:cNvPr id="194" name="그룹 3"/>
            <p:cNvGrpSpPr/>
            <p:nvPr/>
          </p:nvGrpSpPr>
          <p:grpSpPr>
            <a:xfrm>
              <a:off x="5786446" y="1857364"/>
              <a:ext cx="489861" cy="428628"/>
              <a:chOff x="5857884" y="4357694"/>
              <a:chExt cx="1143008" cy="1000132"/>
            </a:xfrm>
          </p:grpSpPr>
          <p:sp>
            <p:nvSpPr>
              <p:cNvPr id="228" name="직사각형 4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29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31" name="직선 연결선 7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직선 연결선 8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직선 연결선 9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직선 연결선 10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0" name="직사각형 6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5" name="그룹 11"/>
            <p:cNvGrpSpPr/>
            <p:nvPr/>
          </p:nvGrpSpPr>
          <p:grpSpPr>
            <a:xfrm>
              <a:off x="6715140" y="1857364"/>
              <a:ext cx="489861" cy="428628"/>
              <a:chOff x="5857884" y="4357694"/>
              <a:chExt cx="1143008" cy="1000132"/>
            </a:xfrm>
          </p:grpSpPr>
          <p:sp>
            <p:nvSpPr>
              <p:cNvPr id="204" name="직사각형 12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05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07" name="직선 연결선 15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직선 연결선 16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직선 연결선 17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직선 연결선 18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6" name="직사각형 14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6" name="그룹 19"/>
            <p:cNvGrpSpPr/>
            <p:nvPr/>
          </p:nvGrpSpPr>
          <p:grpSpPr>
            <a:xfrm>
              <a:off x="7715272" y="1857364"/>
              <a:ext cx="489861" cy="428628"/>
              <a:chOff x="5857884" y="4357694"/>
              <a:chExt cx="1143008" cy="1000132"/>
            </a:xfrm>
          </p:grpSpPr>
          <p:sp>
            <p:nvSpPr>
              <p:cNvPr id="197" name="직사각형 20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00" name="직선 연결선 23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직선 연결선 24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직선 연결선 25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직선 연결선 26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9" name="직사각형 22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35" name="그룹 234"/>
          <p:cNvGrpSpPr/>
          <p:nvPr/>
        </p:nvGrpSpPr>
        <p:grpSpPr>
          <a:xfrm>
            <a:off x="5257804" y="2857496"/>
            <a:ext cx="3857620" cy="214314"/>
            <a:chOff x="5143504" y="2857496"/>
            <a:chExt cx="3857620" cy="214314"/>
          </a:xfrm>
        </p:grpSpPr>
        <p:sp>
          <p:nvSpPr>
            <p:cNvPr id="236" name="직사각형 27"/>
            <p:cNvSpPr/>
            <p:nvPr/>
          </p:nvSpPr>
          <p:spPr>
            <a:xfrm>
              <a:off x="5143504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1" name="직사각형 28"/>
            <p:cNvSpPr/>
            <p:nvPr/>
          </p:nvSpPr>
          <p:spPr>
            <a:xfrm>
              <a:off x="5357818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2" name="직사각형 29"/>
            <p:cNvSpPr/>
            <p:nvPr/>
          </p:nvSpPr>
          <p:spPr>
            <a:xfrm>
              <a:off x="5572132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3" name="직사각형 30"/>
            <p:cNvSpPr/>
            <p:nvPr/>
          </p:nvSpPr>
          <p:spPr>
            <a:xfrm>
              <a:off x="5786446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4" name="직사각형 31"/>
            <p:cNvSpPr/>
            <p:nvPr/>
          </p:nvSpPr>
          <p:spPr>
            <a:xfrm>
              <a:off x="6000760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5" name="직사각형 32"/>
            <p:cNvSpPr/>
            <p:nvPr/>
          </p:nvSpPr>
          <p:spPr>
            <a:xfrm>
              <a:off x="6215074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6" name="직사각형 33"/>
            <p:cNvSpPr/>
            <p:nvPr/>
          </p:nvSpPr>
          <p:spPr>
            <a:xfrm>
              <a:off x="6429388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7" name="직사각형 34"/>
            <p:cNvSpPr/>
            <p:nvPr/>
          </p:nvSpPr>
          <p:spPr>
            <a:xfrm>
              <a:off x="6643702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8" name="직사각형 35"/>
            <p:cNvSpPr/>
            <p:nvPr/>
          </p:nvSpPr>
          <p:spPr>
            <a:xfrm>
              <a:off x="6858016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0" name="직사각형 36"/>
            <p:cNvSpPr/>
            <p:nvPr/>
          </p:nvSpPr>
          <p:spPr>
            <a:xfrm>
              <a:off x="7072330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2" name="직사각형 37"/>
            <p:cNvSpPr/>
            <p:nvPr/>
          </p:nvSpPr>
          <p:spPr>
            <a:xfrm>
              <a:off x="7286644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4" name="직사각형 38"/>
            <p:cNvSpPr/>
            <p:nvPr/>
          </p:nvSpPr>
          <p:spPr>
            <a:xfrm>
              <a:off x="7500958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직사각형 39"/>
            <p:cNvSpPr/>
            <p:nvPr/>
          </p:nvSpPr>
          <p:spPr>
            <a:xfrm>
              <a:off x="7715272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7" name="직사각형 40"/>
            <p:cNvSpPr/>
            <p:nvPr/>
          </p:nvSpPr>
          <p:spPr>
            <a:xfrm>
              <a:off x="7929586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8" name="직사각형 41"/>
            <p:cNvSpPr/>
            <p:nvPr/>
          </p:nvSpPr>
          <p:spPr>
            <a:xfrm>
              <a:off x="8143900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9" name="직사각형 42"/>
            <p:cNvSpPr/>
            <p:nvPr/>
          </p:nvSpPr>
          <p:spPr>
            <a:xfrm>
              <a:off x="8358182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0" name="직사각형 43"/>
            <p:cNvSpPr/>
            <p:nvPr/>
          </p:nvSpPr>
          <p:spPr>
            <a:xfrm>
              <a:off x="8572496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1" name="직사각형 44"/>
            <p:cNvSpPr/>
            <p:nvPr/>
          </p:nvSpPr>
          <p:spPr>
            <a:xfrm>
              <a:off x="8786810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2" name="그룹 235"/>
          <p:cNvGrpSpPr/>
          <p:nvPr/>
        </p:nvGrpSpPr>
        <p:grpSpPr>
          <a:xfrm>
            <a:off x="5377661" y="2285992"/>
            <a:ext cx="3643306" cy="571504"/>
            <a:chOff x="5263361" y="2285992"/>
            <a:chExt cx="3643306" cy="571504"/>
          </a:xfrm>
        </p:grpSpPr>
        <p:cxnSp>
          <p:nvCxnSpPr>
            <p:cNvPr id="263" name="직선 화살표 연결선 50"/>
            <p:cNvCxnSpPr>
              <a:stCxn id="236" idx="0"/>
              <a:endCxn id="230" idx="2"/>
            </p:cNvCxnSpPr>
            <p:nvPr/>
          </p:nvCxnSpPr>
          <p:spPr>
            <a:xfrm flipV="1">
              <a:off x="5263361" y="2285992"/>
              <a:ext cx="68886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직선 화살표 연결선 52"/>
            <p:cNvCxnSpPr>
              <a:stCxn id="243" idx="0"/>
              <a:endCxn id="230" idx="2"/>
            </p:cNvCxnSpPr>
            <p:nvPr/>
          </p:nvCxnSpPr>
          <p:spPr>
            <a:xfrm flipV="1">
              <a:off x="5906303" y="2285992"/>
              <a:ext cx="4592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직선 화살표 연결선 54"/>
            <p:cNvCxnSpPr>
              <a:stCxn id="246" idx="0"/>
              <a:endCxn id="230" idx="2"/>
            </p:cNvCxnSpPr>
            <p:nvPr/>
          </p:nvCxnSpPr>
          <p:spPr>
            <a:xfrm flipH="1" flipV="1">
              <a:off x="5952228" y="2285992"/>
              <a:ext cx="59701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직선 화살표 연결선 56"/>
            <p:cNvCxnSpPr>
              <a:stCxn id="250" idx="0"/>
              <a:endCxn id="230" idx="2"/>
            </p:cNvCxnSpPr>
            <p:nvPr/>
          </p:nvCxnSpPr>
          <p:spPr>
            <a:xfrm flipH="1" flipV="1">
              <a:off x="5952228" y="2285992"/>
              <a:ext cx="123995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직선 화살표 연결선 58"/>
            <p:cNvCxnSpPr>
              <a:stCxn id="256" idx="0"/>
              <a:endCxn id="230" idx="2"/>
            </p:cNvCxnSpPr>
            <p:nvPr/>
          </p:nvCxnSpPr>
          <p:spPr>
            <a:xfrm flipH="1" flipV="1">
              <a:off x="5952228" y="2285992"/>
              <a:ext cx="188290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직선 화살표 연결선 60"/>
            <p:cNvCxnSpPr>
              <a:stCxn id="259" idx="0"/>
              <a:endCxn id="230" idx="2"/>
            </p:cNvCxnSpPr>
            <p:nvPr/>
          </p:nvCxnSpPr>
          <p:spPr>
            <a:xfrm flipH="1" flipV="1">
              <a:off x="5952228" y="2285992"/>
              <a:ext cx="252581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직선 화살표 연결선 62"/>
            <p:cNvCxnSpPr>
              <a:stCxn id="241" idx="0"/>
              <a:endCxn id="206" idx="2"/>
            </p:cNvCxnSpPr>
            <p:nvPr/>
          </p:nvCxnSpPr>
          <p:spPr>
            <a:xfrm flipV="1">
              <a:off x="5477675" y="2285992"/>
              <a:ext cx="140324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직선 화살표 연결선 64"/>
            <p:cNvCxnSpPr>
              <a:stCxn id="244" idx="0"/>
              <a:endCxn id="206" idx="2"/>
            </p:cNvCxnSpPr>
            <p:nvPr/>
          </p:nvCxnSpPr>
          <p:spPr>
            <a:xfrm flipV="1">
              <a:off x="6120617" y="2285992"/>
              <a:ext cx="76030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직선 화살표 연결선 66"/>
            <p:cNvCxnSpPr>
              <a:stCxn id="247" idx="0"/>
              <a:endCxn id="206" idx="2"/>
            </p:cNvCxnSpPr>
            <p:nvPr/>
          </p:nvCxnSpPr>
          <p:spPr>
            <a:xfrm flipV="1">
              <a:off x="6763559" y="2285992"/>
              <a:ext cx="11736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화살표 연결선 68"/>
            <p:cNvCxnSpPr>
              <a:stCxn id="252" idx="0"/>
              <a:endCxn id="206" idx="2"/>
            </p:cNvCxnSpPr>
            <p:nvPr/>
          </p:nvCxnSpPr>
          <p:spPr>
            <a:xfrm flipH="1" flipV="1">
              <a:off x="6880922" y="2285992"/>
              <a:ext cx="52557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화살표 연결선 70"/>
            <p:cNvCxnSpPr>
              <a:stCxn id="257" idx="0"/>
              <a:endCxn id="206" idx="2"/>
            </p:cNvCxnSpPr>
            <p:nvPr/>
          </p:nvCxnSpPr>
          <p:spPr>
            <a:xfrm flipH="1" flipV="1">
              <a:off x="6880922" y="2285992"/>
              <a:ext cx="116852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화살표 연결선 72"/>
            <p:cNvCxnSpPr>
              <a:stCxn id="260" idx="0"/>
              <a:endCxn id="206" idx="2"/>
            </p:cNvCxnSpPr>
            <p:nvPr/>
          </p:nvCxnSpPr>
          <p:spPr>
            <a:xfrm flipH="1" flipV="1">
              <a:off x="6880922" y="2285992"/>
              <a:ext cx="181143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화살표 연결선 74"/>
            <p:cNvCxnSpPr>
              <a:stCxn id="242" idx="0"/>
              <a:endCxn id="199" idx="2"/>
            </p:cNvCxnSpPr>
            <p:nvPr/>
          </p:nvCxnSpPr>
          <p:spPr>
            <a:xfrm flipV="1">
              <a:off x="5691989" y="2285992"/>
              <a:ext cx="218906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직선 화살표 연결선 76"/>
            <p:cNvCxnSpPr>
              <a:stCxn id="245" idx="0"/>
              <a:endCxn id="199" idx="2"/>
            </p:cNvCxnSpPr>
            <p:nvPr/>
          </p:nvCxnSpPr>
          <p:spPr>
            <a:xfrm flipV="1">
              <a:off x="6334931" y="2285992"/>
              <a:ext cx="154612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직선 화살표 연결선 78"/>
            <p:cNvCxnSpPr>
              <a:stCxn id="248" idx="0"/>
              <a:endCxn id="199" idx="2"/>
            </p:cNvCxnSpPr>
            <p:nvPr/>
          </p:nvCxnSpPr>
          <p:spPr>
            <a:xfrm flipV="1">
              <a:off x="6977873" y="2285992"/>
              <a:ext cx="90318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직선 화살표 연결선 80"/>
            <p:cNvCxnSpPr>
              <a:stCxn id="254" idx="0"/>
              <a:endCxn id="199" idx="2"/>
            </p:cNvCxnSpPr>
            <p:nvPr/>
          </p:nvCxnSpPr>
          <p:spPr>
            <a:xfrm flipV="1">
              <a:off x="7620815" y="2285992"/>
              <a:ext cx="26023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직선 화살표 연결선 82"/>
            <p:cNvCxnSpPr>
              <a:stCxn id="258" idx="0"/>
              <a:endCxn id="199" idx="2"/>
            </p:cNvCxnSpPr>
            <p:nvPr/>
          </p:nvCxnSpPr>
          <p:spPr>
            <a:xfrm flipH="1" flipV="1">
              <a:off x="7881054" y="2285992"/>
              <a:ext cx="38270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직선 화살표 연결선 84"/>
            <p:cNvCxnSpPr>
              <a:stCxn id="261" idx="0"/>
              <a:endCxn id="199" idx="2"/>
            </p:cNvCxnSpPr>
            <p:nvPr/>
          </p:nvCxnSpPr>
          <p:spPr>
            <a:xfrm flipH="1" flipV="1">
              <a:off x="7881054" y="2285992"/>
              <a:ext cx="102561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그룹 251"/>
          <p:cNvGrpSpPr/>
          <p:nvPr/>
        </p:nvGrpSpPr>
        <p:grpSpPr>
          <a:xfrm>
            <a:off x="5257804" y="4357694"/>
            <a:ext cx="3857620" cy="214314"/>
            <a:chOff x="5143504" y="4357694"/>
            <a:chExt cx="3857620" cy="214314"/>
          </a:xfrm>
        </p:grpSpPr>
        <p:sp>
          <p:nvSpPr>
            <p:cNvPr id="317" name="직사각형 171"/>
            <p:cNvSpPr/>
            <p:nvPr/>
          </p:nvSpPr>
          <p:spPr>
            <a:xfrm>
              <a:off x="5143504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8" name="직사각형 172"/>
            <p:cNvSpPr/>
            <p:nvPr/>
          </p:nvSpPr>
          <p:spPr>
            <a:xfrm>
              <a:off x="5357818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9" name="직사각형 173"/>
            <p:cNvSpPr/>
            <p:nvPr/>
          </p:nvSpPr>
          <p:spPr>
            <a:xfrm>
              <a:off x="5572132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0" name="직사각형 174"/>
            <p:cNvSpPr/>
            <p:nvPr/>
          </p:nvSpPr>
          <p:spPr>
            <a:xfrm>
              <a:off x="5786446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1" name="직사각형 175"/>
            <p:cNvSpPr/>
            <p:nvPr/>
          </p:nvSpPr>
          <p:spPr>
            <a:xfrm>
              <a:off x="6000760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2" name="직사각형 176"/>
            <p:cNvSpPr/>
            <p:nvPr/>
          </p:nvSpPr>
          <p:spPr>
            <a:xfrm>
              <a:off x="6215074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3" name="직사각형 177"/>
            <p:cNvSpPr/>
            <p:nvPr/>
          </p:nvSpPr>
          <p:spPr>
            <a:xfrm>
              <a:off x="6429388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4" name="직사각형 178"/>
            <p:cNvSpPr/>
            <p:nvPr/>
          </p:nvSpPr>
          <p:spPr>
            <a:xfrm>
              <a:off x="6643702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5" name="직사각형 179"/>
            <p:cNvSpPr/>
            <p:nvPr/>
          </p:nvSpPr>
          <p:spPr>
            <a:xfrm>
              <a:off x="6858016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6" name="직사각형 180"/>
            <p:cNvSpPr/>
            <p:nvPr/>
          </p:nvSpPr>
          <p:spPr>
            <a:xfrm>
              <a:off x="7072330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7" name="직사각형 181"/>
            <p:cNvSpPr/>
            <p:nvPr/>
          </p:nvSpPr>
          <p:spPr>
            <a:xfrm>
              <a:off x="7286644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8" name="직사각형 182"/>
            <p:cNvSpPr/>
            <p:nvPr/>
          </p:nvSpPr>
          <p:spPr>
            <a:xfrm>
              <a:off x="7500958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8" name="직사각형 183"/>
            <p:cNvSpPr/>
            <p:nvPr/>
          </p:nvSpPr>
          <p:spPr>
            <a:xfrm>
              <a:off x="7715272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9" name="직사각형 184"/>
            <p:cNvSpPr/>
            <p:nvPr/>
          </p:nvSpPr>
          <p:spPr>
            <a:xfrm>
              <a:off x="7929586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0" name="직사각형 185"/>
            <p:cNvSpPr/>
            <p:nvPr/>
          </p:nvSpPr>
          <p:spPr>
            <a:xfrm>
              <a:off x="8143900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5" name="직사각형 186"/>
            <p:cNvSpPr/>
            <p:nvPr/>
          </p:nvSpPr>
          <p:spPr>
            <a:xfrm>
              <a:off x="8358182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8" name="직사각형 187"/>
            <p:cNvSpPr/>
            <p:nvPr/>
          </p:nvSpPr>
          <p:spPr>
            <a:xfrm>
              <a:off x="8572496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9" name="직사각형 188"/>
            <p:cNvSpPr/>
            <p:nvPr/>
          </p:nvSpPr>
          <p:spPr>
            <a:xfrm>
              <a:off x="8786810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0" name="그룹 252"/>
          <p:cNvGrpSpPr/>
          <p:nvPr/>
        </p:nvGrpSpPr>
        <p:grpSpPr>
          <a:xfrm>
            <a:off x="5364961" y="3786190"/>
            <a:ext cx="3643306" cy="571504"/>
            <a:chOff x="5250661" y="3786190"/>
            <a:chExt cx="3643306" cy="571504"/>
          </a:xfrm>
        </p:grpSpPr>
        <p:cxnSp>
          <p:nvCxnSpPr>
            <p:cNvPr id="391" name="직선 화살표 연결선 189"/>
            <p:cNvCxnSpPr>
              <a:stCxn id="317" idx="0"/>
              <a:endCxn id="427" idx="2"/>
            </p:cNvCxnSpPr>
            <p:nvPr/>
          </p:nvCxnSpPr>
          <p:spPr>
            <a:xfrm flipV="1">
              <a:off x="5250661" y="3786190"/>
              <a:ext cx="154612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직선 화살표 연결선 190"/>
            <p:cNvCxnSpPr>
              <a:stCxn id="320" idx="0"/>
              <a:endCxn id="427" idx="2"/>
            </p:cNvCxnSpPr>
            <p:nvPr/>
          </p:nvCxnSpPr>
          <p:spPr>
            <a:xfrm flipV="1">
              <a:off x="5893603" y="3786190"/>
              <a:ext cx="90318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직선 화살표 연결선 191"/>
            <p:cNvCxnSpPr>
              <a:stCxn id="323" idx="0"/>
              <a:endCxn id="427" idx="2"/>
            </p:cNvCxnSpPr>
            <p:nvPr/>
          </p:nvCxnSpPr>
          <p:spPr>
            <a:xfrm flipV="1">
              <a:off x="6536545" y="3786190"/>
              <a:ext cx="26023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직선 화살표 연결선 192"/>
            <p:cNvCxnSpPr>
              <a:stCxn id="326" idx="0"/>
              <a:endCxn id="427" idx="2"/>
            </p:cNvCxnSpPr>
            <p:nvPr/>
          </p:nvCxnSpPr>
          <p:spPr>
            <a:xfrm flipH="1" flipV="1">
              <a:off x="6796784" y="3786190"/>
              <a:ext cx="38270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직선 화살표 연결선 193"/>
            <p:cNvCxnSpPr>
              <a:stCxn id="338" idx="0"/>
              <a:endCxn id="427" idx="2"/>
            </p:cNvCxnSpPr>
            <p:nvPr/>
          </p:nvCxnSpPr>
          <p:spPr>
            <a:xfrm flipH="1" flipV="1">
              <a:off x="6796784" y="3786190"/>
              <a:ext cx="102564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직선 화살표 연결선 194"/>
            <p:cNvCxnSpPr>
              <a:stCxn id="345" idx="0"/>
              <a:endCxn id="427" idx="2"/>
            </p:cNvCxnSpPr>
            <p:nvPr/>
          </p:nvCxnSpPr>
          <p:spPr>
            <a:xfrm flipH="1" flipV="1">
              <a:off x="6796784" y="3786190"/>
              <a:ext cx="166855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직선 화살표 연결선 195"/>
            <p:cNvCxnSpPr>
              <a:stCxn id="318" idx="0"/>
              <a:endCxn id="427" idx="2"/>
            </p:cNvCxnSpPr>
            <p:nvPr/>
          </p:nvCxnSpPr>
          <p:spPr>
            <a:xfrm flipV="1">
              <a:off x="5464975" y="3786190"/>
              <a:ext cx="133180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직선 화살표 연결선 196"/>
            <p:cNvCxnSpPr>
              <a:stCxn id="321" idx="0"/>
              <a:endCxn id="427" idx="2"/>
            </p:cNvCxnSpPr>
            <p:nvPr/>
          </p:nvCxnSpPr>
          <p:spPr>
            <a:xfrm flipV="1">
              <a:off x="6107917" y="3786190"/>
              <a:ext cx="68886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직선 화살표 연결선 197"/>
            <p:cNvCxnSpPr>
              <a:stCxn id="324" idx="0"/>
              <a:endCxn id="427" idx="2"/>
            </p:cNvCxnSpPr>
            <p:nvPr/>
          </p:nvCxnSpPr>
          <p:spPr>
            <a:xfrm flipV="1">
              <a:off x="6750859" y="3786190"/>
              <a:ext cx="4592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직선 화살표 연결선 198"/>
            <p:cNvCxnSpPr>
              <a:stCxn id="327" idx="0"/>
              <a:endCxn id="427" idx="2"/>
            </p:cNvCxnSpPr>
            <p:nvPr/>
          </p:nvCxnSpPr>
          <p:spPr>
            <a:xfrm flipH="1" flipV="1">
              <a:off x="6796784" y="3786190"/>
              <a:ext cx="59701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화살표 연결선 199"/>
            <p:cNvCxnSpPr>
              <a:stCxn id="339" idx="0"/>
              <a:endCxn id="427" idx="2"/>
            </p:cNvCxnSpPr>
            <p:nvPr/>
          </p:nvCxnSpPr>
          <p:spPr>
            <a:xfrm flipH="1" flipV="1">
              <a:off x="6796784" y="3786190"/>
              <a:ext cx="123995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직선 화살표 연결선 200"/>
            <p:cNvCxnSpPr>
              <a:stCxn id="388" idx="0"/>
              <a:endCxn id="427" idx="2"/>
            </p:cNvCxnSpPr>
            <p:nvPr/>
          </p:nvCxnSpPr>
          <p:spPr>
            <a:xfrm flipH="1" flipV="1">
              <a:off x="6796784" y="3786190"/>
              <a:ext cx="188286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화살표 연결선 201"/>
            <p:cNvCxnSpPr>
              <a:stCxn id="319" idx="0"/>
              <a:endCxn id="427" idx="2"/>
            </p:cNvCxnSpPr>
            <p:nvPr/>
          </p:nvCxnSpPr>
          <p:spPr>
            <a:xfrm flipV="1">
              <a:off x="5679289" y="3786190"/>
              <a:ext cx="111749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화살표 연결선 202"/>
            <p:cNvCxnSpPr>
              <a:stCxn id="322" idx="0"/>
              <a:endCxn id="427" idx="2"/>
            </p:cNvCxnSpPr>
            <p:nvPr/>
          </p:nvCxnSpPr>
          <p:spPr>
            <a:xfrm flipV="1">
              <a:off x="6322231" y="3786190"/>
              <a:ext cx="47455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직선 화살표 연결선 203"/>
            <p:cNvCxnSpPr>
              <a:stCxn id="325" idx="0"/>
              <a:endCxn id="427" idx="2"/>
            </p:cNvCxnSpPr>
            <p:nvPr/>
          </p:nvCxnSpPr>
          <p:spPr>
            <a:xfrm flipH="1" flipV="1">
              <a:off x="6796784" y="3786190"/>
              <a:ext cx="16838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직선 화살표 연결선 204"/>
            <p:cNvCxnSpPr>
              <a:stCxn id="328" idx="0"/>
              <a:endCxn id="427" idx="2"/>
            </p:cNvCxnSpPr>
            <p:nvPr/>
          </p:nvCxnSpPr>
          <p:spPr>
            <a:xfrm flipH="1" flipV="1">
              <a:off x="6796784" y="3786190"/>
              <a:ext cx="81133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직선 화살표 연결선 205"/>
            <p:cNvCxnSpPr>
              <a:stCxn id="340" idx="0"/>
              <a:endCxn id="427" idx="2"/>
            </p:cNvCxnSpPr>
            <p:nvPr/>
          </p:nvCxnSpPr>
          <p:spPr>
            <a:xfrm flipH="1" flipV="1">
              <a:off x="6796784" y="3786190"/>
              <a:ext cx="145427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직선 화살표 연결선 206"/>
            <p:cNvCxnSpPr>
              <a:stCxn id="389" idx="0"/>
              <a:endCxn id="427" idx="2"/>
            </p:cNvCxnSpPr>
            <p:nvPr/>
          </p:nvCxnSpPr>
          <p:spPr>
            <a:xfrm flipH="1" flipV="1">
              <a:off x="6796784" y="3786190"/>
              <a:ext cx="209718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3" name="그룹 236"/>
          <p:cNvGrpSpPr/>
          <p:nvPr/>
        </p:nvGrpSpPr>
        <p:grpSpPr>
          <a:xfrm>
            <a:off x="5757870" y="3357562"/>
            <a:ext cx="2561563" cy="428628"/>
            <a:chOff x="5643570" y="3357562"/>
            <a:chExt cx="2561563" cy="428628"/>
          </a:xfrm>
        </p:grpSpPr>
        <p:grpSp>
          <p:nvGrpSpPr>
            <p:cNvPr id="414" name="그룹 155"/>
            <p:cNvGrpSpPr/>
            <p:nvPr/>
          </p:nvGrpSpPr>
          <p:grpSpPr>
            <a:xfrm>
              <a:off x="5643570" y="3357562"/>
              <a:ext cx="489861" cy="428628"/>
              <a:chOff x="5857884" y="4357694"/>
              <a:chExt cx="1143008" cy="1000132"/>
            </a:xfrm>
          </p:grpSpPr>
          <p:sp>
            <p:nvSpPr>
              <p:cNvPr id="432" name="직사각형 156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33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35" name="직선 연결선 159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직선 연결선 160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직선 연결선 161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직선 연결선 162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4" name="직사각형 158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15" name="그룹 147"/>
            <p:cNvGrpSpPr/>
            <p:nvPr/>
          </p:nvGrpSpPr>
          <p:grpSpPr>
            <a:xfrm>
              <a:off x="6643702" y="3357562"/>
              <a:ext cx="489861" cy="428628"/>
              <a:chOff x="5857884" y="4357694"/>
              <a:chExt cx="1143008" cy="1000132"/>
            </a:xfrm>
          </p:grpSpPr>
          <p:sp>
            <p:nvSpPr>
              <p:cNvPr id="425" name="직사각형 148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26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28" name="직선 연결선 151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직선 연결선 152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직선 연결선 153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직선 연결선 154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7" name="직사각형 150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16" name="그룹 163"/>
            <p:cNvGrpSpPr/>
            <p:nvPr/>
          </p:nvGrpSpPr>
          <p:grpSpPr>
            <a:xfrm>
              <a:off x="7715272" y="3357562"/>
              <a:ext cx="489861" cy="428628"/>
              <a:chOff x="5857884" y="4357694"/>
              <a:chExt cx="1143008" cy="1000132"/>
            </a:xfrm>
          </p:grpSpPr>
          <p:sp>
            <p:nvSpPr>
              <p:cNvPr id="417" name="직사각형 164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1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20" name="직선 연결선 167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직선 연결선 168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직선 연결선 169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직선 연결선 170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9" name="직사각형 166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42" name="TextBox 441"/>
          <p:cNvSpPr txBox="1"/>
          <p:nvPr/>
        </p:nvSpPr>
        <p:spPr>
          <a:xfrm>
            <a:off x="8592340" y="18875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cores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8395347" y="3071810"/>
            <a:ext cx="79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Shared file</a:t>
            </a:r>
          </a:p>
        </p:txBody>
      </p:sp>
      <p:sp>
        <p:nvSpPr>
          <p:cNvPr id="410" name="왼쪽 화살표 222"/>
          <p:cNvSpPr/>
          <p:nvPr/>
        </p:nvSpPr>
        <p:spPr>
          <a:xfrm>
            <a:off x="6186498" y="3500438"/>
            <a:ext cx="642942" cy="21431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2" name="오른쪽 화살표 220"/>
          <p:cNvSpPr/>
          <p:nvPr/>
        </p:nvSpPr>
        <p:spPr>
          <a:xfrm>
            <a:off x="7115192" y="3500438"/>
            <a:ext cx="785818" cy="2143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184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3" grpId="0"/>
      <p:bldP spid="442" grpId="0"/>
      <p:bldP spid="443" grpId="0"/>
      <p:bldP spid="410" grpId="0" animBg="1"/>
      <p:bldP spid="4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Read and redistribute 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multiple terabytes inputs (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19 GB/s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</a:rPr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</a:rPr>
              <a:t>High bandwidth asynchronous point-to-point communication </a:t>
            </a:r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</a:rPr>
              <a:t>redistribution</a:t>
            </a:r>
            <a:endParaRPr lang="en-US" altLang="ko-KR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68" name="Group 229"/>
          <p:cNvGrpSpPr/>
          <p:nvPr/>
        </p:nvGrpSpPr>
        <p:grpSpPr>
          <a:xfrm>
            <a:off x="5643570" y="1586420"/>
            <a:ext cx="3000396" cy="4714908"/>
            <a:chOff x="5643570" y="1643050"/>
            <a:chExt cx="3000396" cy="4714908"/>
          </a:xfrm>
        </p:grpSpPr>
        <p:grpSp>
          <p:nvGrpSpPr>
            <p:cNvPr id="969" name="그룹 251"/>
            <p:cNvGrpSpPr/>
            <p:nvPr/>
          </p:nvGrpSpPr>
          <p:grpSpPr>
            <a:xfrm>
              <a:off x="5643570" y="2928934"/>
              <a:ext cx="928694" cy="285752"/>
              <a:chOff x="5143504" y="4357694"/>
              <a:chExt cx="3857620" cy="214314"/>
            </a:xfrm>
          </p:grpSpPr>
          <p:sp>
            <p:nvSpPr>
              <p:cNvPr id="1168" name="직사각형 171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9" name="직사각형 17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0" name="직사각형 17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1" name="직사각형 17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2" name="직사각형 17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3" name="직사각형 17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4" name="직사각형 17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5" name="직사각형 17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6" name="직사각형 17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7" name="직사각형 18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8" name="직사각형 181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9" name="직사각형 182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0" name="직사각형 183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1" name="직사각형 184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2" name="직사각형 185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3" name="직사각형 186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4" name="직사각형 187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5" name="직사각형 188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0" name="그룹 252"/>
            <p:cNvGrpSpPr/>
            <p:nvPr/>
          </p:nvGrpSpPr>
          <p:grpSpPr>
            <a:xfrm>
              <a:off x="5669368" y="2071677"/>
              <a:ext cx="2198986" cy="857258"/>
              <a:chOff x="5669368" y="2071677"/>
              <a:chExt cx="2198986" cy="857258"/>
            </a:xfrm>
          </p:grpSpPr>
          <p:cxnSp>
            <p:nvCxnSpPr>
              <p:cNvPr id="1150" name="직선 화살표 연결선 189"/>
              <p:cNvCxnSpPr>
                <a:stCxn id="1168" idx="0"/>
                <a:endCxn id="1145" idx="2"/>
              </p:cNvCxnSpPr>
              <p:nvPr/>
            </p:nvCxnSpPr>
            <p:spPr>
              <a:xfrm rot="5400000" flipH="1" flipV="1">
                <a:off x="5411539" y="2329507"/>
                <a:ext cx="857256" cy="34159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직선 화살표 연결선 190"/>
              <p:cNvCxnSpPr>
                <a:stCxn id="1171" idx="0"/>
                <a:endCxn id="1145" idx="2"/>
              </p:cNvCxnSpPr>
              <p:nvPr/>
            </p:nvCxnSpPr>
            <p:spPr>
              <a:xfrm rot="5400000" flipH="1" flipV="1">
                <a:off x="5488931" y="2406899"/>
                <a:ext cx="857256" cy="18681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직선 화살표 연결선 191"/>
              <p:cNvCxnSpPr>
                <a:stCxn id="1174" idx="0"/>
                <a:endCxn id="1145" idx="2"/>
              </p:cNvCxnSpPr>
              <p:nvPr/>
            </p:nvCxnSpPr>
            <p:spPr>
              <a:xfrm rot="5400000" flipH="1" flipV="1">
                <a:off x="5566322" y="2484291"/>
                <a:ext cx="857256" cy="3203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직선 화살표 연결선 192"/>
              <p:cNvCxnSpPr>
                <a:stCxn id="1177" idx="0"/>
                <a:endCxn id="1145" idx="2"/>
              </p:cNvCxnSpPr>
              <p:nvPr/>
            </p:nvCxnSpPr>
            <p:spPr>
              <a:xfrm rot="16200000" flipV="1">
                <a:off x="5643715" y="2438929"/>
                <a:ext cx="857256" cy="12275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직선 화살표 연결선 193"/>
              <p:cNvCxnSpPr>
                <a:stCxn id="1180" idx="0"/>
                <a:endCxn id="1145" idx="2"/>
              </p:cNvCxnSpPr>
              <p:nvPr/>
            </p:nvCxnSpPr>
            <p:spPr>
              <a:xfrm rot="16200000" flipV="1">
                <a:off x="5721106" y="2361538"/>
                <a:ext cx="857256" cy="2775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직선 화살표 연결선 194"/>
              <p:cNvCxnSpPr>
                <a:stCxn id="1183" idx="0"/>
                <a:endCxn id="1145" idx="2"/>
              </p:cNvCxnSpPr>
              <p:nvPr/>
            </p:nvCxnSpPr>
            <p:spPr>
              <a:xfrm rot="16200000" flipV="1">
                <a:off x="5798494" y="2284150"/>
                <a:ext cx="857256" cy="43231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직선 화살표 연결선 195"/>
              <p:cNvCxnSpPr>
                <a:stCxn id="1169" idx="0"/>
                <a:endCxn id="1102" idx="2"/>
              </p:cNvCxnSpPr>
              <p:nvPr/>
            </p:nvCxnSpPr>
            <p:spPr>
              <a:xfrm rot="5400000" flipH="1" flipV="1">
                <a:off x="5901683" y="1890958"/>
                <a:ext cx="857256" cy="121869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직선 화살표 연결선 196"/>
              <p:cNvCxnSpPr>
                <a:endCxn id="1102" idx="2"/>
              </p:cNvCxnSpPr>
              <p:nvPr/>
            </p:nvCxnSpPr>
            <p:spPr>
              <a:xfrm flipV="1">
                <a:off x="5875746" y="2071678"/>
                <a:ext cx="1063914" cy="85725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직선 화살표 연결선 197"/>
              <p:cNvCxnSpPr>
                <a:stCxn id="1175" idx="0"/>
                <a:endCxn id="1102" idx="2"/>
              </p:cNvCxnSpPr>
              <p:nvPr/>
            </p:nvCxnSpPr>
            <p:spPr>
              <a:xfrm rot="5400000" flipH="1" flipV="1">
                <a:off x="6056467" y="2045741"/>
                <a:ext cx="857256" cy="9091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직선 화살표 연결선 198"/>
              <p:cNvCxnSpPr>
                <a:stCxn id="1178" idx="0"/>
                <a:endCxn id="1102" idx="2"/>
              </p:cNvCxnSpPr>
              <p:nvPr/>
            </p:nvCxnSpPr>
            <p:spPr>
              <a:xfrm rot="5400000" flipH="1" flipV="1">
                <a:off x="6133858" y="2123133"/>
                <a:ext cx="857256" cy="75434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0" name="직선 화살표 연결선 199"/>
              <p:cNvCxnSpPr>
                <a:stCxn id="1181" idx="0"/>
                <a:endCxn id="1102" idx="2"/>
              </p:cNvCxnSpPr>
              <p:nvPr/>
            </p:nvCxnSpPr>
            <p:spPr>
              <a:xfrm rot="5400000" flipH="1" flipV="1">
                <a:off x="6211250" y="2200525"/>
                <a:ext cx="857256" cy="59956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직선 화살표 연결선 200"/>
              <p:cNvCxnSpPr>
                <a:stCxn id="1184" idx="0"/>
                <a:endCxn id="1102" idx="2"/>
              </p:cNvCxnSpPr>
              <p:nvPr/>
            </p:nvCxnSpPr>
            <p:spPr>
              <a:xfrm rot="5400000" flipH="1" flipV="1">
                <a:off x="6288638" y="2277913"/>
                <a:ext cx="857256" cy="4447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2" name="직선 화살표 연결선 201"/>
              <p:cNvCxnSpPr>
                <a:stCxn id="1170" idx="0"/>
                <a:endCxn id="1059" idx="2"/>
              </p:cNvCxnSpPr>
              <p:nvPr/>
            </p:nvCxnSpPr>
            <p:spPr>
              <a:xfrm rot="5400000" flipH="1" flipV="1">
                <a:off x="6391827" y="1452408"/>
                <a:ext cx="857256" cy="209579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직선 화살표 연결선 202"/>
              <p:cNvCxnSpPr>
                <a:stCxn id="1173" idx="0"/>
                <a:endCxn id="1059" idx="2"/>
              </p:cNvCxnSpPr>
              <p:nvPr/>
            </p:nvCxnSpPr>
            <p:spPr>
              <a:xfrm rot="5400000" flipH="1" flipV="1">
                <a:off x="6469219" y="1529800"/>
                <a:ext cx="857256" cy="194101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직선 화살표 연결선 203"/>
              <p:cNvCxnSpPr>
                <a:stCxn id="1176" idx="0"/>
                <a:endCxn id="1059" idx="2"/>
              </p:cNvCxnSpPr>
              <p:nvPr/>
            </p:nvCxnSpPr>
            <p:spPr>
              <a:xfrm rot="5400000" flipH="1" flipV="1">
                <a:off x="6546611" y="1607191"/>
                <a:ext cx="857256" cy="17862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5" name="직선 화살표 연결선 204"/>
              <p:cNvCxnSpPr/>
              <p:nvPr/>
            </p:nvCxnSpPr>
            <p:spPr>
              <a:xfrm rot="5400000" flipH="1" flipV="1">
                <a:off x="6624003" y="1684582"/>
                <a:ext cx="857256" cy="163144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6" name="직선 화살표 연결선 205"/>
              <p:cNvCxnSpPr>
                <a:stCxn id="1182" idx="0"/>
                <a:endCxn id="1059" idx="2"/>
              </p:cNvCxnSpPr>
              <p:nvPr/>
            </p:nvCxnSpPr>
            <p:spPr>
              <a:xfrm rot="5400000" flipH="1" flipV="1">
                <a:off x="6701395" y="1761975"/>
                <a:ext cx="857256" cy="147666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7" name="직선 화살표 연결선 206"/>
              <p:cNvCxnSpPr>
                <a:stCxn id="1185" idx="0"/>
                <a:endCxn id="1059" idx="2"/>
              </p:cNvCxnSpPr>
              <p:nvPr/>
            </p:nvCxnSpPr>
            <p:spPr>
              <a:xfrm rot="5400000" flipH="1" flipV="1">
                <a:off x="6778782" y="1839363"/>
                <a:ext cx="857256" cy="13218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1" name="그룹 147"/>
            <p:cNvGrpSpPr/>
            <p:nvPr/>
          </p:nvGrpSpPr>
          <p:grpSpPr>
            <a:xfrm>
              <a:off x="5857884" y="1643050"/>
              <a:ext cx="489861" cy="428628"/>
              <a:chOff x="5857884" y="4357694"/>
              <a:chExt cx="1143008" cy="1000132"/>
            </a:xfrm>
          </p:grpSpPr>
          <p:sp>
            <p:nvSpPr>
              <p:cNvPr id="1143" name="직사각형 148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44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146" name="직선 연결선 151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7" name="직선 연결선 152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8" name="직선 연결선 153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9" name="직선 연결선 154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5" name="직사각형 150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2" name="그룹 251"/>
            <p:cNvGrpSpPr/>
            <p:nvPr/>
          </p:nvGrpSpPr>
          <p:grpSpPr>
            <a:xfrm>
              <a:off x="6572264" y="2928934"/>
              <a:ext cx="928694" cy="285752"/>
              <a:chOff x="5143504" y="4357694"/>
              <a:chExt cx="3857620" cy="214314"/>
            </a:xfrm>
          </p:grpSpPr>
          <p:sp>
            <p:nvSpPr>
              <p:cNvPr id="1125" name="직사각형 157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6" name="직사각형 163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7" name="직사각형 165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8" name="직사각형 207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9" name="직사각형 208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0" name="직사각형 209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1" name="직사각형 210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2" name="직사각형 211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3" name="직사각형 212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4" name="직사각형 213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5" name="직사각형 214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6" name="직사각형 215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7" name="직사각형 216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8" name="직사각형 217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9" name="직사각형 218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0" name="직사각형 219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1" name="직사각형 221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2" name="직사각형 254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3" name="그룹 252"/>
            <p:cNvGrpSpPr/>
            <p:nvPr/>
          </p:nvGrpSpPr>
          <p:grpSpPr>
            <a:xfrm>
              <a:off x="6010966" y="2071678"/>
              <a:ext cx="1857388" cy="857257"/>
              <a:chOff x="5082272" y="2071678"/>
              <a:chExt cx="1857388" cy="857257"/>
            </a:xfrm>
          </p:grpSpPr>
          <p:cxnSp>
            <p:nvCxnSpPr>
              <p:cNvPr id="1107" name="직선 화살표 연결선 256"/>
              <p:cNvCxnSpPr>
                <a:stCxn id="1125" idx="0"/>
                <a:endCxn id="1145" idx="2"/>
              </p:cNvCxnSpPr>
              <p:nvPr/>
            </p:nvCxnSpPr>
            <p:spPr>
              <a:xfrm rot="16200000" flipV="1">
                <a:off x="4947192" y="2206758"/>
                <a:ext cx="857256" cy="58709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직선 화살표 연결선 257"/>
              <p:cNvCxnSpPr>
                <a:stCxn id="1128" idx="0"/>
                <a:endCxn id="1145" idx="2"/>
              </p:cNvCxnSpPr>
              <p:nvPr/>
            </p:nvCxnSpPr>
            <p:spPr>
              <a:xfrm rot="16200000" flipV="1">
                <a:off x="5024584" y="2129366"/>
                <a:ext cx="857256" cy="7418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직선 화살표 연결선 258"/>
              <p:cNvCxnSpPr>
                <a:stCxn id="1131" idx="0"/>
                <a:endCxn id="1145" idx="2"/>
              </p:cNvCxnSpPr>
              <p:nvPr/>
            </p:nvCxnSpPr>
            <p:spPr>
              <a:xfrm rot="16200000" flipV="1">
                <a:off x="5101976" y="2051974"/>
                <a:ext cx="857256" cy="89666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직선 화살표 연결선 259"/>
              <p:cNvCxnSpPr>
                <a:stCxn id="1134" idx="0"/>
                <a:endCxn id="1102" idx="2"/>
              </p:cNvCxnSpPr>
              <p:nvPr/>
            </p:nvCxnSpPr>
            <p:spPr>
              <a:xfrm rot="16200000" flipV="1">
                <a:off x="5643715" y="2438929"/>
                <a:ext cx="857256" cy="12275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직선 화살표 연결선 260"/>
              <p:cNvCxnSpPr>
                <a:stCxn id="1137" idx="0"/>
                <a:endCxn id="1145" idx="2"/>
              </p:cNvCxnSpPr>
              <p:nvPr/>
            </p:nvCxnSpPr>
            <p:spPr>
              <a:xfrm rot="16200000" flipV="1">
                <a:off x="5256759" y="1897191"/>
                <a:ext cx="857256" cy="12062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직선 화살표 연결선 261"/>
              <p:cNvCxnSpPr>
                <a:stCxn id="1140" idx="0"/>
                <a:endCxn id="1145" idx="2"/>
              </p:cNvCxnSpPr>
              <p:nvPr/>
            </p:nvCxnSpPr>
            <p:spPr>
              <a:xfrm rot="16200000" flipV="1">
                <a:off x="5334147" y="1819803"/>
                <a:ext cx="857256" cy="136100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직선 화살표 연결선 262"/>
              <p:cNvCxnSpPr>
                <a:stCxn id="1126" idx="0"/>
                <a:endCxn id="1102" idx="2"/>
              </p:cNvCxnSpPr>
              <p:nvPr/>
            </p:nvCxnSpPr>
            <p:spPr>
              <a:xfrm rot="5400000" flipH="1" flipV="1">
                <a:off x="5437336" y="2355305"/>
                <a:ext cx="857256" cy="29000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직선 화살표 연결선 263"/>
              <p:cNvCxnSpPr>
                <a:stCxn id="1129" idx="0"/>
                <a:endCxn id="1102" idx="2"/>
              </p:cNvCxnSpPr>
              <p:nvPr/>
            </p:nvCxnSpPr>
            <p:spPr>
              <a:xfrm rot="5400000" flipH="1" flipV="1">
                <a:off x="5514728" y="2432696"/>
                <a:ext cx="857256" cy="13522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직선 화살표 연결선 264"/>
              <p:cNvCxnSpPr>
                <a:stCxn id="1132" idx="0"/>
                <a:endCxn id="1102" idx="2"/>
              </p:cNvCxnSpPr>
              <p:nvPr/>
            </p:nvCxnSpPr>
            <p:spPr>
              <a:xfrm rot="16200000" flipV="1">
                <a:off x="5592120" y="2490524"/>
                <a:ext cx="857256" cy="1956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직선 화살표 연결선 265"/>
              <p:cNvCxnSpPr>
                <a:stCxn id="1135" idx="0"/>
                <a:endCxn id="1145" idx="2"/>
              </p:cNvCxnSpPr>
              <p:nvPr/>
            </p:nvCxnSpPr>
            <p:spPr>
              <a:xfrm rot="16200000" flipV="1">
                <a:off x="5205165" y="1948785"/>
                <a:ext cx="857256" cy="11030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7" name="직선 화살표 연결선 266"/>
              <p:cNvCxnSpPr>
                <a:stCxn id="1138" idx="0"/>
                <a:endCxn id="1102" idx="2"/>
              </p:cNvCxnSpPr>
              <p:nvPr/>
            </p:nvCxnSpPr>
            <p:spPr>
              <a:xfrm rot="16200000" flipV="1">
                <a:off x="5746904" y="2335740"/>
                <a:ext cx="857256" cy="32913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8" name="직선 화살표 연결선 267"/>
              <p:cNvCxnSpPr>
                <a:stCxn id="1141" idx="0"/>
                <a:endCxn id="1102" idx="2"/>
              </p:cNvCxnSpPr>
              <p:nvPr/>
            </p:nvCxnSpPr>
            <p:spPr>
              <a:xfrm rot="16200000" flipV="1">
                <a:off x="5824292" y="2258352"/>
                <a:ext cx="857256" cy="48390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직선 화살표 연결선 268"/>
              <p:cNvCxnSpPr>
                <a:stCxn id="1127" idx="0"/>
                <a:endCxn id="1059" idx="2"/>
              </p:cNvCxnSpPr>
              <p:nvPr/>
            </p:nvCxnSpPr>
            <p:spPr>
              <a:xfrm rot="5400000" flipH="1" flipV="1">
                <a:off x="5927480" y="1916755"/>
                <a:ext cx="857256" cy="116710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직선 화살표 연결선 269"/>
              <p:cNvCxnSpPr>
                <a:stCxn id="1130" idx="0"/>
                <a:endCxn id="1059" idx="2"/>
              </p:cNvCxnSpPr>
              <p:nvPr/>
            </p:nvCxnSpPr>
            <p:spPr>
              <a:xfrm rot="5400000" flipH="1" flipV="1">
                <a:off x="6004872" y="1994147"/>
                <a:ext cx="857256" cy="1012319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직선 화살표 연결선 270"/>
              <p:cNvCxnSpPr>
                <a:stCxn id="1133" idx="0"/>
                <a:endCxn id="1059" idx="2"/>
              </p:cNvCxnSpPr>
              <p:nvPr/>
            </p:nvCxnSpPr>
            <p:spPr>
              <a:xfrm rot="5400000" flipH="1" flipV="1">
                <a:off x="6082264" y="2071538"/>
                <a:ext cx="857256" cy="8575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직선 화살표 연결선 271"/>
              <p:cNvCxnSpPr>
                <a:stCxn id="1136" idx="0"/>
                <a:endCxn id="1059" idx="2"/>
              </p:cNvCxnSpPr>
              <p:nvPr/>
            </p:nvCxnSpPr>
            <p:spPr>
              <a:xfrm rot="5400000" flipH="1" flipV="1">
                <a:off x="6159656" y="2148930"/>
                <a:ext cx="857256" cy="70275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3" name="직선 화살표 연결선 272"/>
              <p:cNvCxnSpPr>
                <a:stCxn id="1139" idx="0"/>
                <a:endCxn id="1059" idx="2"/>
              </p:cNvCxnSpPr>
              <p:nvPr/>
            </p:nvCxnSpPr>
            <p:spPr>
              <a:xfrm rot="5400000" flipH="1" flipV="1">
                <a:off x="6237048" y="2226322"/>
                <a:ext cx="857256" cy="54796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4" name="직선 화살표 연결선 273"/>
              <p:cNvCxnSpPr>
                <a:stCxn id="1142" idx="0"/>
                <a:endCxn id="1059" idx="2"/>
              </p:cNvCxnSpPr>
              <p:nvPr/>
            </p:nvCxnSpPr>
            <p:spPr>
              <a:xfrm rot="5400000" flipH="1" flipV="1">
                <a:off x="6314435" y="2303710"/>
                <a:ext cx="857256" cy="39319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4" name="그룹 147"/>
            <p:cNvGrpSpPr/>
            <p:nvPr/>
          </p:nvGrpSpPr>
          <p:grpSpPr>
            <a:xfrm>
              <a:off x="6786578" y="1643050"/>
              <a:ext cx="489861" cy="428628"/>
              <a:chOff x="5857884" y="4357694"/>
              <a:chExt cx="1143008" cy="1000132"/>
            </a:xfrm>
          </p:grpSpPr>
          <p:sp>
            <p:nvSpPr>
              <p:cNvPr id="1100" name="직사각형 275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01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103" name="직선 연결선 278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직선 연결선 279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5" name="직선 연결선 280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6" name="직선 연결선 281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2" name="직사각형 277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5" name="그룹 251"/>
            <p:cNvGrpSpPr/>
            <p:nvPr/>
          </p:nvGrpSpPr>
          <p:grpSpPr>
            <a:xfrm>
              <a:off x="7500958" y="2928934"/>
              <a:ext cx="935044" cy="285752"/>
              <a:chOff x="5143504" y="4357694"/>
              <a:chExt cx="3884001" cy="214314"/>
            </a:xfrm>
          </p:grpSpPr>
          <p:sp>
            <p:nvSpPr>
              <p:cNvPr id="1082" name="직사각형 291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3" name="직사각형 29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4" name="직사각형 29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5" name="직사각형 29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6" name="직사각형 29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7" name="직사각형 29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8" name="직사각형 29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9" name="직사각형 29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0" name="직사각형 29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1" name="직사각형 30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직사각형 301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3" name="직사각형 302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4" name="직사각형 303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5" name="직사각형 304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6" name="직사각형 305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7" name="직사각형 306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8" name="직사각형 307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9" name="직사각형 308"/>
              <p:cNvSpPr/>
              <p:nvPr/>
            </p:nvSpPr>
            <p:spPr>
              <a:xfrm>
                <a:off x="8813189" y="4357694"/>
                <a:ext cx="214316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6" name="그룹 252"/>
            <p:cNvGrpSpPr/>
            <p:nvPr/>
          </p:nvGrpSpPr>
          <p:grpSpPr>
            <a:xfrm>
              <a:off x="6010966" y="2071678"/>
              <a:ext cx="2399239" cy="857257"/>
              <a:chOff x="4153578" y="2071678"/>
              <a:chExt cx="2399239" cy="857257"/>
            </a:xfrm>
          </p:grpSpPr>
          <p:cxnSp>
            <p:nvCxnSpPr>
              <p:cNvPr id="1064" name="직선 화살표 연결선 310"/>
              <p:cNvCxnSpPr>
                <a:stCxn id="1082" idx="0"/>
                <a:endCxn id="1145" idx="2"/>
              </p:cNvCxnSpPr>
              <p:nvPr/>
            </p:nvCxnSpPr>
            <p:spPr>
              <a:xfrm rot="16200000" flipV="1">
                <a:off x="4482845" y="1742411"/>
                <a:ext cx="857256" cy="151579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직선 화살표 연결선 311"/>
              <p:cNvCxnSpPr>
                <a:stCxn id="1085" idx="0"/>
                <a:endCxn id="1145" idx="2"/>
              </p:cNvCxnSpPr>
              <p:nvPr/>
            </p:nvCxnSpPr>
            <p:spPr>
              <a:xfrm rot="16200000" flipV="1">
                <a:off x="4560237" y="1665019"/>
                <a:ext cx="857256" cy="167057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직선 화살표 연결선 312"/>
              <p:cNvCxnSpPr>
                <a:stCxn id="1088" idx="0"/>
                <a:endCxn id="1145" idx="2"/>
              </p:cNvCxnSpPr>
              <p:nvPr/>
            </p:nvCxnSpPr>
            <p:spPr>
              <a:xfrm rot="16200000" flipV="1">
                <a:off x="4637629" y="1587627"/>
                <a:ext cx="857256" cy="182535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직선 화살표 연결선 313"/>
              <p:cNvCxnSpPr>
                <a:stCxn id="1091" idx="0"/>
                <a:endCxn id="1145" idx="2"/>
              </p:cNvCxnSpPr>
              <p:nvPr/>
            </p:nvCxnSpPr>
            <p:spPr>
              <a:xfrm rot="16200000" flipV="1">
                <a:off x="4715021" y="1510235"/>
                <a:ext cx="857256" cy="19801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직선 화살표 연결선 314"/>
              <p:cNvCxnSpPr>
                <a:stCxn id="1094" idx="0"/>
                <a:endCxn id="1145" idx="2"/>
              </p:cNvCxnSpPr>
              <p:nvPr/>
            </p:nvCxnSpPr>
            <p:spPr>
              <a:xfrm rot="16200000" flipV="1">
                <a:off x="4792412" y="1432844"/>
                <a:ext cx="857256" cy="213492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직선 화살표 연결선 315"/>
              <p:cNvCxnSpPr>
                <a:stCxn id="1097" idx="0"/>
                <a:endCxn id="1145" idx="2"/>
              </p:cNvCxnSpPr>
              <p:nvPr/>
            </p:nvCxnSpPr>
            <p:spPr>
              <a:xfrm rot="16200000" flipV="1">
                <a:off x="4869800" y="1355456"/>
                <a:ext cx="857256" cy="228970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직선 화살표 연결선 316"/>
              <p:cNvCxnSpPr>
                <a:stCxn id="1083" idx="0"/>
                <a:endCxn id="1102" idx="2"/>
              </p:cNvCxnSpPr>
              <p:nvPr/>
            </p:nvCxnSpPr>
            <p:spPr>
              <a:xfrm rot="16200000" flipV="1">
                <a:off x="4972990" y="2180960"/>
                <a:ext cx="857256" cy="63869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직선 화살표 연결선 317"/>
              <p:cNvCxnSpPr>
                <a:stCxn id="1086" idx="0"/>
                <a:endCxn id="1102" idx="2"/>
              </p:cNvCxnSpPr>
              <p:nvPr/>
            </p:nvCxnSpPr>
            <p:spPr>
              <a:xfrm rot="16200000" flipV="1">
                <a:off x="5050381" y="2103569"/>
                <a:ext cx="857256" cy="79347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직선 화살표 연결선 318"/>
              <p:cNvCxnSpPr>
                <a:stCxn id="1089" idx="0"/>
                <a:endCxn id="1102" idx="2"/>
              </p:cNvCxnSpPr>
              <p:nvPr/>
            </p:nvCxnSpPr>
            <p:spPr>
              <a:xfrm rot="16200000" flipV="1">
                <a:off x="5127773" y="2026177"/>
                <a:ext cx="857256" cy="94825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직선 화살표 연결선 319"/>
              <p:cNvCxnSpPr>
                <a:stCxn id="1092" idx="0"/>
                <a:endCxn id="1102" idx="2"/>
              </p:cNvCxnSpPr>
              <p:nvPr/>
            </p:nvCxnSpPr>
            <p:spPr>
              <a:xfrm rot="16200000" flipV="1">
                <a:off x="5205165" y="1948785"/>
                <a:ext cx="857256" cy="11030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직선 화살표 연결선 320"/>
              <p:cNvCxnSpPr>
                <a:stCxn id="1095" idx="0"/>
                <a:endCxn id="1102" idx="2"/>
              </p:cNvCxnSpPr>
              <p:nvPr/>
            </p:nvCxnSpPr>
            <p:spPr>
              <a:xfrm rot="16200000" flipV="1">
                <a:off x="5282557" y="1871393"/>
                <a:ext cx="857256" cy="125782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직선 화살표 연결선 321"/>
              <p:cNvCxnSpPr>
                <a:stCxn id="1098" idx="0"/>
                <a:endCxn id="1102" idx="2"/>
              </p:cNvCxnSpPr>
              <p:nvPr/>
            </p:nvCxnSpPr>
            <p:spPr>
              <a:xfrm rot="16200000" flipV="1">
                <a:off x="5359945" y="1794005"/>
                <a:ext cx="857256" cy="141260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직선 화살표 연결선 322"/>
              <p:cNvCxnSpPr>
                <a:stCxn id="1084" idx="0"/>
                <a:endCxn id="1059" idx="2"/>
              </p:cNvCxnSpPr>
              <p:nvPr/>
            </p:nvCxnSpPr>
            <p:spPr>
              <a:xfrm rot="5400000" flipH="1" flipV="1">
                <a:off x="5463133" y="2381102"/>
                <a:ext cx="857256" cy="238409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직선 화살표 연결선 323"/>
              <p:cNvCxnSpPr>
                <a:stCxn id="1087" idx="0"/>
                <a:endCxn id="1059" idx="2"/>
              </p:cNvCxnSpPr>
              <p:nvPr/>
            </p:nvCxnSpPr>
            <p:spPr>
              <a:xfrm rot="5400000" flipH="1" flipV="1">
                <a:off x="5540525" y="2458494"/>
                <a:ext cx="857256" cy="8362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직선 화살표 연결선 324"/>
              <p:cNvCxnSpPr>
                <a:stCxn id="1090" idx="0"/>
                <a:endCxn id="1059" idx="2"/>
              </p:cNvCxnSpPr>
              <p:nvPr/>
            </p:nvCxnSpPr>
            <p:spPr>
              <a:xfrm rot="16200000" flipV="1">
                <a:off x="5617917" y="2464727"/>
                <a:ext cx="857256" cy="7115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직선 화살표 연결선 325"/>
              <p:cNvCxnSpPr>
                <a:stCxn id="1093" idx="0"/>
                <a:endCxn id="1059" idx="2"/>
              </p:cNvCxnSpPr>
              <p:nvPr/>
            </p:nvCxnSpPr>
            <p:spPr>
              <a:xfrm rot="16200000" flipV="1">
                <a:off x="5695309" y="2387335"/>
                <a:ext cx="857256" cy="22594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직선 화살표 연결선 326"/>
              <p:cNvCxnSpPr>
                <a:stCxn id="1096" idx="0"/>
                <a:endCxn id="1059" idx="2"/>
              </p:cNvCxnSpPr>
              <p:nvPr/>
            </p:nvCxnSpPr>
            <p:spPr>
              <a:xfrm rot="16200000" flipV="1">
                <a:off x="5772701" y="2309943"/>
                <a:ext cx="857256" cy="38072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직선 화살표 연결선 327"/>
              <p:cNvCxnSpPr>
                <a:stCxn id="1099" idx="0"/>
                <a:endCxn id="1059" idx="2"/>
              </p:cNvCxnSpPr>
              <p:nvPr/>
            </p:nvCxnSpPr>
            <p:spPr>
              <a:xfrm rot="16200000" flipV="1">
                <a:off x="5853264" y="2229380"/>
                <a:ext cx="857256" cy="54185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7" name="그룹 147"/>
            <p:cNvGrpSpPr/>
            <p:nvPr/>
          </p:nvGrpSpPr>
          <p:grpSpPr>
            <a:xfrm>
              <a:off x="7715272" y="1643050"/>
              <a:ext cx="489861" cy="428628"/>
              <a:chOff x="5857884" y="4357694"/>
              <a:chExt cx="1143008" cy="1000132"/>
            </a:xfrm>
          </p:grpSpPr>
          <p:sp>
            <p:nvSpPr>
              <p:cNvPr id="1057" name="직사각형 329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5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060" name="직선 연결선 332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1" name="직선 연결선 333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2" name="직선 연결선 334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직선 연결선 335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9" name="직사각형 331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78" name="원통 223"/>
            <p:cNvSpPr/>
            <p:nvPr/>
          </p:nvSpPr>
          <p:spPr>
            <a:xfrm>
              <a:off x="5715008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79" name="그룹 251"/>
            <p:cNvGrpSpPr/>
            <p:nvPr/>
          </p:nvGrpSpPr>
          <p:grpSpPr>
            <a:xfrm rot="5400000">
              <a:off x="5536413" y="5036355"/>
              <a:ext cx="928694" cy="285752"/>
              <a:chOff x="5143504" y="4357694"/>
              <a:chExt cx="3857620" cy="214314"/>
            </a:xfrm>
          </p:grpSpPr>
          <p:sp>
            <p:nvSpPr>
              <p:cNvPr id="1039" name="직사각형 356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0" name="직사각형 357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1" name="직사각형 358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2" name="직사각형 359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3" name="직사각형 360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4" name="직사각형 361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5" name="직사각형 362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6" name="직사각형 363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7" name="직사각형 364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8" name="직사각형 365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9" name="직사각형 366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0" name="직사각형 367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1" name="직사각형 368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2" name="직사각형 369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3" name="직사각형 370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4" name="직사각형 371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5" name="직사각형 372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6" name="직사각형 373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80" name="원통 224"/>
            <p:cNvSpPr/>
            <p:nvPr/>
          </p:nvSpPr>
          <p:spPr>
            <a:xfrm>
              <a:off x="6858016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1" name="원통 225"/>
            <p:cNvSpPr/>
            <p:nvPr/>
          </p:nvSpPr>
          <p:spPr>
            <a:xfrm>
              <a:off x="8072462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2" name="TextBox 981"/>
            <p:cNvSpPr txBox="1"/>
            <p:nvPr/>
          </p:nvSpPr>
          <p:spPr>
            <a:xfrm>
              <a:off x="6786578" y="5988626"/>
              <a:ext cx="6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OSTs</a:t>
              </a:r>
              <a:endParaRPr lang="ko-KR" altLang="en-US" dirty="0"/>
            </a:p>
          </p:txBody>
        </p:sp>
        <p:grpSp>
          <p:nvGrpSpPr>
            <p:cNvPr id="983" name="그룹 251"/>
            <p:cNvGrpSpPr/>
            <p:nvPr/>
          </p:nvGrpSpPr>
          <p:grpSpPr>
            <a:xfrm rot="5400000">
              <a:off x="6679421" y="5036355"/>
              <a:ext cx="928694" cy="285752"/>
              <a:chOff x="5143504" y="4357694"/>
              <a:chExt cx="3857620" cy="214314"/>
            </a:xfrm>
          </p:grpSpPr>
          <p:sp>
            <p:nvSpPr>
              <p:cNvPr id="1021" name="직사각형 276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2" name="직사각형 28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3" name="직사각형 28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직사각형 28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5" name="직사각형 28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직사각형 28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7" name="직사각형 28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8" name="직사각형 28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9" name="직사각형 28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0" name="직사각형 29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1" name="직사각형 309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2" name="직사각형 328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3" name="직사각형 330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4" name="직사각형 336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5" name="직사각형 340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6" name="직사각형 341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7" name="직사각형 342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8" name="직사각형 343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84" name="그룹 251"/>
            <p:cNvGrpSpPr/>
            <p:nvPr/>
          </p:nvGrpSpPr>
          <p:grpSpPr>
            <a:xfrm rot="5400000">
              <a:off x="7893867" y="5036355"/>
              <a:ext cx="928694" cy="285752"/>
              <a:chOff x="5143504" y="4357694"/>
              <a:chExt cx="3857620" cy="214314"/>
            </a:xfrm>
          </p:grpSpPr>
          <p:sp>
            <p:nvSpPr>
              <p:cNvPr id="1003" name="직사각형 345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4" name="직사각형 346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5" name="직사각형 347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6" name="직사각형 348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7" name="직사각형 349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8" name="직사각형 350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9" name="직사각형 351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0" name="직사각형 352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1" name="직사각형 353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2" name="직사각형 354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3" name="직사각형 355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4" name="직사각형 374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5" name="직사각형 375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6" name="직사각형 379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7" name="직사각형 383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8" name="직사각형 384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9" name="직사각형 385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0" name="직사각형 386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985" name="직선 화살표 연결선 442"/>
            <p:cNvCxnSpPr/>
            <p:nvPr/>
          </p:nvCxnSpPr>
          <p:spPr>
            <a:xfrm rot="5400000" flipV="1">
              <a:off x="5289358" y="3646291"/>
              <a:ext cx="1143008" cy="279797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직선 화살표 연결선 444"/>
            <p:cNvCxnSpPr/>
            <p:nvPr/>
          </p:nvCxnSpPr>
          <p:spPr>
            <a:xfrm rot="5400000" flipV="1">
              <a:off x="5938253" y="3152179"/>
              <a:ext cx="1143008" cy="12680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직선 화살표 연결선 447"/>
            <p:cNvCxnSpPr/>
            <p:nvPr/>
          </p:nvCxnSpPr>
          <p:spPr>
            <a:xfrm rot="5400000" flipV="1">
              <a:off x="6622868" y="2622348"/>
              <a:ext cx="1143008" cy="23276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직선 화살표 연결선 449"/>
            <p:cNvCxnSpPr/>
            <p:nvPr/>
          </p:nvCxnSpPr>
          <p:spPr>
            <a:xfrm rot="16200000" flipH="1" flipV="1">
              <a:off x="5521532" y="3693914"/>
              <a:ext cx="1143008" cy="1845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직선 화살표 연결선 451"/>
            <p:cNvCxnSpPr/>
            <p:nvPr/>
          </p:nvCxnSpPr>
          <p:spPr>
            <a:xfrm rot="5400000" flipV="1">
              <a:off x="6170429" y="3384354"/>
              <a:ext cx="1143008" cy="803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직선 화살표 연결선 453"/>
            <p:cNvCxnSpPr/>
            <p:nvPr/>
          </p:nvCxnSpPr>
          <p:spPr>
            <a:xfrm rot="5400000" flipV="1">
              <a:off x="6855040" y="2854519"/>
              <a:ext cx="1143008" cy="18633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직선 화살표 연결선 455"/>
            <p:cNvCxnSpPr/>
            <p:nvPr/>
          </p:nvCxnSpPr>
          <p:spPr>
            <a:xfrm rot="16200000" flipH="1" flipV="1">
              <a:off x="5753704" y="3461742"/>
              <a:ext cx="1143008" cy="6488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직선 화살표 연결선 457"/>
            <p:cNvCxnSpPr/>
            <p:nvPr/>
          </p:nvCxnSpPr>
          <p:spPr>
            <a:xfrm rot="5400000" flipV="1">
              <a:off x="6402600" y="3616526"/>
              <a:ext cx="1143008" cy="3393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직선 화살표 연결선 461"/>
            <p:cNvCxnSpPr/>
            <p:nvPr/>
          </p:nvCxnSpPr>
          <p:spPr>
            <a:xfrm rot="5400000" flipV="1">
              <a:off x="7087215" y="3086695"/>
              <a:ext cx="1143008" cy="1398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직선 화살표 연결선 463"/>
            <p:cNvCxnSpPr/>
            <p:nvPr/>
          </p:nvCxnSpPr>
          <p:spPr>
            <a:xfrm rot="16200000" flipH="1" flipV="1">
              <a:off x="5985879" y="3229567"/>
              <a:ext cx="1143008" cy="11132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직선 화살표 연결선 465"/>
            <p:cNvCxnSpPr/>
            <p:nvPr/>
          </p:nvCxnSpPr>
          <p:spPr>
            <a:xfrm rot="16200000" flipH="1" flipV="1">
              <a:off x="6634775" y="3723679"/>
              <a:ext cx="1143008" cy="125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직선 화살표 연결선 467"/>
            <p:cNvCxnSpPr/>
            <p:nvPr/>
          </p:nvCxnSpPr>
          <p:spPr>
            <a:xfrm rot="5400000" flipV="1">
              <a:off x="7319387" y="3318866"/>
              <a:ext cx="1143008" cy="9346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직선 화살표 연결선 469"/>
            <p:cNvCxnSpPr/>
            <p:nvPr/>
          </p:nvCxnSpPr>
          <p:spPr>
            <a:xfrm rot="16200000" flipH="1" flipV="1">
              <a:off x="6218051" y="2997395"/>
              <a:ext cx="1143008" cy="15775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직선 화살표 연결선 471"/>
            <p:cNvCxnSpPr/>
            <p:nvPr/>
          </p:nvCxnSpPr>
          <p:spPr>
            <a:xfrm rot="16200000" flipH="1" flipV="1">
              <a:off x="6866947" y="3491507"/>
              <a:ext cx="1143008" cy="5893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직선 화살표 연결선 473"/>
            <p:cNvCxnSpPr/>
            <p:nvPr/>
          </p:nvCxnSpPr>
          <p:spPr>
            <a:xfrm rot="5400000" flipV="1">
              <a:off x="7551562" y="3551042"/>
              <a:ext cx="1143008" cy="4702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직선 화살표 연결선 475"/>
            <p:cNvCxnSpPr/>
            <p:nvPr/>
          </p:nvCxnSpPr>
          <p:spPr>
            <a:xfrm rot="16200000" flipH="1" flipV="1">
              <a:off x="6450226" y="2765220"/>
              <a:ext cx="1143008" cy="20419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직선 화살표 연결선 477"/>
            <p:cNvCxnSpPr/>
            <p:nvPr/>
          </p:nvCxnSpPr>
          <p:spPr>
            <a:xfrm rot="16200000" flipH="1" flipV="1">
              <a:off x="7099122" y="3259332"/>
              <a:ext cx="1143008" cy="105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2" name="직선 화살표 연결선 479"/>
            <p:cNvCxnSpPr/>
            <p:nvPr/>
          </p:nvCxnSpPr>
          <p:spPr>
            <a:xfrm rot="5400000" flipV="1">
              <a:off x="7783734" y="3783213"/>
              <a:ext cx="1143008" cy="59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6" name="Group 274"/>
          <p:cNvGrpSpPr/>
          <p:nvPr/>
        </p:nvGrpSpPr>
        <p:grpSpPr>
          <a:xfrm>
            <a:off x="6598062" y="2015048"/>
            <a:ext cx="780352" cy="1931317"/>
            <a:chOff x="6598062" y="2015048"/>
            <a:chExt cx="780352" cy="1931317"/>
          </a:xfrm>
        </p:grpSpPr>
        <p:pic>
          <p:nvPicPr>
            <p:cNvPr id="1187" name="Picture 118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6643222" y="3336717"/>
              <a:ext cx="735192" cy="609648"/>
            </a:xfrm>
            <a:prstGeom prst="rect">
              <a:avLst/>
            </a:prstGeom>
            <a:noFill/>
          </p:spPr>
        </p:pic>
        <p:pic>
          <p:nvPicPr>
            <p:cNvPr id="1188" name="Picture 1187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6598062" y="2015048"/>
              <a:ext cx="735192" cy="609648"/>
            </a:xfrm>
            <a:prstGeom prst="rect">
              <a:avLst/>
            </a:prstGeom>
            <a:noFill/>
          </p:spPr>
        </p:pic>
      </p:grpSp>
      <p:sp>
        <p:nvSpPr>
          <p:cNvPr id="1189" name="Text Placeholder 2"/>
          <p:cNvSpPr txBox="1">
            <a:spLocks/>
          </p:cNvSpPr>
          <p:nvPr/>
        </p:nvSpPr>
        <p:spPr bwMode="auto">
          <a:xfrm>
            <a:off x="58742" y="3419362"/>
            <a:ext cx="5468939" cy="1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ko-KR" sz="2000" b="1" dirty="0" smtClean="0">
                <a:cs typeface="맑은 고딕" charset="0"/>
              </a:rPr>
              <a:t>Aggregate </a:t>
            </a:r>
            <a:r>
              <a:rPr lang="en-US" altLang="ko-KR" sz="2000" b="1" dirty="0">
                <a:cs typeface="맑은 고딕" charset="0"/>
              </a:rPr>
              <a:t>and </a:t>
            </a:r>
            <a:r>
              <a:rPr lang="en-US" altLang="ko-KR" sz="2000" b="1" dirty="0" smtClean="0">
                <a:solidFill>
                  <a:srgbClr val="800000"/>
                </a:solidFill>
                <a:cs typeface="맑은 고딕" charset="0"/>
              </a:rPr>
              <a:t>write</a:t>
            </a:r>
            <a:endParaRPr lang="en-US" altLang="ko-KR" sz="2000" b="1" dirty="0">
              <a:cs typeface="맑은 고딕" charset="0"/>
            </a:endParaRPr>
          </a:p>
        </p:txBody>
      </p:sp>
      <p:sp>
        <p:nvSpPr>
          <p:cNvPr id="226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676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그룹 436"/>
          <p:cNvGrpSpPr>
            <a:grpSpLocks/>
          </p:cNvGrpSpPr>
          <p:nvPr/>
        </p:nvGrpSpPr>
        <p:grpSpPr bwMode="auto">
          <a:xfrm>
            <a:off x="5657856" y="1542861"/>
            <a:ext cx="2792412" cy="1571625"/>
            <a:chOff x="5643570" y="1643050"/>
            <a:chExt cx="2792432" cy="1571636"/>
          </a:xfrm>
        </p:grpSpPr>
        <p:grpSp>
          <p:nvGrpSpPr>
            <p:cNvPr id="33888" name="그룹 251"/>
            <p:cNvGrpSpPr>
              <a:grpSpLocks/>
            </p:cNvGrpSpPr>
            <p:nvPr/>
          </p:nvGrpSpPr>
          <p:grpSpPr bwMode="auto">
            <a:xfrm>
              <a:off x="5643570" y="2928934"/>
              <a:ext cx="928694" cy="285752"/>
              <a:chOff x="5143504" y="4357694"/>
              <a:chExt cx="3857620" cy="214314"/>
            </a:xfrm>
          </p:grpSpPr>
          <p:sp>
            <p:nvSpPr>
              <p:cNvPr id="172" name="직사각형 171"/>
              <p:cNvSpPr/>
              <p:nvPr/>
            </p:nvSpPr>
            <p:spPr>
              <a:xfrm>
                <a:off x="5143504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5354519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4" name="직사각형 173"/>
              <p:cNvSpPr/>
              <p:nvPr/>
            </p:nvSpPr>
            <p:spPr>
              <a:xfrm>
                <a:off x="5572127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>
                <a:off x="5789738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6" name="직사각형 175"/>
              <p:cNvSpPr/>
              <p:nvPr/>
            </p:nvSpPr>
            <p:spPr>
              <a:xfrm>
                <a:off x="6000753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6218361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6429376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9" name="직사각형 178"/>
              <p:cNvSpPr/>
              <p:nvPr/>
            </p:nvSpPr>
            <p:spPr>
              <a:xfrm>
                <a:off x="6646987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>
                <a:off x="6858003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7075610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2" name="직사각형 181"/>
              <p:cNvSpPr/>
              <p:nvPr/>
            </p:nvSpPr>
            <p:spPr>
              <a:xfrm>
                <a:off x="7286625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3" name="직사각형 182"/>
              <p:cNvSpPr/>
              <p:nvPr/>
            </p:nvSpPr>
            <p:spPr>
              <a:xfrm>
                <a:off x="7504237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4" name="직사각형 183"/>
              <p:cNvSpPr/>
              <p:nvPr/>
            </p:nvSpPr>
            <p:spPr>
              <a:xfrm>
                <a:off x="7715252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5" name="직사각형 184"/>
              <p:cNvSpPr/>
              <p:nvPr/>
            </p:nvSpPr>
            <p:spPr>
              <a:xfrm>
                <a:off x="7932859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>
                <a:off x="8143875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7" name="직사각형 186"/>
              <p:cNvSpPr/>
              <p:nvPr/>
            </p:nvSpPr>
            <p:spPr>
              <a:xfrm>
                <a:off x="8354890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8" name="직사각형 187"/>
              <p:cNvSpPr/>
              <p:nvPr/>
            </p:nvSpPr>
            <p:spPr>
              <a:xfrm>
                <a:off x="8572501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9" name="직사각형 188"/>
              <p:cNvSpPr/>
              <p:nvPr/>
            </p:nvSpPr>
            <p:spPr>
              <a:xfrm>
                <a:off x="8783517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89" name="그룹 147"/>
            <p:cNvGrpSpPr>
              <a:grpSpLocks/>
            </p:cNvGrpSpPr>
            <p:nvPr/>
          </p:nvGrpSpPr>
          <p:grpSpPr bwMode="auto">
            <a:xfrm>
              <a:off x="5857884" y="1643050"/>
              <a:ext cx="489861" cy="428628"/>
              <a:chOff x="5857884" y="4357694"/>
              <a:chExt cx="1143008" cy="1000132"/>
            </a:xfrm>
          </p:grpSpPr>
          <p:sp>
            <p:nvSpPr>
              <p:cNvPr id="149" name="직사각형 148"/>
              <p:cNvSpPr/>
              <p:nvPr/>
            </p:nvSpPr>
            <p:spPr>
              <a:xfrm>
                <a:off x="6287570" y="4357694"/>
                <a:ext cx="714911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945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52" name="직선 연결선 151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직선 연결선 152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직선 연결선 153"/>
                <p:cNvCxnSpPr/>
                <p:nvPr/>
              </p:nvCxnSpPr>
              <p:spPr>
                <a:xfrm rot="10800000" flipV="1">
                  <a:off x="6429919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직선 연결선 154"/>
                <p:cNvCxnSpPr/>
                <p:nvPr/>
              </p:nvCxnSpPr>
              <p:spPr>
                <a:xfrm rot="10800000" flipV="1">
                  <a:off x="6429919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직사각형 150"/>
              <p:cNvSpPr/>
              <p:nvPr/>
            </p:nvSpPr>
            <p:spPr>
              <a:xfrm>
                <a:off x="5857884" y="4642916"/>
                <a:ext cx="714911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0" name="그룹 251"/>
            <p:cNvGrpSpPr>
              <a:grpSpLocks/>
            </p:cNvGrpSpPr>
            <p:nvPr/>
          </p:nvGrpSpPr>
          <p:grpSpPr bwMode="auto">
            <a:xfrm>
              <a:off x="6572264" y="2928934"/>
              <a:ext cx="928694" cy="285752"/>
              <a:chOff x="5143504" y="4357694"/>
              <a:chExt cx="3857620" cy="214314"/>
            </a:xfrm>
          </p:grpSpPr>
          <p:sp>
            <p:nvSpPr>
              <p:cNvPr id="158" name="직사각형 157"/>
              <p:cNvSpPr/>
              <p:nvPr/>
            </p:nvSpPr>
            <p:spPr>
              <a:xfrm>
                <a:off x="5143504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5361116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5572131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08" name="직사각형 207"/>
              <p:cNvSpPr/>
              <p:nvPr/>
            </p:nvSpPr>
            <p:spPr>
              <a:xfrm>
                <a:off x="5789738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6000753" y="4357694"/>
                <a:ext cx="217612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0" name="직사각형 209"/>
              <p:cNvSpPr/>
              <p:nvPr/>
            </p:nvSpPr>
            <p:spPr>
              <a:xfrm>
                <a:off x="6218365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1" name="직사각형 210"/>
              <p:cNvSpPr/>
              <p:nvPr/>
            </p:nvSpPr>
            <p:spPr>
              <a:xfrm>
                <a:off x="6429380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2" name="직사각형 211"/>
              <p:cNvSpPr/>
              <p:nvPr/>
            </p:nvSpPr>
            <p:spPr>
              <a:xfrm>
                <a:off x="6646987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3" name="직사각형 212"/>
              <p:cNvSpPr/>
              <p:nvPr/>
            </p:nvSpPr>
            <p:spPr>
              <a:xfrm>
                <a:off x="6858003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4" name="직사각형 213"/>
              <p:cNvSpPr/>
              <p:nvPr/>
            </p:nvSpPr>
            <p:spPr>
              <a:xfrm>
                <a:off x="7075614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5" name="직사각형 214"/>
              <p:cNvSpPr/>
              <p:nvPr/>
            </p:nvSpPr>
            <p:spPr>
              <a:xfrm>
                <a:off x="7286629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6" name="직사각형 215"/>
              <p:cNvSpPr/>
              <p:nvPr/>
            </p:nvSpPr>
            <p:spPr>
              <a:xfrm>
                <a:off x="7504237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>
                <a:off x="7715252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8" name="직사각형 217"/>
              <p:cNvSpPr/>
              <p:nvPr/>
            </p:nvSpPr>
            <p:spPr>
              <a:xfrm>
                <a:off x="7932864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9" name="직사각형 218"/>
              <p:cNvSpPr/>
              <p:nvPr/>
            </p:nvSpPr>
            <p:spPr>
              <a:xfrm>
                <a:off x="8143879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0" name="직사각형 219"/>
              <p:cNvSpPr/>
              <p:nvPr/>
            </p:nvSpPr>
            <p:spPr>
              <a:xfrm>
                <a:off x="8354894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8572501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>
                <a:off x="8783517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1" name="그룹 147"/>
            <p:cNvGrpSpPr>
              <a:grpSpLocks/>
            </p:cNvGrpSpPr>
            <p:nvPr/>
          </p:nvGrpSpPr>
          <p:grpSpPr bwMode="auto">
            <a:xfrm>
              <a:off x="6786578" y="1643050"/>
              <a:ext cx="489861" cy="428628"/>
              <a:chOff x="5857884" y="4357694"/>
              <a:chExt cx="1143008" cy="1000132"/>
            </a:xfrm>
          </p:grpSpPr>
          <p:sp>
            <p:nvSpPr>
              <p:cNvPr id="276" name="직사각형 275"/>
              <p:cNvSpPr/>
              <p:nvPr/>
            </p:nvSpPr>
            <p:spPr>
              <a:xfrm>
                <a:off x="6287570" y="4357694"/>
                <a:ext cx="714908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920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79" name="직선 연결선 278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직선 연결선 279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직선 연결선 280"/>
                <p:cNvCxnSpPr/>
                <p:nvPr/>
              </p:nvCxnSpPr>
              <p:spPr>
                <a:xfrm rot="10800000" flipV="1">
                  <a:off x="6429916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직선 연결선 281"/>
                <p:cNvCxnSpPr/>
                <p:nvPr/>
              </p:nvCxnSpPr>
              <p:spPr>
                <a:xfrm rot="10800000" flipV="1">
                  <a:off x="6429916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8" name="직사각형 277"/>
              <p:cNvSpPr/>
              <p:nvPr/>
            </p:nvSpPr>
            <p:spPr>
              <a:xfrm>
                <a:off x="5857884" y="4642916"/>
                <a:ext cx="714908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2" name="그룹 251"/>
            <p:cNvGrpSpPr>
              <a:grpSpLocks/>
            </p:cNvGrpSpPr>
            <p:nvPr/>
          </p:nvGrpSpPr>
          <p:grpSpPr bwMode="auto">
            <a:xfrm>
              <a:off x="7500958" y="2928934"/>
              <a:ext cx="935044" cy="285752"/>
              <a:chOff x="5143504" y="4357694"/>
              <a:chExt cx="3884001" cy="214314"/>
            </a:xfrm>
          </p:grpSpPr>
          <p:sp>
            <p:nvSpPr>
              <p:cNvPr id="292" name="직사각형 291"/>
              <p:cNvSpPr/>
              <p:nvPr/>
            </p:nvSpPr>
            <p:spPr>
              <a:xfrm>
                <a:off x="5143504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3" name="직사각형 292"/>
              <p:cNvSpPr/>
              <p:nvPr/>
            </p:nvSpPr>
            <p:spPr>
              <a:xfrm>
                <a:off x="536111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4" name="직사각형 293"/>
              <p:cNvSpPr/>
              <p:nvPr/>
            </p:nvSpPr>
            <p:spPr>
              <a:xfrm>
                <a:off x="5572127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5" name="직사각형 294"/>
              <p:cNvSpPr/>
              <p:nvPr/>
            </p:nvSpPr>
            <p:spPr>
              <a:xfrm>
                <a:off x="578973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6" name="직사각형 295"/>
              <p:cNvSpPr/>
              <p:nvPr/>
            </p:nvSpPr>
            <p:spPr>
              <a:xfrm>
                <a:off x="6000754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7" name="직사각형 296"/>
              <p:cNvSpPr/>
              <p:nvPr/>
            </p:nvSpPr>
            <p:spPr>
              <a:xfrm>
                <a:off x="6218362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8" name="직사각형 297"/>
              <p:cNvSpPr/>
              <p:nvPr/>
            </p:nvSpPr>
            <p:spPr>
              <a:xfrm>
                <a:off x="6429377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9" name="직사각형 298"/>
              <p:cNvSpPr/>
              <p:nvPr/>
            </p:nvSpPr>
            <p:spPr>
              <a:xfrm>
                <a:off x="664698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0" name="직사각형 299"/>
              <p:cNvSpPr/>
              <p:nvPr/>
            </p:nvSpPr>
            <p:spPr>
              <a:xfrm>
                <a:off x="6858005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1" name="직사각형 300"/>
              <p:cNvSpPr/>
              <p:nvPr/>
            </p:nvSpPr>
            <p:spPr>
              <a:xfrm>
                <a:off x="707561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2" name="직사각형 301"/>
              <p:cNvSpPr/>
              <p:nvPr/>
            </p:nvSpPr>
            <p:spPr>
              <a:xfrm>
                <a:off x="7286628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3" name="직사각형 302"/>
              <p:cNvSpPr/>
              <p:nvPr/>
            </p:nvSpPr>
            <p:spPr>
              <a:xfrm>
                <a:off x="750423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4" name="직사각형 303"/>
              <p:cNvSpPr/>
              <p:nvPr/>
            </p:nvSpPr>
            <p:spPr>
              <a:xfrm>
                <a:off x="7715255" y="4357694"/>
                <a:ext cx="217608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5" name="직사각형 304"/>
              <p:cNvSpPr/>
              <p:nvPr/>
            </p:nvSpPr>
            <p:spPr>
              <a:xfrm>
                <a:off x="793286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6" name="직사각형 305"/>
              <p:cNvSpPr/>
              <p:nvPr/>
            </p:nvSpPr>
            <p:spPr>
              <a:xfrm>
                <a:off x="8143878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7" name="직사각형 306"/>
              <p:cNvSpPr/>
              <p:nvPr/>
            </p:nvSpPr>
            <p:spPr>
              <a:xfrm>
                <a:off x="8354893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8" name="직사각형 307"/>
              <p:cNvSpPr/>
              <p:nvPr/>
            </p:nvSpPr>
            <p:spPr>
              <a:xfrm>
                <a:off x="8572505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9" name="직사각형 308"/>
              <p:cNvSpPr/>
              <p:nvPr/>
            </p:nvSpPr>
            <p:spPr>
              <a:xfrm>
                <a:off x="8809897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3" name="그룹 147"/>
            <p:cNvGrpSpPr>
              <a:grpSpLocks/>
            </p:cNvGrpSpPr>
            <p:nvPr/>
          </p:nvGrpSpPr>
          <p:grpSpPr bwMode="auto">
            <a:xfrm>
              <a:off x="7715272" y="1643050"/>
              <a:ext cx="489861" cy="428628"/>
              <a:chOff x="5857884" y="4357694"/>
              <a:chExt cx="1143008" cy="1000132"/>
            </a:xfrm>
          </p:grpSpPr>
          <p:sp>
            <p:nvSpPr>
              <p:cNvPr id="330" name="직사각형 329"/>
              <p:cNvSpPr/>
              <p:nvPr/>
            </p:nvSpPr>
            <p:spPr>
              <a:xfrm>
                <a:off x="6287570" y="4357694"/>
                <a:ext cx="714911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895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333" name="직선 연결선 332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직선 연결선 333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직선 연결선 334"/>
                <p:cNvCxnSpPr/>
                <p:nvPr/>
              </p:nvCxnSpPr>
              <p:spPr>
                <a:xfrm rot="10800000" flipV="1">
                  <a:off x="6429919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직선 연결선 335"/>
                <p:cNvCxnSpPr/>
                <p:nvPr/>
              </p:nvCxnSpPr>
              <p:spPr>
                <a:xfrm rot="10800000" flipV="1">
                  <a:off x="6429919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2" name="직사각형 331"/>
              <p:cNvSpPr/>
              <p:nvPr/>
            </p:nvSpPr>
            <p:spPr>
              <a:xfrm>
                <a:off x="5857884" y="4642916"/>
                <a:ext cx="714911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</p:grpSp>
      <p:grpSp>
        <p:nvGrpSpPr>
          <p:cNvPr id="33794" name="그룹 439"/>
          <p:cNvGrpSpPr>
            <a:grpSpLocks/>
          </p:cNvGrpSpPr>
          <p:nvPr/>
        </p:nvGrpSpPr>
        <p:grpSpPr bwMode="auto">
          <a:xfrm>
            <a:off x="5715000" y="4303713"/>
            <a:ext cx="2928938" cy="2000253"/>
            <a:chOff x="5715008" y="4357694"/>
            <a:chExt cx="2928958" cy="2000266"/>
          </a:xfrm>
        </p:grpSpPr>
        <p:sp>
          <p:nvSpPr>
            <p:cNvPr id="224" name="원통 223"/>
            <p:cNvSpPr/>
            <p:nvPr/>
          </p:nvSpPr>
          <p:spPr>
            <a:xfrm>
              <a:off x="5715008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grpSp>
          <p:nvGrpSpPr>
            <p:cNvPr id="33828" name="그룹 251"/>
            <p:cNvGrpSpPr>
              <a:grpSpLocks/>
            </p:cNvGrpSpPr>
            <p:nvPr/>
          </p:nvGrpSpPr>
          <p:grpSpPr bwMode="auto">
            <a:xfrm rot="5400000">
              <a:off x="5536413" y="5036355"/>
              <a:ext cx="928694" cy="285752"/>
              <a:chOff x="5143504" y="4357694"/>
              <a:chExt cx="3857620" cy="214314"/>
            </a:xfrm>
          </p:grpSpPr>
          <p:sp>
            <p:nvSpPr>
              <p:cNvPr id="357" name="직사각형 356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8" name="직사각형 357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9" name="직사각형 358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0" name="직사각형 359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1" name="직사각형 360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2" name="직사각형 361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3" name="직사각형 362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4" name="직사각형 363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5" name="직사각형 364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6" name="직사각형 365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7" name="직사각형 366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8" name="직사각형 367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9" name="직사각형 368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0" name="직사각형 369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1" name="직사각형 370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2" name="직사각형 371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3" name="직사각형 372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4" name="직사각형 373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sp>
          <p:nvSpPr>
            <p:cNvPr id="225" name="원통 224"/>
            <p:cNvSpPr/>
            <p:nvPr/>
          </p:nvSpPr>
          <p:spPr>
            <a:xfrm>
              <a:off x="6858016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26" name="원통 225"/>
            <p:cNvSpPr/>
            <p:nvPr/>
          </p:nvSpPr>
          <p:spPr>
            <a:xfrm>
              <a:off x="8072462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3831" name="TextBox 227"/>
            <p:cNvSpPr txBox="1">
              <a:spLocks noChangeArrowheads="1"/>
            </p:cNvSpPr>
            <p:nvPr/>
          </p:nvSpPr>
          <p:spPr bwMode="auto">
            <a:xfrm>
              <a:off x="6786578" y="5988626"/>
              <a:ext cx="646335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800">
                  <a:cs typeface="맑은 고딕" charset="0"/>
                </a:rPr>
                <a:t>OSTs</a:t>
              </a:r>
              <a:endParaRPr lang="ko-KR" altLang="en-US" sz="1800">
                <a:cs typeface="맑은 고딕" charset="0"/>
              </a:endParaRPr>
            </a:p>
          </p:txBody>
        </p:sp>
        <p:grpSp>
          <p:nvGrpSpPr>
            <p:cNvPr id="33832" name="그룹 251"/>
            <p:cNvGrpSpPr>
              <a:grpSpLocks/>
            </p:cNvGrpSpPr>
            <p:nvPr/>
          </p:nvGrpSpPr>
          <p:grpSpPr bwMode="auto">
            <a:xfrm rot="5400000">
              <a:off x="6679421" y="5036355"/>
              <a:ext cx="928694" cy="285752"/>
              <a:chOff x="5143504" y="4357694"/>
              <a:chExt cx="3857620" cy="214314"/>
            </a:xfrm>
          </p:grpSpPr>
          <p:sp>
            <p:nvSpPr>
              <p:cNvPr id="277" name="직사각형 276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4" name="직사각형 283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5" name="직사각형 284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6" name="직사각형 285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7" name="직사각형 286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8" name="직사각형 287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9" name="직사각형 288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0" name="직사각형 289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1" name="직사각형 290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10" name="직사각형 309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31" name="직사각형 330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37" name="직사각형 336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1" name="직사각형 340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2" name="직사각형 341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3" name="직사각형 342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4" name="직사각형 343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33" name="그룹 251"/>
            <p:cNvGrpSpPr>
              <a:grpSpLocks/>
            </p:cNvGrpSpPr>
            <p:nvPr/>
          </p:nvGrpSpPr>
          <p:grpSpPr bwMode="auto">
            <a:xfrm rot="5400000">
              <a:off x="7893867" y="5036355"/>
              <a:ext cx="928694" cy="285752"/>
              <a:chOff x="5143504" y="4357694"/>
              <a:chExt cx="3857620" cy="214314"/>
            </a:xfrm>
          </p:grpSpPr>
          <p:sp>
            <p:nvSpPr>
              <p:cNvPr id="346" name="직사각형 345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7" name="직사각형 346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8" name="직사각형 347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9" name="직사각형 348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0" name="직사각형 349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1" name="직사각형 350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2" name="직사각형 351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3" name="직사각형 352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4" name="직사각형 353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5" name="직사각형 354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6" name="직사각형 355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5" name="직사각형 374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6" name="직사각형 375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0" name="직사각형 379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4" name="직사각형 383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5" name="직사각형 384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6" name="직사각형 385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7" name="직사각형 386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</p:grpSp>
      <p:grpSp>
        <p:nvGrpSpPr>
          <p:cNvPr id="33795" name="그룹 229"/>
          <p:cNvGrpSpPr>
            <a:grpSpLocks/>
          </p:cNvGrpSpPr>
          <p:nvPr/>
        </p:nvGrpSpPr>
        <p:grpSpPr bwMode="auto">
          <a:xfrm>
            <a:off x="5670556" y="3195637"/>
            <a:ext cx="2701925" cy="1108076"/>
            <a:chOff x="5669946" y="3249368"/>
            <a:chExt cx="2702556" cy="1107379"/>
          </a:xfrm>
        </p:grpSpPr>
        <p:grpSp>
          <p:nvGrpSpPr>
            <p:cNvPr id="33817" name="그룹 440"/>
            <p:cNvGrpSpPr>
              <a:grpSpLocks/>
            </p:cNvGrpSpPr>
            <p:nvPr/>
          </p:nvGrpSpPr>
          <p:grpSpPr bwMode="auto">
            <a:xfrm>
              <a:off x="5669946" y="3249368"/>
              <a:ext cx="2702556" cy="1107379"/>
              <a:chOff x="5669946" y="3249368"/>
              <a:chExt cx="2702556" cy="1107379"/>
            </a:xfrm>
          </p:grpSpPr>
          <p:cxnSp>
            <p:nvCxnSpPr>
              <p:cNvPr id="398" name="직선 화살표 연결선 397"/>
              <p:cNvCxnSpPr>
                <a:stCxn id="224" idx="1"/>
                <a:endCxn id="33818" idx="0"/>
              </p:cNvCxnSpPr>
              <p:nvPr/>
            </p:nvCxnSpPr>
            <p:spPr>
              <a:xfrm flipV="1">
                <a:off x="6000217" y="3250956"/>
                <a:ext cx="67249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직선 화살표 연결선 410"/>
              <p:cNvCxnSpPr>
                <a:stCxn id="225" idx="1"/>
                <a:endCxn id="33819" idx="0"/>
              </p:cNvCxnSpPr>
              <p:nvPr/>
            </p:nvCxnSpPr>
            <p:spPr>
              <a:xfrm flipH="1" flipV="1">
                <a:off x="7021957" y="3250956"/>
                <a:ext cx="121527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직선 화살표 연결선 423"/>
              <p:cNvCxnSpPr>
                <a:stCxn id="226" idx="1"/>
                <a:endCxn id="33820" idx="0"/>
              </p:cNvCxnSpPr>
              <p:nvPr/>
            </p:nvCxnSpPr>
            <p:spPr>
              <a:xfrm flipH="1" flipV="1">
                <a:off x="8030718" y="3250956"/>
                <a:ext cx="327487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직선 화살표 연결선 436"/>
              <p:cNvCxnSpPr/>
              <p:nvPr/>
            </p:nvCxnSpPr>
            <p:spPr>
              <a:xfrm>
                <a:off x="5669946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직선 화살표 연결선 437"/>
              <p:cNvCxnSpPr/>
              <p:nvPr/>
            </p:nvCxnSpPr>
            <p:spPr>
              <a:xfrm>
                <a:off x="6571857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직선 화살표 연결선 438"/>
              <p:cNvCxnSpPr/>
              <p:nvPr/>
            </p:nvCxnSpPr>
            <p:spPr>
              <a:xfrm>
                <a:off x="7515052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818" name="TextBox 222"/>
            <p:cNvSpPr txBox="1">
              <a:spLocks noChangeArrowheads="1"/>
            </p:cNvSpPr>
            <p:nvPr/>
          </p:nvSpPr>
          <p:spPr bwMode="auto">
            <a:xfrm>
              <a:off x="5821475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  <p:sp>
          <p:nvSpPr>
            <p:cNvPr id="33819" name="TextBox 226"/>
            <p:cNvSpPr txBox="1">
              <a:spLocks noChangeArrowheads="1"/>
            </p:cNvSpPr>
            <p:nvPr/>
          </p:nvSpPr>
          <p:spPr bwMode="auto">
            <a:xfrm>
              <a:off x="6775966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  <p:sp>
          <p:nvSpPr>
            <p:cNvPr id="33820" name="TextBox 228"/>
            <p:cNvSpPr txBox="1">
              <a:spLocks noChangeArrowheads="1"/>
            </p:cNvSpPr>
            <p:nvPr/>
          </p:nvSpPr>
          <p:spPr bwMode="auto">
            <a:xfrm>
              <a:off x="7784728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</p:grpSp>
      <p:sp>
        <p:nvSpPr>
          <p:cNvPr id="33796" name="TextBox 230"/>
          <p:cNvSpPr txBox="1">
            <a:spLocks noChangeArrowheads="1"/>
          </p:cNvSpPr>
          <p:nvPr/>
        </p:nvSpPr>
        <p:spPr bwMode="auto">
          <a:xfrm>
            <a:off x="8763006" y="4918075"/>
            <a:ext cx="276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800" dirty="0">
                <a:cs typeface="맑은 고딕" charset="0"/>
              </a:rPr>
              <a:t>…</a:t>
            </a:r>
            <a:endParaRPr lang="ko-KR" altLang="en-US" sz="1800" dirty="0">
              <a:cs typeface="맑은 고딕" charset="0"/>
            </a:endParaRPr>
          </a:p>
        </p:txBody>
      </p:sp>
      <p:sp>
        <p:nvSpPr>
          <p:cNvPr id="33797" name="TextBox 235"/>
          <p:cNvSpPr txBox="1">
            <a:spLocks noChangeArrowheads="1"/>
          </p:cNvSpPr>
          <p:nvPr/>
        </p:nvSpPr>
        <p:spPr bwMode="auto">
          <a:xfrm>
            <a:off x="8537575" y="2844804"/>
            <a:ext cx="603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/>
              <a:t>Temporal aggregator</a:t>
            </a:r>
          </a:p>
        </p:txBody>
      </p:sp>
      <p:cxnSp>
        <p:nvCxnSpPr>
          <p:cNvPr id="237" name="Straight Arrow Connector 236"/>
          <p:cNvCxnSpPr>
            <a:stCxn id="33797" idx="1"/>
          </p:cNvCxnSpPr>
          <p:nvPr/>
        </p:nvCxnSpPr>
        <p:spPr>
          <a:xfrm flipH="1">
            <a:off x="8345500" y="2998693"/>
            <a:ext cx="192075" cy="9624"/>
          </a:xfrm>
          <a:prstGeom prst="straightConnector1">
            <a:avLst/>
          </a:prstGeom>
          <a:ln w="9525" cap="flat" cmpd="sng"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rot="5400000" flipH="1" flipV="1">
            <a:off x="8248650" y="2479675"/>
            <a:ext cx="344488" cy="446088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5400000" flipH="1" flipV="1">
            <a:off x="8296281" y="2544768"/>
            <a:ext cx="282575" cy="377825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8457411" y="2705894"/>
            <a:ext cx="122239" cy="2159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TextBox 240"/>
          <p:cNvSpPr txBox="1">
            <a:spLocks noChangeArrowheads="1"/>
          </p:cNvSpPr>
          <p:nvPr/>
        </p:nvSpPr>
        <p:spPr bwMode="auto">
          <a:xfrm>
            <a:off x="8559806" y="2428875"/>
            <a:ext cx="485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00"/>
              <a:t>time step 1</a:t>
            </a:r>
          </a:p>
          <a:p>
            <a:pPr eaLnBrk="1" hangingPunct="1"/>
            <a:r>
              <a:rPr lang="en-US" sz="500"/>
              <a:t>time step 2</a:t>
            </a:r>
          </a:p>
          <a:p>
            <a:pPr eaLnBrk="1" hangingPunct="1"/>
            <a:r>
              <a:rPr lang="en-US" sz="500"/>
              <a:t>… …</a:t>
            </a:r>
          </a:p>
          <a:p>
            <a:pPr eaLnBrk="1" hangingPunct="1"/>
            <a:r>
              <a:rPr lang="en-US" sz="500"/>
              <a:t>time step N</a:t>
            </a:r>
          </a:p>
        </p:txBody>
      </p:sp>
      <p:cxnSp>
        <p:nvCxnSpPr>
          <p:cNvPr id="249" name="직선 화살표 연결선 189"/>
          <p:cNvCxnSpPr/>
          <p:nvPr/>
        </p:nvCxnSpPr>
        <p:spPr>
          <a:xfrm rot="5400000" flipH="1" flipV="1">
            <a:off x="5462590" y="2327279"/>
            <a:ext cx="857251" cy="2381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화살표 연결선 189"/>
          <p:cNvCxnSpPr/>
          <p:nvPr/>
        </p:nvCxnSpPr>
        <p:spPr>
          <a:xfrm rot="16200000" flipV="1">
            <a:off x="5608643" y="2401888"/>
            <a:ext cx="874713" cy="71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직선 화살표 연결선 189"/>
          <p:cNvCxnSpPr/>
          <p:nvPr/>
        </p:nvCxnSpPr>
        <p:spPr>
          <a:xfrm rot="16200000" flipV="1">
            <a:off x="5768981" y="2252667"/>
            <a:ext cx="874713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직선 화살표 연결선 189"/>
          <p:cNvCxnSpPr/>
          <p:nvPr/>
        </p:nvCxnSpPr>
        <p:spPr>
          <a:xfrm rot="5400000" flipH="1" flipV="1">
            <a:off x="6396834" y="2345534"/>
            <a:ext cx="857251" cy="23971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직선 화살표 연결선 189"/>
          <p:cNvCxnSpPr/>
          <p:nvPr/>
        </p:nvCxnSpPr>
        <p:spPr>
          <a:xfrm rot="16200000" flipV="1">
            <a:off x="6542088" y="2420938"/>
            <a:ext cx="876300" cy="698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직선 화살표 연결선 189"/>
          <p:cNvCxnSpPr/>
          <p:nvPr/>
        </p:nvCxnSpPr>
        <p:spPr>
          <a:xfrm rot="16200000" flipV="1">
            <a:off x="6701635" y="2270923"/>
            <a:ext cx="876300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직선 화살표 연결선 189"/>
          <p:cNvCxnSpPr/>
          <p:nvPr/>
        </p:nvCxnSpPr>
        <p:spPr>
          <a:xfrm rot="5400000" flipH="1" flipV="1">
            <a:off x="7319965" y="2346328"/>
            <a:ext cx="857251" cy="2381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직선 화살표 연결선 189"/>
          <p:cNvCxnSpPr/>
          <p:nvPr/>
        </p:nvCxnSpPr>
        <p:spPr>
          <a:xfrm rot="16200000" flipV="1">
            <a:off x="7465222" y="2420144"/>
            <a:ext cx="876300" cy="71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직선 화살표 연결선 189"/>
          <p:cNvCxnSpPr/>
          <p:nvPr/>
        </p:nvCxnSpPr>
        <p:spPr>
          <a:xfrm rot="16200000" flipV="1">
            <a:off x="7625560" y="2270923"/>
            <a:ext cx="876300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9944" y="1589092"/>
            <a:ext cx="7092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MPI-IO</a:t>
            </a:r>
          </a:p>
        </p:txBody>
      </p:sp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b="1" dirty="0">
                <a:solidFill>
                  <a:srgbClr val="BFBFBF"/>
                </a:solidFill>
              </a:rPr>
              <a:t>Read and redistribute </a:t>
            </a:r>
            <a:r>
              <a:rPr lang="en-US" altLang="ko-KR" sz="2000" b="1" dirty="0" smtClean="0">
                <a:solidFill>
                  <a:srgbClr val="BFBFBF"/>
                </a:solidFill>
              </a:rPr>
              <a:t>multiple terabytes inputs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(19 GB/s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ko-KR" sz="2000" b="1" dirty="0">
              <a:solidFill>
                <a:srgbClr val="BFBFBF"/>
              </a:solidFill>
            </a:endParaRP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rgbClr val="BFBFBF"/>
                </a:solidFill>
              </a:rPr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rgbClr val="BFBFBF"/>
                </a:solidFill>
              </a:rPr>
              <a:t>High bandwidth asynchronous point-to-point communication </a:t>
            </a:r>
            <a:r>
              <a:rPr lang="en-US" altLang="ko-KR" sz="2000" dirty="0" smtClean="0">
                <a:solidFill>
                  <a:srgbClr val="BFBFBF"/>
                </a:solidFill>
              </a:rPr>
              <a:t>redistribution</a:t>
            </a:r>
            <a:endParaRPr lang="en-US" altLang="ko-KR" sz="2000" dirty="0">
              <a:solidFill>
                <a:srgbClr val="BFBFBF"/>
              </a:solidFill>
            </a:endParaRPr>
          </a:p>
        </p:txBody>
      </p:sp>
      <p:sp>
        <p:nvSpPr>
          <p:cNvPr id="190" name="Text Placeholder 2"/>
          <p:cNvSpPr txBox="1">
            <a:spLocks/>
          </p:cNvSpPr>
          <p:nvPr/>
        </p:nvSpPr>
        <p:spPr bwMode="auto">
          <a:xfrm>
            <a:off x="58742" y="3419362"/>
            <a:ext cx="5468939" cy="1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ko-KR" sz="2000" b="1" dirty="0" smtClean="0">
                <a:cs typeface="맑은 고딕" charset="0"/>
              </a:rPr>
              <a:t>Aggregate </a:t>
            </a:r>
            <a:r>
              <a:rPr lang="en-US" altLang="ko-KR" sz="2000" b="1" dirty="0">
                <a:cs typeface="맑은 고딕" charset="0"/>
              </a:rPr>
              <a:t>and </a:t>
            </a:r>
            <a:r>
              <a:rPr lang="en-US" altLang="ko-KR" sz="2000" b="1" dirty="0" smtClean="0">
                <a:solidFill>
                  <a:srgbClr val="800000"/>
                </a:solidFill>
                <a:cs typeface="맑은 고딕" charset="0"/>
              </a:rPr>
              <a:t>write </a:t>
            </a:r>
            <a:r>
              <a:rPr lang="en-US" altLang="ko-KR" sz="2000" b="1" dirty="0" smtClean="0">
                <a:cs typeface="맑은 고딕" charset="0"/>
              </a:rPr>
              <a:t>(10GB/s)</a:t>
            </a:r>
            <a:endParaRPr lang="en-US" altLang="ko-KR" sz="2000" b="1" dirty="0">
              <a:cs typeface="맑은 고딕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>
                <a:cs typeface="맑은 고딕" charset="0"/>
              </a:rPr>
              <a:t>Temporal aggregation buffers</a:t>
            </a: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>
                <a:cs typeface="맑은 고딕" charset="0"/>
              </a:rPr>
              <a:t>Contiguous writes </a:t>
            </a: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 smtClean="0">
                <a:cs typeface="맑은 고딕" charset="0"/>
              </a:rPr>
              <a:t>Throughput</a:t>
            </a:r>
            <a:endParaRPr lang="en-US" sz="2000" b="1" dirty="0" smtClean="0"/>
          </a:p>
        </p:txBody>
      </p:sp>
      <p:sp>
        <p:nvSpPr>
          <p:cNvPr id="194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45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X or Fast 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7848600" cy="52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52408" y="2285998"/>
            <a:ext cx="8755063" cy="1625600"/>
            <a:chOff x="96" y="1440"/>
            <a:chExt cx="5515" cy="1024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608" y="1930"/>
              <a:ext cx="1003" cy="417"/>
              <a:chOff x="4608" y="1930"/>
              <a:chExt cx="1003" cy="417"/>
            </a:xfrm>
          </p:grpSpPr>
          <p:sp>
            <p:nvSpPr>
              <p:cNvPr id="19521" name="AutoShape 27"/>
              <p:cNvSpPr>
                <a:spLocks/>
              </p:cNvSpPr>
              <p:nvPr/>
            </p:nvSpPr>
            <p:spPr bwMode="auto">
              <a:xfrm>
                <a:off x="4608" y="1930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748" name="Text Box 28"/>
              <p:cNvSpPr txBox="1">
                <a:spLocks noChangeArrowheads="1"/>
              </p:cNvSpPr>
              <p:nvPr/>
            </p:nvSpPr>
            <p:spPr bwMode="auto">
              <a:xfrm>
                <a:off x="4704" y="1940"/>
                <a:ext cx="907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Improvement of models</a:t>
                </a:r>
                <a:endPara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96" y="1440"/>
              <a:ext cx="4502" cy="1024"/>
              <a:chOff x="96" y="1440"/>
              <a:chExt cx="4502" cy="1024"/>
            </a:xfrm>
          </p:grpSpPr>
          <p:sp>
            <p:nvSpPr>
              <p:cNvPr id="19514" name="Oval 30"/>
              <p:cNvSpPr>
                <a:spLocks noChangeAspect="1" noChangeArrowheads="1"/>
              </p:cNvSpPr>
              <p:nvPr/>
            </p:nvSpPr>
            <p:spPr bwMode="auto">
              <a:xfrm>
                <a:off x="96" y="1467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4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9515" name="Line 31"/>
              <p:cNvSpPr>
                <a:spLocks noChangeShapeType="1"/>
              </p:cNvSpPr>
              <p:nvPr/>
            </p:nvSpPr>
            <p:spPr bwMode="auto">
              <a:xfrm flipV="1">
                <a:off x="4208" y="1865"/>
                <a:ext cx="0" cy="59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6" name="Line 32"/>
              <p:cNvSpPr>
                <a:spLocks noChangeShapeType="1"/>
              </p:cNvSpPr>
              <p:nvPr/>
            </p:nvSpPr>
            <p:spPr bwMode="auto">
              <a:xfrm rot="5400000">
                <a:off x="3845" y="1758"/>
                <a:ext cx="1" cy="71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7" name="AutoShape 33"/>
              <p:cNvSpPr>
                <a:spLocks noChangeArrowheads="1"/>
              </p:cNvSpPr>
              <p:nvPr/>
            </p:nvSpPr>
            <p:spPr bwMode="auto">
              <a:xfrm>
                <a:off x="3617" y="1983"/>
                <a:ext cx="522" cy="266"/>
              </a:xfrm>
              <a:prstGeom prst="hexagon">
                <a:avLst>
                  <a:gd name="adj" fmla="val 4906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Invert</a:t>
                </a:r>
              </a:p>
            </p:txBody>
          </p:sp>
          <p:sp>
            <p:nvSpPr>
              <p:cNvPr id="19518" name="Rectangle 34"/>
              <p:cNvSpPr>
                <a:spLocks noChangeArrowheads="1"/>
              </p:cNvSpPr>
              <p:nvPr/>
            </p:nvSpPr>
            <p:spPr bwMode="auto">
              <a:xfrm>
                <a:off x="3877" y="1450"/>
                <a:ext cx="653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lIns="0" rIns="0" bIns="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50" b="1" dirty="0">
                    <a:solidFill>
                      <a:schemeClr val="tx1"/>
                    </a:solidFill>
                  </a:rPr>
                  <a:t>Other </a:t>
                </a:r>
                <a:r>
                  <a:rPr lang="en-US" sz="1050" b="1" dirty="0" smtClean="0">
                    <a:solidFill>
                      <a:schemeClr val="tx1"/>
                    </a:solidFill>
                  </a:rPr>
                  <a:t>Data </a:t>
                </a:r>
                <a:br>
                  <a:rPr lang="en-US" sz="1050" b="1" dirty="0" smtClean="0">
                    <a:solidFill>
                      <a:schemeClr val="tx1"/>
                    </a:solidFill>
                  </a:rPr>
                </a:br>
                <a:r>
                  <a:rPr lang="en-US" sz="900" b="1" dirty="0" smtClean="0">
                    <a:solidFill>
                      <a:schemeClr val="tx1"/>
                    </a:solidFill>
                  </a:rPr>
                  <a:t>Geology</a:t>
                </a:r>
                <a:endParaRPr lang="en-US" sz="9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Geodesy</a:t>
                </a:r>
                <a:endParaRPr lang="en-US" sz="900" b="1" dirty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9519" name="Oval 35"/>
              <p:cNvSpPr>
                <a:spLocks noChangeAspect="1" noChangeArrowheads="1"/>
              </p:cNvSpPr>
              <p:nvPr/>
            </p:nvSpPr>
            <p:spPr bwMode="auto">
              <a:xfrm>
                <a:off x="4368" y="1994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4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822756" name="Text Box 36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3216" cy="21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70000"/>
                  </a:spcBef>
                </a:pPr>
                <a:r>
                  <a: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Ground-motion inverse 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problem (</a:t>
                </a:r>
                <a:r>
                  <a:rPr lang="en-US" sz="16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AWP-ODC</a:t>
                </a:r>
                <a:r>
                  <a:rPr lang="en-US" sz="1600" b="1" dirty="0" smtClean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, 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SPECFEM3D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)</a:t>
                </a:r>
                <a:endParaRPr lang="en-US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2400" y="1371600"/>
            <a:ext cx="8686800" cy="5387977"/>
            <a:chOff x="96" y="864"/>
            <a:chExt cx="5472" cy="3394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4608" y="2448"/>
              <a:ext cx="960" cy="620"/>
              <a:chOff x="4608" y="2448"/>
              <a:chExt cx="960" cy="620"/>
            </a:xfrm>
          </p:grpSpPr>
          <p:sp>
            <p:nvSpPr>
              <p:cNvPr id="1822759" name="Text Box 39"/>
              <p:cNvSpPr txBox="1">
                <a:spLocks noChangeArrowheads="1"/>
              </p:cNvSpPr>
              <p:nvPr/>
            </p:nvSpPr>
            <p:spPr bwMode="auto">
              <a:xfrm>
                <a:off x="4704" y="2486"/>
                <a:ext cx="86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Physics-based</a:t>
                </a:r>
              </a:p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simulations</a:t>
                </a:r>
                <a:endPara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19511" name="AutoShape 40"/>
              <p:cNvSpPr>
                <a:spLocks/>
              </p:cNvSpPr>
              <p:nvPr/>
            </p:nvSpPr>
            <p:spPr bwMode="auto">
              <a:xfrm>
                <a:off x="4608" y="2448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96" y="864"/>
              <a:ext cx="5472" cy="3394"/>
              <a:chOff x="96" y="864"/>
              <a:chExt cx="5472" cy="3394"/>
            </a:xfrm>
          </p:grpSpPr>
          <p:sp>
            <p:nvSpPr>
              <p:cNvPr id="1822762" name="Text Box 42"/>
              <p:cNvSpPr txBox="1">
                <a:spLocks noChangeArrowheads="1"/>
              </p:cNvSpPr>
              <p:nvPr/>
            </p:nvSpPr>
            <p:spPr bwMode="auto">
              <a:xfrm>
                <a:off x="3024" y="3832"/>
                <a:ext cx="2544" cy="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 = </a:t>
                </a:r>
                <a:r>
                  <a:rPr lang="en-US" sz="14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Anelastic</a:t>
                </a: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Wave Propagation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NSR = Nonlinear Site Response</a:t>
                </a:r>
                <a:endPara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822763" name="Rectangle 43"/>
              <p:cNvSpPr>
                <a:spLocks noChangeArrowheads="1"/>
              </p:cNvSpPr>
              <p:nvPr/>
            </p:nvSpPr>
            <p:spPr bwMode="auto">
              <a:xfrm>
                <a:off x="528" y="3826"/>
                <a:ext cx="235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KFR = Kinematic Fault Rupture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DFR = Dynamic Fault Rupture </a:t>
                </a:r>
              </a:p>
            </p:txBody>
          </p:sp>
          <p:grpSp>
            <p:nvGrpSpPr>
              <p:cNvPr id="8" name="Group 44"/>
              <p:cNvGrpSpPr>
                <a:grpSpLocks/>
              </p:cNvGrpSpPr>
              <p:nvPr/>
            </p:nvGrpSpPr>
            <p:grpSpPr bwMode="auto">
              <a:xfrm>
                <a:off x="96" y="864"/>
                <a:ext cx="4430" cy="2266"/>
                <a:chOff x="96" y="864"/>
                <a:chExt cx="4430" cy="2266"/>
              </a:xfrm>
            </p:grpSpPr>
            <p:sp>
              <p:nvSpPr>
                <p:cNvPr id="19498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96" y="871"/>
                  <a:ext cx="230" cy="23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880066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b="1">
                      <a:solidFill>
                        <a:schemeClr val="tx1"/>
                      </a:solidFill>
                    </a:rPr>
                    <a:t>2</a:t>
                  </a:r>
                  <a:endParaRPr lang="en-US" sz="2400">
                    <a:solidFill>
                      <a:schemeClr val="tx1"/>
                    </a:solidFill>
                    <a:latin typeface="Times" charset="0"/>
                  </a:endParaRPr>
                </a:p>
              </p:txBody>
            </p:sp>
            <p:sp>
              <p:nvSpPr>
                <p:cNvPr id="19499" name="Line 46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824" y="2938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 type="stealth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0" name="Line 47"/>
                <p:cNvSpPr>
                  <a:spLocks noChangeShapeType="1"/>
                </p:cNvSpPr>
                <p:nvPr/>
              </p:nvSpPr>
              <p:spPr bwMode="auto">
                <a:xfrm rot="5400000">
                  <a:off x="4070" y="2983"/>
                  <a:ext cx="267" cy="0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1" name="Line 48"/>
                <p:cNvSpPr>
                  <a:spLocks noChangeShapeType="1"/>
                </p:cNvSpPr>
                <p:nvPr/>
              </p:nvSpPr>
              <p:spPr bwMode="auto">
                <a:xfrm>
                  <a:off x="2958" y="2647"/>
                  <a:ext cx="196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2" name="Line 49"/>
                <p:cNvSpPr>
                  <a:spLocks noChangeShapeType="1"/>
                </p:cNvSpPr>
                <p:nvPr/>
              </p:nvSpPr>
              <p:spPr bwMode="auto">
                <a:xfrm>
                  <a:off x="3680" y="2642"/>
                  <a:ext cx="195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3" name="AutoShape 50"/>
                <p:cNvSpPr>
                  <a:spLocks noChangeArrowheads="1"/>
                </p:cNvSpPr>
                <p:nvPr/>
              </p:nvSpPr>
              <p:spPr bwMode="auto">
                <a:xfrm>
                  <a:off x="2438" y="2505"/>
                  <a:ext cx="523" cy="267"/>
                </a:xfrm>
                <a:prstGeom prst="hexagon">
                  <a:avLst>
                    <a:gd name="adj" fmla="val 48970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lIns="18288" rIns="18288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AWP</a:t>
                  </a:r>
                  <a:endParaRPr lang="en-US" sz="2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4" name="Rectangle 51"/>
                <p:cNvSpPr>
                  <a:spLocks noChangeArrowheads="1"/>
                </p:cNvSpPr>
                <p:nvPr/>
              </p:nvSpPr>
              <p:spPr bwMode="auto">
                <a:xfrm>
                  <a:off x="3873" y="2438"/>
                  <a:ext cx="653" cy="4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wrap="none" tIns="91440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Ground</a:t>
                  </a:r>
                </a:p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Motions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5" name="AutoShape 52"/>
                <p:cNvSpPr>
                  <a:spLocks noChangeArrowheads="1"/>
                </p:cNvSpPr>
                <p:nvPr/>
              </p:nvSpPr>
              <p:spPr bwMode="auto">
                <a:xfrm>
                  <a:off x="3156" y="2505"/>
                  <a:ext cx="522" cy="267"/>
                </a:xfrm>
                <a:prstGeom prst="hexagon">
                  <a:avLst>
                    <a:gd name="adj" fmla="val 48876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lIns="18288" rIns="18288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NSR</a:t>
                  </a:r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6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2928" y="2756"/>
                  <a:ext cx="230" cy="23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b="1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  <a:latin typeface="Times" charset="0"/>
                  </a:endParaRPr>
                </a:p>
              </p:txBody>
            </p:sp>
            <p:sp>
              <p:nvSpPr>
                <p:cNvPr id="19507" name="Line 54"/>
                <p:cNvSpPr>
                  <a:spLocks noChangeShapeType="1"/>
                </p:cNvSpPr>
                <p:nvPr/>
              </p:nvSpPr>
              <p:spPr bwMode="auto">
                <a:xfrm>
                  <a:off x="2259" y="2652"/>
                  <a:ext cx="201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8" name="AutoShape 55"/>
                <p:cNvSpPr>
                  <a:spLocks noChangeArrowheads="1"/>
                </p:cNvSpPr>
                <p:nvPr/>
              </p:nvSpPr>
              <p:spPr bwMode="auto">
                <a:xfrm>
                  <a:off x="1734" y="2506"/>
                  <a:ext cx="522" cy="267"/>
                </a:xfrm>
                <a:prstGeom prst="hexagon">
                  <a:avLst>
                    <a:gd name="adj" fmla="val 48876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KFR</a:t>
                  </a:r>
                  <a:endParaRPr lang="en-US" sz="2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277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36" y="864"/>
                  <a:ext cx="2881" cy="21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70000"/>
                    </a:spcBef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Ground motion </a:t>
                  </a:r>
                  <a:r>
                    <a:rPr lang="en-US" sz="16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simulation (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AWP-ODC, Hercules</a:t>
                  </a:r>
                  <a:r>
                    <a:rPr lang="en-US" sz="16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)</a:t>
                  </a:r>
                  <a:endPara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52400" y="908054"/>
            <a:ext cx="8686800" cy="4959351"/>
            <a:chOff x="96" y="572"/>
            <a:chExt cx="5472" cy="312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4608" y="3072"/>
              <a:ext cx="960" cy="440"/>
              <a:chOff x="4608" y="3072"/>
              <a:chExt cx="960" cy="440"/>
            </a:xfrm>
          </p:grpSpPr>
          <p:sp>
            <p:nvSpPr>
              <p:cNvPr id="19491" name="AutoShape 4"/>
              <p:cNvSpPr>
                <a:spLocks/>
              </p:cNvSpPr>
              <p:nvPr/>
            </p:nvSpPr>
            <p:spPr bwMode="auto">
              <a:xfrm>
                <a:off x="4608" y="3072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725" name="Text Box 5"/>
              <p:cNvSpPr txBox="1">
                <a:spLocks noChangeArrowheads="1"/>
              </p:cNvSpPr>
              <p:nvPr/>
            </p:nvSpPr>
            <p:spPr bwMode="auto">
              <a:xfrm>
                <a:off x="4704" y="3105"/>
                <a:ext cx="86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Empirical</a:t>
                </a:r>
              </a:p>
              <a:p>
                <a:r>
                  <a:rPr lang="en-US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models</a:t>
                </a:r>
                <a:endParaRPr lang="en-US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96" y="572"/>
              <a:ext cx="4434" cy="3124"/>
              <a:chOff x="96" y="572"/>
              <a:chExt cx="4434" cy="3124"/>
            </a:xfrm>
          </p:grpSpPr>
          <p:sp>
            <p:nvSpPr>
              <p:cNvPr id="1822727" name="Text Box 7"/>
              <p:cNvSpPr txBox="1">
                <a:spLocks noChangeArrowheads="1"/>
              </p:cNvSpPr>
              <p:nvPr/>
            </p:nvSpPr>
            <p:spPr bwMode="auto">
              <a:xfrm>
                <a:off x="336" y="572"/>
                <a:ext cx="3281" cy="21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70000"/>
                  </a:spcBef>
                  <a:defRPr/>
                </a:pPr>
                <a:r>
                  <a: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Standard seismic hazard 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analysis (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RWG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, 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</a:t>
                </a:r>
                <a:r>
                  <a:rPr lang="en-US" sz="16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-ODC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)</a:t>
                </a:r>
                <a:endPara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19484" name="Oval 8"/>
              <p:cNvSpPr>
                <a:spLocks noChangeAspect="1" noChangeArrowheads="1"/>
              </p:cNvSpPr>
              <p:nvPr/>
            </p:nvSpPr>
            <p:spPr bwMode="auto">
              <a:xfrm>
                <a:off x="96" y="57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/>
                  <a:t>1</a:t>
                </a:r>
                <a:endParaRPr lang="en-US" sz="2400" dirty="0">
                  <a:latin typeface="Times" charset="0"/>
                </a:endParaRPr>
              </a:p>
            </p:txBody>
          </p:sp>
          <p:sp>
            <p:nvSpPr>
              <p:cNvPr id="19485" name="Line 9"/>
              <p:cNvSpPr>
                <a:spLocks noChangeShapeType="1"/>
              </p:cNvSpPr>
              <p:nvPr/>
            </p:nvSpPr>
            <p:spPr bwMode="auto">
              <a:xfrm>
                <a:off x="2182" y="3315"/>
                <a:ext cx="391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6" name="Rectangle 10"/>
              <p:cNvSpPr>
                <a:spLocks noChangeArrowheads="1"/>
              </p:cNvSpPr>
              <p:nvPr/>
            </p:nvSpPr>
            <p:spPr bwMode="auto">
              <a:xfrm>
                <a:off x="3877" y="3114"/>
                <a:ext cx="653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tIns="9144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/>
                  <a:t>Intensity</a:t>
                </a:r>
              </a:p>
              <a:p>
                <a:pPr algn="ctr"/>
                <a:r>
                  <a:rPr lang="en-US" sz="1200" b="1" dirty="0"/>
                  <a:t>Measures</a:t>
                </a:r>
                <a:endParaRPr lang="en-US" b="1" dirty="0"/>
              </a:p>
            </p:txBody>
          </p:sp>
          <p:sp>
            <p:nvSpPr>
              <p:cNvPr id="19487" name="AutoShape 11"/>
              <p:cNvSpPr>
                <a:spLocks noChangeArrowheads="1"/>
              </p:cNvSpPr>
              <p:nvPr/>
            </p:nvSpPr>
            <p:spPr bwMode="auto">
              <a:xfrm>
                <a:off x="2573" y="3114"/>
                <a:ext cx="979" cy="400"/>
              </a:xfrm>
              <a:prstGeom prst="hexagon">
                <a:avLst>
                  <a:gd name="adj" fmla="val 61187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/>
                  <a:t>Attenuation</a:t>
                </a:r>
              </a:p>
              <a:p>
                <a:pPr algn="ctr"/>
                <a:r>
                  <a:rPr lang="en-US" sz="1200" b="1" dirty="0"/>
                  <a:t>Relationship</a:t>
                </a:r>
                <a:endParaRPr lang="en-US" sz="1200" b="1" dirty="0">
                  <a:latin typeface="Times New Roman" charset="0"/>
                </a:endParaRPr>
              </a:p>
            </p:txBody>
          </p:sp>
          <p:sp>
            <p:nvSpPr>
              <p:cNvPr id="19488" name="Oval 12"/>
              <p:cNvSpPr>
                <a:spLocks noChangeAspect="1" noChangeArrowheads="1"/>
              </p:cNvSpPr>
              <p:nvPr/>
            </p:nvSpPr>
            <p:spPr bwMode="auto">
              <a:xfrm>
                <a:off x="3530" y="346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/>
                  <a:t>1</a:t>
                </a:r>
                <a:endParaRPr lang="en-US" sz="2400" dirty="0">
                  <a:latin typeface="Times" charset="0"/>
                </a:endParaRPr>
              </a:p>
            </p:txBody>
          </p:sp>
          <p:sp>
            <p:nvSpPr>
              <p:cNvPr id="19489" name="Line 13"/>
              <p:cNvSpPr>
                <a:spLocks noChangeShapeType="1"/>
              </p:cNvSpPr>
              <p:nvPr/>
            </p:nvSpPr>
            <p:spPr bwMode="auto">
              <a:xfrm>
                <a:off x="3552" y="3315"/>
                <a:ext cx="32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0" name="Rectangle 14"/>
              <p:cNvSpPr>
                <a:spLocks noChangeArrowheads="1"/>
              </p:cNvSpPr>
              <p:nvPr/>
            </p:nvSpPr>
            <p:spPr bwMode="auto">
              <a:xfrm>
                <a:off x="1104" y="3114"/>
                <a:ext cx="1056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2"/>
                    </a:solidFill>
                  </a:rPr>
                  <a:t>Earthquake Rupture </a:t>
                </a:r>
              </a:p>
              <a:p>
                <a:pPr algn="ctr"/>
                <a:r>
                  <a:rPr lang="en-US" sz="1200" b="1">
                    <a:solidFill>
                      <a:schemeClr val="bg2"/>
                    </a:solidFill>
                  </a:rPr>
                  <a:t>Forecast</a:t>
                </a:r>
                <a:endParaRPr lang="en-US" sz="1200" b="1">
                  <a:solidFill>
                    <a:schemeClr val="bg2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8227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495800" y="719139"/>
            <a:ext cx="4648200" cy="9906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SCEC Computational 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Pathways</a:t>
            </a:r>
          </a:p>
        </p:txBody>
      </p:sp>
      <p:sp>
        <p:nvSpPr>
          <p:cNvPr id="1822736" name="Rectangle 16"/>
          <p:cNvSpPr>
            <a:spLocks noChangeArrowheads="1"/>
          </p:cNvSpPr>
          <p:nvPr/>
        </p:nvSpPr>
        <p:spPr bwMode="auto">
          <a:xfrm>
            <a:off x="1752600" y="4941888"/>
            <a:ext cx="1676400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“Extended” Earthquake Rupture </a:t>
            </a:r>
            <a:r>
              <a:rPr lang="en-US" sz="1200" b="1" dirty="0" smtClean="0">
                <a:solidFill>
                  <a:schemeClr val="accent2"/>
                </a:solidFill>
              </a:rPr>
              <a:t>Forecast</a:t>
            </a:r>
            <a:endParaRPr lang="en-US" sz="1200" b="1" dirty="0">
              <a:solidFill>
                <a:schemeClr val="accent2"/>
              </a:solidFill>
              <a:latin typeface="Times New Roman" charset="0"/>
            </a:endParaRP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381008" y="3116263"/>
            <a:ext cx="5146675" cy="922337"/>
            <a:chOff x="240" y="1963"/>
            <a:chExt cx="3242" cy="581"/>
          </a:xfrm>
        </p:grpSpPr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rot="5400000">
              <a:off x="1884" y="2381"/>
              <a:ext cx="266" cy="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rot="5400000">
              <a:off x="2567" y="2372"/>
              <a:ext cx="266" cy="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rot="5400000">
              <a:off x="3285" y="2373"/>
              <a:ext cx="266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7" name="Rectangle 21"/>
            <p:cNvSpPr>
              <a:spLocks noChangeArrowheads="1"/>
            </p:cNvSpPr>
            <p:nvPr/>
          </p:nvSpPr>
          <p:spPr bwMode="auto">
            <a:xfrm>
              <a:off x="240" y="1973"/>
              <a:ext cx="3242" cy="2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rot="16200000" flipH="1">
              <a:off x="288" y="2400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rot="16200000" flipH="1">
              <a:off x="1104" y="2400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0" name="Rectangle 24"/>
            <p:cNvSpPr>
              <a:spLocks noChangeArrowheads="1"/>
            </p:cNvSpPr>
            <p:nvPr/>
          </p:nvSpPr>
          <p:spPr bwMode="auto">
            <a:xfrm>
              <a:off x="528" y="1963"/>
              <a:ext cx="2646" cy="1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Structural Representation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152400" y="1828801"/>
            <a:ext cx="4648200" cy="3063875"/>
            <a:chOff x="96" y="1152"/>
            <a:chExt cx="2928" cy="1930"/>
          </a:xfrm>
        </p:grpSpPr>
        <p:sp>
          <p:nvSpPr>
            <p:cNvPr id="19465" name="Oval 58"/>
            <p:cNvSpPr>
              <a:spLocks noChangeAspect="1" noChangeArrowheads="1"/>
            </p:cNvSpPr>
            <p:nvPr/>
          </p:nvSpPr>
          <p:spPr bwMode="auto">
            <a:xfrm>
              <a:off x="96" y="1162"/>
              <a:ext cx="230" cy="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3</a:t>
              </a:r>
              <a:endParaRPr lang="en-US" sz="2400">
                <a:solidFill>
                  <a:schemeClr val="tx1"/>
                </a:solidFill>
                <a:latin typeface="Times" charset="0"/>
              </a:endParaRPr>
            </a:p>
          </p:txBody>
        </p:sp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192" y="2515"/>
              <a:ext cx="1536" cy="567"/>
              <a:chOff x="192" y="2515"/>
              <a:chExt cx="1536" cy="567"/>
            </a:xfrm>
          </p:grpSpPr>
          <p:sp>
            <p:nvSpPr>
              <p:cNvPr id="19468" name="Line 60"/>
              <p:cNvSpPr>
                <a:spLocks noChangeShapeType="1"/>
              </p:cNvSpPr>
              <p:nvPr/>
            </p:nvSpPr>
            <p:spPr bwMode="auto">
              <a:xfrm flipV="1">
                <a:off x="691" y="2650"/>
                <a:ext cx="317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med"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9" name="AutoShape 61"/>
              <p:cNvSpPr>
                <a:spLocks noChangeArrowheads="1"/>
              </p:cNvSpPr>
              <p:nvPr/>
            </p:nvSpPr>
            <p:spPr bwMode="auto">
              <a:xfrm>
                <a:off x="966" y="2515"/>
                <a:ext cx="522" cy="267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AWP</a:t>
                </a:r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470" name="AutoShape 62"/>
              <p:cNvSpPr>
                <a:spLocks noChangeArrowheads="1"/>
              </p:cNvSpPr>
              <p:nvPr/>
            </p:nvSpPr>
            <p:spPr bwMode="auto">
              <a:xfrm>
                <a:off x="192" y="2515"/>
                <a:ext cx="521" cy="267"/>
              </a:xfrm>
              <a:prstGeom prst="hexagon">
                <a:avLst>
                  <a:gd name="adj" fmla="val 48783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DFR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471" name="Oval 63"/>
              <p:cNvSpPr>
                <a:spLocks noChangeAspect="1" noChangeArrowheads="1"/>
              </p:cNvSpPr>
              <p:nvPr/>
            </p:nvSpPr>
            <p:spPr bwMode="auto">
              <a:xfrm>
                <a:off x="720" y="274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3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9472" name="Line 64"/>
              <p:cNvSpPr>
                <a:spLocks noChangeShapeType="1"/>
              </p:cNvSpPr>
              <p:nvPr/>
            </p:nvSpPr>
            <p:spPr bwMode="auto">
              <a:xfrm>
                <a:off x="1488" y="265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3" name="Line 65"/>
              <p:cNvSpPr>
                <a:spLocks noChangeShapeType="1"/>
              </p:cNvSpPr>
              <p:nvPr/>
            </p:nvSpPr>
            <p:spPr bwMode="auto">
              <a:xfrm rot="5400000">
                <a:off x="1105" y="2937"/>
                <a:ext cx="288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22786" name="Text Box 66"/>
            <p:cNvSpPr txBox="1">
              <a:spLocks noChangeArrowheads="1"/>
            </p:cNvSpPr>
            <p:nvPr/>
          </p:nvSpPr>
          <p:spPr bwMode="auto">
            <a:xfrm>
              <a:off x="336" y="1152"/>
              <a:ext cx="2688" cy="2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70000"/>
                </a:spcBef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Dynamic rupture </a:t>
              </a:r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modeling (SORD,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AWP-ODC</a:t>
              </a:r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)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 flipV="1">
            <a:off x="4907760" y="1122365"/>
            <a:ext cx="832642" cy="15716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21" idx="1"/>
          </p:cNvCxnSpPr>
          <p:nvPr/>
        </p:nvCxnSpPr>
        <p:spPr>
          <a:xfrm flipH="1">
            <a:off x="4800600" y="1315373"/>
            <a:ext cx="876306" cy="2763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76906" y="1176873"/>
            <a:ext cx="134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Hybrid MPI/CUDA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1" name="Content Placeholder 4"/>
          <p:cNvSpPr txBox="1">
            <a:spLocks/>
          </p:cNvSpPr>
          <p:nvPr/>
        </p:nvSpPr>
        <p:spPr>
          <a:xfrm>
            <a:off x="152408" y="2960686"/>
            <a:ext cx="8686792" cy="368459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2400" dirty="0" smtClean="0">
                <a:latin typeface="Arial"/>
                <a:cs typeface="Arial"/>
              </a:rPr>
              <a:t>	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			</a:t>
            </a:r>
            <a:r>
              <a:rPr lang="en-US" sz="1600" dirty="0" smtClean="0">
                <a:latin typeface="Arial"/>
                <a:cs typeface="Arial"/>
              </a:rPr>
              <a:t>AWP-ODC – Yifeng Cui and Kim Olsen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Hercules – </a:t>
            </a:r>
            <a:r>
              <a:rPr lang="en-US" sz="1600" dirty="0" err="1" smtClean="0">
                <a:latin typeface="Arial"/>
                <a:cs typeface="Arial"/>
              </a:rPr>
              <a:t>Jacobo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Bielak</a:t>
            </a:r>
            <a:r>
              <a:rPr lang="en-US" sz="1600" dirty="0" smtClean="0">
                <a:latin typeface="Arial"/>
                <a:cs typeface="Arial"/>
              </a:rPr>
              <a:t> and Ricardo </a:t>
            </a:r>
            <a:r>
              <a:rPr lang="en-US" sz="1600" dirty="0" err="1" smtClean="0">
                <a:latin typeface="Arial"/>
                <a:cs typeface="Arial"/>
              </a:rPr>
              <a:t>Tarbora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SORD – Steven Day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</a:t>
            </a:r>
            <a:r>
              <a:rPr lang="en-US" sz="1600" dirty="0" err="1" smtClean="0">
                <a:latin typeface="Arial"/>
                <a:cs typeface="Arial"/>
              </a:rPr>
              <a:t>CyberShake</a:t>
            </a:r>
            <a:r>
              <a:rPr lang="en-US" sz="1600" dirty="0" smtClean="0">
                <a:latin typeface="Arial"/>
                <a:cs typeface="Arial"/>
              </a:rPr>
              <a:t> - Scott Callaghan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</a:t>
            </a:r>
            <a:r>
              <a:rPr lang="en-US" sz="1600" dirty="0" err="1" smtClean="0">
                <a:latin typeface="Arial"/>
                <a:cs typeface="Arial"/>
              </a:rPr>
              <a:t>OpenSHA</a:t>
            </a:r>
            <a:r>
              <a:rPr lang="en-US" sz="1600" dirty="0" smtClean="0">
                <a:latin typeface="Arial"/>
                <a:cs typeface="Arial"/>
              </a:rPr>
              <a:t>/UCERF3 - Kevin Milner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UCVM, CVM-H - David Gill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Broadband - Fabio Silva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3925361" y="904408"/>
            <a:ext cx="10668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7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AWP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ODC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3" name="Text Box 56"/>
          <p:cNvSpPr txBox="1">
            <a:spLocks noChangeArrowheads="1"/>
          </p:cNvSpPr>
          <p:nvPr/>
        </p:nvSpPr>
        <p:spPr bwMode="auto">
          <a:xfrm>
            <a:off x="2876150" y="1371187"/>
            <a:ext cx="2159794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7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AWP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-ODC, 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Hercules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3450" y="2209801"/>
            <a:ext cx="124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99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1" grpId="0" animBg="1"/>
      <p:bldP spid="72" grpId="0"/>
      <p:bldP spid="73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5"/>
          <p:cNvSpPr txBox="1">
            <a:spLocks noChangeArrowheads="1"/>
          </p:cNvSpPr>
          <p:nvPr/>
        </p:nvSpPr>
        <p:spPr bwMode="auto">
          <a:xfrm>
            <a:off x="952500" y="469900"/>
            <a:ext cx="72009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3200" b="1" dirty="0" smtClean="0">
                <a:solidFill>
                  <a:srgbClr val="800000"/>
                </a:solidFill>
                <a:ea typeface="宋体" charset="0"/>
                <a:cs typeface="宋体" charset="0"/>
              </a:rPr>
              <a:t>ADIOS </a:t>
            </a:r>
            <a:r>
              <a:rPr lang="en-US" altLang="zh-CN" sz="3200" b="1" dirty="0" err="1" smtClean="0">
                <a:solidFill>
                  <a:srgbClr val="800000"/>
                </a:solidFill>
                <a:ea typeface="宋体" charset="0"/>
                <a:cs typeface="宋体" charset="0"/>
              </a:rPr>
              <a:t>Checkpointing</a:t>
            </a:r>
            <a:endParaRPr lang="zh-CN" altLang="en-US" sz="2800" b="1" dirty="0">
              <a:solidFill>
                <a:srgbClr val="800000"/>
              </a:solidFill>
              <a:ea typeface="宋体" charset="0"/>
              <a:cs typeface="宋体" charset="0"/>
            </a:endParaRPr>
          </a:p>
        </p:txBody>
      </p:sp>
      <p:sp>
        <p:nvSpPr>
          <p:cNvPr id="19458" name="Content Placeholder 2"/>
          <p:cNvSpPr txBox="1">
            <a:spLocks/>
          </p:cNvSpPr>
          <p:nvPr/>
        </p:nvSpPr>
        <p:spPr bwMode="auto">
          <a:xfrm>
            <a:off x="533400" y="1261534"/>
            <a:ext cx="4563533" cy="42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 smtClean="0"/>
              <a:t>Problems at M8: system instabilities, 50 TB simulation data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Chino Hills 5Hz simulation is used to validate: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Mesh size: 7000x5000x2500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#cores: 87,500 on Jaguar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WCT: 3 </a:t>
            </a:r>
            <a:r>
              <a:rPr lang="en-GB" sz="1800" dirty="0" err="1"/>
              <a:t>hr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Total </a:t>
            </a:r>
            <a:r>
              <a:rPr lang="en-GB" sz="1800" dirty="0" err="1"/>
              <a:t>timesteps</a:t>
            </a:r>
            <a:r>
              <a:rPr lang="en-GB" sz="1800" dirty="0"/>
              <a:t>: 40K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3.3 TB simulation data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ADIOS saved checkpoints at </a:t>
            </a:r>
            <a:r>
              <a:rPr lang="en-GB" sz="1800" dirty="0" smtClean="0"/>
              <a:t>20K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</a:t>
            </a:r>
            <a:r>
              <a:rPr lang="en-GB" sz="1800" dirty="0" err="1"/>
              <a:t>timestep</a:t>
            </a:r>
            <a:r>
              <a:rPr lang="en-GB" sz="1800" dirty="0"/>
              <a:t> and validated the outputs at </a:t>
            </a:r>
            <a:r>
              <a:rPr lang="en-GB" sz="1800" dirty="0" smtClean="0"/>
              <a:t>40K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</a:t>
            </a:r>
            <a:r>
              <a:rPr lang="en-GB" sz="1800" dirty="0" err="1" smtClean="0"/>
              <a:t>timestep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Avg. I/O performance: </a:t>
            </a:r>
            <a:r>
              <a:rPr lang="en-GB" sz="1800" b="1" dirty="0">
                <a:solidFill>
                  <a:srgbClr val="800000"/>
                </a:solidFill>
              </a:rPr>
              <a:t>22.5 GB/</a:t>
            </a:r>
            <a:r>
              <a:rPr lang="en-GB" sz="1800" b="1" dirty="0" smtClean="0">
                <a:solidFill>
                  <a:srgbClr val="800000"/>
                </a:solidFill>
              </a:rPr>
              <a:t>s </a:t>
            </a:r>
            <a:r>
              <a:rPr lang="en-GB" sz="1800" dirty="0" smtClean="0"/>
              <a:t>(compared to 20 GB/s with MPI-IO)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6451600" y="1778000"/>
            <a:ext cx="1701800" cy="1117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AWP-ODC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6700" y="3691468"/>
            <a:ext cx="1143000" cy="9821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ADIOS</a:t>
            </a:r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182533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" idx="2"/>
            <a:endCxn id="5" idx="0"/>
          </p:cNvCxnSpPr>
          <p:nvPr/>
        </p:nvCxnSpPr>
        <p:spPr>
          <a:xfrm flipH="1">
            <a:off x="5918200" y="2895601"/>
            <a:ext cx="1384300" cy="7958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19461" idx="1"/>
          </p:cNvCxnSpPr>
          <p:nvPr/>
        </p:nvCxnSpPr>
        <p:spPr>
          <a:xfrm>
            <a:off x="5918200" y="4673600"/>
            <a:ext cx="977900" cy="8043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13"/>
          <p:cNvSpPr txBox="1">
            <a:spLocks noChangeArrowheads="1"/>
          </p:cNvSpPr>
          <p:nvPr/>
        </p:nvSpPr>
        <p:spPr bwMode="auto">
          <a:xfrm>
            <a:off x="6535743" y="5935133"/>
            <a:ext cx="765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</a:t>
            </a:r>
            <a:r>
              <a:rPr lang="en-US" sz="1800" dirty="0" err="1" smtClean="0"/>
              <a:t>ustre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057575" y="5825179"/>
            <a:ext cx="48606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(Supported </a:t>
            </a:r>
            <a:r>
              <a:rPr lang="en-US" sz="1600" b="1" dirty="0" smtClean="0"/>
              <a:t>by Norbert </a:t>
            </a:r>
            <a:r>
              <a:rPr lang="en-US" sz="1600" b="1" dirty="0" err="1" smtClean="0"/>
              <a:t>Podhorszki</a:t>
            </a:r>
            <a:r>
              <a:rPr lang="en-US" sz="1600" b="1" dirty="0" smtClean="0"/>
              <a:t>, Scott </a:t>
            </a:r>
            <a:r>
              <a:rPr lang="en-US" sz="1600" b="1" dirty="0" err="1" smtClean="0"/>
              <a:t>Klasky</a:t>
            </a:r>
            <a:r>
              <a:rPr lang="en-US" sz="1600" b="1" dirty="0" smtClean="0"/>
              <a:t>, Qing Liu, </a:t>
            </a:r>
            <a:r>
              <a:rPr lang="en-US" sz="1600" b="1" dirty="0" smtClean="0"/>
              <a:t>ORNL)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043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ISMIO-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7" y="865717"/>
            <a:ext cx="8847666" cy="663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SEISM</a:t>
            </a:r>
            <a:r>
              <a:rPr lang="en-US" sz="2800" dirty="0" smtClean="0"/>
              <a:t>-IO: IO Library for Integrated Seismic </a:t>
            </a:r>
            <a:r>
              <a:rPr lang="en-US" sz="2800" dirty="0" smtClean="0"/>
              <a:t>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276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31356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CPUs/GPUs Co-scheduling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953937" y="2951037"/>
            <a:ext cx="5185834" cy="323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aprun</a:t>
            </a:r>
            <a:r>
              <a:rPr lang="en-US" sz="1200" i="1" dirty="0"/>
              <a:t> -n 50  &lt;GPU executable&gt; &lt;arguments&gt; &amp;</a:t>
            </a:r>
            <a:endParaRPr lang="en-US" sz="1200" dirty="0"/>
          </a:p>
          <a:p>
            <a:r>
              <a:rPr lang="en-US" sz="1200" i="1" dirty="0"/>
              <a:t>get the PID of the GPU job</a:t>
            </a:r>
            <a:endParaRPr lang="en-US" sz="1200" dirty="0"/>
          </a:p>
          <a:p>
            <a:r>
              <a:rPr lang="en-US" sz="1200" i="1" dirty="0" err="1"/>
              <a:t>cybershake_coscheduling.py</a:t>
            </a:r>
            <a:r>
              <a:rPr lang="en-US" sz="1200" i="1" dirty="0"/>
              <a:t>:</a:t>
            </a:r>
            <a:endParaRPr lang="en-US" sz="1200" dirty="0"/>
          </a:p>
          <a:p>
            <a:r>
              <a:rPr lang="en-US" sz="1200" i="1" dirty="0"/>
              <a:t>       build all the </a:t>
            </a:r>
            <a:r>
              <a:rPr lang="en-US" sz="1200" i="1" dirty="0" err="1"/>
              <a:t>cybershake</a:t>
            </a:r>
            <a:r>
              <a:rPr lang="en-US" sz="1200" i="1" dirty="0"/>
              <a:t> input files</a:t>
            </a:r>
            <a:endParaRPr lang="en-US" sz="1200" dirty="0"/>
          </a:p>
          <a:p>
            <a:r>
              <a:rPr lang="en-US" sz="1200" i="1" dirty="0"/>
              <a:t>      divide up the nodes and work among a customizable number of jobs</a:t>
            </a:r>
            <a:endParaRPr lang="en-US" sz="1200" dirty="0"/>
          </a:p>
          <a:p>
            <a:r>
              <a:rPr lang="en-US" sz="1200" i="1" dirty="0"/>
              <a:t>       for each job:</a:t>
            </a:r>
            <a:endParaRPr lang="en-US" sz="1200" dirty="0"/>
          </a:p>
          <a:p>
            <a:r>
              <a:rPr lang="en-US" sz="1200" i="1" dirty="0"/>
              <a:t>               fork </a:t>
            </a:r>
            <a:r>
              <a:rPr lang="en-US" sz="1200" i="1" dirty="0" err="1"/>
              <a:t>extract_sgt.py</a:t>
            </a:r>
            <a:r>
              <a:rPr lang="en-US" sz="1200" i="1" dirty="0"/>
              <a:t> cores --&gt; performs pre-processing and launches </a:t>
            </a:r>
            <a:endParaRPr lang="en-US" sz="1200" i="1" dirty="0" smtClean="0"/>
          </a:p>
          <a:p>
            <a:r>
              <a:rPr lang="en-US" sz="1200" i="1" dirty="0" smtClean="0"/>
              <a:t>		"</a:t>
            </a:r>
            <a:r>
              <a:rPr lang="en-US" sz="1200" i="1" dirty="0" err="1"/>
              <a:t>aprun</a:t>
            </a:r>
            <a:r>
              <a:rPr lang="en-US" sz="1200" i="1" dirty="0"/>
              <a:t> -n &lt;cores per job&gt; -N 15 -r 1 &lt;</a:t>
            </a:r>
            <a:r>
              <a:rPr lang="en-US" sz="1200" i="1" dirty="0" err="1"/>
              <a:t>cpu</a:t>
            </a:r>
            <a:r>
              <a:rPr lang="en-US" sz="1200" i="1" dirty="0"/>
              <a:t> executable A&gt;&amp;"</a:t>
            </a:r>
            <a:endParaRPr lang="en-US" sz="1200" dirty="0"/>
          </a:p>
          <a:p>
            <a:r>
              <a:rPr lang="en-US" sz="1200" i="1" dirty="0"/>
              <a:t>               get PID of the CPU job</a:t>
            </a:r>
            <a:endParaRPr lang="en-US" sz="1200" dirty="0"/>
          </a:p>
          <a:p>
            <a:r>
              <a:rPr lang="en-US" sz="1200" i="1" dirty="0"/>
              <a:t>       while executable A jobs are running:</a:t>
            </a:r>
            <a:endParaRPr lang="en-US" sz="1200" dirty="0"/>
          </a:p>
          <a:p>
            <a:r>
              <a:rPr lang="en-US" sz="1200" i="1" dirty="0"/>
              <a:t>               check PIDs to see if job has completed</a:t>
            </a:r>
            <a:endParaRPr lang="en-US" sz="1200" dirty="0"/>
          </a:p>
          <a:p>
            <a:r>
              <a:rPr lang="en-US" sz="1200" i="1" dirty="0"/>
              <a:t>               if completed</a:t>
            </a:r>
            <a:r>
              <a:rPr lang="en-US" sz="1200" i="1" dirty="0" smtClean="0"/>
              <a:t>: launch </a:t>
            </a:r>
            <a:endParaRPr lang="en-US" sz="1200" dirty="0"/>
          </a:p>
          <a:p>
            <a:r>
              <a:rPr lang="en-US" sz="1200" i="1" dirty="0"/>
              <a:t>                   </a:t>
            </a:r>
            <a:r>
              <a:rPr lang="en-US" sz="1200" i="1" dirty="0" smtClean="0"/>
              <a:t>  “</a:t>
            </a:r>
            <a:r>
              <a:rPr lang="en-US" sz="1200" i="1" dirty="0" err="1"/>
              <a:t>aprun</a:t>
            </a:r>
            <a:r>
              <a:rPr lang="en-US" sz="1200" i="1" dirty="0"/>
              <a:t> -n &lt;cores per job&gt; -N 15 -r 1 &lt;</a:t>
            </a:r>
            <a:r>
              <a:rPr lang="en-US" sz="1200" i="1" dirty="0" err="1"/>
              <a:t>cpu</a:t>
            </a:r>
            <a:r>
              <a:rPr lang="en-US" sz="1200" i="1" dirty="0"/>
              <a:t> executable B&gt;&amp;”</a:t>
            </a:r>
            <a:endParaRPr lang="en-US" sz="1200" dirty="0"/>
          </a:p>
          <a:p>
            <a:r>
              <a:rPr lang="en-US" sz="1200" i="1" dirty="0"/>
              <a:t>        while executable B </a:t>
            </a:r>
            <a:r>
              <a:rPr lang="en-US" sz="1200" i="1" dirty="0" smtClean="0"/>
              <a:t>jobs </a:t>
            </a:r>
            <a:r>
              <a:rPr lang="en-US" sz="1200" i="1" dirty="0"/>
              <a:t>are running:</a:t>
            </a:r>
            <a:endParaRPr lang="en-US" sz="1200" dirty="0"/>
          </a:p>
          <a:p>
            <a:r>
              <a:rPr lang="en-US" sz="1200" i="1" dirty="0"/>
              <a:t>               check for completion</a:t>
            </a:r>
            <a:endParaRPr lang="en-US" sz="1200" dirty="0"/>
          </a:p>
          <a:p>
            <a:r>
              <a:rPr lang="en-US" sz="1200" i="1" dirty="0"/>
              <a:t>check for GPU job completion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67100" y="1411920"/>
            <a:ext cx="5562600" cy="1775785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1800" b="1" dirty="0" smtClean="0">
                <a:latin typeface="Calibri" charset="0"/>
              </a:rPr>
              <a:t>CPUs run </a:t>
            </a:r>
            <a:r>
              <a:rPr lang="en-GB" sz="1800" b="1" dirty="0" smtClean="0">
                <a:latin typeface="Calibri" charset="0"/>
              </a:rPr>
              <a:t>reciprocity</a:t>
            </a:r>
            <a:r>
              <a:rPr lang="en-GB" sz="1800" b="1" dirty="0">
                <a:latin typeface="Calibri" charset="0"/>
              </a:rPr>
              <a:t>-based seismogram and intensity </a:t>
            </a:r>
            <a:r>
              <a:rPr lang="en-GB" sz="1800" b="1" dirty="0" smtClean="0">
                <a:latin typeface="Calibri" charset="0"/>
              </a:rPr>
              <a:t>computations</a:t>
            </a:r>
            <a:endParaRPr lang="en-GB" sz="1800" b="1" dirty="0">
              <a:latin typeface="Calibri" charset="0"/>
            </a:endParaRPr>
          </a:p>
          <a:p>
            <a:pPr lvl="1" eaLnBrk="1" hangingPunct="1"/>
            <a:r>
              <a:rPr lang="en-GB" sz="1800" b="1" dirty="0">
                <a:latin typeface="Calibri" charset="0"/>
              </a:rPr>
              <a:t>Run multiple MPI jobs on compute nodes using Node Managers (</a:t>
            </a:r>
            <a:r>
              <a:rPr lang="en-GB" sz="1800" b="1" dirty="0" smtClean="0">
                <a:latin typeface="Calibri" charset="0"/>
              </a:rPr>
              <a:t>MOM</a:t>
            </a:r>
            <a:r>
              <a:rPr lang="en-GB" sz="1800" b="1" dirty="0">
                <a:latin typeface="Calibri" charset="0"/>
              </a:rPr>
              <a:t>)</a:t>
            </a:r>
          </a:p>
        </p:txBody>
      </p:sp>
      <p:pic>
        <p:nvPicPr>
          <p:cNvPr id="5" name="Picture 4" descr="CyberShake workflow flow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57" y="1943098"/>
            <a:ext cx="4131733" cy="41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30200" y="673915"/>
            <a:ext cx="8229600" cy="865716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alibri" charset="0"/>
              </a:rPr>
              <a:t>Post-processing on CPUs: API for </a:t>
            </a:r>
            <a:r>
              <a:rPr lang="en-US" sz="3600" dirty="0" err="1" smtClean="0">
                <a:latin typeface="Calibri" charset="0"/>
              </a:rPr>
              <a:t>Pthreads</a:t>
            </a:r>
            <a:endParaRPr lang="en-US" sz="36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65100" y="1514234"/>
            <a:ext cx="3835400" cy="403567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 smtClean="0">
                <a:latin typeface="Calibri" charset="0"/>
              </a:rPr>
              <a:t>AWP</a:t>
            </a:r>
            <a:r>
              <a:rPr lang="en-GB" sz="2400" dirty="0">
                <a:latin typeface="Calibri" charset="0"/>
              </a:rPr>
              <a:t>-API lets individual </a:t>
            </a:r>
            <a:r>
              <a:rPr lang="en-GB" sz="2400" dirty="0" err="1">
                <a:latin typeface="Calibri" charset="0"/>
              </a:rPr>
              <a:t>pthreads</a:t>
            </a:r>
            <a:r>
              <a:rPr lang="en-GB" sz="2400" dirty="0">
                <a:latin typeface="Calibri" charset="0"/>
              </a:rPr>
              <a:t> make use of CPUs: post-processing </a:t>
            </a:r>
            <a:endParaRPr lang="en-GB" sz="2400" dirty="0" smtClean="0">
              <a:latin typeface="Calibri" charset="0"/>
            </a:endParaRPr>
          </a:p>
          <a:p>
            <a:pPr lvl="1"/>
            <a:r>
              <a:rPr lang="en-GB" sz="1800" dirty="0" err="1" smtClean="0">
                <a:latin typeface="Calibri" charset="0"/>
              </a:rPr>
              <a:t>Vmag</a:t>
            </a:r>
            <a:r>
              <a:rPr lang="en-GB" sz="1800" dirty="0">
                <a:latin typeface="Calibri" charset="0"/>
              </a:rPr>
              <a:t>, SGT</a:t>
            </a:r>
            <a:r>
              <a:rPr lang="en-GB" sz="1800" dirty="0" smtClean="0">
                <a:latin typeface="Calibri" charset="0"/>
              </a:rPr>
              <a:t>, seismograms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>
                <a:latin typeface="Calibri" charset="0"/>
              </a:rPr>
              <a:t>S</a:t>
            </a:r>
            <a:r>
              <a:rPr lang="en-GB" sz="1800" dirty="0" smtClean="0">
                <a:latin typeface="Calibri" charset="0"/>
              </a:rPr>
              <a:t>tatistics </a:t>
            </a:r>
            <a:r>
              <a:rPr lang="en-GB" sz="1800" dirty="0">
                <a:latin typeface="Calibri" charset="0"/>
              </a:rPr>
              <a:t>(real-time performance measuring</a:t>
            </a:r>
            <a:r>
              <a:rPr lang="en-GB" sz="1800" dirty="0" smtClean="0">
                <a:latin typeface="Calibri" charset="0"/>
              </a:rPr>
              <a:t>)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 smtClean="0">
                <a:latin typeface="Calibri" charset="0"/>
              </a:rPr>
              <a:t>Adaptive</a:t>
            </a:r>
            <a:r>
              <a:rPr lang="en-GB" sz="1800" dirty="0">
                <a:latin typeface="Calibri" charset="0"/>
              </a:rPr>
              <a:t>/interactive control </a:t>
            </a:r>
            <a:r>
              <a:rPr lang="en-GB" sz="1800" dirty="0" smtClean="0">
                <a:latin typeface="Calibri" charset="0"/>
              </a:rPr>
              <a:t>tools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 smtClean="0">
                <a:latin typeface="Calibri" charset="0"/>
              </a:rPr>
              <a:t>In-situ visualization</a:t>
            </a:r>
            <a:endParaRPr lang="en-GB" sz="1800" dirty="0">
              <a:latin typeface="Calibri" charset="0"/>
            </a:endParaRPr>
          </a:p>
          <a:p>
            <a:pPr lvl="1" eaLnBrk="1" hangingPunct="1"/>
            <a:r>
              <a:rPr lang="en-GB" sz="1800" dirty="0">
                <a:latin typeface="Calibri" charset="0"/>
              </a:rPr>
              <a:t>Output writing is introduced as a </a:t>
            </a:r>
            <a:r>
              <a:rPr lang="en-GB" sz="1800" dirty="0" err="1">
                <a:latin typeface="Calibri" charset="0"/>
              </a:rPr>
              <a:t>pthread</a:t>
            </a:r>
            <a:r>
              <a:rPr lang="en-GB" sz="1800" dirty="0">
                <a:latin typeface="Calibri" charset="0"/>
              </a:rPr>
              <a:t> that uses the API</a:t>
            </a:r>
          </a:p>
        </p:txBody>
      </p:sp>
      <p:pic>
        <p:nvPicPr>
          <p:cNvPr id="15" name="Picture 14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520581"/>
            <a:ext cx="5727700" cy="47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nip Single Corner Rectangle 55"/>
          <p:cNvSpPr/>
          <p:nvPr/>
        </p:nvSpPr>
        <p:spPr>
          <a:xfrm>
            <a:off x="5668895" y="1806618"/>
            <a:ext cx="2632395" cy="480259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nip Single Corner Rectangle 54"/>
          <p:cNvSpPr/>
          <p:nvPr/>
        </p:nvSpPr>
        <p:spPr>
          <a:xfrm>
            <a:off x="5422007" y="1706034"/>
            <a:ext cx="2632395" cy="4802598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nip Single Corner Rectangle 53"/>
          <p:cNvSpPr/>
          <p:nvPr/>
        </p:nvSpPr>
        <p:spPr>
          <a:xfrm>
            <a:off x="5165975" y="1614594"/>
            <a:ext cx="2632395" cy="4802598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79" y="2287044"/>
            <a:ext cx="1159736" cy="1196289"/>
          </a:xfrm>
          <a:prstGeom prst="rect">
            <a:avLst/>
          </a:prstGeom>
        </p:spPr>
      </p:pic>
      <p:sp>
        <p:nvSpPr>
          <p:cNvPr id="20" name="Snip Single Corner Rectangle 19"/>
          <p:cNvSpPr/>
          <p:nvPr/>
        </p:nvSpPr>
        <p:spPr>
          <a:xfrm>
            <a:off x="4899834" y="1540424"/>
            <a:ext cx="2632395" cy="4802598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36386" y="1746209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436386" y="3794266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Calculate SGT</a:t>
            </a:r>
            <a:endParaRPr lang="en-US" sz="1200" dirty="0"/>
          </a:p>
        </p:txBody>
      </p:sp>
      <p:sp>
        <p:nvSpPr>
          <p:cNvPr id="17" name="Diamond 16"/>
          <p:cNvSpPr/>
          <p:nvPr/>
        </p:nvSpPr>
        <p:spPr>
          <a:xfrm>
            <a:off x="5442698" y="2470243"/>
            <a:ext cx="1481328" cy="9144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 the signal received?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436386" y="5768840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Write out - MPI-IO</a:t>
            </a:r>
            <a:endParaRPr lang="en-US" sz="1200" dirty="0"/>
          </a:p>
        </p:txBody>
      </p:sp>
      <p:sp>
        <p:nvSpPr>
          <p:cNvPr id="19" name="Diamond 18"/>
          <p:cNvSpPr/>
          <p:nvPr/>
        </p:nvSpPr>
        <p:spPr>
          <a:xfrm>
            <a:off x="5442698" y="4511221"/>
            <a:ext cx="1481328" cy="9144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 it time to write out?</a:t>
            </a:r>
            <a:endParaRPr lang="en-US" sz="1200" dirty="0"/>
          </a:p>
        </p:txBody>
      </p:sp>
      <p:sp>
        <p:nvSpPr>
          <p:cNvPr id="57" name="Rectangle 56"/>
          <p:cNvSpPr/>
          <p:nvPr/>
        </p:nvSpPr>
        <p:spPr>
          <a:xfrm>
            <a:off x="1930901" y="335134"/>
            <a:ext cx="2128656" cy="6339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42308" y="467660"/>
            <a:ext cx="1484484" cy="4782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 simulation</a:t>
            </a:r>
            <a:endParaRPr lang="en-US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2245464" y="1162718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 modules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2427258" y="1893667"/>
            <a:ext cx="1100202" cy="6392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Start computation on GPU</a:t>
            </a:r>
            <a:endParaRPr lang="en-US" sz="1200" dirty="0"/>
          </a:p>
        </p:txBody>
      </p:sp>
      <p:sp>
        <p:nvSpPr>
          <p:cNvPr id="8" name="Diamond 7"/>
          <p:cNvSpPr/>
          <p:nvPr/>
        </p:nvSpPr>
        <p:spPr>
          <a:xfrm>
            <a:off x="2245464" y="3024941"/>
            <a:ext cx="1481328" cy="916783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Specified time step?</a:t>
            </a:r>
            <a:endParaRPr lang="en-US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2239152" y="4333109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Copy velocity data and signal modules</a:t>
            </a:r>
            <a:endParaRPr lang="en-US" sz="1200" dirty="0"/>
          </a:p>
        </p:txBody>
      </p:sp>
      <p:cxnSp>
        <p:nvCxnSpPr>
          <p:cNvPr id="31" name="Curved Connector 30"/>
          <p:cNvCxnSpPr>
            <a:stCxn id="4" idx="2"/>
            <a:endCxn id="5" idx="0"/>
          </p:cNvCxnSpPr>
          <p:nvPr/>
        </p:nvCxnSpPr>
        <p:spPr>
          <a:xfrm rot="16200000" flipH="1">
            <a:off x="2877748" y="1052760"/>
            <a:ext cx="216760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5" idx="2"/>
            <a:endCxn id="7" idx="0"/>
          </p:cNvCxnSpPr>
          <p:nvPr/>
        </p:nvCxnSpPr>
        <p:spPr>
          <a:xfrm rot="5400000">
            <a:off x="2812751" y="1718712"/>
            <a:ext cx="339564" cy="10347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stCxn id="8" idx="3"/>
            <a:endCxn id="7" idx="3"/>
          </p:cNvCxnSpPr>
          <p:nvPr/>
        </p:nvCxnSpPr>
        <p:spPr>
          <a:xfrm flipH="1" flipV="1">
            <a:off x="3527460" y="2213280"/>
            <a:ext cx="199332" cy="1270053"/>
          </a:xfrm>
          <a:prstGeom prst="bentConnector3">
            <a:avLst>
              <a:gd name="adj1" fmla="val -114683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8" idx="2"/>
            <a:endCxn id="10" idx="0"/>
          </p:cNvCxnSpPr>
          <p:nvPr/>
        </p:nvCxnSpPr>
        <p:spPr>
          <a:xfrm rot="5400000">
            <a:off x="2788069" y="4135049"/>
            <a:ext cx="391385" cy="4734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2239152" y="6099095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Finalize</a:t>
            </a:r>
            <a:endParaRPr lang="en-US" sz="1200" dirty="0"/>
          </a:p>
        </p:txBody>
      </p:sp>
      <p:sp>
        <p:nvSpPr>
          <p:cNvPr id="59" name="Diamond 58"/>
          <p:cNvSpPr/>
          <p:nvPr/>
        </p:nvSpPr>
        <p:spPr>
          <a:xfrm>
            <a:off x="2239152" y="4999515"/>
            <a:ext cx="1481328" cy="916783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More time steps?</a:t>
            </a:r>
            <a:endParaRPr lang="en-US" sz="1200" dirty="0"/>
          </a:p>
        </p:txBody>
      </p:sp>
      <p:cxnSp>
        <p:nvCxnSpPr>
          <p:cNvPr id="61" name="Curved Connector 60"/>
          <p:cNvCxnSpPr>
            <a:stCxn id="10" idx="2"/>
            <a:endCxn id="59" idx="0"/>
          </p:cNvCxnSpPr>
          <p:nvPr/>
        </p:nvCxnSpPr>
        <p:spPr>
          <a:xfrm rot="5400000">
            <a:off x="2843095" y="4861215"/>
            <a:ext cx="275021" cy="1578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hape 62"/>
          <p:cNvCxnSpPr>
            <a:stCxn id="59" idx="3"/>
          </p:cNvCxnSpPr>
          <p:nvPr/>
        </p:nvCxnSpPr>
        <p:spPr>
          <a:xfrm flipV="1">
            <a:off x="3720480" y="3483333"/>
            <a:ext cx="234075" cy="1974574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59" idx="2"/>
          </p:cNvCxnSpPr>
          <p:nvPr/>
        </p:nvCxnSpPr>
        <p:spPr>
          <a:xfrm rot="16200000" flipH="1">
            <a:off x="2889207" y="6006906"/>
            <a:ext cx="182797" cy="1579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6021823" y="2295977"/>
            <a:ext cx="319613" cy="284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5400000">
            <a:off x="5976973" y="3587876"/>
            <a:ext cx="409623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6200000" flipH="1">
            <a:off x="6018999" y="4346858"/>
            <a:ext cx="325570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/>
          <p:nvPr/>
        </p:nvCxnSpPr>
        <p:spPr>
          <a:xfrm flipV="1">
            <a:off x="6924026" y="2927443"/>
            <a:ext cx="1588" cy="2040978"/>
          </a:xfrm>
          <a:prstGeom prst="bentConnector3">
            <a:avLst>
              <a:gd name="adj1" fmla="val 14395466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/>
          <p:nvPr/>
        </p:nvCxnSpPr>
        <p:spPr>
          <a:xfrm rot="5400000">
            <a:off x="6010175" y="5595652"/>
            <a:ext cx="343219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hape 76"/>
          <p:cNvCxnSpPr/>
          <p:nvPr/>
        </p:nvCxnSpPr>
        <p:spPr>
          <a:xfrm flipV="1">
            <a:off x="6924026" y="4968420"/>
            <a:ext cx="223939" cy="996113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7" idx="1"/>
          </p:cNvCxnSpPr>
          <p:nvPr/>
        </p:nvCxnSpPr>
        <p:spPr>
          <a:xfrm rot="10800000" flipV="1">
            <a:off x="1805622" y="2213280"/>
            <a:ext cx="621637" cy="319612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6" idx="3"/>
          </p:cNvCxnSpPr>
          <p:nvPr/>
        </p:nvCxnSpPr>
        <p:spPr>
          <a:xfrm>
            <a:off x="1805615" y="2885189"/>
            <a:ext cx="621644" cy="444431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432169" y="27358"/>
            <a:ext cx="109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Main thread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645879" y="1983705"/>
            <a:ext cx="1159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GPU</a:t>
            </a:r>
            <a:endParaRPr lang="en-US" sz="1400" dirty="0"/>
          </a:p>
        </p:txBody>
      </p:sp>
      <p:cxnSp>
        <p:nvCxnSpPr>
          <p:cNvPr id="98" name="Shape 97"/>
          <p:cNvCxnSpPr>
            <a:stCxn id="5" idx="3"/>
            <a:endCxn id="14" idx="0"/>
          </p:cNvCxnSpPr>
          <p:nvPr/>
        </p:nvCxnSpPr>
        <p:spPr>
          <a:xfrm>
            <a:off x="3729948" y="1358411"/>
            <a:ext cx="2450258" cy="387798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>
            <a:off x="6180206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/>
          <p:nvPr/>
        </p:nvCxnSpPr>
        <p:spPr>
          <a:xfrm>
            <a:off x="6369385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/>
          <p:nvPr/>
        </p:nvCxnSpPr>
        <p:spPr>
          <a:xfrm>
            <a:off x="6558564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10" idx="3"/>
            <a:endCxn id="17" idx="1"/>
          </p:cNvCxnSpPr>
          <p:nvPr/>
        </p:nvCxnSpPr>
        <p:spPr>
          <a:xfrm flipV="1">
            <a:off x="3723636" y="2927443"/>
            <a:ext cx="1719062" cy="1601359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/>
          <p:cNvCxnSpPr/>
          <p:nvPr/>
        </p:nvCxnSpPr>
        <p:spPr>
          <a:xfrm>
            <a:off x="4579759" y="3026529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>
            <a:off x="4579759" y="3175753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/>
          <p:nvPr/>
        </p:nvCxnSpPr>
        <p:spPr>
          <a:xfrm>
            <a:off x="4579759" y="3328032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899834" y="792069"/>
            <a:ext cx="340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Modules on other CPUs on XK7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2977359" y="3939429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624946" y="3237112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624946" y="5211686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180206" y="5425620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1" name="TextBox 120"/>
          <p:cNvSpPr txBox="1"/>
          <p:nvPr/>
        </p:nvSpPr>
        <p:spPr>
          <a:xfrm>
            <a:off x="6180206" y="3384643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2977359" y="5841422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6818356" y="4722199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53" name="Rounded Rectangle 52"/>
          <p:cNvSpPr/>
          <p:nvPr/>
        </p:nvSpPr>
        <p:spPr>
          <a:xfrm>
            <a:off x="2235117" y="467660"/>
            <a:ext cx="1484484" cy="478298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0" name="Rounded Rectangle 59"/>
          <p:cNvSpPr/>
          <p:nvPr/>
        </p:nvSpPr>
        <p:spPr>
          <a:xfrm>
            <a:off x="2245465" y="1162718"/>
            <a:ext cx="1484484" cy="3913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Oval 1"/>
          <p:cNvSpPr/>
          <p:nvPr/>
        </p:nvSpPr>
        <p:spPr>
          <a:xfrm>
            <a:off x="3719601" y="1292267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437606" y="1893668"/>
            <a:ext cx="1100202" cy="63922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645879" y="2287044"/>
            <a:ext cx="1159742" cy="1196289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719601" y="1292955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721207" y="1292267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723636" y="1292955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436386" y="1746209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</a:t>
            </a:r>
            <a:endParaRPr lang="en-US" sz="1200" dirty="0"/>
          </a:p>
        </p:txBody>
      </p:sp>
      <p:sp>
        <p:nvSpPr>
          <p:cNvPr id="72" name="Diamond 71"/>
          <p:cNvSpPr/>
          <p:nvPr/>
        </p:nvSpPr>
        <p:spPr>
          <a:xfrm>
            <a:off x="2239152" y="3028117"/>
            <a:ext cx="1481328" cy="916783"/>
          </a:xfrm>
          <a:prstGeom prst="diamond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4" name="Oval 73"/>
          <p:cNvSpPr/>
          <p:nvPr/>
        </p:nvSpPr>
        <p:spPr>
          <a:xfrm>
            <a:off x="3655058" y="3417189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iamond 75"/>
          <p:cNvSpPr/>
          <p:nvPr/>
        </p:nvSpPr>
        <p:spPr>
          <a:xfrm>
            <a:off x="5422007" y="2482269"/>
            <a:ext cx="1481328" cy="914400"/>
          </a:xfrm>
          <a:prstGeom prst="diamond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8" name="Oval 77"/>
          <p:cNvSpPr/>
          <p:nvPr/>
        </p:nvSpPr>
        <p:spPr>
          <a:xfrm>
            <a:off x="2911210" y="3878756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242308" y="4333109"/>
            <a:ext cx="1484484" cy="3913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0" name="Oval 79"/>
          <p:cNvSpPr/>
          <p:nvPr/>
        </p:nvSpPr>
        <p:spPr>
          <a:xfrm>
            <a:off x="3663799" y="4476744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422007" y="3794266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6" name="Diamond 85"/>
          <p:cNvSpPr/>
          <p:nvPr/>
        </p:nvSpPr>
        <p:spPr>
          <a:xfrm>
            <a:off x="5436386" y="4511220"/>
            <a:ext cx="1481328" cy="914400"/>
          </a:xfrm>
          <a:prstGeom prst="diamond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7" name="Rectangle 86"/>
          <p:cNvSpPr/>
          <p:nvPr/>
        </p:nvSpPr>
        <p:spPr>
          <a:xfrm>
            <a:off x="5430074" y="5768840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8" name="Diamond 87"/>
          <p:cNvSpPr/>
          <p:nvPr/>
        </p:nvSpPr>
        <p:spPr>
          <a:xfrm>
            <a:off x="2242308" y="4999515"/>
            <a:ext cx="1481328" cy="916783"/>
          </a:xfrm>
          <a:prstGeom prst="diamond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9" name="Oval 88"/>
          <p:cNvSpPr/>
          <p:nvPr/>
        </p:nvSpPr>
        <p:spPr>
          <a:xfrm>
            <a:off x="3643337" y="5391763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055 0.00278 L 0.26142 0.05275 " pathEditMode="relative" ptsTypes="AAA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435E-6 -0.00023 L 0.28224 0.00115 L 0.28328 0.02614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4" y="13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6627E-7 -0.00024 L 0.30238 0.00115 L 0.30359 0.02637 " pathEditMode="relative" rAng="0" ptsTypes="AAA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1" y="13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142E-6 -0.00023 L 0.32216 0.00092 L 0.32355 0.02614 " pathEditMode="relative" rAng="0" ptsTypes="AAA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51 0.00902 0.01719 0.01827 0.02031 -0.01157 C 0.02344 -0.04142 0.06354 -0.15618 0.01927 -0.17863 C -0.02499 -0.20107 -0.19822 -0.16845 -0.24492 -0.14646 C -0.29161 -0.12448 -0.2956 -0.07289 -0.26037 -0.04744 C -0.22513 -0.02199 -0.08054 0.00138 -0.03367 0.00647 C 0.0132 0.01156 0.01198 0.01411 0.02118 -0.01666 C 0.03038 -0.04744 0.0684 -0.15734 0.02118 -0.17863 C -0.02603 -0.19991 -0.21576 -0.1659 -0.26228 -0.14392 C -0.3088 -0.12194 -0.30185 -0.07173 -0.25742 -0.04628 C -0.21298 -0.02083 -0.04235 0.02915 0.00486 0.00902 C 0.05208 -0.01111 0.07187 -0.14276 0.02604 -0.16706 C -0.01978 -0.19135 -0.22374 -0.15896 -0.26991 -0.13744 C -0.31609 -0.11592 -0.29734 -0.06317 -0.25065 -0.03841 C -0.20395 -0.01366 -0.03471 0.03331 0.01059 0.01156 C 0.0559 -0.01019 0.06978 -0.14554 0.02118 -0.1696 C -0.02742 -0.19366 -0.23485 -0.15503 -0.28068 -0.13351 C -0.3265 -0.11199 -0.29942 -0.06502 -0.2536 -0.04096 C -0.20777 -0.01689 -0.04704 0.00185 -0.00572 0.01041 " pathEditMode="relative" ptsTypes="aaaaaaaaaaaaaaaaa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911E-6 4.70615E-6 L -4.32911E-6 0.0488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575 -0.00115 L 0.08489 -0.23507 L 0.17168 -0.23392 " pathEditMode="relative" ptsTypes="AAAA">
                                      <p:cBhvr>
                                        <p:cTn id="1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4.93753E-6 L 0.02829 4.93753E-6 L 0.02829 -0.47432 L -0.02309 -0.47293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371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10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47293 C -0.10571 -0.46183 -0.18834 -0.45072 -0.23139 -0.43707 C -0.27443 -0.42342 -0.28016 -0.40954 -0.28155 -0.39079 C -0.28294 -0.37205 -0.2852 -0.34429 -0.24007 -0.32508 C -0.19493 -0.30588 -0.05885 -0.2684 -0.01059 -0.27511 C 0.03766 -0.28182 0.04513 -0.33341 0.04929 -0.36511 C 0.05346 -0.39681 0.06231 -0.45442 0.01458 -0.4653 C -0.03316 -0.47617 -0.19407 -0.45373 -0.23729 -0.43059 C -0.28051 -0.40745 -0.2845 -0.35262 -0.24493 -0.32647 C -0.20535 -0.30033 -0.04878 -0.26446 3.01337E-6 -0.27372 C 0.04877 -0.28297 0.04929 -0.351 0.04825 -0.38177 C 0.04721 -0.41254 0.03957 -0.44956 -0.00677 -0.45882 C -0.05312 -0.46807 -0.18556 -0.4565 -0.22948 -0.43707 C -0.27339 -0.41763 -0.30325 -0.36835 -0.26992 -0.34197 C -0.23659 -0.3156 -0.08367 -0.27557 -0.02986 -0.27881 C 0.02395 -0.28205 0.04339 -0.33272 0.05311 -0.36118 C 0.06283 -0.38964 0.04929 -0.43128 0.02899 -0.44979 C 0.00868 -0.4683 -0.02083 -0.47525 -0.06839 -0.47178 C -0.11596 -0.4683 -0.22583 -0.45419 -0.25656 -0.4292 C -0.28728 -0.40421 -0.28346 -0.34799 -0.25256 -0.32138 C -0.22167 -0.29477 -0.14651 -0.28228 -0.07134 -0.26979 " pathEditMode="relative" rAng="0" ptsTypes="aaaaaaaaaaaaaaaaaaaaA">
                                      <p:cBhvr>
                                        <p:cTn id="136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1" y="1025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60" grpId="0" animBg="1"/>
      <p:bldP spid="60" grpId="1" animBg="1"/>
      <p:bldP spid="2" grpId="0" animBg="1"/>
      <p:bldP spid="2" grpId="1" animBg="1"/>
      <p:bldP spid="2" grpId="2" animBg="1"/>
      <p:bldP spid="62" grpId="0" animBg="1"/>
      <p:bldP spid="62" grpId="1" animBg="1"/>
      <p:bldP spid="3" grpId="0" animBg="1"/>
      <p:bldP spid="3" grpId="1" animBg="1"/>
      <p:bldP spid="64" grpId="0" animBg="1"/>
      <p:bldP spid="64" grpId="1" animBg="1"/>
      <p:bldP spid="64" grpId="2" animBg="1"/>
      <p:bldP spid="66" grpId="0" animBg="1"/>
      <p:bldP spid="66" grpId="1" animBg="1"/>
      <p:bldP spid="66" grpId="2" animBg="1"/>
      <p:bldP spid="68" grpId="0" animBg="1"/>
      <p:bldP spid="68" grpId="1" animBg="1"/>
      <p:bldP spid="68" grpId="2" animBg="1"/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4" grpId="2" animBg="1"/>
      <p:bldP spid="76" grpId="0" animBg="1"/>
      <p:bldP spid="76" grpId="1" animBg="1"/>
      <p:bldP spid="76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0" grpId="2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8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017" name="Rectangle 25"/>
          <p:cNvSpPr>
            <a:spLocks noGrp="1" noChangeArrowheads="1"/>
          </p:cNvSpPr>
          <p:nvPr>
            <p:ph type="title"/>
          </p:nvPr>
        </p:nvSpPr>
        <p:spPr>
          <a:xfrm>
            <a:off x="304800" y="622300"/>
            <a:ext cx="86868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0" charset="-128"/>
                <a:cs typeface="ＭＳ Ｐゴシック" pitchFamily="-110" charset="-128"/>
              </a:rPr>
              <a:t>Probabilistic Seismic Hazard Model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58422" y="1892177"/>
            <a:ext cx="3582515" cy="1600200"/>
            <a:chOff x="5458416" y="1892177"/>
            <a:chExt cx="3582515" cy="1600200"/>
          </a:xfrm>
        </p:grpSpPr>
        <p:grpSp>
          <p:nvGrpSpPr>
            <p:cNvPr id="5" name="Group 4"/>
            <p:cNvGrpSpPr/>
            <p:nvPr/>
          </p:nvGrpSpPr>
          <p:grpSpPr>
            <a:xfrm>
              <a:off x="5458416" y="1892177"/>
              <a:ext cx="3582515" cy="1600200"/>
              <a:chOff x="5458416" y="1892177"/>
              <a:chExt cx="3582515" cy="16002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5459531" y="1892177"/>
                <a:ext cx="3581400" cy="1600200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459531" y="1892177"/>
                <a:ext cx="3581400" cy="512064"/>
              </a:xfrm>
              <a:prstGeom prst="rect">
                <a:avLst/>
              </a:prstGeom>
              <a:solidFill>
                <a:srgbClr val="E9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632594" y="2049694"/>
                <a:ext cx="6463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FF"/>
                    </a:solidFill>
                  </a:rPr>
                  <a:t>Receiver</a:t>
                </a:r>
                <a:endParaRPr lang="en-US" sz="8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 bwMode="auto">
              <a:xfrm>
                <a:off x="5458416" y="2010805"/>
                <a:ext cx="3582515" cy="482088"/>
              </a:xfrm>
              <a:custGeom>
                <a:avLst/>
                <a:gdLst>
                  <a:gd name="connsiteX0" fmla="*/ 0 w 3339523"/>
                  <a:gd name="connsiteY0" fmla="*/ 482088 h 482088"/>
                  <a:gd name="connsiteX1" fmla="*/ 117589 w 3339523"/>
                  <a:gd name="connsiteY1" fmla="*/ 352747 h 482088"/>
                  <a:gd name="connsiteX2" fmla="*/ 282214 w 3339523"/>
                  <a:gd name="connsiteY2" fmla="*/ 188132 h 482088"/>
                  <a:gd name="connsiteX3" fmla="*/ 470356 w 3339523"/>
                  <a:gd name="connsiteY3" fmla="*/ 23516 h 482088"/>
                  <a:gd name="connsiteX4" fmla="*/ 576186 w 3339523"/>
                  <a:gd name="connsiteY4" fmla="*/ 0 h 482088"/>
                  <a:gd name="connsiteX5" fmla="*/ 740810 w 3339523"/>
                  <a:gd name="connsiteY5" fmla="*/ 141099 h 482088"/>
                  <a:gd name="connsiteX6" fmla="*/ 905434 w 3339523"/>
                  <a:gd name="connsiteY6" fmla="*/ 282198 h 482088"/>
                  <a:gd name="connsiteX7" fmla="*/ 1034782 w 3339523"/>
                  <a:gd name="connsiteY7" fmla="*/ 376264 h 482088"/>
                  <a:gd name="connsiteX8" fmla="*/ 3339523 w 3339523"/>
                  <a:gd name="connsiteY8" fmla="*/ 364505 h 482088"/>
                  <a:gd name="connsiteX9" fmla="*/ 3339523 w 3339523"/>
                  <a:gd name="connsiteY9" fmla="*/ 364505 h 482088"/>
                  <a:gd name="connsiteX10" fmla="*/ 3339523 w 3339523"/>
                  <a:gd name="connsiteY10" fmla="*/ 364505 h 482088"/>
                  <a:gd name="connsiteX11" fmla="*/ 3339523 w 3339523"/>
                  <a:gd name="connsiteY11" fmla="*/ 364505 h 48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9523" h="482088">
                    <a:moveTo>
                      <a:pt x="0" y="482088"/>
                    </a:moveTo>
                    <a:lnTo>
                      <a:pt x="117589" y="352747"/>
                    </a:lnTo>
                    <a:lnTo>
                      <a:pt x="282214" y="188132"/>
                    </a:lnTo>
                    <a:lnTo>
                      <a:pt x="470356" y="23516"/>
                    </a:lnTo>
                    <a:lnTo>
                      <a:pt x="576186" y="0"/>
                    </a:lnTo>
                    <a:lnTo>
                      <a:pt x="740810" y="141099"/>
                    </a:lnTo>
                    <a:lnTo>
                      <a:pt x="905434" y="282198"/>
                    </a:lnTo>
                    <a:lnTo>
                      <a:pt x="1034782" y="376264"/>
                    </a:lnTo>
                    <a:lnTo>
                      <a:pt x="3339523" y="364505"/>
                    </a:lnTo>
                    <a:lnTo>
                      <a:pt x="3339523" y="364505"/>
                    </a:lnTo>
                    <a:lnTo>
                      <a:pt x="3339523" y="364505"/>
                    </a:lnTo>
                    <a:lnTo>
                      <a:pt x="3339523" y="364505"/>
                    </a:lnTo>
                  </a:path>
                </a:pathLst>
              </a:cu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 bwMode="auto">
            <a:xfrm>
              <a:off x="7921916" y="2289687"/>
              <a:ext cx="91440" cy="914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26331" y="2425577"/>
            <a:ext cx="1295400" cy="501651"/>
            <a:chOff x="6477000" y="4800600"/>
            <a:chExt cx="1295400" cy="501650"/>
          </a:xfrm>
        </p:grpSpPr>
        <p:sp>
          <p:nvSpPr>
            <p:cNvPr id="16" name="Freeform 15"/>
            <p:cNvSpPr/>
            <p:nvPr/>
          </p:nvSpPr>
          <p:spPr bwMode="auto">
            <a:xfrm>
              <a:off x="6477000" y="4800600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6477000" y="492125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65532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21531" y="2400177"/>
            <a:ext cx="1739900" cy="908051"/>
            <a:chOff x="6172200" y="4775200"/>
            <a:chExt cx="1739900" cy="908050"/>
          </a:xfrm>
        </p:grpSpPr>
        <p:sp>
          <p:nvSpPr>
            <p:cNvPr id="20" name="Freeform 19"/>
            <p:cNvSpPr/>
            <p:nvPr/>
          </p:nvSpPr>
          <p:spPr bwMode="auto">
            <a:xfrm>
              <a:off x="6172200" y="47752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180667" y="5283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6248400" y="5181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50331" y="2425577"/>
            <a:ext cx="533400" cy="501651"/>
            <a:chOff x="8001000" y="4800600"/>
            <a:chExt cx="533400" cy="501650"/>
          </a:xfrm>
        </p:grpSpPr>
        <p:sp>
          <p:nvSpPr>
            <p:cNvPr id="24" name="Freeform 23"/>
            <p:cNvSpPr/>
            <p:nvPr/>
          </p:nvSpPr>
          <p:spPr bwMode="auto">
            <a:xfrm flipH="1">
              <a:off x="8001000" y="480060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flipH="1">
              <a:off x="8382000" y="4902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flipH="1">
              <a:off x="82296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17920" y="2395728"/>
            <a:ext cx="2362200" cy="711200"/>
            <a:chOff x="6184900" y="5765800"/>
            <a:chExt cx="2362200" cy="711200"/>
          </a:xfrm>
        </p:grpSpPr>
        <p:sp>
          <p:nvSpPr>
            <p:cNvPr id="28" name="Freeform 27"/>
            <p:cNvSpPr/>
            <p:nvPr/>
          </p:nvSpPr>
          <p:spPr bwMode="auto">
            <a:xfrm>
              <a:off x="6184900" y="57658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rot="5141519">
              <a:off x="7821036" y="5647111"/>
              <a:ext cx="185422" cy="441223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6426200" y="5806017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 flipH="1">
              <a:off x="8013700" y="581025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5141519">
              <a:off x="7756822" y="5571569"/>
              <a:ext cx="284922" cy="768401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02275" y="2425581"/>
            <a:ext cx="724063" cy="311151"/>
            <a:chOff x="5752938" y="4800600"/>
            <a:chExt cx="724063" cy="311150"/>
          </a:xfrm>
        </p:grpSpPr>
        <p:grpSp>
          <p:nvGrpSpPr>
            <p:cNvPr id="34" name="Group 33"/>
            <p:cNvGrpSpPr/>
            <p:nvPr/>
          </p:nvGrpSpPr>
          <p:grpSpPr>
            <a:xfrm rot="10800000" flipH="1" flipV="1">
              <a:off x="6248401" y="4876800"/>
              <a:ext cx="228600" cy="234950"/>
              <a:chOff x="5943600" y="5181600"/>
              <a:chExt cx="228600" cy="23495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5943600" y="51816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5" name="TextBox 34"/>
            <p:cNvSpPr txBox="1"/>
            <p:nvPr/>
          </p:nvSpPr>
          <p:spPr>
            <a:xfrm>
              <a:off x="5752938" y="4800600"/>
              <a:ext cx="635323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05265" y="2863758"/>
            <a:ext cx="635323" cy="418491"/>
            <a:chOff x="5555928" y="5238750"/>
            <a:chExt cx="635323" cy="418490"/>
          </a:xfrm>
        </p:grpSpPr>
        <p:grpSp>
          <p:nvGrpSpPr>
            <p:cNvPr id="42" name="Group 41"/>
            <p:cNvGrpSpPr/>
            <p:nvPr/>
          </p:nvGrpSpPr>
          <p:grpSpPr>
            <a:xfrm>
              <a:off x="5943600" y="5238750"/>
              <a:ext cx="247650" cy="247650"/>
              <a:chOff x="5943600" y="5168900"/>
              <a:chExt cx="247650" cy="24765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5555928" y="5411020"/>
              <a:ext cx="635323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05614" y="2577971"/>
            <a:ext cx="635323" cy="528864"/>
            <a:chOff x="8356277" y="4953000"/>
            <a:chExt cx="635323" cy="528864"/>
          </a:xfrm>
        </p:grpSpPr>
        <p:grpSp>
          <p:nvGrpSpPr>
            <p:cNvPr id="50" name="Group 49"/>
            <p:cNvGrpSpPr/>
            <p:nvPr/>
          </p:nvGrpSpPr>
          <p:grpSpPr>
            <a:xfrm flipH="1">
              <a:off x="8515350" y="4953000"/>
              <a:ext cx="247650" cy="247650"/>
              <a:chOff x="5943600" y="5168900"/>
              <a:chExt cx="247650" cy="247650"/>
            </a:xfrm>
          </p:grpSpPr>
          <p:grpSp>
            <p:nvGrpSpPr>
              <p:cNvPr id="52" name="Group 6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3" name="Straight Connector 52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1" name="TextBox 50"/>
            <p:cNvSpPr txBox="1"/>
            <p:nvPr/>
          </p:nvSpPr>
          <p:spPr>
            <a:xfrm>
              <a:off x="8356277" y="5235643"/>
              <a:ext cx="6353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391157" y="3568577"/>
            <a:ext cx="3786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 sources to </a:t>
            </a:r>
            <a:r>
              <a:rPr lang="en-US" sz="1400" b="1" i="1" dirty="0" smtClean="0">
                <a:solidFill>
                  <a:srgbClr val="FF0000"/>
                </a:solidFill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</a:rPr>
              <a:t> receivers </a:t>
            </a:r>
            <a:r>
              <a:rPr lang="en-US" sz="1400" b="1" dirty="0" smtClean="0">
                <a:solidFill>
                  <a:srgbClr val="FF0000"/>
                </a:solidFill>
                <a:ea typeface="Wingdings"/>
                <a:cs typeface="Symbol" charset="2"/>
              </a:rPr>
              <a:t>requires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 simulations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63500" y="1391688"/>
            <a:ext cx="5181601" cy="303297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rgbClr val="800000"/>
                </a:solidFill>
              </a:rPr>
              <a:t>Physics-based seismic </a:t>
            </a:r>
            <a:r>
              <a:rPr lang="en-US" sz="1800" dirty="0">
                <a:solidFill>
                  <a:srgbClr val="800000"/>
                </a:solidFill>
              </a:rPr>
              <a:t>h</a:t>
            </a:r>
            <a:r>
              <a:rPr lang="en-US" sz="1800" dirty="0" smtClean="0">
                <a:solidFill>
                  <a:srgbClr val="800000"/>
                </a:solidFill>
              </a:rPr>
              <a:t>azard model requires more than a few earthquake simulations</a:t>
            </a:r>
          </a:p>
          <a:p>
            <a:pPr lvl="1"/>
            <a:r>
              <a:rPr lang="en-US" sz="1600" b="1" dirty="0" smtClean="0"/>
              <a:t>Standard “forward” simulation computing 3-component seismograms from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sources at 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sites requires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simulations (M &gt; 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, N ~ 10</a:t>
            </a:r>
            <a:r>
              <a:rPr lang="en-US" sz="1600" b="1" baseline="30000" dirty="0"/>
              <a:t>3</a:t>
            </a:r>
            <a:r>
              <a:rPr lang="en-US" sz="1600" b="1" dirty="0" smtClean="0"/>
              <a:t>)</a:t>
            </a:r>
          </a:p>
          <a:p>
            <a:pPr lvl="1"/>
            <a:r>
              <a:rPr lang="en-US" sz="1600" b="1" dirty="0" smtClean="0"/>
              <a:t>Strain Green tensor based “reciprocal” simulation computing 3-component seismograms for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sources at 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sites requires only 3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simulations</a:t>
            </a:r>
          </a:p>
          <a:p>
            <a:pPr lvl="1"/>
            <a:r>
              <a:rPr lang="en-US" sz="1800" b="1" i="1" dirty="0">
                <a:solidFill>
                  <a:srgbClr val="800000"/>
                </a:solidFill>
              </a:rPr>
              <a:t>Use of reciprocity reduces CPU time by a factor of </a:t>
            </a:r>
            <a:r>
              <a:rPr lang="en-US" sz="1800" b="1" i="1" dirty="0" smtClean="0">
                <a:solidFill>
                  <a:srgbClr val="800000"/>
                </a:solidFill>
              </a:rPr>
              <a:t>~2,000</a:t>
            </a:r>
            <a:endParaRPr lang="en-US" sz="16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744019" y="3984090"/>
            <a:ext cx="2687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U</a:t>
            </a:r>
            <a:r>
              <a:rPr lang="en-US" sz="2000" i="1" baseline="-25000" dirty="0"/>
              <a:t>n</a:t>
            </a:r>
            <a:r>
              <a:rPr lang="en-US" sz="2000" dirty="0"/>
              <a:t>(</a:t>
            </a:r>
            <a:r>
              <a:rPr lang="en-US" sz="2000" dirty="0" err="1"/>
              <a:t>r,r</a:t>
            </a:r>
            <a:r>
              <a:rPr lang="en-US" sz="2000" baseline="-25000" dirty="0" err="1"/>
              <a:t>s</a:t>
            </a:r>
            <a:r>
              <a:rPr lang="en-US" sz="2000" dirty="0"/>
              <a:t>)=</a:t>
            </a:r>
            <a:r>
              <a:rPr lang="en-US" sz="2000" b="1" i="1" dirty="0" err="1">
                <a:solidFill>
                  <a:srgbClr val="FF0000"/>
                </a:solidFill>
              </a:rPr>
              <a:t>G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nj</a:t>
            </a:r>
            <a:r>
              <a:rPr lang="en-US" sz="2000" b="1" baseline="-25000" dirty="0" err="1">
                <a:solidFill>
                  <a:srgbClr val="FF0000"/>
                </a:solidFill>
              </a:rPr>
              <a:t>,i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r,r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r>
              <a:rPr lang="en-US" sz="2000" i="1" dirty="0" err="1"/>
              <a:t>M</a:t>
            </a:r>
            <a:r>
              <a:rPr lang="en-US" sz="2000" i="1" baseline="-25000" dirty="0" err="1"/>
              <a:t>ji</a:t>
            </a:r>
            <a:endParaRPr lang="en-US" sz="2000" i="1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5441674" y="3569287"/>
            <a:ext cx="3634876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2000" i="1" dirty="0" smtClean="0"/>
          </a:p>
          <a:p>
            <a:pPr>
              <a:defRPr/>
            </a:pPr>
            <a:r>
              <a:rPr lang="en-US" sz="2000" i="1" dirty="0" smtClean="0"/>
              <a:t>  U</a:t>
            </a:r>
            <a:r>
              <a:rPr lang="en-US" sz="2000" i="1" baseline="-25000" dirty="0" smtClean="0"/>
              <a:t>n</a:t>
            </a:r>
            <a:r>
              <a:rPr lang="en-US" sz="2000" dirty="0"/>
              <a:t>(</a:t>
            </a:r>
            <a:r>
              <a:rPr lang="en-US" sz="2000" dirty="0" err="1"/>
              <a:t>r,r</a:t>
            </a:r>
            <a:r>
              <a:rPr lang="en-US" sz="2000" baseline="-25000" dirty="0" err="1"/>
              <a:t>s</a:t>
            </a:r>
            <a:r>
              <a:rPr lang="en-US" sz="2000" dirty="0"/>
              <a:t>)=</a:t>
            </a:r>
            <a:r>
              <a:rPr lang="en-US" sz="2000" b="1" i="1" dirty="0">
                <a:solidFill>
                  <a:srgbClr val="0000FF"/>
                </a:solidFill>
              </a:rPr>
              <a:t>H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dirty="0" err="1">
                <a:solidFill>
                  <a:srgbClr val="0000FF"/>
                </a:solidFill>
              </a:rPr>
              <a:t>,r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  <a:r>
              <a:rPr lang="en-US" sz="2000" i="1" dirty="0" err="1" smtClean="0"/>
              <a:t>M</a:t>
            </a:r>
            <a:r>
              <a:rPr lang="en-US" sz="2000" i="1" baseline="-25000" dirty="0" err="1" smtClean="0"/>
              <a:t>ji</a:t>
            </a:r>
            <a:endParaRPr lang="en-US" sz="2000" i="1" baseline="-25000" dirty="0"/>
          </a:p>
          <a:p>
            <a:r>
              <a:rPr lang="en-US" sz="2000" b="1" i="1" dirty="0" smtClean="0">
                <a:solidFill>
                  <a:srgbClr val="0000FF"/>
                </a:solidFill>
              </a:rPr>
              <a:t>  H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dirty="0" err="1">
                <a:solidFill>
                  <a:srgbClr val="0000FF"/>
                </a:solidFill>
              </a:rPr>
              <a:t>,r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  <a:r>
              <a:rPr lang="en-US" sz="2000" dirty="0"/>
              <a:t>=[</a:t>
            </a:r>
            <a:r>
              <a:rPr lang="en-US" sz="2000" i="1" dirty="0" err="1"/>
              <a:t>G</a:t>
            </a:r>
            <a:r>
              <a:rPr lang="en-US" sz="2000" i="1" baseline="-25000" dirty="0" err="1"/>
              <a:t>jn</a:t>
            </a:r>
            <a:r>
              <a:rPr lang="en-US" sz="2000" baseline="-25000" dirty="0" err="1"/>
              <a:t>,i</a:t>
            </a:r>
            <a:r>
              <a:rPr lang="en-US" sz="2000" dirty="0"/>
              <a:t>(</a:t>
            </a:r>
            <a:r>
              <a:rPr lang="en-US" sz="2000" dirty="0" err="1"/>
              <a:t>r</a:t>
            </a:r>
            <a:r>
              <a:rPr lang="en-US" sz="2000" baseline="-25000" dirty="0" err="1"/>
              <a:t>s</a:t>
            </a:r>
            <a:r>
              <a:rPr lang="en-US" sz="2000" dirty="0" err="1"/>
              <a:t>,r</a:t>
            </a:r>
            <a:r>
              <a:rPr lang="en-US" sz="2000" dirty="0"/>
              <a:t>) +</a:t>
            </a:r>
            <a:r>
              <a:rPr lang="en-US" sz="2000" i="1" dirty="0"/>
              <a:t> </a:t>
            </a:r>
            <a:r>
              <a:rPr lang="en-US" sz="2000" i="1" dirty="0" err="1"/>
              <a:t>G</a:t>
            </a:r>
            <a:r>
              <a:rPr lang="en-US" sz="2000" i="1" baseline="-25000" dirty="0" err="1"/>
              <a:t>in,j</a:t>
            </a:r>
            <a:r>
              <a:rPr lang="en-US" sz="2000" dirty="0"/>
              <a:t>(</a:t>
            </a:r>
            <a:r>
              <a:rPr lang="en-US" sz="2000" dirty="0" err="1"/>
              <a:t>r</a:t>
            </a:r>
            <a:r>
              <a:rPr lang="en-US" sz="2000" baseline="-25000" dirty="0" err="1"/>
              <a:t>s</a:t>
            </a:r>
            <a:r>
              <a:rPr lang="en-US" sz="2000" baseline="-25000" dirty="0"/>
              <a:t> </a:t>
            </a:r>
            <a:r>
              <a:rPr lang="en-US" sz="2000" dirty="0"/>
              <a:t>,r)]/2</a:t>
            </a:r>
          </a:p>
        </p:txBody>
      </p:sp>
      <p:grpSp>
        <p:nvGrpSpPr>
          <p:cNvPr id="64" name="Group 26"/>
          <p:cNvGrpSpPr>
            <a:grpSpLocks/>
          </p:cNvGrpSpPr>
          <p:nvPr/>
        </p:nvGrpSpPr>
        <p:grpSpPr bwMode="auto">
          <a:xfrm>
            <a:off x="1752600" y="4943475"/>
            <a:ext cx="5438775" cy="1366838"/>
            <a:chOff x="1104" y="3114"/>
            <a:chExt cx="3426" cy="861"/>
          </a:xfrm>
        </p:grpSpPr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3888" y="3744"/>
              <a:ext cx="586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</a:rPr>
                <a:t>P</a:t>
              </a:r>
              <a:r>
                <a:rPr lang="en-US" sz="1800">
                  <a:solidFill>
                    <a:srgbClr val="000000"/>
                  </a:solidFill>
                </a:rPr>
                <a:t>(</a:t>
              </a:r>
              <a:r>
                <a:rPr lang="en-US" sz="1800" i="1">
                  <a:solidFill>
                    <a:srgbClr val="000000"/>
                  </a:solidFill>
                </a:rPr>
                <a:t>IM</a:t>
              </a:r>
              <a:r>
                <a:rPr lang="en-US" sz="1800" i="1" baseline="-25000">
                  <a:solidFill>
                    <a:srgbClr val="000000"/>
                  </a:solidFill>
                </a:rPr>
                <a:t>k</a:t>
              </a:r>
              <a:r>
                <a:rPr 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2544" y="3744"/>
              <a:ext cx="912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</a:rPr>
                <a:t>P</a:t>
              </a:r>
              <a:r>
                <a:rPr lang="en-US" sz="1800">
                  <a:solidFill>
                    <a:srgbClr val="000000"/>
                  </a:solidFill>
                </a:rPr>
                <a:t>(</a:t>
              </a:r>
              <a:r>
                <a:rPr lang="en-US" sz="1800" i="1">
                  <a:solidFill>
                    <a:srgbClr val="000000"/>
                  </a:solidFill>
                </a:rPr>
                <a:t>IM</a:t>
              </a:r>
              <a:r>
                <a:rPr lang="en-US" sz="1800" i="1" baseline="-25000">
                  <a:solidFill>
                    <a:srgbClr val="000000"/>
                  </a:solidFill>
                </a:rPr>
                <a:t>k</a:t>
              </a:r>
              <a:r>
                <a:rPr lang="en-US" sz="1800" i="1">
                  <a:solidFill>
                    <a:srgbClr val="000000"/>
                  </a:solidFill>
                </a:rPr>
                <a:t> | S</a:t>
              </a:r>
              <a:r>
                <a:rPr lang="en-US" sz="1800" i="1" baseline="-25000">
                  <a:solidFill>
                    <a:srgbClr val="000000"/>
                  </a:solidFill>
                </a:rPr>
                <a:t>n</a:t>
              </a:r>
              <a:r>
                <a:rPr 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7" name="Text Box 18"/>
            <p:cNvSpPr txBox="1">
              <a:spLocks noChangeArrowheads="1"/>
            </p:cNvSpPr>
            <p:nvPr/>
          </p:nvSpPr>
          <p:spPr bwMode="auto">
            <a:xfrm>
              <a:off x="1344" y="3744"/>
              <a:ext cx="586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 dirty="0">
                  <a:solidFill>
                    <a:srgbClr val="000000"/>
                  </a:solidFill>
                </a:rPr>
                <a:t>P</a:t>
              </a:r>
              <a:r>
                <a:rPr lang="en-US" sz="1800" dirty="0">
                  <a:solidFill>
                    <a:srgbClr val="000000"/>
                  </a:solidFill>
                </a:rPr>
                <a:t>(</a:t>
              </a:r>
              <a:r>
                <a:rPr lang="en-US" sz="1800" i="1" dirty="0" err="1">
                  <a:solidFill>
                    <a:srgbClr val="000000"/>
                  </a:solidFill>
                </a:rPr>
                <a:t>S</a:t>
              </a:r>
              <a:r>
                <a:rPr lang="en-US" sz="1800" i="1" baseline="-25000" dirty="0" err="1">
                  <a:solidFill>
                    <a:srgbClr val="000000"/>
                  </a:solidFill>
                </a:rPr>
                <a:t>n</a:t>
              </a:r>
              <a:r>
                <a:rPr lang="en-US" sz="18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>
              <a:off x="2182" y="3315"/>
              <a:ext cx="39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Rectangle 20"/>
            <p:cNvSpPr>
              <a:spLocks noChangeArrowheads="1"/>
            </p:cNvSpPr>
            <p:nvPr/>
          </p:nvSpPr>
          <p:spPr bwMode="auto">
            <a:xfrm>
              <a:off x="3877" y="3114"/>
              <a:ext cx="653" cy="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Intensity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Measures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0" name="AutoShape 21"/>
            <p:cNvSpPr>
              <a:spLocks noChangeArrowheads="1"/>
            </p:cNvSpPr>
            <p:nvPr/>
          </p:nvSpPr>
          <p:spPr bwMode="auto">
            <a:xfrm>
              <a:off x="2573" y="3114"/>
              <a:ext cx="979" cy="400"/>
            </a:xfrm>
            <a:prstGeom prst="hexagon">
              <a:avLst>
                <a:gd name="adj" fmla="val 61187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Attenuation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Relationship</a:t>
              </a:r>
              <a:endParaRPr lang="en-US" sz="1200" b="1">
                <a:solidFill>
                  <a:srgbClr val="000000"/>
                </a:solidFill>
                <a:latin typeface="Times New Roman" pitchFamily="-106" charset="0"/>
              </a:endParaRPr>
            </a:p>
          </p:txBody>
        </p:sp>
        <p:sp>
          <p:nvSpPr>
            <p:cNvPr id="71" name="Line 22"/>
            <p:cNvSpPr>
              <a:spLocks noChangeShapeType="1"/>
            </p:cNvSpPr>
            <p:nvPr/>
          </p:nvSpPr>
          <p:spPr bwMode="auto">
            <a:xfrm>
              <a:off x="3552" y="3315"/>
              <a:ext cx="32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1104" y="3114"/>
              <a:ext cx="1056" cy="4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0000"/>
                  </a:solidFill>
                </a:rPr>
                <a:t>Earthquake Rupture </a:t>
              </a:r>
            </a:p>
            <a:p>
              <a:pPr algn="ctr" eaLnBrk="0" hangingPunct="0"/>
              <a:r>
                <a:rPr lang="en-US" sz="1200" b="1" dirty="0">
                  <a:solidFill>
                    <a:srgbClr val="000000"/>
                  </a:solidFill>
                </a:rPr>
                <a:t>Forecast</a:t>
              </a:r>
              <a:endParaRPr lang="en-US" sz="1200" b="1" dirty="0">
                <a:solidFill>
                  <a:srgbClr val="000000"/>
                </a:solidFill>
                <a:latin typeface="Times New Roman" pitchFamily="-106" charset="0"/>
              </a:endParaRPr>
            </a:p>
          </p:txBody>
        </p:sp>
      </p:grpSp>
      <p:sp>
        <p:nvSpPr>
          <p:cNvPr id="73" name="TextBox 13"/>
          <p:cNvSpPr txBox="1">
            <a:spLocks noChangeArrowheads="1"/>
          </p:cNvSpPr>
          <p:nvPr/>
        </p:nvSpPr>
        <p:spPr bwMode="auto">
          <a:xfrm>
            <a:off x="2819400" y="6400800"/>
            <a:ext cx="359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Probabilistic Seismic Hazard Analysis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41222" y="3568577"/>
            <a:ext cx="38497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</a:rPr>
              <a:t>M</a:t>
            </a:r>
            <a:r>
              <a:rPr lang="en-US" sz="1400" b="1" dirty="0" smtClean="0">
                <a:solidFill>
                  <a:srgbClr val="0000FF"/>
                </a:solidFill>
              </a:rPr>
              <a:t> sources to </a:t>
            </a:r>
            <a:r>
              <a:rPr lang="en-US" sz="1400" b="1" i="1" dirty="0" smtClean="0">
                <a:solidFill>
                  <a:srgbClr val="0000FF"/>
                </a:solidFill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</a:rPr>
              <a:t> receivers </a:t>
            </a:r>
            <a:r>
              <a:rPr lang="en-US" sz="1400" b="1" dirty="0" smtClean="0">
                <a:solidFill>
                  <a:srgbClr val="0000FF"/>
                </a:solidFill>
                <a:ea typeface="Wingdings"/>
                <a:cs typeface="Symbol" charset="2"/>
              </a:rPr>
              <a:t>requires</a:t>
            </a:r>
            <a:r>
              <a:rPr lang="en-US" sz="1400" b="1" dirty="0" smtClean="0">
                <a:solidFill>
                  <a:srgbClr val="0000FF"/>
                </a:solidFill>
              </a:rPr>
              <a:t> 3</a:t>
            </a:r>
            <a:r>
              <a:rPr lang="en-US" sz="1400" b="1" i="1" dirty="0" smtClean="0">
                <a:solidFill>
                  <a:srgbClr val="0000FF"/>
                </a:solidFill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</a:rPr>
              <a:t> simulations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" grpId="0"/>
      <p:bldP spid="7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CyberShake</a:t>
            </a:r>
            <a:r>
              <a:rPr lang="en-US" sz="4000" dirty="0" smtClean="0"/>
              <a:t> Calculations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1981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CyberShake</a:t>
            </a:r>
            <a:r>
              <a:rPr lang="en-US" sz="2400" dirty="0" smtClean="0"/>
              <a:t> contains two phases</a:t>
            </a:r>
          </a:p>
          <a:p>
            <a:r>
              <a:rPr lang="en-US" sz="2400" dirty="0" smtClean="0"/>
              <a:t>Strain Green Tensor (SGT) calculation</a:t>
            </a:r>
          </a:p>
          <a:p>
            <a:pPr lvl="1"/>
            <a:r>
              <a:rPr lang="en-US" sz="2000" dirty="0" smtClean="0"/>
              <a:t>Large MPI jobs</a:t>
            </a:r>
            <a:endParaRPr lang="en-US" sz="2000" dirty="0"/>
          </a:p>
          <a:p>
            <a:pPr lvl="1"/>
            <a:r>
              <a:rPr lang="en-US" sz="2000" dirty="0" smtClean="0"/>
              <a:t>AWP-ODC-SGT GPU</a:t>
            </a:r>
          </a:p>
          <a:p>
            <a:pPr lvl="1"/>
            <a:r>
              <a:rPr lang="en-US" sz="2000" dirty="0" smtClean="0"/>
              <a:t>85% of </a:t>
            </a:r>
            <a:r>
              <a:rPr lang="en-US" sz="2000" dirty="0" err="1" smtClean="0"/>
              <a:t>CyberShake</a:t>
            </a:r>
            <a:r>
              <a:rPr lang="en-US" sz="2000" dirty="0" smtClean="0"/>
              <a:t> compute time</a:t>
            </a:r>
          </a:p>
          <a:p>
            <a:r>
              <a:rPr lang="en-US" sz="2400" dirty="0" smtClean="0"/>
              <a:t>Post-processing (reciprocal calculation)</a:t>
            </a:r>
          </a:p>
          <a:p>
            <a:pPr lvl="1"/>
            <a:r>
              <a:rPr lang="en-US" sz="2000" dirty="0" smtClean="0"/>
              <a:t>Many (~400k) serial, high throughput, loosely coupled jobs</a:t>
            </a:r>
          </a:p>
          <a:p>
            <a:pPr lvl="1"/>
            <a:r>
              <a:rPr lang="en-US" sz="2000" dirty="0" smtClean="0"/>
              <a:t>Workflow tools used to manage jobs</a:t>
            </a:r>
          </a:p>
          <a:p>
            <a:r>
              <a:rPr lang="en-US" sz="2400" dirty="0" smtClean="0"/>
              <a:t>Both phases are required to determine seismic hazard at one site</a:t>
            </a:r>
          </a:p>
          <a:p>
            <a:r>
              <a:rPr lang="en-US" sz="2400" dirty="0" smtClean="0"/>
              <a:t>For a hazard map, must calculate ~200 sites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9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152400" y="1524000"/>
            <a:ext cx="3027659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524000"/>
            <a:ext cx="1371600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27</a:t>
            </a:fld>
            <a:endParaRPr lang="en-US" sz="120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3276600" y="1524000"/>
            <a:ext cx="4288555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 bwMode="auto">
          <a:xfrm>
            <a:off x="5486400" y="20574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CyberShake</a:t>
            </a:r>
            <a:r>
              <a:rPr lang="en-US" sz="4000" dirty="0"/>
              <a:t> workflows</a:t>
            </a:r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724400" y="51816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3818488" y="5997714"/>
            <a:ext cx="10064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 jobs </a:t>
            </a:r>
            <a:endParaRPr lang="en-US" dirty="0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3962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157573" y="4023800"/>
            <a:ext cx="1239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379975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3429000"/>
            <a:ext cx="782234" cy="889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582948"/>
            <a:ext cx="3048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Tensor Workflow</a:t>
            </a:r>
            <a:endParaRPr lang="en-US" sz="2000" b="1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471011" y="5979538"/>
            <a:ext cx="140860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 job</a:t>
            </a:r>
            <a:endParaRPr lang="en-US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2053014" y="6305490"/>
            <a:ext cx="100538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 jobs</a:t>
            </a:r>
            <a:endParaRPr lang="en-US" dirty="0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283636" y="1565696"/>
            <a:ext cx="4419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Post-Processing Workflow</a:t>
            </a:r>
            <a:endParaRPr lang="en-US" sz="2000" b="1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4038600" y="3886200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3973097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26483" y="4064050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3581400" y="2895600"/>
            <a:ext cx="1219200" cy="9144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8"/>
          <p:cNvSpPr>
            <a:spLocks noChangeArrowheads="1"/>
          </p:cNvSpPr>
          <p:nvPr/>
        </p:nvSpPr>
        <p:spPr bwMode="auto">
          <a:xfrm>
            <a:off x="3581400" y="4724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581400" y="30373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581400" y="4809226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239000" y="3124200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723794" y="1557868"/>
            <a:ext cx="156414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Data Products Workflow</a:t>
            </a:r>
            <a:endParaRPr lang="en-US" sz="2000" b="1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5664678" y="24384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562600" y="2481131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4800600" y="3352800"/>
            <a:ext cx="67153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Text Box 51"/>
          <p:cNvSpPr txBox="1">
            <a:spLocks noChangeArrowheads="1"/>
          </p:cNvSpPr>
          <p:nvPr/>
        </p:nvSpPr>
        <p:spPr bwMode="auto">
          <a:xfrm>
            <a:off x="6248400" y="2895600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5571073" y="6056983"/>
            <a:ext cx="1905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6 </a:t>
            </a:r>
            <a:r>
              <a:rPr lang="en-US" dirty="0" smtClean="0"/>
              <a:t>PMC jobs </a:t>
            </a:r>
            <a:endParaRPr lang="en-US" dirty="0"/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5706539" y="6051492"/>
            <a:ext cx="1905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85,000</a:t>
            </a:r>
            <a:r>
              <a:rPr lang="en-US" sz="2000" dirty="0" smtClean="0"/>
              <a:t> jobs </a:t>
            </a:r>
            <a:endParaRPr lang="en-US" sz="2000" dirty="0"/>
          </a:p>
        </p:txBody>
      </p:sp>
      <p:sp>
        <p:nvSpPr>
          <p:cNvPr id="51" name="Line 41"/>
          <p:cNvSpPr>
            <a:spLocks noChangeShapeType="1"/>
          </p:cNvSpPr>
          <p:nvPr/>
        </p:nvSpPr>
        <p:spPr bwMode="auto">
          <a:xfrm>
            <a:off x="2819400" y="47244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auto">
          <a:xfrm>
            <a:off x="5664678" y="33528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545666" y="34343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486400" y="41148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17"/>
          <p:cNvSpPr>
            <a:spLocks noChangeArrowheads="1"/>
          </p:cNvSpPr>
          <p:nvPr/>
        </p:nvSpPr>
        <p:spPr bwMode="auto">
          <a:xfrm>
            <a:off x="5664678" y="4462132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5562600" y="41148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5511798" y="45011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Oval 17"/>
          <p:cNvSpPr>
            <a:spLocks noChangeArrowheads="1"/>
          </p:cNvSpPr>
          <p:nvPr/>
        </p:nvSpPr>
        <p:spPr bwMode="auto">
          <a:xfrm>
            <a:off x="5664678" y="54102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5503331" y="545987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6248400" y="4932633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5" name="Line 41"/>
          <p:cNvSpPr>
            <a:spLocks noChangeShapeType="1"/>
          </p:cNvSpPr>
          <p:nvPr/>
        </p:nvSpPr>
        <p:spPr bwMode="auto">
          <a:xfrm flipV="1">
            <a:off x="7239000" y="41148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3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CyberShake</a:t>
            </a:r>
            <a:r>
              <a:rPr lang="en-US" sz="3600" dirty="0" smtClean="0"/>
              <a:t> Workflows mapped to Pegasus-MPI-Cluster Jobs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93" y="2052639"/>
            <a:ext cx="4908507" cy="405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9000"/>
            <a:ext cx="4357541" cy="38481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27533" cy="9059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 throughput jobs wrapped in MPI master-worker job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1410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CyberShake Study 14.2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4" y="171026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1,144 </a:t>
            </a:r>
            <a:r>
              <a:rPr lang="en-US" sz="2400" dirty="0" smtClean="0"/>
              <a:t>hazard curves (4 maps) on NCSA Blue Waters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342 hours </a:t>
            </a:r>
            <a:r>
              <a:rPr lang="en-US" sz="2400" dirty="0" err="1" smtClean="0"/>
              <a:t>wallclock</a:t>
            </a:r>
            <a:r>
              <a:rPr lang="en-US" sz="2400" dirty="0" smtClean="0"/>
              <a:t> time (14.25 days)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46,720 CPUs + 225 GPUs used on average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Peak of 295,040 CPUs, 1100 GPUs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GPU SGT code 6.5x more efficient than CPU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99.8 million jobs executed (81 jobs/second)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31,463 jobs automatically run in the Blue Waters queue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On average, 26.2 workflows (curves) concurrently</a:t>
            </a:r>
          </a:p>
          <a:p>
            <a:pPr>
              <a:spcBef>
                <a:spcPts val="1200"/>
              </a:spcBef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3106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92" y="21529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AWP-ODC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1" y="1125465"/>
            <a:ext cx="5251828" cy="5723897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Started as personal research code (Olsen 1994)  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3D velocity-stress wave equations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solved by explicit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staggered-grid 4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-order FD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Memory variable formulation </a:t>
            </a:r>
            <a:r>
              <a:rPr lang="en-US" sz="1600" dirty="0">
                <a:latin typeface="Arial"/>
                <a:cs typeface="Arial"/>
              </a:rPr>
              <a:t>o</a:t>
            </a:r>
            <a:r>
              <a:rPr lang="en-US" sz="1600" dirty="0" smtClean="0">
                <a:latin typeface="Arial"/>
                <a:cs typeface="Arial"/>
              </a:rPr>
              <a:t>f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inelastic relaxation 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using coarse-grained representation (Day 1998) </a:t>
            </a:r>
          </a:p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Dynamic rupture </a:t>
            </a:r>
            <a:r>
              <a:rPr lang="en-US" sz="1600" dirty="0" smtClean="0">
                <a:latin typeface="Arial"/>
                <a:cs typeface="Arial"/>
              </a:rPr>
              <a:t>by the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taggered-grid split-node (SGSN) method (</a:t>
            </a:r>
            <a:r>
              <a:rPr lang="en-US" sz="1600" dirty="0" err="1" smtClean="0">
                <a:latin typeface="Arial"/>
                <a:cs typeface="Arial"/>
              </a:rPr>
              <a:t>Dalguer</a:t>
            </a:r>
            <a:r>
              <a:rPr lang="en-US" sz="1600" dirty="0" smtClean="0">
                <a:latin typeface="Arial"/>
                <a:cs typeface="Arial"/>
              </a:rPr>
              <a:t> and Day 2007)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Absorbing boundary conditions by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perfectly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atched layers</a:t>
            </a:r>
            <a:r>
              <a:rPr lang="en-US" sz="1600" dirty="0" smtClean="0">
                <a:latin typeface="Arial"/>
                <a:cs typeface="Arial"/>
              </a:rPr>
              <a:t> (PML) (</a:t>
            </a:r>
            <a:r>
              <a:rPr lang="en-US" sz="1600" dirty="0" err="1" smtClean="0">
                <a:latin typeface="Arial"/>
                <a:cs typeface="Arial"/>
              </a:rPr>
              <a:t>Marcinkovich</a:t>
            </a:r>
            <a:r>
              <a:rPr lang="en-US" sz="1600" dirty="0" smtClean="0">
                <a:latin typeface="Arial"/>
                <a:cs typeface="Arial"/>
              </a:rPr>
              <a:t> and Olsen 2003) and </a:t>
            </a:r>
            <a:r>
              <a:rPr lang="en-US" sz="1600" dirty="0" err="1" smtClean="0">
                <a:latin typeface="Arial"/>
                <a:cs typeface="Arial"/>
              </a:rPr>
              <a:t>Cerjan</a:t>
            </a:r>
            <a:r>
              <a:rPr lang="en-US" sz="1600" dirty="0" smtClean="0">
                <a:latin typeface="Arial"/>
                <a:cs typeface="Arial"/>
              </a:rPr>
              <a:t> et al. (1985)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8" name="Equation" r:id="rId4" imgW="101600" imgH="177800" progId="Equation.3">
                  <p:embed/>
                </p:oleObj>
              </mc:Choice>
              <mc:Fallback>
                <p:oleObj name="Equation" r:id="rId4" imgW="101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998149"/>
              </p:ext>
            </p:extLst>
          </p:nvPr>
        </p:nvGraphicFramePr>
        <p:xfrm>
          <a:off x="736303" y="1898144"/>
          <a:ext cx="1023894" cy="50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9" name="Equation" r:id="rId6" imgW="800100" imgH="393700" progId="Equation.3">
                  <p:embed/>
                </p:oleObj>
              </mc:Choice>
              <mc:Fallback>
                <p:oleObj name="Equation" r:id="rId6" imgW="800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303" y="1898144"/>
                        <a:ext cx="1023894" cy="502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1893084" y="1981528"/>
          <a:ext cx="2577008" cy="28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0" name="Equation" r:id="rId8" imgW="1841500" imgH="203200" progId="Equation.3">
                  <p:embed/>
                </p:oleObj>
              </mc:Choice>
              <mc:Fallback>
                <p:oleObj name="Equation" r:id="rId8" imgW="1841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084" y="1981528"/>
                        <a:ext cx="2577008" cy="284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2805095" y="3400991"/>
          <a:ext cx="2139567" cy="486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1" name="Equation" r:id="rId10" imgW="1727200" imgH="393700" progId="Equation.3">
                  <p:embed/>
                </p:oleObj>
              </mc:Choice>
              <mc:Fallback>
                <p:oleObj name="Equation" r:id="rId10" imgW="1727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095" y="3400991"/>
                        <a:ext cx="2139567" cy="486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0"/>
          <p:cNvGraphicFramePr>
            <a:graphicFrameLocks noChangeAspect="1"/>
          </p:cNvGraphicFramePr>
          <p:nvPr/>
        </p:nvGraphicFramePr>
        <p:xfrm>
          <a:off x="456892" y="3336444"/>
          <a:ext cx="1985278" cy="551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2" name="Equation" r:id="rId12" imgW="1600200" imgH="444500" progId="Equation.3">
                  <p:embed/>
                </p:oleObj>
              </mc:Choice>
              <mc:Fallback>
                <p:oleObj name="Equation" r:id="rId12" imgW="1600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92" y="3336444"/>
                        <a:ext cx="1985278" cy="551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1611575" y="4159262"/>
          <a:ext cx="1943582" cy="529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3" name="Equation" r:id="rId14" imgW="1587500" imgH="431800" progId="Equation.3">
                  <p:embed/>
                </p:oleObj>
              </mc:Choice>
              <mc:Fallback>
                <p:oleObj name="Equation" r:id="rId14" imgW="1587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575" y="4159262"/>
                        <a:ext cx="1943582" cy="529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Fig1_revised.ep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8177" y="1093232"/>
            <a:ext cx="4831299" cy="44937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97816" y="5586971"/>
            <a:ext cx="3281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Inelastic relaxation variables for </a:t>
            </a:r>
            <a:r>
              <a:rPr lang="en-US" sz="1600" i="1" dirty="0"/>
              <a:t>m</a:t>
            </a:r>
            <a:r>
              <a:rPr lang="en-US" sz="1600" i="1" dirty="0" smtClean="0"/>
              <a:t>emory-variable </a:t>
            </a:r>
            <a:r>
              <a:rPr lang="en-US" sz="1600" i="1" dirty="0" err="1" smtClean="0"/>
              <a:t>ODEs</a:t>
            </a:r>
            <a:r>
              <a:rPr lang="en-US" sz="1600" i="1" dirty="0" smtClean="0"/>
              <a:t> in AWP-ODC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7038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55168"/>
              </p:ext>
            </p:extLst>
          </p:nvPr>
        </p:nvGraphicFramePr>
        <p:xfrm>
          <a:off x="874182" y="1504425"/>
          <a:ext cx="7444318" cy="457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551"/>
                <a:gridCol w="1763816"/>
                <a:gridCol w="1577871"/>
                <a:gridCol w="1861080"/>
              </a:tblGrid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800000"/>
                          </a:solidFill>
                        </a:rPr>
                        <a:t>CyberShake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 1.0 Hz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XE6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  <a:p>
                      <a:pPr algn="ctr"/>
                      <a:r>
                        <a:rPr lang="en-US" sz="1200" dirty="0" smtClean="0"/>
                        <a:t>(CPU-GPU co-scheduling)</a:t>
                      </a:r>
                      <a:endParaRPr lang="en-US" sz="12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Nodes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SGT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10.36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Post-processing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hours per site**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2.00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Total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11.30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4.68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SUs(Millions)*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723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299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179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SUs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</a:rPr>
                        <a:t>  saving (Millions)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424 M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</a:rPr>
                        <a:t>543 M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1632" y="6150310"/>
            <a:ext cx="704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Scale to 5000 sites based on two strain Green tensor runs per 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** based on </a:t>
            </a:r>
            <a:r>
              <a:rPr lang="en-US" dirty="0" err="1" smtClean="0"/>
              <a:t>CyberShake</a:t>
            </a:r>
            <a:r>
              <a:rPr lang="en-US" dirty="0" smtClean="0"/>
              <a:t> 13.4 map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41900" y="3111500"/>
            <a:ext cx="4064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05300" y="3111500"/>
            <a:ext cx="3683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45000" y="2755324"/>
            <a:ext cx="812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3.7x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speedup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1150" y="3614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CyberShake SGT Simulations on XK7 vs XE6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12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361423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CyberShake</a:t>
            </a:r>
            <a:r>
              <a:rPr lang="en-US" sz="2800" dirty="0" smtClean="0"/>
              <a:t> SGT Simulations on XK7 </a:t>
            </a:r>
            <a:r>
              <a:rPr lang="en-US" sz="2800" dirty="0" err="1" smtClean="0"/>
              <a:t>vs</a:t>
            </a:r>
            <a:r>
              <a:rPr lang="en-US" sz="2800" dirty="0" smtClean="0"/>
              <a:t> XE6</a:t>
            </a:r>
            <a:endParaRPr lang="en-US" sz="3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903594"/>
              </p:ext>
            </p:extLst>
          </p:nvPr>
        </p:nvGraphicFramePr>
        <p:xfrm>
          <a:off x="874182" y="1504425"/>
          <a:ext cx="7444318" cy="457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551"/>
                <a:gridCol w="1763816"/>
                <a:gridCol w="1577871"/>
                <a:gridCol w="1861080"/>
              </a:tblGrid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800000"/>
                          </a:solidFill>
                        </a:rPr>
                        <a:t>CyberShake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 1.0 Hz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XE6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  <a:p>
                      <a:pPr algn="ctr"/>
                      <a:r>
                        <a:rPr lang="en-US" sz="1200" dirty="0" smtClean="0"/>
                        <a:t>(CPU-GPU co-scheduling)</a:t>
                      </a:r>
                      <a:endParaRPr lang="en-US" sz="12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Nodes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SGT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10.36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Post-processing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hours per site**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2.00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Total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11.30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4.68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SUs(Millions)*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723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299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179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SUs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saving (Millions)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424 M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543 M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1632" y="6150310"/>
            <a:ext cx="766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Scale to 5000 sites based on two strain Green tensor runs per 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** based on </a:t>
            </a:r>
            <a:r>
              <a:rPr lang="en-US" dirty="0" err="1" smtClean="0"/>
              <a:t>CyberShake</a:t>
            </a:r>
            <a:r>
              <a:rPr lang="en-US" dirty="0" smtClean="0"/>
              <a:t> 13.4 map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41900" y="3111500"/>
            <a:ext cx="4064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305300" y="3111500"/>
            <a:ext cx="3683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45000" y="2755324"/>
            <a:ext cx="812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3.7x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speedup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8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118451" y="3076642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3499" y="4253013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9978" y="2438400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yberShake_adaptive_sites_yellow.pn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2335" y="1268854"/>
            <a:ext cx="37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eismicity-weighted </a:t>
            </a:r>
            <a:r>
              <a:rPr lang="en-US" b="1" dirty="0" err="1" smtClean="0">
                <a:solidFill>
                  <a:schemeClr val="bg1"/>
                </a:solidFill>
              </a:rPr>
              <a:t>CyberShake</a:t>
            </a:r>
            <a:r>
              <a:rPr lang="en-US" b="1" dirty="0" smtClean="0">
                <a:solidFill>
                  <a:schemeClr val="bg1"/>
                </a:solidFill>
              </a:rPr>
              <a:t> grid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39699" y="-88900"/>
            <a:ext cx="8701491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9pPr>
          </a:lstStyle>
          <a:p>
            <a:r>
              <a:rPr lang="en-US" sz="2400" i="1" dirty="0" smtClean="0">
                <a:solidFill>
                  <a:srgbClr val="800000"/>
                </a:solidFill>
              </a:rPr>
              <a:t>Create a broadband </a:t>
            </a:r>
            <a:r>
              <a:rPr lang="en-US" sz="2400" i="1" dirty="0" err="1" smtClean="0">
                <a:solidFill>
                  <a:srgbClr val="800000"/>
                </a:solidFill>
              </a:rPr>
              <a:t>CyberShake</a:t>
            </a:r>
            <a:r>
              <a:rPr lang="en-US" sz="2400" i="1" dirty="0" smtClean="0">
                <a:solidFill>
                  <a:srgbClr val="800000"/>
                </a:solidFill>
              </a:rPr>
              <a:t> hazard model for all of California</a:t>
            </a: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178" y="5649090"/>
            <a:ext cx="3344422" cy="923330"/>
          </a:xfrm>
          <a:prstGeom prst="rect">
            <a:avLst/>
          </a:prstGeom>
          <a:solidFill>
            <a:srgbClr val="FFFB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800000"/>
                </a:solidFill>
              </a:rPr>
              <a:t>The statewide </a:t>
            </a:r>
            <a:r>
              <a:rPr lang="en-US" sz="1800" b="1" i="1" dirty="0" err="1" smtClean="0">
                <a:solidFill>
                  <a:srgbClr val="800000"/>
                </a:solidFill>
              </a:rPr>
              <a:t>CyberShake</a:t>
            </a:r>
            <a:r>
              <a:rPr lang="en-US" sz="1800" b="1" i="1" dirty="0" smtClean="0">
                <a:solidFill>
                  <a:srgbClr val="800000"/>
                </a:solidFill>
              </a:rPr>
              <a:t> hazard model will comprise 1.8 billion seismograms</a:t>
            </a:r>
            <a:endParaRPr lang="en-US" sz="1800" b="1" i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77" y="1453520"/>
            <a:ext cx="2881473" cy="984880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27211" y="641696"/>
            <a:ext cx="64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0">
              <a:spcAft>
                <a:spcPts val="1200"/>
              </a:spcAft>
              <a:buNone/>
            </a:pPr>
            <a:r>
              <a:rPr lang="en-US" b="1" dirty="0"/>
              <a:t>Computational requirements for 1400 sites across </a:t>
            </a:r>
            <a:r>
              <a:rPr lang="en-US" b="1" dirty="0" smtClean="0"/>
              <a:t>California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18451" y="2239140"/>
            <a:ext cx="2887838" cy="796160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06199" y="3400405"/>
            <a:ext cx="2881473" cy="849365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07692" y="1412226"/>
            <a:ext cx="2985016" cy="349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i="1" dirty="0" smtClean="0">
                <a:cs typeface="Times"/>
              </a:rPr>
              <a:t>SCEC </a:t>
            </a:r>
            <a:r>
              <a:rPr lang="en-US" sz="1900" b="1" i="1" dirty="0">
                <a:cs typeface="Times"/>
              </a:rPr>
              <a:t>CS14.2 </a:t>
            </a:r>
            <a:r>
              <a:rPr lang="en-US" sz="1900" b="1" i="1" dirty="0" smtClean="0">
                <a:cs typeface="Times"/>
              </a:rPr>
              <a:t>study launched </a:t>
            </a:r>
            <a:r>
              <a:rPr lang="en-US" sz="1900" b="1" i="1" dirty="0">
                <a:cs typeface="Times"/>
              </a:rPr>
              <a:t>on Blue Waters on 18 Feb </a:t>
            </a:r>
            <a:r>
              <a:rPr lang="en-US" sz="1900" b="1" i="1" dirty="0" smtClean="0">
                <a:cs typeface="Times"/>
              </a:rPr>
              <a:t>2014, </a:t>
            </a:r>
            <a:r>
              <a:rPr lang="en-US" sz="1900" b="1" dirty="0" smtClean="0"/>
              <a:t>0.5 Hz deterministic,    2 components</a:t>
            </a:r>
          </a:p>
          <a:p>
            <a:pPr marL="520700" lvl="1"/>
            <a:r>
              <a:rPr lang="en-US" sz="1700" b="1" dirty="0"/>
              <a:t>T</a:t>
            </a:r>
            <a:r>
              <a:rPr lang="en-US" sz="1700" b="1" dirty="0" smtClean="0"/>
              <a:t>urnaround: 342 hours</a:t>
            </a:r>
          </a:p>
          <a:p>
            <a:pPr marL="520700" lvl="1"/>
            <a:r>
              <a:rPr lang="en-US" sz="1700" b="1" dirty="0" smtClean="0"/>
              <a:t>XE6/XK7 nodes used: 1620, or 49,280 cores</a:t>
            </a:r>
          </a:p>
          <a:p>
            <a:pPr marL="520700" lvl="1"/>
            <a:r>
              <a:rPr lang="en-US" sz="1700" b="1" dirty="0" smtClean="0"/>
              <a:t>Jobs submitted: 31,463</a:t>
            </a:r>
          </a:p>
          <a:p>
            <a:pPr marL="520700" lvl="1"/>
            <a:r>
              <a:rPr lang="en-US" sz="1700" b="1" dirty="0"/>
              <a:t>Number of tasks: </a:t>
            </a:r>
            <a:r>
              <a:rPr lang="en-US" sz="1700" b="1" dirty="0" smtClean="0"/>
              <a:t>470 million</a:t>
            </a:r>
            <a:endParaRPr lang="en-US" sz="1700" b="1" dirty="0"/>
          </a:p>
          <a:p>
            <a:pPr marL="520700" lvl="1"/>
            <a:r>
              <a:rPr lang="en-US" sz="1700" b="1" dirty="0" smtClean="0"/>
              <a:t>Storage used: 57 TB</a:t>
            </a:r>
          </a:p>
          <a:p>
            <a:pPr marL="520700" lvl="1"/>
            <a:r>
              <a:rPr lang="en-US" sz="1700" b="1" dirty="0" smtClean="0"/>
              <a:t>Allocation hours: 16 M (CPUs + GPUs)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042251" y="2188340"/>
            <a:ext cx="2976738" cy="349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cs typeface="Times"/>
              </a:rPr>
              <a:t>The </a:t>
            </a:r>
            <a:r>
              <a:rPr lang="en-US" sz="1800" b="1" i="1" dirty="0" smtClean="0">
                <a:cs typeface="Times"/>
              </a:rPr>
              <a:t>CS study proposed on Titan for 2014-2015, </a:t>
            </a:r>
            <a:r>
              <a:rPr lang="en-US" sz="1800" b="1" dirty="0" smtClean="0"/>
              <a:t>1.0 Hz deterministic, 3 components</a:t>
            </a:r>
          </a:p>
          <a:p>
            <a:pPr marL="520700" lvl="1"/>
            <a:r>
              <a:rPr lang="en-US" sz="1600" b="1" dirty="0"/>
              <a:t>T</a:t>
            </a:r>
            <a:r>
              <a:rPr lang="en-US" sz="1600" b="1" dirty="0" smtClean="0"/>
              <a:t>urnaround: 2 days</a:t>
            </a:r>
          </a:p>
          <a:p>
            <a:pPr marL="520700" lvl="1"/>
            <a:r>
              <a:rPr lang="en-US" sz="1600" b="1" dirty="0" smtClean="0"/>
              <a:t>XK7 nodes to use: 13,500</a:t>
            </a:r>
          </a:p>
          <a:p>
            <a:pPr marL="520700" lvl="1"/>
            <a:r>
              <a:rPr lang="en-US" sz="1600" b="1" dirty="0" smtClean="0"/>
              <a:t>Sustained PFLOP/s: 2.07</a:t>
            </a:r>
          </a:p>
          <a:p>
            <a:pPr marL="520700" lvl="1"/>
            <a:r>
              <a:rPr lang="en-US" sz="1600" b="1" dirty="0" smtClean="0"/>
              <a:t>Jobs to submit: 34,263</a:t>
            </a:r>
          </a:p>
          <a:p>
            <a:pPr marL="520700" lvl="1"/>
            <a:r>
              <a:rPr lang="en-US" sz="1600" b="1" dirty="0" smtClean="0"/>
              <a:t>Number of tasks: 575 M</a:t>
            </a:r>
          </a:p>
          <a:p>
            <a:pPr marL="520700" lvl="1"/>
            <a:r>
              <a:rPr lang="en-US" sz="1600" b="1" dirty="0" smtClean="0"/>
              <a:t>Storage used: 2 PB</a:t>
            </a:r>
          </a:p>
          <a:p>
            <a:pPr marL="520700" lvl="1"/>
            <a:r>
              <a:rPr lang="en-US" sz="1600" b="1" dirty="0" smtClean="0"/>
              <a:t>Allocation hours: 20 M (GPUs) + 220 M (CPUs)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6158689" y="3413106"/>
            <a:ext cx="3076202" cy="33559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cs typeface="Times"/>
              </a:rPr>
              <a:t>The </a:t>
            </a:r>
            <a:r>
              <a:rPr lang="en-US" sz="1800" b="1" i="1" dirty="0" smtClean="0">
                <a:cs typeface="Times"/>
              </a:rPr>
              <a:t>CS study proposed for </a:t>
            </a:r>
            <a:br>
              <a:rPr lang="en-US" sz="1800" b="1" i="1" dirty="0" smtClean="0">
                <a:cs typeface="Times"/>
              </a:rPr>
            </a:br>
            <a:r>
              <a:rPr lang="en-US" sz="1800" b="1" i="1" dirty="0" smtClean="0">
                <a:cs typeface="Times"/>
              </a:rPr>
              <a:t>2015, 1.5</a:t>
            </a:r>
            <a:r>
              <a:rPr lang="en-US" sz="1800" b="1" dirty="0" smtClean="0"/>
              <a:t> Hz deterministic </a:t>
            </a:r>
            <a:br>
              <a:rPr lang="en-US" sz="1800" b="1" dirty="0" smtClean="0"/>
            </a:br>
            <a:r>
              <a:rPr lang="en-US" sz="1800" b="1" dirty="0" smtClean="0"/>
              <a:t>+ stochastic, 3 components</a:t>
            </a:r>
          </a:p>
          <a:p>
            <a:pPr marL="520700" lvl="1"/>
            <a:r>
              <a:rPr lang="en-US" sz="1600" b="1" dirty="0" smtClean="0"/>
              <a:t>Turnaround: 16 days</a:t>
            </a:r>
          </a:p>
          <a:p>
            <a:pPr marL="520700" lvl="1"/>
            <a:r>
              <a:rPr lang="en-US" sz="1600" b="1" dirty="0" smtClean="0"/>
              <a:t>XK7 nodes used: 17,400</a:t>
            </a:r>
          </a:p>
          <a:p>
            <a:pPr marL="520700" lvl="1"/>
            <a:r>
              <a:rPr lang="en-US" sz="1600" b="1" dirty="0" smtClean="0"/>
              <a:t>Sustained PFLOP: 2.67</a:t>
            </a:r>
          </a:p>
          <a:p>
            <a:pPr marL="520700" lvl="1"/>
            <a:r>
              <a:rPr lang="en-US" sz="1600" b="1" dirty="0" smtClean="0"/>
              <a:t>Jobs to submit: 51,000</a:t>
            </a:r>
          </a:p>
          <a:p>
            <a:pPr marL="520700" lvl="1"/>
            <a:r>
              <a:rPr lang="en-US" sz="1600" b="1" dirty="0" smtClean="0"/>
              <a:t>Number of tasks: 1.73 billion</a:t>
            </a:r>
          </a:p>
          <a:p>
            <a:pPr marL="520700" lvl="1"/>
            <a:r>
              <a:rPr lang="en-US" sz="1600" b="1" dirty="0" smtClean="0"/>
              <a:t>Storage used: 8 PB</a:t>
            </a:r>
          </a:p>
          <a:p>
            <a:pPr marL="520700" lvl="1"/>
            <a:r>
              <a:rPr lang="en-US" sz="1600" b="1" dirty="0" smtClean="0"/>
              <a:t>Allocation hours: 160 million (GPUs) +  free CPUs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40589" y="4762500"/>
            <a:ext cx="5639611" cy="16764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24768" y="5780710"/>
            <a:ext cx="108128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Go Green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692" y="1050041"/>
            <a:ext cx="2596380" cy="220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/>
          <p:cNvSpPr>
            <a:spLocks noGrp="1"/>
          </p:cNvSpPr>
          <p:nvPr>
            <p:ph type="title"/>
          </p:nvPr>
        </p:nvSpPr>
        <p:spPr>
          <a:xfrm>
            <a:off x="601133" y="524933"/>
            <a:ext cx="8022167" cy="762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Looking ahead: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Extreme Scale Earthquake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Problems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749300" y="1570567"/>
            <a:ext cx="7874000" cy="452543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Dynamic rupture </a:t>
            </a:r>
            <a:r>
              <a:rPr lang="en-US" sz="2400" b="1" dirty="0" smtClean="0">
                <a:solidFill>
                  <a:srgbClr val="800000"/>
                </a:solidFill>
              </a:rPr>
              <a:t>simulations</a:t>
            </a:r>
            <a:endParaRPr lang="en-US" sz="2400" b="1" dirty="0">
              <a:solidFill>
                <a:srgbClr val="800000"/>
              </a:solidFill>
            </a:endParaRPr>
          </a:p>
          <a:p>
            <a:pPr marL="571500" lvl="1" indent="-171450"/>
            <a:r>
              <a:rPr lang="en-US" sz="2000" b="1" dirty="0">
                <a:solidFill>
                  <a:srgbClr val="000000"/>
                </a:solidFill>
              </a:rPr>
              <a:t>Current </a:t>
            </a:r>
            <a:r>
              <a:rPr lang="en-US" sz="2000" b="1" dirty="0" smtClean="0">
                <a:solidFill>
                  <a:srgbClr val="000000"/>
                </a:solidFill>
              </a:rPr>
              <a:t>1D outer</a:t>
            </a:r>
            <a:r>
              <a:rPr lang="en-US" sz="2000" b="1" dirty="0">
                <a:solidFill>
                  <a:srgbClr val="000000"/>
                </a:solidFill>
              </a:rPr>
              <a:t>/inner scale: 6x10</a:t>
            </a:r>
            <a:r>
              <a:rPr lang="en-US" sz="2000" b="1" baseline="30000" dirty="0">
                <a:solidFill>
                  <a:srgbClr val="000000"/>
                </a:solidFill>
              </a:rPr>
              <a:t>5</a:t>
            </a:r>
          </a:p>
          <a:p>
            <a:pPr marL="571500" lvl="1" indent="-171450"/>
            <a:r>
              <a:rPr lang="en-US" sz="2000" b="1" dirty="0" smtClean="0"/>
              <a:t>Target:</a:t>
            </a:r>
            <a:r>
              <a:rPr lang="en-US" sz="2000" b="1" dirty="0" smtClean="0"/>
              <a:t> 1D 600000m</a:t>
            </a:r>
            <a:r>
              <a:rPr lang="en-US" sz="2000" b="1" dirty="0"/>
              <a:t>/0.001m (6x10</a:t>
            </a:r>
            <a:r>
              <a:rPr lang="en-US" sz="2000" b="1" baseline="30000" dirty="0"/>
              <a:t>8</a:t>
            </a:r>
            <a:r>
              <a:rPr lang="en-US" sz="2000" b="1" dirty="0" smtClean="0"/>
              <a:t>)</a:t>
            </a:r>
            <a:r>
              <a:rPr lang="en-US" sz="2000" b="1" i="1" dirty="0" smtClean="0"/>
              <a:t> 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W</a:t>
            </a:r>
            <a:r>
              <a:rPr lang="en-US" sz="2400" b="1" dirty="0" smtClean="0">
                <a:solidFill>
                  <a:srgbClr val="800000"/>
                </a:solidFill>
              </a:rPr>
              <a:t>ave propagation </a:t>
            </a:r>
            <a:r>
              <a:rPr lang="en-US" sz="2400" b="1" dirty="0" smtClean="0">
                <a:solidFill>
                  <a:srgbClr val="800000"/>
                </a:solidFill>
              </a:rPr>
              <a:t>simulations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marL="571500" lvl="1" indent="-171450"/>
            <a:r>
              <a:rPr lang="en-US" sz="2000" b="1" dirty="0" smtClean="0">
                <a:solidFill>
                  <a:srgbClr val="000000"/>
                </a:solidFill>
              </a:rPr>
              <a:t>Current </a:t>
            </a:r>
            <a:r>
              <a:rPr lang="en-US" sz="2000" b="1" dirty="0">
                <a:solidFill>
                  <a:srgbClr val="000000"/>
                </a:solidFill>
              </a:rPr>
              <a:t>4D scale ratio: </a:t>
            </a:r>
            <a:r>
              <a:rPr lang="en-US" sz="2000" b="1" dirty="0" smtClean="0">
                <a:solidFill>
                  <a:srgbClr val="000000"/>
                </a:solidFill>
              </a:rPr>
              <a:t>1x10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17</a:t>
            </a:r>
            <a:endParaRPr lang="en-US" sz="2000" b="1" baseline="30000" dirty="0">
              <a:solidFill>
                <a:srgbClr val="000000"/>
              </a:solidFill>
            </a:endParaRPr>
          </a:p>
          <a:p>
            <a:pPr marL="571500" lvl="1" indent="-171450"/>
            <a:r>
              <a:rPr lang="en-US" sz="2000" b="1" dirty="0" smtClean="0">
                <a:solidFill>
                  <a:srgbClr val="000000"/>
                </a:solidFill>
              </a:rPr>
              <a:t>Target </a:t>
            </a:r>
            <a:r>
              <a:rPr lang="en-US" sz="2000" b="1" dirty="0" smtClean="0">
                <a:solidFill>
                  <a:srgbClr val="000000"/>
                </a:solidFill>
              </a:rPr>
              <a:t>4D </a:t>
            </a:r>
            <a:r>
              <a:rPr lang="en-US" sz="2000" b="1" dirty="0">
                <a:solidFill>
                  <a:srgbClr val="000000"/>
                </a:solidFill>
              </a:rPr>
              <a:t>scale ratio: </a:t>
            </a:r>
            <a:r>
              <a:rPr lang="en-US" sz="2000" b="1" dirty="0" smtClean="0">
                <a:solidFill>
                  <a:srgbClr val="000000"/>
                </a:solidFill>
              </a:rPr>
              <a:t>3x10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23</a:t>
            </a:r>
            <a:endParaRPr lang="en-US" sz="2000" b="1" baseline="300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800000"/>
                </a:solidFill>
              </a:rPr>
              <a:t>Data-intensive </a:t>
            </a:r>
            <a:r>
              <a:rPr lang="en-US" sz="2400" b="1" dirty="0" smtClean="0">
                <a:solidFill>
                  <a:srgbClr val="800000"/>
                </a:solidFill>
              </a:rPr>
              <a:t>simulations</a:t>
            </a:r>
            <a:endParaRPr lang="en-US" sz="2800" b="1" dirty="0">
              <a:solidFill>
                <a:srgbClr val="800000"/>
              </a:solidFill>
            </a:endParaRPr>
          </a:p>
          <a:p>
            <a:pPr marL="571500" lvl="1" indent="-171450"/>
            <a:r>
              <a:rPr lang="en-US" sz="2000" b="1" dirty="0"/>
              <a:t>Current tomography simulations: ~ </a:t>
            </a:r>
            <a:r>
              <a:rPr lang="en-US" sz="2000" b="1" dirty="0" smtClean="0"/>
              <a:t>0.5 PB</a:t>
            </a:r>
          </a:p>
          <a:p>
            <a:pPr marL="971550" lvl="2" indent="-171450"/>
            <a:r>
              <a:rPr lang="en-US" sz="1800" dirty="0" smtClean="0"/>
              <a:t>SCEC 2015-2016 INCITE plan to carry out 5 iterations, 1.9 TB for each seismic source, total 441 TB for the duration of the inversion alone</a:t>
            </a:r>
            <a:endParaRPr lang="en-US" sz="1800" dirty="0"/>
          </a:p>
          <a:p>
            <a:pPr marL="571500" lvl="1" indent="-171450"/>
            <a:r>
              <a:rPr lang="en-US" sz="2000" b="1" dirty="0" smtClean="0"/>
              <a:t>Target </a:t>
            </a:r>
            <a:r>
              <a:rPr lang="en-US" sz="2000" b="1" dirty="0" smtClean="0"/>
              <a:t>tomography </a:t>
            </a:r>
            <a:r>
              <a:rPr lang="en-US" sz="2000" b="1" dirty="0"/>
              <a:t>simulations:~ 32 </a:t>
            </a:r>
            <a:r>
              <a:rPr lang="en-US" sz="2000" b="1" dirty="0" smtClean="0"/>
              <a:t>XBs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046983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010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Outer/inner Scale Ratio of </a:t>
            </a:r>
            <a:br>
              <a:rPr lang="en-US" sz="3200" dirty="0" smtClean="0"/>
            </a:br>
            <a:r>
              <a:rPr lang="en-US" sz="3200" dirty="0" smtClean="0"/>
              <a:t>SCEC Computational Requirements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4" y="1778001"/>
            <a:ext cx="7780866" cy="4402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59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SCEC Computational Plan 2015-2016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818512"/>
              </p:ext>
            </p:extLst>
          </p:nvPr>
        </p:nvGraphicFramePr>
        <p:xfrm>
          <a:off x="362284" y="1619249"/>
          <a:ext cx="8324516" cy="50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Document" r:id="rId3" imgW="5943600" imgH="3619500" progId="Word.Document.12">
                  <p:embed/>
                </p:oleObj>
              </mc:Choice>
              <mc:Fallback>
                <p:oleObj name="Document" r:id="rId3" imgW="5943600" imgH="361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284" y="1619249"/>
                        <a:ext cx="8324516" cy="50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60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SCEC Software Development Plan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8229600" cy="3860798"/>
          </a:xfrm>
        </p:spPr>
        <p:txBody>
          <a:bodyPr>
            <a:noAutofit/>
          </a:bodyPr>
          <a:lstStyle/>
          <a:p>
            <a:r>
              <a:rPr lang="en-US" sz="1600" dirty="0" smtClean="0"/>
              <a:t>Advanced algorithms</a:t>
            </a:r>
          </a:p>
          <a:p>
            <a:pPr lvl="1"/>
            <a:r>
              <a:rPr lang="en-US" sz="1400" dirty="0" smtClean="0"/>
              <a:t>Development of Discontinuous Mesh AWP</a:t>
            </a:r>
          </a:p>
          <a:p>
            <a:pPr lvl="1"/>
            <a:r>
              <a:rPr lang="en-US" sz="1400" dirty="0" smtClean="0"/>
              <a:t>Include near-surface low-velocity material </a:t>
            </a:r>
            <a:r>
              <a:rPr lang="en-US" sz="1400" dirty="0"/>
              <a:t>u</a:t>
            </a:r>
            <a:r>
              <a:rPr lang="en-US" sz="1400" dirty="0" smtClean="0"/>
              <a:t>p to higher frequencies than previously possible</a:t>
            </a:r>
          </a:p>
          <a:p>
            <a:pPr lvl="1"/>
            <a:r>
              <a:rPr lang="en-US" sz="1400" dirty="0" smtClean="0"/>
              <a:t>High-F simulation of </a:t>
            </a:r>
            <a:r>
              <a:rPr lang="en-US" sz="1400" dirty="0" err="1" smtClean="0"/>
              <a:t>ShakeOut</a:t>
            </a:r>
            <a:r>
              <a:rPr lang="en-US" sz="1400" dirty="0" smtClean="0"/>
              <a:t> scenario 0-4Hz</a:t>
            </a:r>
          </a:p>
          <a:p>
            <a:r>
              <a:rPr lang="en-US" sz="1600" dirty="0" smtClean="0"/>
              <a:t>Prepare SCEC HPC codes for next-generation systems</a:t>
            </a:r>
          </a:p>
          <a:p>
            <a:pPr lvl="1"/>
            <a:r>
              <a:rPr lang="en-US" sz="1400" dirty="0" smtClean="0"/>
              <a:t>Programming model</a:t>
            </a:r>
          </a:p>
          <a:p>
            <a:pPr lvl="2"/>
            <a:r>
              <a:rPr lang="en-US" sz="1200" dirty="0" smtClean="0"/>
              <a:t>Three levels of parallelism to address </a:t>
            </a:r>
            <a:r>
              <a:rPr lang="en-US" sz="1200" dirty="0"/>
              <a:t>accelerating </a:t>
            </a:r>
            <a:r>
              <a:rPr lang="en-US" sz="1200" dirty="0" smtClean="0"/>
              <a:t>technology</a:t>
            </a:r>
          </a:p>
          <a:p>
            <a:pPr lvl="2"/>
            <a:r>
              <a:rPr lang="en-US" sz="1200" dirty="0" smtClean="0"/>
              <a:t>Portability</a:t>
            </a:r>
          </a:p>
          <a:p>
            <a:pPr lvl="2"/>
            <a:r>
              <a:rPr lang="en-US" sz="1200" dirty="0" smtClean="0"/>
              <a:t>Avoid communication and power dominating design</a:t>
            </a:r>
          </a:p>
          <a:p>
            <a:pPr lvl="2"/>
            <a:r>
              <a:rPr lang="en-US" sz="1200" dirty="0" smtClean="0"/>
              <a:t>Data locality</a:t>
            </a:r>
          </a:p>
          <a:p>
            <a:pPr lvl="1"/>
            <a:r>
              <a:rPr lang="en-US" sz="1400" dirty="0" smtClean="0"/>
              <a:t>Automation: Enable workflows on advanced systems</a:t>
            </a:r>
          </a:p>
          <a:p>
            <a:pPr lvl="1"/>
            <a:r>
              <a:rPr lang="en-US" sz="1400" dirty="0" smtClean="0"/>
              <a:t>I/O and fault tolerance</a:t>
            </a:r>
          </a:p>
          <a:p>
            <a:pPr lvl="2"/>
            <a:r>
              <a:rPr lang="en-US" sz="1200" dirty="0"/>
              <a:t>Data scaling to perform more work per unit data movement</a:t>
            </a:r>
          </a:p>
          <a:p>
            <a:pPr lvl="2"/>
            <a:r>
              <a:rPr lang="en-US" sz="1200" dirty="0"/>
              <a:t>Deal with heterogeneous architectures and tiered storage</a:t>
            </a:r>
          </a:p>
          <a:p>
            <a:pPr lvl="2"/>
            <a:r>
              <a:rPr lang="en-US" sz="1200" dirty="0"/>
              <a:t>Data reduction methods and caching algorithms to move in/out data from dynamic </a:t>
            </a:r>
            <a:r>
              <a:rPr lang="en-US" sz="1200" dirty="0" smtClean="0"/>
              <a:t>storage</a:t>
            </a:r>
          </a:p>
          <a:p>
            <a:pPr lvl="2"/>
            <a:r>
              <a:rPr lang="en-US" sz="1200" dirty="0" smtClean="0"/>
              <a:t>Fault tolerance </a:t>
            </a:r>
          </a:p>
          <a:p>
            <a:pPr lvl="1"/>
            <a:r>
              <a:rPr lang="en-US" sz="1400" dirty="0" smtClean="0"/>
              <a:t>Performance: topology mapping on Titan, parallel threads implementation, and load balancing</a:t>
            </a:r>
          </a:p>
          <a:p>
            <a:pPr lvl="1"/>
            <a:r>
              <a:rPr lang="en-US" sz="1400" dirty="0" smtClean="0"/>
              <a:t>Scaling: dealing </a:t>
            </a:r>
            <a:r>
              <a:rPr lang="en-US" sz="1400" dirty="0"/>
              <a:t>with billion-way concurrency, strong + weak scaling</a:t>
            </a:r>
          </a:p>
          <a:p>
            <a:pPr lvl="1"/>
            <a:r>
              <a:rPr lang="en-US" sz="1400" dirty="0" smtClean="0"/>
              <a:t>New architectures: prepare mini-application to support new processors and interconnects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876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42118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069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981197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68429" y="3873188"/>
            <a:ext cx="3086100" cy="461665"/>
            <a:chOff x="5156200" y="4025588"/>
            <a:chExt cx="3086100" cy="461665"/>
          </a:xfrm>
        </p:grpSpPr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823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939671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68429" y="3873188"/>
            <a:ext cx="3086100" cy="461665"/>
            <a:chOff x="5156200" y="4025588"/>
            <a:chExt cx="3086100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75850" y="-2079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317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AWP-ODC Weak Scaling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94800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1200" y="3390900"/>
            <a:ext cx="155683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94% efficiency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61300" y="2565403"/>
            <a:ext cx="1016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5656" y="1694430"/>
            <a:ext cx="16722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100% efficiency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340600" y="1901576"/>
            <a:ext cx="58255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800000" flipH="1" flipV="1">
            <a:off x="7350097" y="935548"/>
            <a:ext cx="1556836" cy="33855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2.3 </a:t>
            </a:r>
            <a:r>
              <a:rPr lang="en-US" sz="1600" b="1" dirty="0" err="1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</a:rPr>
              <a:t>flop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59750" y="1314450"/>
            <a:ext cx="349250" cy="34290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50097" y="566216"/>
            <a:ext cx="15568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93% efficiency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3021" y="6330950"/>
            <a:ext cx="171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(Cui et al., 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5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3628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63551" y="3873188"/>
            <a:ext cx="3090978" cy="1401128"/>
            <a:chOff x="5151322" y="4025588"/>
            <a:chExt cx="3090978" cy="1401128"/>
          </a:xfrm>
        </p:grpSpPr>
        <p:sp>
          <p:nvSpPr>
            <p:cNvPr id="24" name="TextBox 23"/>
            <p:cNvSpPr txBox="1"/>
            <p:nvPr/>
          </p:nvSpPr>
          <p:spPr>
            <a:xfrm>
              <a:off x="5151322" y="4411053"/>
              <a:ext cx="30861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</a:t>
              </a:r>
              <a:r>
                <a:rPr lang="en-US" sz="1200" i="1" dirty="0" err="1" smtClean="0"/>
                <a:t>CyberShake</a:t>
              </a:r>
              <a:r>
                <a:rPr lang="en-US" sz="1200" i="1" dirty="0" smtClean="0"/>
                <a:t> (CS) </a:t>
              </a:r>
              <a:r>
                <a:rPr lang="en-US" sz="1200" i="1" dirty="0" err="1" smtClean="0"/>
                <a:t>Disiderata</a:t>
              </a:r>
              <a:r>
                <a:rPr lang="en-US" sz="1200" i="1" dirty="0" smtClean="0"/>
                <a:t> </a:t>
              </a:r>
              <a:r>
                <a:rPr lang="en-US" sz="1200" dirty="0" smtClean="0"/>
                <a:t>predicted sustained performance for 4,000 sites required to generate 1.0-Hz, 1.5-Hz and 2.0-Hz state-wide seismic hazard map normalized to 24-hr completion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80545" y="4516968"/>
              <a:ext cx="80434" cy="6773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21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833099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4679" y="1349069"/>
            <a:ext cx="1595309" cy="276999"/>
          </a:xfrm>
          <a:prstGeom prst="rect">
            <a:avLst/>
          </a:prstGeom>
          <a:noFill/>
          <a:scene3d>
            <a:camera prst="orthographicFront">
              <a:rot lat="0" lon="0" rev="264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2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CyberShake</a:t>
            </a:r>
            <a:r>
              <a:rPr lang="en-US" sz="12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 </a:t>
            </a:r>
            <a:r>
              <a:rPr lang="en-US" sz="12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Disiderata</a:t>
            </a:r>
            <a:endParaRPr lang="en-US" sz="12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398938" y="848364"/>
            <a:ext cx="1566079" cy="1541470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63551" y="3873188"/>
            <a:ext cx="3090978" cy="1401128"/>
            <a:chOff x="5151322" y="4025588"/>
            <a:chExt cx="3090978" cy="1401128"/>
          </a:xfrm>
        </p:grpSpPr>
        <p:sp>
          <p:nvSpPr>
            <p:cNvPr id="24" name="TextBox 23"/>
            <p:cNvSpPr txBox="1"/>
            <p:nvPr/>
          </p:nvSpPr>
          <p:spPr>
            <a:xfrm>
              <a:off x="5151322" y="4411053"/>
              <a:ext cx="30861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</a:t>
              </a:r>
              <a:r>
                <a:rPr lang="en-US" sz="1200" i="1" dirty="0" err="1" smtClean="0"/>
                <a:t>CyberShake</a:t>
              </a:r>
              <a:r>
                <a:rPr lang="en-US" sz="1200" i="1" dirty="0" smtClean="0"/>
                <a:t> (CS) </a:t>
              </a:r>
              <a:r>
                <a:rPr lang="en-US" sz="1200" i="1" dirty="0" err="1" smtClean="0"/>
                <a:t>Disiderata</a:t>
              </a:r>
              <a:r>
                <a:rPr lang="en-US" sz="1200" i="1" dirty="0" smtClean="0"/>
                <a:t> </a:t>
              </a:r>
              <a:r>
                <a:rPr lang="en-US" sz="1200" dirty="0" smtClean="0"/>
                <a:t>predicted sustained performance for 4,000 sites required to generate 1.0-Hz, 1.5-Hz and 2.0-Hz state-wide seismic hazard map normalized to 24-hr completion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80545" y="4516968"/>
              <a:ext cx="80434" cy="6773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32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25401"/>
            <a:ext cx="9144000" cy="6854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25973" y="1320803"/>
            <a:ext cx="8737599" cy="471594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Collaborators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Matthew </a:t>
            </a:r>
            <a:r>
              <a:rPr lang="en-US" sz="2000" b="0" dirty="0" smtClean="0">
                <a:solidFill>
                  <a:schemeClr val="tx1"/>
                </a:solidFill>
              </a:rPr>
              <a:t>Norman, Jack Wells, Judith Hill (</a:t>
            </a:r>
            <a:r>
              <a:rPr lang="en-US" sz="2000" b="0" dirty="0">
                <a:solidFill>
                  <a:schemeClr val="tx1"/>
                </a:solidFill>
              </a:rPr>
              <a:t>ORNL), Carl </a:t>
            </a:r>
            <a:r>
              <a:rPr lang="en-US" sz="2000" b="0" dirty="0" smtClean="0">
                <a:solidFill>
                  <a:schemeClr val="tx1"/>
                </a:solidFill>
              </a:rPr>
              <a:t>Ponder, Cyril Zeller, Stanley Posey and Roy Kim (NVIDIA)</a:t>
            </a:r>
            <a:r>
              <a:rPr lang="en-US" sz="2000" b="0" dirty="0">
                <a:solidFill>
                  <a:schemeClr val="tx1"/>
                </a:solidFill>
              </a:rPr>
              <a:t>,</a:t>
            </a:r>
            <a:r>
              <a:rPr lang="en-US" sz="2000" b="0" dirty="0" smtClean="0">
                <a:solidFill>
                  <a:schemeClr val="tx1"/>
                </a:solidFill>
              </a:rPr>
              <a:t> Jeffrey Vetter, Mitch Horton, Graham Lopez, Richard </a:t>
            </a:r>
            <a:r>
              <a:rPr lang="en-US" sz="2000" b="0" dirty="0" err="1" smtClean="0">
                <a:solidFill>
                  <a:schemeClr val="tx1"/>
                </a:solidFill>
              </a:rPr>
              <a:t>Glassbrook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b="0" dirty="0" smtClean="0">
                <a:solidFill>
                  <a:schemeClr val="tx1"/>
                </a:solidFill>
              </a:rPr>
              <a:t>NICS), DK. </a:t>
            </a:r>
            <a:r>
              <a:rPr lang="en-US" sz="2000" b="0" dirty="0" smtClean="0">
                <a:solidFill>
                  <a:schemeClr val="tx1"/>
                </a:solidFill>
              </a:rPr>
              <a:t>Panda and </a:t>
            </a:r>
            <a:r>
              <a:rPr lang="en-US" sz="2000" b="0" dirty="0" err="1" smtClean="0">
                <a:solidFill>
                  <a:schemeClr val="tx1"/>
                </a:solidFill>
              </a:rPr>
              <a:t>Sreeram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</a:rPr>
              <a:t>Potluri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b="0" dirty="0" smtClean="0">
                <a:solidFill>
                  <a:schemeClr val="tx1"/>
                </a:solidFill>
              </a:rPr>
              <a:t>OSU), Gregory Bauer, Jay Alameda, Omar </a:t>
            </a:r>
            <a:r>
              <a:rPr lang="en-US" sz="2000" b="0" dirty="0" err="1" smtClean="0">
                <a:solidFill>
                  <a:schemeClr val="tx1"/>
                </a:solidFill>
              </a:rPr>
              <a:t>Padron</a:t>
            </a:r>
            <a:r>
              <a:rPr lang="en-US" sz="2000" b="0" dirty="0" smtClean="0">
                <a:solidFill>
                  <a:schemeClr val="tx1"/>
                </a:solidFill>
              </a:rPr>
              <a:t> (NCSA); Robert Fiedler (Cray), </a:t>
            </a:r>
            <a:r>
              <a:rPr lang="en-US" sz="2000" b="0" dirty="0" err="1" smtClean="0">
                <a:solidFill>
                  <a:schemeClr val="tx1"/>
                </a:solidFill>
              </a:rPr>
              <a:t>Liwen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Shih (UH)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</a:rPr>
              <a:t>Computing Resources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NCSA Blue Waters, </a:t>
            </a:r>
            <a:r>
              <a:rPr lang="en-US" sz="2000" b="0" dirty="0" smtClean="0">
                <a:solidFill>
                  <a:schemeClr val="tx1"/>
                </a:solidFill>
              </a:rPr>
              <a:t>OLCF Titan, XSEDE </a:t>
            </a:r>
            <a:r>
              <a:rPr lang="en-US" sz="2000" b="0" dirty="0" err="1" smtClean="0">
                <a:solidFill>
                  <a:schemeClr val="tx1"/>
                </a:solidFill>
              </a:rPr>
              <a:t>Keeneland</a:t>
            </a:r>
            <a:r>
              <a:rPr lang="en-US" sz="2000" b="0" dirty="0">
                <a:solidFill>
                  <a:schemeClr val="tx1"/>
                </a:solidFill>
              </a:rPr>
              <a:t>,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NVIDIA GPUs </a:t>
            </a:r>
            <a:r>
              <a:rPr lang="en-US" sz="2000" b="0" dirty="0" smtClean="0">
                <a:solidFill>
                  <a:schemeClr val="tx1"/>
                </a:solidFill>
              </a:rPr>
              <a:t>donation </a:t>
            </a:r>
            <a:r>
              <a:rPr lang="en-US" sz="2000" b="0" dirty="0" smtClean="0">
                <a:solidFill>
                  <a:schemeClr val="tx1"/>
                </a:solidFill>
              </a:rPr>
              <a:t>to </a:t>
            </a:r>
            <a:r>
              <a:rPr lang="en-US" sz="2000" b="0" dirty="0" err="1" smtClean="0">
                <a:solidFill>
                  <a:schemeClr val="tx1"/>
                </a:solidFill>
              </a:rPr>
              <a:t>HPGeoC</a:t>
            </a:r>
            <a:r>
              <a:rPr lang="en-US" sz="2000" b="0" dirty="0" smtClean="0">
                <a:solidFill>
                  <a:schemeClr val="tx1"/>
                </a:solidFill>
              </a:rPr>
              <a:t>/SDSC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NSF Grants</a:t>
            </a:r>
            <a:endParaRPr lang="en-US" sz="1800" dirty="0" smtClean="0">
              <a:solidFill>
                <a:srgbClr val="800000"/>
              </a:solidFill>
            </a:endParaRPr>
          </a:p>
          <a:p>
            <a:r>
              <a:rPr lang="en-US" sz="2000" b="0" dirty="0" smtClean="0">
                <a:solidFill>
                  <a:srgbClr val="000000"/>
                </a:solidFill>
              </a:rPr>
              <a:t>NCSA NEIS-P2/PRAC </a:t>
            </a:r>
            <a:r>
              <a:rPr lang="en-US" sz="2000" b="0" dirty="0">
                <a:solidFill>
                  <a:srgbClr val="000000"/>
                </a:solidFill>
              </a:rPr>
              <a:t>OCI-</a:t>
            </a:r>
            <a:r>
              <a:rPr lang="en-US" sz="2000" b="0" dirty="0" smtClean="0">
                <a:solidFill>
                  <a:srgbClr val="000000"/>
                </a:solidFill>
              </a:rPr>
              <a:t>0832698, XSEDE ECCS, PRAC, SI2-SSI (</a:t>
            </a:r>
            <a:r>
              <a:rPr lang="en-US" sz="2000" b="0" dirty="0">
                <a:solidFill>
                  <a:srgbClr val="000000"/>
                </a:solidFill>
              </a:rPr>
              <a:t>OCI-1148493 </a:t>
            </a:r>
            <a:r>
              <a:rPr lang="en-US" sz="2000" b="0" dirty="0" smtClean="0">
                <a:solidFill>
                  <a:srgbClr val="000000"/>
                </a:solidFill>
              </a:rPr>
              <a:t>), </a:t>
            </a:r>
            <a:r>
              <a:rPr lang="en-US" sz="2000" b="0" dirty="0" err="1" smtClean="0">
                <a:solidFill>
                  <a:srgbClr val="000000"/>
                </a:solidFill>
              </a:rPr>
              <a:t>Geoinformatics</a:t>
            </a:r>
            <a:r>
              <a:rPr lang="en-US" sz="2000" b="0" dirty="0" smtClean="0">
                <a:solidFill>
                  <a:srgbClr val="000000"/>
                </a:solidFill>
              </a:rPr>
              <a:t> (EAR</a:t>
            </a:r>
            <a:r>
              <a:rPr lang="en-US" sz="2000" b="0" dirty="0">
                <a:solidFill>
                  <a:srgbClr val="000000"/>
                </a:solidFill>
              </a:rPr>
              <a:t>-</a:t>
            </a:r>
            <a:r>
              <a:rPr lang="en-US" sz="2000" b="0" dirty="0" smtClean="0">
                <a:solidFill>
                  <a:srgbClr val="000000"/>
                </a:solidFill>
              </a:rPr>
              <a:t>1226343), NSF/USGS SCEC4 Core (</a:t>
            </a:r>
            <a:r>
              <a:rPr lang="en-US" sz="2000" b="0" dirty="0">
                <a:solidFill>
                  <a:srgbClr val="000000"/>
                </a:solidFill>
              </a:rPr>
              <a:t>EAR-0529922 and </a:t>
            </a:r>
            <a:r>
              <a:rPr lang="en-US" sz="2000" b="0" dirty="0" smtClean="0">
                <a:solidFill>
                  <a:srgbClr val="000000"/>
                </a:solidFill>
              </a:rPr>
              <a:t>07HQAG0008)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734" y="190046"/>
            <a:ext cx="7772400" cy="10776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4739"/>
            <a:ext cx="8229600" cy="1143000"/>
          </a:xfrm>
        </p:spPr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6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4572" y="72568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– General Architecture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784" y="599756"/>
            <a:ext cx="3280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Finite-Element Method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Integrated Meshing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(unstructured hexahedral)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Uses and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octree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-based library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 for meshing and to order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elements and nodes in memory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7" y="3562215"/>
            <a:ext cx="6195786" cy="2936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44" y="3991760"/>
            <a:ext cx="1905000" cy="21003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9357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End-to-End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Simulation Process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5357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Main Solving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Loop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848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Most Demanding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Operations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3142417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Octree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-Based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FE Mesh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6327" y="599756"/>
            <a:ext cx="32808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Explicit FE solver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Plane wave approximation to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 absorbing boundary conditions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Natural free surface condition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Frequency Independent Q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9357" y="2194525"/>
            <a:ext cx="85452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Hercules was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developed by the Quake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Group at Carnegie Mellon University with support from SCEC/CME projects. Its current developers team include collaborators at the National University of Mexico, the University of Memphis, and the SCEC/IT team among others.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46847" y="6192177"/>
            <a:ext cx="3697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Jacobo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Bielak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(CMU) and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Ricardo Taborda (UM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)</a:t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See Refs. Taborda et al. (2010) and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Tu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et al. (2006)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653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ounded Rectangle 161"/>
          <p:cNvSpPr/>
          <p:nvPr/>
        </p:nvSpPr>
        <p:spPr>
          <a:xfrm>
            <a:off x="48628" y="2544570"/>
            <a:ext cx="9046744" cy="2172210"/>
          </a:xfrm>
          <a:prstGeom prst="roundRect">
            <a:avLst>
              <a:gd name="adj" fmla="val 8716"/>
            </a:avLst>
          </a:prstGeom>
          <a:solidFill>
            <a:srgbClr val="FCD5B5"/>
          </a:solidFill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48628" y="983096"/>
            <a:ext cx="9046744" cy="1275195"/>
          </a:xfrm>
          <a:prstGeom prst="roundRect">
            <a:avLst>
              <a:gd name="adj" fmla="val 8716"/>
            </a:avLst>
          </a:prstGeom>
          <a:solidFill>
            <a:srgbClr val="FCD5B5"/>
          </a:solidFill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18153" y="1341765"/>
            <a:ext cx="858659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I/O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GPU Module Implementation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Modifications to Solver Loop</a:t>
            </a:r>
            <a:endParaRPr lang="en-US" b="1" dirty="0">
              <a:latin typeface="Helvetica "/>
              <a:cs typeface="Helvetica 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6997" y="1341765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Forces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3259185" y="1344477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/>
              <a:t>Stiffness,</a:t>
            </a:r>
          </a:p>
          <a:p>
            <a:pPr algn="ctr"/>
            <a:r>
              <a:rPr lang="en-US" sz="1100" dirty="0" smtClean="0"/>
              <a:t>Attenuation</a:t>
            </a:r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4416607" y="1341003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Nonlinear</a:t>
            </a:r>
          </a:p>
          <a:p>
            <a:pPr algn="ctr"/>
            <a:r>
              <a:rPr lang="en-US" sz="1100" dirty="0" smtClean="0"/>
              <a:t>and Buildings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5613085" y="1335848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smtClean="0"/>
              <a:t>Forces</a:t>
            </a:r>
            <a:endParaRPr lang="en-US" sz="1100" dirty="0"/>
          </a:p>
        </p:txBody>
      </p:sp>
      <p:sp>
        <p:nvSpPr>
          <p:cNvPr id="9" name="Rounded Rectangle 8"/>
          <p:cNvSpPr/>
          <p:nvPr/>
        </p:nvSpPr>
        <p:spPr>
          <a:xfrm>
            <a:off x="8006041" y="133075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err="1" smtClean="0"/>
              <a:t>Disp</a:t>
            </a:r>
            <a:endParaRPr lang="en-US" sz="1100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6809563" y="133075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Disp</a:t>
            </a:r>
            <a:r>
              <a:rPr lang="en-US" sz="1100" dirty="0" smtClean="0"/>
              <a:t> Update</a:t>
            </a:r>
          </a:p>
        </p:txBody>
      </p:sp>
      <p:cxnSp>
        <p:nvCxnSpPr>
          <p:cNvPr id="15" name="Straight Arrow Connector 14"/>
          <p:cNvCxnSpPr>
            <a:endCxn id="2" idx="1"/>
          </p:cNvCxnSpPr>
          <p:nvPr/>
        </p:nvCxnSpPr>
        <p:spPr>
          <a:xfrm>
            <a:off x="586091" y="1623216"/>
            <a:ext cx="332062" cy="6760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091" y="1632934"/>
            <a:ext cx="0" cy="519779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091" y="2152713"/>
            <a:ext cx="8460653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3"/>
          </p:cNvCxnSpPr>
          <p:nvPr/>
        </p:nvCxnSpPr>
        <p:spPr>
          <a:xfrm>
            <a:off x="8864699" y="1618967"/>
            <a:ext cx="182045" cy="1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46744" y="1620948"/>
            <a:ext cx="0" cy="53176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3"/>
          </p:cNvCxnSpPr>
          <p:nvPr/>
        </p:nvCxnSpPr>
        <p:spPr>
          <a:xfrm flipV="1">
            <a:off x="1776812" y="1628452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17843" y="1613355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3"/>
            <a:endCxn id="8" idx="1"/>
          </p:cNvCxnSpPr>
          <p:nvPr/>
        </p:nvCxnSpPr>
        <p:spPr>
          <a:xfrm flipV="1">
            <a:off x="5275265" y="1624059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3"/>
            <a:endCxn id="6" idx="1"/>
          </p:cNvCxnSpPr>
          <p:nvPr/>
        </p:nvCxnSpPr>
        <p:spPr>
          <a:xfrm>
            <a:off x="2935655" y="1635893"/>
            <a:ext cx="323530" cy="2712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471743" y="1600433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668221" y="1591641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352950" y="1932733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Reset</a:t>
            </a:r>
            <a:endParaRPr lang="en-US" sz="1000" dirty="0">
              <a:latin typeface="Helvetica 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85567" y="983097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 "/>
              </a:rPr>
              <a:t>Original Solver Loop</a:t>
            </a:r>
            <a:endParaRPr lang="en-US" sz="1200" b="1" dirty="0">
              <a:latin typeface="Helvetica 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9783" y="146932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Helvetica "/>
              </a:rPr>
              <a:t>CPU</a:t>
            </a:r>
            <a:endParaRPr lang="en-US" sz="1400" b="1" dirty="0">
              <a:latin typeface="Helvetica "/>
            </a:endParaRPr>
          </a:p>
        </p:txBody>
      </p:sp>
      <p:cxnSp>
        <p:nvCxnSpPr>
          <p:cNvPr id="61" name="Straight Arrow Connector 60"/>
          <p:cNvCxnSpPr>
            <a:stCxn id="161" idx="2"/>
            <a:endCxn id="162" idx="0"/>
          </p:cNvCxnSpPr>
          <p:nvPr/>
        </p:nvCxnSpPr>
        <p:spPr>
          <a:xfrm>
            <a:off x="4572000" y="2258291"/>
            <a:ext cx="0" cy="28627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880474" y="2925314"/>
            <a:ext cx="858659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I/O</a:t>
            </a:r>
            <a:endParaRPr lang="en-US" sz="1100" dirty="0"/>
          </a:p>
        </p:txBody>
      </p:sp>
      <p:sp>
        <p:nvSpPr>
          <p:cNvPr id="63" name="Rounded Rectangle 62"/>
          <p:cNvSpPr/>
          <p:nvPr/>
        </p:nvSpPr>
        <p:spPr>
          <a:xfrm>
            <a:off x="2039318" y="2925314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Forces</a:t>
            </a:r>
            <a:endParaRPr lang="en-US" sz="1100" dirty="0"/>
          </a:p>
        </p:txBody>
      </p:sp>
      <p:sp>
        <p:nvSpPr>
          <p:cNvPr id="64" name="Rounded Rectangle 63"/>
          <p:cNvSpPr/>
          <p:nvPr/>
        </p:nvSpPr>
        <p:spPr>
          <a:xfrm>
            <a:off x="880475" y="3760798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/>
              <a:t>Stiffness,</a:t>
            </a:r>
          </a:p>
          <a:p>
            <a:pPr algn="ctr"/>
            <a:r>
              <a:rPr lang="en-US" sz="1100" dirty="0" smtClean="0"/>
              <a:t>Attenuation</a:t>
            </a:r>
            <a:endParaRPr lang="en-US" sz="1100" dirty="0"/>
          </a:p>
        </p:txBody>
      </p:sp>
      <p:sp>
        <p:nvSpPr>
          <p:cNvPr id="65" name="Rounded Rectangle 64"/>
          <p:cNvSpPr/>
          <p:nvPr/>
        </p:nvSpPr>
        <p:spPr>
          <a:xfrm>
            <a:off x="3211171" y="2919397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Nonlinear and Buildings</a:t>
            </a:r>
            <a:endParaRPr lang="en-US" sz="1100" dirty="0"/>
          </a:p>
        </p:txBody>
      </p:sp>
      <p:sp>
        <p:nvSpPr>
          <p:cNvPr id="66" name="Rounded Rectangle 65"/>
          <p:cNvSpPr/>
          <p:nvPr/>
        </p:nvSpPr>
        <p:spPr>
          <a:xfrm>
            <a:off x="4421134" y="2913543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smtClean="0"/>
              <a:t>Forces</a:t>
            </a:r>
            <a:endParaRPr lang="en-US" sz="1100" dirty="0"/>
          </a:p>
        </p:txBody>
      </p:sp>
      <p:sp>
        <p:nvSpPr>
          <p:cNvPr id="67" name="Rounded Rectangle 66"/>
          <p:cNvSpPr/>
          <p:nvPr/>
        </p:nvSpPr>
        <p:spPr>
          <a:xfrm>
            <a:off x="6809563" y="290092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err="1" smtClean="0"/>
              <a:t>Disp</a:t>
            </a:r>
            <a:endParaRPr lang="en-US" sz="1100" dirty="0" smtClean="0"/>
          </a:p>
        </p:txBody>
      </p:sp>
      <p:sp>
        <p:nvSpPr>
          <p:cNvPr id="68" name="Rounded Rectangle 67"/>
          <p:cNvSpPr/>
          <p:nvPr/>
        </p:nvSpPr>
        <p:spPr>
          <a:xfrm>
            <a:off x="5613085" y="3772632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Disp</a:t>
            </a:r>
            <a:r>
              <a:rPr lang="en-US" sz="1100" dirty="0"/>
              <a:t> </a:t>
            </a:r>
            <a:r>
              <a:rPr lang="en-US" sz="1100" dirty="0" smtClean="0"/>
              <a:t>Update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586091" y="4584033"/>
            <a:ext cx="7264175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7" idx="3"/>
          </p:cNvCxnSpPr>
          <p:nvPr/>
        </p:nvCxnSpPr>
        <p:spPr>
          <a:xfrm>
            <a:off x="7668221" y="3189137"/>
            <a:ext cx="182045" cy="1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50266" y="3180330"/>
            <a:ext cx="0" cy="1403703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5" idx="3"/>
            <a:endCxn id="66" idx="1"/>
          </p:cNvCxnSpPr>
          <p:nvPr/>
        </p:nvCxnSpPr>
        <p:spPr>
          <a:xfrm flipV="1">
            <a:off x="4069829" y="3201754"/>
            <a:ext cx="351305" cy="585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-20099" y="306577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Helvetica "/>
              </a:rPr>
              <a:t>CPU</a:t>
            </a:r>
            <a:endParaRPr lang="en-US" sz="1400" b="1" dirty="0">
              <a:latin typeface="Helvetica 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82548" y="2544569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 "/>
              </a:rPr>
              <a:t>GPU Solver Loop</a:t>
            </a:r>
            <a:endParaRPr lang="en-US" sz="1200" b="1" dirty="0">
              <a:latin typeface="Helvetica 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910986" y="3200992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332372" y="4362398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Reset</a:t>
            </a:r>
            <a:endParaRPr lang="en-US" sz="1000" dirty="0">
              <a:latin typeface="Helvetica 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-20099" y="390340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"/>
              </a:rPr>
              <a:t>G</a:t>
            </a:r>
            <a:r>
              <a:rPr lang="en-US" sz="1400" b="1" dirty="0" smtClean="0">
                <a:latin typeface="Helvetica "/>
              </a:rPr>
              <a:t>PU</a:t>
            </a:r>
            <a:endParaRPr lang="en-US" sz="1400" b="1" dirty="0">
              <a:latin typeface="Helvetica 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586091" y="3212001"/>
            <a:ext cx="0" cy="1372032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endCxn id="64" idx="1"/>
          </p:cNvCxnSpPr>
          <p:nvPr/>
        </p:nvCxnSpPr>
        <p:spPr>
          <a:xfrm>
            <a:off x="712746" y="4054926"/>
            <a:ext cx="167729" cy="0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endCxn id="64" idx="3"/>
          </p:cNvCxnSpPr>
          <p:nvPr/>
        </p:nvCxnSpPr>
        <p:spPr>
          <a:xfrm flipH="1">
            <a:off x="1739133" y="4054926"/>
            <a:ext cx="150092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5449352" y="4066760"/>
            <a:ext cx="163733" cy="5917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5449352" y="3200992"/>
            <a:ext cx="0" cy="87168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endCxn id="68" idx="3"/>
          </p:cNvCxnSpPr>
          <p:nvPr/>
        </p:nvCxnSpPr>
        <p:spPr>
          <a:xfrm flipH="1">
            <a:off x="6471743" y="4060843"/>
            <a:ext cx="168910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889225" y="3219442"/>
            <a:ext cx="0" cy="835484"/>
          </a:xfrm>
          <a:prstGeom prst="line">
            <a:avLst/>
          </a:prstGeom>
          <a:ln>
            <a:solidFill>
              <a:srgbClr val="357D9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01821" y="3228638"/>
            <a:ext cx="10925" cy="83220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62" idx="1"/>
          </p:cNvCxnSpPr>
          <p:nvPr/>
        </p:nvCxnSpPr>
        <p:spPr>
          <a:xfrm>
            <a:off x="586091" y="3212001"/>
            <a:ext cx="294383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2" idx="3"/>
          </p:cNvCxnSpPr>
          <p:nvPr/>
        </p:nvCxnSpPr>
        <p:spPr>
          <a:xfrm flipV="1">
            <a:off x="1739133" y="3212001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67" idx="1"/>
          </p:cNvCxnSpPr>
          <p:nvPr/>
        </p:nvCxnSpPr>
        <p:spPr>
          <a:xfrm flipV="1">
            <a:off x="5279792" y="3189137"/>
            <a:ext cx="1529771" cy="14433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6640652" y="3190127"/>
            <a:ext cx="1" cy="870716"/>
          </a:xfrm>
          <a:prstGeom prst="line">
            <a:avLst/>
          </a:prstGeom>
          <a:ln>
            <a:solidFill>
              <a:srgbClr val="357D9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>
            <a:off x="656735" y="3163989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1836832" y="3157948"/>
            <a:ext cx="91438" cy="914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6593182" y="313689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005280" y="3154034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8049579" y="3073471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Sync point</a:t>
            </a:r>
            <a:endParaRPr lang="en-US" sz="1000" dirty="0">
              <a:latin typeface="Helvetica 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18337" y="352641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Helvetica "/>
              </a:rPr>
              <a:t>Disp</a:t>
            </a:r>
            <a:endParaRPr lang="en-US" sz="1000" dirty="0">
              <a:latin typeface="Helvetica 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844708" y="3526411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Forces</a:t>
            </a:r>
            <a:endParaRPr lang="en-US" sz="1000" dirty="0">
              <a:latin typeface="Helvetica 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395097" y="3513570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Forces</a:t>
            </a:r>
            <a:endParaRPr lang="en-US" sz="1000" dirty="0">
              <a:latin typeface="Helvetica 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589731" y="351357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Helvetica "/>
              </a:rPr>
              <a:t>Disp</a:t>
            </a:r>
            <a:endParaRPr lang="en-US" sz="1000" dirty="0">
              <a:latin typeface="Helvetica 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8799" y="6607233"/>
            <a:ext cx="5173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Chino Hills 2.8 Hz, BKT damping, 1.5 B elements, 2000 time steps (512 compute nodes)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80" name="Chart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888292"/>
              </p:ext>
            </p:extLst>
          </p:nvPr>
        </p:nvGraphicFramePr>
        <p:xfrm>
          <a:off x="33129" y="4837140"/>
          <a:ext cx="2950155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836756"/>
              </p:ext>
            </p:extLst>
          </p:nvPr>
        </p:nvGraphicFramePr>
        <p:xfrm>
          <a:off x="6151268" y="4837140"/>
          <a:ext cx="2950155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4" name="Chart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2065750"/>
              </p:ext>
            </p:extLst>
          </p:nvPr>
        </p:nvGraphicFramePr>
        <p:xfrm>
          <a:off x="3094521" y="4837140"/>
          <a:ext cx="2950156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6" name="Straight Arrow Connector 85"/>
          <p:cNvCxnSpPr/>
          <p:nvPr/>
        </p:nvCxnSpPr>
        <p:spPr>
          <a:xfrm>
            <a:off x="6495404" y="4362398"/>
            <a:ext cx="1172817" cy="461398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309804" y="4419600"/>
            <a:ext cx="194576" cy="404196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0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GPU Performance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82678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Initial Strong Scaling Tests on Titan </a:t>
            </a:r>
            <a:r>
              <a:rPr lang="en-US" b="1" dirty="0" smtClean="0">
                <a:solidFill>
                  <a:srgbClr val="008000"/>
                </a:solidFill>
                <a:latin typeface="Helvetica "/>
                <a:cs typeface="Helvetica "/>
              </a:rPr>
              <a:t>(in green) </a:t>
            </a:r>
            <a:r>
              <a:rPr lang="en-US" b="1" dirty="0" smtClean="0">
                <a:latin typeface="Helvetica "/>
                <a:cs typeface="Helvetica "/>
              </a:rPr>
              <a:t>compared to other systems</a:t>
            </a:r>
            <a:endParaRPr lang="en-US" b="1" dirty="0">
              <a:latin typeface="Helvetica "/>
              <a:cs typeface="Helvetica "/>
            </a:endParaRPr>
          </a:p>
        </p:txBody>
      </p:sp>
      <p:pic>
        <p:nvPicPr>
          <p:cNvPr id="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"/>
          <a:stretch>
            <a:fillRect/>
          </a:stretch>
        </p:blipFill>
        <p:spPr bwMode="auto">
          <a:xfrm>
            <a:off x="2775856" y="1300844"/>
            <a:ext cx="6183079" cy="48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1" y="1300843"/>
            <a:ext cx="2247900" cy="48391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1500" dirty="0" smtClean="0"/>
              <a:t>Recent Hercules developments include GPU capabilities using CUDA.</a:t>
            </a:r>
          </a:p>
          <a:p>
            <a:pPr marL="173038" indent="-173038"/>
            <a:r>
              <a:rPr lang="en-US" sz="1500" dirty="0" smtClean="0"/>
              <a:t>Performance tests for a benchmark 2.8 Hz Chino Hills simulation show near perfect strong and weak scalability on multiple HPC systems including TITAN using GPU.</a:t>
            </a:r>
          </a:p>
          <a:p>
            <a:pPr marL="173038" indent="-173038"/>
            <a:r>
              <a:rPr lang="en-US" sz="1500" dirty="0" smtClean="0"/>
              <a:t>The acceleration ratio of the GPU code with respect to the CPU is of a factor of 2.5x overall. Larger factors are obtained in the specific modules where GPU was implemented.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7603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23865"/>
            <a:ext cx="9144000" cy="5260063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37857" y="1740245"/>
            <a:ext cx="2480650" cy="1647730"/>
          </a:xfrm>
          <a:prstGeom prst="roundRect">
            <a:avLst>
              <a:gd name="adj" fmla="val 11722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</a:t>
            </a:r>
          </a:p>
          <a:p>
            <a:pPr algn="ctr"/>
            <a:r>
              <a:rPr lang="en-US" sz="2400" dirty="0" smtClean="0">
                <a:latin typeface="Helvetica "/>
              </a:rPr>
              <a:t>Simulations</a:t>
            </a:r>
            <a:endParaRPr lang="en-US" sz="2400" dirty="0">
              <a:latin typeface="Helvetica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22622" y="1740245"/>
            <a:ext cx="2503282" cy="1647730"/>
          </a:xfrm>
          <a:prstGeom prst="roundRect">
            <a:avLst>
              <a:gd name="adj" fmla="val 1007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1024</a:t>
            </a:r>
          </a:p>
          <a:p>
            <a:pPr algn="ctr"/>
            <a:r>
              <a:rPr lang="en-US" sz="2400" dirty="0" smtClean="0">
                <a:latin typeface="Helvetica "/>
              </a:rPr>
              <a:t>CPU cores</a:t>
            </a:r>
            <a:endParaRPr lang="en-US" sz="2400" dirty="0">
              <a:latin typeface="Helvetica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22622" y="3487941"/>
            <a:ext cx="2503283" cy="1622078"/>
          </a:xfrm>
          <a:prstGeom prst="roundRect">
            <a:avLst>
              <a:gd name="adj" fmla="val 885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64</a:t>
            </a:r>
          </a:p>
          <a:p>
            <a:pPr algn="ctr"/>
            <a:r>
              <a:rPr lang="en-US" sz="2400" dirty="0" err="1" smtClean="0">
                <a:latin typeface="Helvetica "/>
              </a:rPr>
              <a:t>Nvidia</a:t>
            </a:r>
            <a:r>
              <a:rPr lang="en-US" sz="2400" dirty="0" smtClean="0">
                <a:latin typeface="Helvetica "/>
              </a:rPr>
              <a:t> GPUs</a:t>
            </a:r>
            <a:endParaRPr lang="en-US" sz="2400" dirty="0">
              <a:latin typeface="Helvetica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7857" y="3487941"/>
            <a:ext cx="2480650" cy="1622078"/>
          </a:xfrm>
          <a:prstGeom prst="roundRect">
            <a:avLst>
              <a:gd name="adj" fmla="val 941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64</a:t>
            </a:r>
          </a:p>
          <a:p>
            <a:pPr algn="ctr"/>
            <a:r>
              <a:rPr lang="en-US" sz="2400" dirty="0" smtClean="0">
                <a:latin typeface="Helvetica "/>
              </a:rPr>
              <a:t>Compute Nodes</a:t>
            </a:r>
            <a:endParaRPr lang="en-US" sz="2400" dirty="0">
              <a:latin typeface="Helvetica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49804" y="1734022"/>
            <a:ext cx="2527113" cy="3375997"/>
          </a:xfrm>
          <a:prstGeom prst="roundRect">
            <a:avLst>
              <a:gd name="adj" fmla="val 7352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/>
                </a:solidFill>
                <a:latin typeface="Helvetica "/>
              </a:rPr>
              <a:t>5713</a:t>
            </a:r>
          </a:p>
          <a:p>
            <a:pPr algn="ctr"/>
            <a:r>
              <a:rPr lang="en-US" sz="3200" dirty="0" smtClean="0">
                <a:latin typeface="Helvetica "/>
              </a:rPr>
              <a:t>Titan Core-Hours</a:t>
            </a:r>
            <a:endParaRPr lang="en-US" sz="3200" dirty="0">
              <a:latin typeface="Helvetica 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9428" y="569103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Validation of La Habra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Resource Utilization</a:t>
            </a:r>
            <a:endParaRPr lang="en-US" b="1" dirty="0">
              <a:latin typeface="Helvetica "/>
              <a:cs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15319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118559" y="2180579"/>
            <a:ext cx="1826915" cy="8312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MIRA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Validation of La Habra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Modeling, Simulation and Validation Process</a:t>
            </a:r>
            <a:endParaRPr lang="en-US" b="1" dirty="0">
              <a:latin typeface="Helvetica "/>
              <a:cs typeface="Helvetica 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01457" y="1238271"/>
            <a:ext cx="4283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"/>
                <a:cs typeface="Helvetica "/>
              </a:rPr>
              <a:t>Combination of 3 SCEC Software Platforms (BBP, UCVM, High-F) across multiple HPC systems including TITAN at OLCF and other DOE (Mira) and NSF (Blue Waters) systems</a:t>
            </a:r>
            <a:endParaRPr lang="en-US" sz="1600" dirty="0">
              <a:latin typeface="Helvetica "/>
              <a:cs typeface="Helvetica 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166961" y="4802611"/>
            <a:ext cx="2243846" cy="8312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pPr algn="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Blue Waters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8559" y="4802611"/>
            <a:ext cx="1826915" cy="8312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MIRA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66961" y="1833982"/>
            <a:ext cx="1440135" cy="19048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USC HPC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01457" y="2890703"/>
            <a:ext cx="1603057" cy="15315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1600" b="1" spc="300" dirty="0" smtClean="0">
                <a:solidFill>
                  <a:schemeClr val="accent2">
                    <a:lumMod val="75000"/>
                  </a:schemeClr>
                </a:solidFill>
              </a:rPr>
              <a:t>TITAN</a:t>
            </a:r>
            <a:endParaRPr lang="en-US" sz="1600" b="1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4217" y="2313139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Inversion</a:t>
            </a:r>
            <a:endParaRPr lang="en-US" sz="1100" dirty="0"/>
          </a:p>
        </p:txBody>
      </p:sp>
      <p:sp>
        <p:nvSpPr>
          <p:cNvPr id="5" name="Rounded Rectangle 4"/>
          <p:cNvSpPr/>
          <p:nvPr/>
        </p:nvSpPr>
        <p:spPr>
          <a:xfrm>
            <a:off x="644217" y="312024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Centroid Moment Tensor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2300260" y="2221119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BBP Extended</a:t>
            </a:r>
          </a:p>
          <a:p>
            <a:pPr algn="ctr"/>
            <a:r>
              <a:rPr lang="en-US" sz="1100" dirty="0" smtClean="0"/>
              <a:t>Source Generation</a:t>
            </a:r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2300260" y="300062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Standard Rupture Format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2300260" y="403939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Extended and</a:t>
            </a:r>
            <a:br>
              <a:rPr lang="en-US" sz="1100" dirty="0" smtClean="0"/>
            </a:br>
            <a:r>
              <a:rPr lang="en-US" sz="1100" dirty="0" smtClean="0"/>
              <a:t>Point Source</a:t>
            </a:r>
            <a:br>
              <a:rPr lang="en-US" sz="1100" dirty="0" smtClean="0"/>
            </a:br>
            <a:r>
              <a:rPr lang="en-US" sz="1100" dirty="0" smtClean="0"/>
              <a:t>Models</a:t>
            </a:r>
            <a:endParaRPr lang="en-US" sz="1100" dirty="0"/>
          </a:p>
        </p:txBody>
      </p:sp>
      <p:cxnSp>
        <p:nvCxnSpPr>
          <p:cNvPr id="17" name="Straight Arrow Connector 16"/>
          <p:cNvCxnSpPr>
            <a:stCxn id="4" idx="2"/>
            <a:endCxn id="5" idx="0"/>
          </p:cNvCxnSpPr>
          <p:nvPr/>
        </p:nvCxnSpPr>
        <p:spPr>
          <a:xfrm>
            <a:off x="1230984" y="2889561"/>
            <a:ext cx="0" cy="230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9" name="Elbow Connector 18"/>
          <p:cNvCxnSpPr>
            <a:stCxn id="5" idx="3"/>
            <a:endCxn id="6" idx="1"/>
          </p:cNvCxnSpPr>
          <p:nvPr/>
        </p:nvCxnSpPr>
        <p:spPr>
          <a:xfrm flipV="1">
            <a:off x="1817751" y="2509330"/>
            <a:ext cx="482509" cy="8991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25" name="Straight Arrow Connector 24"/>
          <p:cNvCxnSpPr>
            <a:stCxn id="6" idx="2"/>
            <a:endCxn id="7" idx="0"/>
          </p:cNvCxnSpPr>
          <p:nvPr/>
        </p:nvCxnSpPr>
        <p:spPr>
          <a:xfrm>
            <a:off x="2887029" y="2797541"/>
            <a:ext cx="0" cy="2030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27" name="Straight Arrow Connector 26"/>
          <p:cNvCxnSpPr>
            <a:stCxn id="7" idx="2"/>
            <a:endCxn id="8" idx="0"/>
          </p:cNvCxnSpPr>
          <p:nvPr/>
        </p:nvCxnSpPr>
        <p:spPr>
          <a:xfrm>
            <a:off x="2887027" y="3577044"/>
            <a:ext cx="0" cy="46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31" name="Rounded Rectangle 30"/>
          <p:cNvSpPr/>
          <p:nvPr/>
        </p:nvSpPr>
        <p:spPr>
          <a:xfrm>
            <a:off x="4410807" y="3416976"/>
            <a:ext cx="1173534" cy="7632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/>
              <a:t>Hercules</a:t>
            </a:r>
            <a:br>
              <a:rPr lang="en-US" sz="1300" b="1" dirty="0" smtClean="0"/>
            </a:br>
            <a:r>
              <a:rPr lang="en-US" sz="1200" dirty="0" smtClean="0"/>
              <a:t>(GPU Module)</a:t>
            </a:r>
            <a:endParaRPr lang="en-US" sz="1200" dirty="0"/>
          </a:p>
        </p:txBody>
      </p:sp>
      <p:cxnSp>
        <p:nvCxnSpPr>
          <p:cNvPr id="34" name="Elbow Connector 33"/>
          <p:cNvCxnSpPr>
            <a:stCxn id="46" idx="3"/>
            <a:endCxn id="59" idx="1"/>
          </p:cNvCxnSpPr>
          <p:nvPr/>
        </p:nvCxnSpPr>
        <p:spPr>
          <a:xfrm>
            <a:off x="1820421" y="4327602"/>
            <a:ext cx="479840" cy="88656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6" name="Rounded Rectangle 45"/>
          <p:cNvSpPr/>
          <p:nvPr/>
        </p:nvSpPr>
        <p:spPr>
          <a:xfrm>
            <a:off x="646887" y="4039391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</a:t>
            </a:r>
            <a:endParaRPr lang="en-US" sz="1100" dirty="0"/>
          </a:p>
        </p:txBody>
      </p:sp>
      <p:sp>
        <p:nvSpPr>
          <p:cNvPr id="47" name="Rounded Rectangle 46"/>
          <p:cNvSpPr/>
          <p:nvPr/>
        </p:nvSpPr>
        <p:spPr>
          <a:xfrm>
            <a:off x="646887" y="492595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3D Tomographic</a:t>
            </a:r>
            <a:br>
              <a:rPr lang="en-US" sz="1100" dirty="0" smtClean="0"/>
            </a:br>
            <a:r>
              <a:rPr lang="en-US" sz="1100" dirty="0" smtClean="0"/>
              <a:t>Inversion</a:t>
            </a:r>
            <a:endParaRPr lang="en-US" sz="1100" dirty="0"/>
          </a:p>
        </p:txBody>
      </p:sp>
      <p:sp>
        <p:nvSpPr>
          <p:cNvPr id="49" name="Rounded Rectangle 48"/>
          <p:cNvSpPr/>
          <p:nvPr/>
        </p:nvSpPr>
        <p:spPr>
          <a:xfrm>
            <a:off x="646887" y="583250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CVM-S4.26</a:t>
            </a:r>
            <a:br>
              <a:rPr lang="en-US" sz="1100" dirty="0" smtClean="0"/>
            </a:br>
            <a:r>
              <a:rPr lang="en-US" sz="1100" dirty="0" smtClean="0"/>
              <a:t>Perturbations</a:t>
            </a:r>
            <a:br>
              <a:rPr lang="en-US" sz="1100" dirty="0" smtClean="0"/>
            </a:br>
            <a:r>
              <a:rPr lang="en-US" sz="1100" dirty="0" smtClean="0"/>
              <a:t>3D Grid</a:t>
            </a:r>
            <a:endParaRPr lang="en-US" sz="1100" dirty="0"/>
          </a:p>
        </p:txBody>
      </p:sp>
      <p:cxnSp>
        <p:nvCxnSpPr>
          <p:cNvPr id="52" name="Straight Arrow Connector 51"/>
          <p:cNvCxnSpPr>
            <a:stCxn id="46" idx="2"/>
            <a:endCxn id="47" idx="0"/>
          </p:cNvCxnSpPr>
          <p:nvPr/>
        </p:nvCxnSpPr>
        <p:spPr>
          <a:xfrm>
            <a:off x="1233654" y="4615813"/>
            <a:ext cx="0" cy="310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6" name="Straight Arrow Connector 55"/>
          <p:cNvCxnSpPr>
            <a:stCxn id="47" idx="2"/>
            <a:endCxn id="49" idx="0"/>
          </p:cNvCxnSpPr>
          <p:nvPr/>
        </p:nvCxnSpPr>
        <p:spPr>
          <a:xfrm>
            <a:off x="1233654" y="5502381"/>
            <a:ext cx="0" cy="33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59" name="Rounded Rectangle 58"/>
          <p:cNvSpPr/>
          <p:nvPr/>
        </p:nvSpPr>
        <p:spPr>
          <a:xfrm>
            <a:off x="2300261" y="4925957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UCVM Platform</a:t>
            </a:r>
            <a:endParaRPr lang="en-US" sz="1100" dirty="0"/>
          </a:p>
        </p:txBody>
      </p:sp>
      <p:sp>
        <p:nvSpPr>
          <p:cNvPr id="60" name="Rounded Rectangle 59"/>
          <p:cNvSpPr/>
          <p:nvPr/>
        </p:nvSpPr>
        <p:spPr>
          <a:xfrm>
            <a:off x="2300261" y="583250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</a:t>
            </a:r>
            <a:br>
              <a:rPr lang="en-US" sz="1100" dirty="0" smtClean="0"/>
            </a:br>
            <a:r>
              <a:rPr lang="en-US" sz="1100" dirty="0" smtClean="0"/>
              <a:t>CVM-S4.26</a:t>
            </a:r>
            <a:br>
              <a:rPr lang="en-US" sz="1100" dirty="0" smtClean="0"/>
            </a:br>
            <a:r>
              <a:rPr lang="en-US" sz="1100" dirty="0" err="1" smtClean="0"/>
              <a:t>Etrees</a:t>
            </a:r>
            <a:endParaRPr lang="en-US" sz="1100" dirty="0"/>
          </a:p>
        </p:txBody>
      </p:sp>
      <p:cxnSp>
        <p:nvCxnSpPr>
          <p:cNvPr id="67" name="Straight Arrow Connector 66"/>
          <p:cNvCxnSpPr>
            <a:stCxn id="59" idx="2"/>
            <a:endCxn id="60" idx="0"/>
          </p:cNvCxnSpPr>
          <p:nvPr/>
        </p:nvCxnSpPr>
        <p:spPr>
          <a:xfrm>
            <a:off x="2887029" y="5502380"/>
            <a:ext cx="0" cy="330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72" name="Elbow Connector 71"/>
          <p:cNvCxnSpPr>
            <a:stCxn id="60" idx="3"/>
            <a:endCxn id="31" idx="2"/>
          </p:cNvCxnSpPr>
          <p:nvPr/>
        </p:nvCxnSpPr>
        <p:spPr>
          <a:xfrm flipV="1">
            <a:off x="3473796" y="4180197"/>
            <a:ext cx="1523778" cy="194052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88" name="Rounded Rectangle 87"/>
          <p:cNvSpPr/>
          <p:nvPr/>
        </p:nvSpPr>
        <p:spPr>
          <a:xfrm>
            <a:off x="5960014" y="4275594"/>
            <a:ext cx="1440135" cy="11012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tlCol="0" anchor="b" anchorCtr="0"/>
          <a:lstStyle/>
          <a:p>
            <a:pPr algn="ctr"/>
            <a:r>
              <a:rPr lang="en-US" sz="1100" dirty="0" smtClean="0">
                <a:solidFill>
                  <a:schemeClr val="accent3">
                    <a:lumMod val="75000"/>
                  </a:schemeClr>
                </a:solidFill>
              </a:rPr>
              <a:t>SCEC Data Center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6093314" y="442221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Recorded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cxnSp>
        <p:nvCxnSpPr>
          <p:cNvPr id="90" name="Straight Arrow Connector 89"/>
          <p:cNvCxnSpPr>
            <a:stCxn id="31" idx="3"/>
            <a:endCxn id="103" idx="1"/>
          </p:cNvCxnSpPr>
          <p:nvPr/>
        </p:nvCxnSpPr>
        <p:spPr>
          <a:xfrm>
            <a:off x="5584341" y="3798587"/>
            <a:ext cx="5089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95" name="Elbow Connector 94"/>
          <p:cNvCxnSpPr>
            <a:stCxn id="8" idx="3"/>
            <a:endCxn id="31" idx="1"/>
          </p:cNvCxnSpPr>
          <p:nvPr/>
        </p:nvCxnSpPr>
        <p:spPr>
          <a:xfrm flipV="1">
            <a:off x="3473795" y="3798587"/>
            <a:ext cx="937012" cy="5290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103" name="Rounded Rectangle 102"/>
          <p:cNvSpPr/>
          <p:nvPr/>
        </p:nvSpPr>
        <p:spPr>
          <a:xfrm>
            <a:off x="6093314" y="3510376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Synthetic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sp>
        <p:nvSpPr>
          <p:cNvPr id="108" name="Rounded Rectangle 107"/>
          <p:cNvSpPr/>
          <p:nvPr/>
        </p:nvSpPr>
        <p:spPr>
          <a:xfrm>
            <a:off x="7533449" y="3097006"/>
            <a:ext cx="1505500" cy="29863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Desktop Computer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704101" y="352150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Post-processing</a:t>
            </a:r>
            <a:endParaRPr lang="en-US" sz="1100" dirty="0"/>
          </a:p>
        </p:txBody>
      </p:sp>
      <p:sp>
        <p:nvSpPr>
          <p:cNvPr id="110" name="Rounded Rectangle 109"/>
          <p:cNvSpPr/>
          <p:nvPr/>
        </p:nvSpPr>
        <p:spPr>
          <a:xfrm>
            <a:off x="7704101" y="442221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Validation</a:t>
            </a:r>
            <a:br>
              <a:rPr lang="en-US" sz="1100" dirty="0" smtClean="0"/>
            </a:br>
            <a:r>
              <a:rPr lang="en-US" sz="1100" dirty="0" smtClean="0"/>
              <a:t>(GOF Scores)</a:t>
            </a:r>
            <a:endParaRPr lang="en-US" sz="1100" dirty="0"/>
          </a:p>
        </p:txBody>
      </p:sp>
      <p:sp>
        <p:nvSpPr>
          <p:cNvPr id="111" name="Rounded Rectangle 110"/>
          <p:cNvSpPr/>
          <p:nvPr/>
        </p:nvSpPr>
        <p:spPr>
          <a:xfrm>
            <a:off x="7704101" y="532304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Plotting</a:t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 err="1" smtClean="0"/>
              <a:t>Matlab</a:t>
            </a:r>
            <a:r>
              <a:rPr lang="en-US" sz="1100" dirty="0" smtClean="0"/>
              <a:t> + GMT)</a:t>
            </a:r>
            <a:endParaRPr lang="en-US" sz="1100" dirty="0"/>
          </a:p>
        </p:txBody>
      </p:sp>
      <p:cxnSp>
        <p:nvCxnSpPr>
          <p:cNvPr id="112" name="Straight Arrow Connector 111"/>
          <p:cNvCxnSpPr>
            <a:stCxn id="103" idx="3"/>
            <a:endCxn id="109" idx="1"/>
          </p:cNvCxnSpPr>
          <p:nvPr/>
        </p:nvCxnSpPr>
        <p:spPr>
          <a:xfrm>
            <a:off x="7266848" y="3798587"/>
            <a:ext cx="437253" cy="11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15" name="Straight Arrow Connector 114"/>
          <p:cNvCxnSpPr>
            <a:stCxn id="89" idx="3"/>
            <a:endCxn id="110" idx="1"/>
          </p:cNvCxnSpPr>
          <p:nvPr/>
        </p:nvCxnSpPr>
        <p:spPr>
          <a:xfrm>
            <a:off x="7266848" y="4710421"/>
            <a:ext cx="4372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18" name="Straight Arrow Connector 117"/>
          <p:cNvCxnSpPr>
            <a:stCxn id="109" idx="2"/>
            <a:endCxn id="110" idx="0"/>
          </p:cNvCxnSpPr>
          <p:nvPr/>
        </p:nvCxnSpPr>
        <p:spPr>
          <a:xfrm>
            <a:off x="8290868" y="4097922"/>
            <a:ext cx="0" cy="32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21" name="Straight Arrow Connector 120"/>
          <p:cNvCxnSpPr>
            <a:stCxn id="110" idx="2"/>
            <a:endCxn id="111" idx="0"/>
          </p:cNvCxnSpPr>
          <p:nvPr/>
        </p:nvCxnSpPr>
        <p:spPr>
          <a:xfrm>
            <a:off x="8290868" y="4998632"/>
            <a:ext cx="0" cy="324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3" name="Elbow Connector 52"/>
          <p:cNvCxnSpPr>
            <a:stCxn id="5" idx="2"/>
            <a:endCxn id="8" idx="0"/>
          </p:cNvCxnSpPr>
          <p:nvPr/>
        </p:nvCxnSpPr>
        <p:spPr>
          <a:xfrm rot="16200000" flipH="1">
            <a:off x="1887645" y="3040008"/>
            <a:ext cx="342720" cy="165604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5" name="Elbow Connector 54"/>
          <p:cNvCxnSpPr>
            <a:stCxn id="49" idx="3"/>
            <a:endCxn id="59" idx="1"/>
          </p:cNvCxnSpPr>
          <p:nvPr/>
        </p:nvCxnSpPr>
        <p:spPr>
          <a:xfrm flipV="1">
            <a:off x="1820421" y="5214168"/>
            <a:ext cx="479840" cy="90655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58" name="Rounded Rectangle 57"/>
          <p:cNvSpPr/>
          <p:nvPr/>
        </p:nvSpPr>
        <p:spPr>
          <a:xfrm>
            <a:off x="505339" y="972642"/>
            <a:ext cx="1440135" cy="11012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3">
                    <a:lumMod val="75000"/>
                  </a:schemeClr>
                </a:solidFill>
              </a:rPr>
              <a:t>SCEC Data Center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44216" y="136771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Recorded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cxnSp>
        <p:nvCxnSpPr>
          <p:cNvPr id="63" name="Straight Arrow Connector 62"/>
          <p:cNvCxnSpPr>
            <a:stCxn id="62" idx="2"/>
            <a:endCxn id="4" idx="0"/>
          </p:cNvCxnSpPr>
          <p:nvPr/>
        </p:nvCxnSpPr>
        <p:spPr>
          <a:xfrm>
            <a:off x="1230983" y="1944134"/>
            <a:ext cx="1" cy="369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7372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1387199</TotalTime>
  <Words>3236</Words>
  <Application>Microsoft Macintosh PowerPoint</Application>
  <PresentationFormat>On-screen Show (4:3)</PresentationFormat>
  <Paragraphs>729</Paragraphs>
  <Slides>43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Equation</vt:lpstr>
      <vt:lpstr>Microsoft Word Document</vt:lpstr>
      <vt:lpstr>SCEC Application Performance and Software Development</vt:lpstr>
      <vt:lpstr>SCEC Computational Pathways</vt:lpstr>
      <vt:lpstr>AWP-ODC</vt:lpstr>
      <vt:lpstr>AWP-ODC Weak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Algorithms and Hardware Attributes</vt:lpstr>
      <vt:lpstr>AWP-ODC Communication Approach on Jaguar</vt:lpstr>
      <vt:lpstr>AWP-ODC Communication Approach on Titan</vt:lpstr>
      <vt:lpstr>Topology Tuning on XE6/XK7</vt:lpstr>
      <vt:lpstr>Topology Tuning on Blue Waters</vt:lpstr>
      <vt:lpstr>Topology Tuning on Blue Waters</vt:lpstr>
      <vt:lpstr>Two-layer I/O Model</vt:lpstr>
      <vt:lpstr>Two-layer I/O Model</vt:lpstr>
      <vt:lpstr>Two-layer I/O Model</vt:lpstr>
      <vt:lpstr>Fast X or Fast T</vt:lpstr>
      <vt:lpstr>PowerPoint Presentation</vt:lpstr>
      <vt:lpstr>SEISM-IO: IO Library for Integrated Seismic Modeling</vt:lpstr>
      <vt:lpstr>CPUs/GPUs Co-scheduling</vt:lpstr>
      <vt:lpstr>Post-processing on CPUs: API for Pthreads</vt:lpstr>
      <vt:lpstr>PowerPoint Presentation</vt:lpstr>
      <vt:lpstr>Probabilistic Seismic Hazard Model</vt:lpstr>
      <vt:lpstr>CyberShake Calculations</vt:lpstr>
      <vt:lpstr>CyberShake workflows</vt:lpstr>
      <vt:lpstr>CyberShake Workflows mapped to Pegasus-MPI-Cluster Jobs</vt:lpstr>
      <vt:lpstr>CyberShake Study 14.2 Metrics</vt:lpstr>
      <vt:lpstr>PowerPoint Presentation</vt:lpstr>
      <vt:lpstr>CyberShake SGT Simulations on XK7 vs XE6</vt:lpstr>
      <vt:lpstr>PowerPoint Presentation</vt:lpstr>
      <vt:lpstr>Looking ahead: Extreme Scale Earthquake Problems</vt:lpstr>
      <vt:lpstr>Outer/inner Scale Ratio of  SCEC Computational Requirements</vt:lpstr>
      <vt:lpstr>SCEC Computational Plan 2015-2016</vt:lpstr>
      <vt:lpstr>SCEC Software Development Plan</vt:lpstr>
      <vt:lpstr>Computing at Extreme Scale</vt:lpstr>
      <vt:lpstr>Computing at Extreme Scale</vt:lpstr>
      <vt:lpstr>PowerPoint Presentation</vt:lpstr>
      <vt:lpstr>Computing at Extreme Scale</vt:lpstr>
      <vt:lpstr>Computing at Extreme Scale</vt:lpstr>
      <vt:lpstr>Acknowledgements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Petascale 3-D simulations of strong motion and tomographic seismology </dc:title>
  <dc:creator>Yifeng Cui</dc:creator>
  <cp:lastModifiedBy>Yifeng Cui</cp:lastModifiedBy>
  <cp:revision>521</cp:revision>
  <cp:lastPrinted>2013-11-08T20:37:20Z</cp:lastPrinted>
  <dcterms:created xsi:type="dcterms:W3CDTF">2013-05-08T00:07:10Z</dcterms:created>
  <dcterms:modified xsi:type="dcterms:W3CDTF">2014-07-18T17:35:20Z</dcterms:modified>
</cp:coreProperties>
</file>