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308" r:id="rId5"/>
    <p:sldId id="388" r:id="rId6"/>
    <p:sldId id="399" r:id="rId7"/>
    <p:sldId id="379" r:id="rId8"/>
    <p:sldId id="400" r:id="rId9"/>
    <p:sldId id="401" r:id="rId10"/>
    <p:sldId id="402" r:id="rId11"/>
    <p:sldId id="403" r:id="rId12"/>
    <p:sldId id="380" r:id="rId13"/>
    <p:sldId id="391" r:id="rId14"/>
    <p:sldId id="389" r:id="rId15"/>
    <p:sldId id="381" r:id="rId16"/>
    <p:sldId id="406" r:id="rId17"/>
    <p:sldId id="410" r:id="rId18"/>
    <p:sldId id="390" r:id="rId19"/>
    <p:sldId id="408" r:id="rId20"/>
    <p:sldId id="409" r:id="rId21"/>
    <p:sldId id="384" r:id="rId22"/>
    <p:sldId id="383" r:id="rId23"/>
    <p:sldId id="385" r:id="rId24"/>
    <p:sldId id="393" r:id="rId25"/>
    <p:sldId id="404" r:id="rId26"/>
    <p:sldId id="405" r:id="rId27"/>
    <p:sldId id="392" r:id="rId28"/>
  </p:sldIdLst>
  <p:sldSz cx="14630400" cy="8229600"/>
  <p:notesSz cx="6858000" cy="9144000"/>
  <p:defaultTextStyle>
    <a:defPPr>
      <a:defRPr lang="en-US"/>
    </a:defPPr>
    <a:lvl1pPr marL="0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731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7463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6194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4926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3657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92389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41120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9852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orient="horz" pos="2592">
          <p15:clr>
            <a:srgbClr val="A4A3A4"/>
          </p15:clr>
        </p15:guide>
        <p15:guide id="4" pos="46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2D69"/>
    <a:srgbClr val="FF0000"/>
    <a:srgbClr val="CACACA"/>
    <a:srgbClr val="FFFFFF"/>
    <a:srgbClr val="FFD21C"/>
    <a:srgbClr val="004586"/>
    <a:srgbClr val="3FCDFF"/>
    <a:srgbClr val="FE9648"/>
    <a:srgbClr val="5BFD35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4" autoAdjust="0"/>
    <p:restoredTop sz="86383"/>
  </p:normalViewPr>
  <p:slideViewPr>
    <p:cSldViewPr>
      <p:cViewPr varScale="1">
        <p:scale>
          <a:sx n="92" d="100"/>
          <a:sy n="92" d="100"/>
        </p:scale>
        <p:origin x="408" y="72"/>
      </p:cViewPr>
      <p:guideLst>
        <p:guide pos="3839"/>
        <p:guide orient="horz" pos="2160"/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2748" y="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en-US"/>
              <a:t>11/7/2023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en-US"/>
              <a:t>11/7/2023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548731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1097463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646194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2194926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743657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92389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41120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89852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98" y="246751"/>
            <a:ext cx="1576836" cy="8046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1461516" y="2560321"/>
            <a:ext cx="11707369" cy="1920241"/>
          </a:xfrm>
        </p:spPr>
        <p:txBody>
          <a:bodyPr>
            <a:normAutofit/>
          </a:bodyPr>
          <a:lstStyle>
            <a:lvl1pPr algn="ctr">
              <a:lnSpc>
                <a:spcPts val="6601"/>
              </a:lnSpc>
              <a:defRPr sz="5300" b="1" i="0" cap="none" baseline="0">
                <a:solidFill>
                  <a:srgbClr val="9D171E"/>
                </a:solidFill>
                <a:latin typeface="Times" charset="0"/>
                <a:ea typeface="Times" charset="0"/>
                <a:cs typeface="Times" charset="0"/>
              </a:defRPr>
            </a:lvl1pPr>
          </a:lstStyle>
          <a:p>
            <a:r>
              <a:rPr lang="en-US" dirty="0"/>
              <a:t>Click to Edit Text</a:t>
            </a:r>
          </a:p>
        </p:txBody>
      </p:sp>
      <p:sp>
        <p:nvSpPr>
          <p:cNvPr id="2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1461517" y="4846320"/>
            <a:ext cx="11707368" cy="13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900" baseline="0">
                <a:solidFill>
                  <a:srgbClr val="9D171E"/>
                </a:solidFill>
                <a:latin typeface="Arial" charset="0"/>
                <a:ea typeface="Arial" charset="0"/>
                <a:cs typeface="Arial" charset="0"/>
              </a:defRPr>
            </a:lvl1pPr>
            <a:lvl2pPr marL="54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20" name="Footer Placeholder 19"/>
          <p:cNvSpPr>
            <a:spLocks noGrp="1"/>
          </p:cNvSpPr>
          <p:nvPr userDrawn="1">
            <p:ph type="ftr" sz="quarter" idx="11"/>
          </p:nvPr>
        </p:nvSpPr>
        <p:spPr>
          <a:xfrm>
            <a:off x="9053012" y="7774490"/>
            <a:ext cx="4939046" cy="43815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Statewide California Earthquake Center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3940725" y="9236805"/>
            <a:ext cx="221735" cy="509678"/>
          </a:xfrm>
          <a:prstGeom prst="rect">
            <a:avLst/>
          </a:prstGeom>
          <a:noFill/>
        </p:spPr>
        <p:txBody>
          <a:bodyPr wrap="none" lIns="109746" tIns="54873" rIns="109746" bIns="54873" rtlCol="0">
            <a:spAutoFit/>
          </a:bodyPr>
          <a:lstStyle/>
          <a:p>
            <a:pPr>
              <a:lnSpc>
                <a:spcPct val="90000"/>
              </a:lnSpc>
            </a:pPr>
            <a:endParaRPr lang="en-US" sz="290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49" y="1188720"/>
            <a:ext cx="13902505" cy="64922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11/7/2023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Statewide California Earthquake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3950" y="1188720"/>
            <a:ext cx="6768324" cy="649224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900"/>
            </a:lvl6pPr>
            <a:lvl7pPr>
              <a:defRPr sz="1900" baseline="0"/>
            </a:lvl7pPr>
            <a:lvl8pPr>
              <a:defRPr sz="1900" baseline="0"/>
            </a:lvl8pPr>
            <a:lvl9pPr>
              <a:defRPr sz="19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6932" y="1188720"/>
            <a:ext cx="6749522" cy="649224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2669-E835-224C-A4FB-E230BDF9E72D}" type="datetime1">
              <a:rPr lang="en-US" smtClean="0"/>
              <a:t>11/7/2023</a:t>
            </a:fld>
            <a:endParaRPr lang="bg-BG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Statewide California Earthquake Center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3949" y="1097281"/>
            <a:ext cx="6750032" cy="109728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900" b="0" cap="none" baseline="0">
                <a:solidFill>
                  <a:schemeClr val="tx1">
                    <a:lumMod val="50000"/>
                  </a:schemeClr>
                </a:solidFill>
              </a:defRPr>
            </a:lvl1pPr>
            <a:lvl2pPr marL="548731" indent="0">
              <a:buNone/>
              <a:defRPr sz="2400" b="1"/>
            </a:lvl2pPr>
            <a:lvl3pPr marL="1097463" indent="0">
              <a:buNone/>
              <a:defRPr sz="2200" b="1"/>
            </a:lvl3pPr>
            <a:lvl4pPr marL="1646194" indent="0">
              <a:buNone/>
              <a:defRPr sz="1900" b="1"/>
            </a:lvl4pPr>
            <a:lvl5pPr marL="2194926" indent="0">
              <a:buNone/>
              <a:defRPr sz="1900" b="1"/>
            </a:lvl5pPr>
            <a:lvl6pPr marL="2743657" indent="0">
              <a:buNone/>
              <a:defRPr sz="1900" b="1"/>
            </a:lvl6pPr>
            <a:lvl7pPr marL="3292389" indent="0">
              <a:buNone/>
              <a:defRPr sz="1900" b="1"/>
            </a:lvl7pPr>
            <a:lvl8pPr marL="3841120" indent="0">
              <a:buNone/>
              <a:defRPr sz="1900" b="1"/>
            </a:lvl8pPr>
            <a:lvl9pPr marL="4389852" indent="0">
              <a:buNone/>
              <a:defRPr sz="19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3949" y="2194560"/>
            <a:ext cx="6750032" cy="548640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7516422" y="1097281"/>
            <a:ext cx="6750032" cy="109728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900" b="0" cap="none" baseline="0">
                <a:solidFill>
                  <a:schemeClr val="tx1">
                    <a:lumMod val="50000"/>
                  </a:schemeClr>
                </a:solidFill>
              </a:defRPr>
            </a:lvl1pPr>
            <a:lvl2pPr marL="548731" indent="0">
              <a:buNone/>
              <a:defRPr sz="2400" b="1"/>
            </a:lvl2pPr>
            <a:lvl3pPr marL="1097463" indent="0">
              <a:buNone/>
              <a:defRPr sz="2200" b="1"/>
            </a:lvl3pPr>
            <a:lvl4pPr marL="1646194" indent="0">
              <a:buNone/>
              <a:defRPr sz="1900" b="1"/>
            </a:lvl4pPr>
            <a:lvl5pPr marL="2194926" indent="0">
              <a:buNone/>
              <a:defRPr sz="1900" b="1"/>
            </a:lvl5pPr>
            <a:lvl6pPr marL="2743657" indent="0">
              <a:buNone/>
              <a:defRPr sz="1900" b="1"/>
            </a:lvl6pPr>
            <a:lvl7pPr marL="3292389" indent="0">
              <a:buNone/>
              <a:defRPr sz="1900" b="1"/>
            </a:lvl7pPr>
            <a:lvl8pPr marL="3841120" indent="0">
              <a:buNone/>
              <a:defRPr sz="1900" b="1"/>
            </a:lvl8pPr>
            <a:lvl9pPr marL="4389852" indent="0">
              <a:buNone/>
              <a:defRPr sz="19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16422" y="2194560"/>
            <a:ext cx="6750032" cy="548640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700"/>
            </a:lvl6pPr>
            <a:lvl7pPr>
              <a:defRPr sz="1700"/>
            </a:lvl7pPr>
            <a:lvl8pPr>
              <a:defRPr sz="1700" baseline="0"/>
            </a:lvl8pPr>
            <a:lvl9pPr>
              <a:defRPr sz="17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FF26-A8E4-414A-8E66-6412DFAC93C0}" type="datetime1">
              <a:rPr lang="en-US" smtClean="0"/>
              <a:t>11/7/2023</a:t>
            </a:fld>
            <a:endParaRPr lang="bg-BG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Statewide California Earthquake Center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F229-4F64-DF42-8714-B47E434B5860}" type="datetime1">
              <a:rPr lang="en-US" smtClean="0"/>
              <a:t>11/7/2023</a:t>
            </a:fld>
            <a:endParaRPr lang="bg-B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Statewide California Earthquake Center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C0F0A-C9FE-4240-9713-B9651F67AA84}" type="datetime1">
              <a:rPr lang="en-US" smtClean="0"/>
              <a:t>11/7/2023</a:t>
            </a:fld>
            <a:endParaRPr lang="bg-B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Statewide California Earthquake Center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84" y="2500860"/>
            <a:ext cx="10734194" cy="1967789"/>
          </a:xfrm>
          <a:prstGeom prst="rect">
            <a:avLst/>
          </a:prstGeom>
        </p:spPr>
      </p:pic>
      <p:sp>
        <p:nvSpPr>
          <p:cNvPr id="29" name="Footer Placeholder 19"/>
          <p:cNvSpPr>
            <a:spLocks noGrp="1"/>
          </p:cNvSpPr>
          <p:nvPr>
            <p:ph type="ftr" sz="quarter" idx="11"/>
          </p:nvPr>
        </p:nvSpPr>
        <p:spPr>
          <a:xfrm>
            <a:off x="9235940" y="7735825"/>
            <a:ext cx="4939046" cy="438150"/>
          </a:xfrm>
        </p:spPr>
        <p:txBody>
          <a:bodyPr/>
          <a:lstStyle>
            <a:lvl1pPr>
              <a:defRPr sz="2200" b="1" i="1"/>
            </a:lvl1pPr>
          </a:lstStyle>
          <a:p>
            <a:r>
              <a:rPr lang="en-US" dirty="0" err="1"/>
              <a:t>www.SCEC.org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3949" y="329566"/>
            <a:ext cx="13902505" cy="767714"/>
          </a:xfrm>
          <a:prstGeom prst="rect">
            <a:avLst/>
          </a:prstGeom>
        </p:spPr>
        <p:txBody>
          <a:bodyPr vert="horz" lIns="109746" tIns="54873" rIns="109746" bIns="54873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949" y="1188720"/>
            <a:ext cx="13902505" cy="6492240"/>
          </a:xfrm>
          <a:prstGeom prst="rect">
            <a:avLst/>
          </a:prstGeom>
        </p:spPr>
        <p:txBody>
          <a:bodyPr vert="horz" lIns="109746" tIns="54873" rIns="109746" bIns="54873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2486" y="7945169"/>
            <a:ext cx="1675947" cy="217169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l">
              <a:defRPr sz="1700" i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8D8011A-9C5E-E94F-9F56-DB8DA800CF19}" type="datetime1">
              <a:rPr lang="en-US" smtClean="0"/>
              <a:pPr/>
              <a:t>11/7/2023</a:t>
            </a:fld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077421" y="7945169"/>
            <a:ext cx="1371957" cy="217169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r">
              <a:defRPr sz="17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3"/>
          </p:nvPr>
        </p:nvSpPr>
        <p:spPr>
          <a:xfrm>
            <a:off x="4845678" y="7834678"/>
            <a:ext cx="4939046" cy="438150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ctr">
              <a:defRPr sz="1700" b="1" i="1">
                <a:solidFill>
                  <a:srgbClr val="FFFFFF"/>
                </a:solidFill>
                <a:latin typeface="Times" charset="0"/>
                <a:ea typeface="Times" charset="0"/>
                <a:cs typeface="Times" charset="0"/>
              </a:defRPr>
            </a:lvl1pPr>
          </a:lstStyle>
          <a:p>
            <a:r>
              <a:rPr lang="en-US" dirty="0"/>
              <a:t>Southern California Earthquake Center</a:t>
            </a:r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60" r:id="rId7"/>
  </p:sldLayoutIdLst>
  <p:hf hdr="0"/>
  <p:txStyles>
    <p:titleStyle>
      <a:lvl1pPr algn="ctr" defTabSz="1097463" rtl="0" eaLnBrk="1" latinLnBrk="0" hangingPunct="1">
        <a:lnSpc>
          <a:spcPct val="90000"/>
        </a:lnSpc>
        <a:spcBef>
          <a:spcPct val="0"/>
        </a:spcBef>
        <a:buNone/>
        <a:defRPr sz="5300" b="1" i="1" kern="1200" cap="none" baseline="0">
          <a:solidFill>
            <a:srgbClr val="9D171E"/>
          </a:solidFill>
          <a:latin typeface="Times" charset="0"/>
          <a:ea typeface="Times" charset="0"/>
          <a:cs typeface="Times" charset="0"/>
        </a:defRPr>
      </a:lvl1pPr>
    </p:titleStyle>
    <p:bodyStyle>
      <a:lvl1pPr marL="280082" indent="-270555" algn="l" defTabSz="1097463" rtl="0" eaLnBrk="1" latinLnBrk="0" hangingPunct="1">
        <a:lnSpc>
          <a:spcPct val="100000"/>
        </a:lnSpc>
        <a:spcBef>
          <a:spcPts val="2160"/>
        </a:spcBef>
        <a:buClr>
          <a:schemeClr val="tx1"/>
        </a:buClr>
        <a:buSzPct val="90000"/>
        <a:buFont typeface="Arial" pitchFamily="34" charset="0"/>
        <a:buChar char="•"/>
        <a:tabLst/>
        <a:defRPr sz="34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1pPr>
      <a:lvl2pPr marL="483951" indent="-203870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charset="0"/>
        <a:buChar char="•"/>
        <a:tabLst/>
        <a:defRPr sz="29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2pPr>
      <a:lvl3pPr marL="825003" indent="-222923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4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3pPr>
      <a:lvl4pPr marL="1105084" indent="-228638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2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4pPr>
      <a:lvl5pPr marL="1377545" indent="-226733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2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5pPr>
      <a:lvl6pPr marL="1701067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1975433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799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2524165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731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463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6194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926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657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2389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1120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852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11" Type="http://schemas.openxmlformats.org/officeDocument/2006/relationships/image" Target="../media/image128.svg"/><Relationship Id="rId5" Type="http://schemas.openxmlformats.org/officeDocument/2006/relationships/image" Target="../media/image122.png"/><Relationship Id="rId10" Type="http://schemas.openxmlformats.org/officeDocument/2006/relationships/image" Target="../media/image127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Updates on CyberShake Ground Motion Simulations for Southern California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1517" y="4846320"/>
            <a:ext cx="11707368" cy="170688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Scott Callaghan, Philip J. </a:t>
            </a:r>
            <a:r>
              <a:rPr lang="en-US" dirty="0" err="1"/>
              <a:t>Maechling</a:t>
            </a:r>
            <a:r>
              <a:rPr lang="en-US" dirty="0"/>
              <a:t>, Fabio Silva, Kevin R. Milner, Mei-Hui </a:t>
            </a:r>
            <a:r>
              <a:rPr lang="en-US" dirty="0" err="1"/>
              <a:t>Su</a:t>
            </a:r>
            <a:r>
              <a:rPr lang="en-US" dirty="0"/>
              <a:t>, Christine A. Goulet, Kim B. Olsen, </a:t>
            </a:r>
            <a:r>
              <a:rPr lang="en-US" dirty="0" err="1"/>
              <a:t>Te</a:t>
            </a:r>
            <a:r>
              <a:rPr lang="en-US" dirty="0"/>
              <a:t>-Yang Yeh, Robert W. Graves, Karan </a:t>
            </a:r>
            <a:r>
              <a:rPr lang="en-US" dirty="0" err="1"/>
              <a:t>Vahi</a:t>
            </a:r>
            <a:r>
              <a:rPr lang="en-US" dirty="0"/>
              <a:t>, </a:t>
            </a:r>
            <a:r>
              <a:rPr lang="en-US" dirty="0" err="1"/>
              <a:t>Ewa</a:t>
            </a:r>
            <a:r>
              <a:rPr lang="en-US" dirty="0"/>
              <a:t> </a:t>
            </a:r>
            <a:r>
              <a:rPr lang="en-US" dirty="0" err="1"/>
              <a:t>Deelman</a:t>
            </a:r>
            <a:r>
              <a:rPr lang="en-US" dirty="0"/>
              <a:t>, Albert </a:t>
            </a:r>
            <a:r>
              <a:rPr lang="en-US" dirty="0" err="1"/>
              <a:t>Kottke</a:t>
            </a:r>
            <a:r>
              <a:rPr lang="en-US" dirty="0"/>
              <a:t>, Thomas H. Jordan, and Yehuda Ben-Zion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Statewide California Earthquake Center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76200" y="7086600"/>
            <a:ext cx="3352800" cy="687890"/>
          </a:xfrm>
          <a:prstGeom prst="rect">
            <a:avLst/>
          </a:prstGeom>
        </p:spPr>
        <p:txBody>
          <a:bodyPr vert="horz" lIns="109746" tIns="54873" rIns="109746" bIns="54873" rtlCol="0">
            <a:normAutofit fontScale="92500" lnSpcReduction="10000"/>
          </a:bodyPr>
          <a:lstStyle>
            <a:lvl1pPr marL="0" indent="0" algn="ctr" defTabSz="1097463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  <a:defRPr sz="2900" kern="1200" baseline="0">
                <a:solidFill>
                  <a:srgbClr val="9D171E"/>
                </a:solidFill>
                <a:latin typeface="Arial" charset="0"/>
                <a:ea typeface="Arial" charset="0"/>
                <a:cs typeface="Arial" charset="0"/>
              </a:defRPr>
            </a:lvl1pPr>
            <a:lvl2pPr marL="548731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charset="0"/>
              <a:buNone/>
              <a:tabLst/>
              <a:defRPr sz="2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097463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24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46194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2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194926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2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743657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92389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841120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389852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/>
              <a:t>NGA-W3 meeting</a:t>
            </a:r>
          </a:p>
          <a:p>
            <a:pPr algn="l"/>
            <a:r>
              <a:rPr lang="en-US" sz="2000" dirty="0"/>
              <a:t>Thursday, November 9, 2023</a:t>
            </a:r>
          </a:p>
        </p:txBody>
      </p:sp>
    </p:spTree>
    <p:extLst>
      <p:ext uri="{BB962C8B-B14F-4D97-AF65-F5344CB8AC3E}">
        <p14:creationId xmlns:p14="http://schemas.microsoft.com/office/powerpoint/2010/main" val="1916830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816A9-8937-4F2C-B27E-B5D25429F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Site Velocity Profiles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2A964-9EDC-4AAC-BCA7-7748EB431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11/7/2023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B2A67-0E83-4649-A2AD-49D17B6CE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Statewide California Earthquake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2173D-B5BE-43C4-B236-EDC28C21D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9</a:t>
            </a:fld>
            <a:endParaRPr lang="uk-UA" dirty="0"/>
          </a:p>
        </p:txBody>
      </p:sp>
      <p:pic>
        <p:nvPicPr>
          <p:cNvPr id="7" name="Picture 6" descr="Chart, line chart, histogram&#10;&#10;Description automatically generated">
            <a:extLst>
              <a:ext uri="{FF2B5EF4-FFF2-40B4-BE49-F238E27FC236}">
                <a16:creationId xmlns:a16="http://schemas.microsoft.com/office/drawing/2014/main" id="{620CD4AF-1AB1-4175-9407-878A87E2D5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" t="10185" r="7175" b="7408"/>
          <a:stretch/>
        </p:blipFill>
        <p:spPr>
          <a:xfrm>
            <a:off x="2240052" y="1744184"/>
            <a:ext cx="2487837" cy="2929313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BD76AA3A-B67E-4B47-8DA3-85CC696444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" t="10185" r="7176" b="7408"/>
          <a:stretch/>
        </p:blipFill>
        <p:spPr>
          <a:xfrm>
            <a:off x="4935877" y="1744184"/>
            <a:ext cx="2487837" cy="2952421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9091C8EF-769C-40ED-BC2C-C217525A02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" t="10185" r="7175" b="7408"/>
          <a:stretch/>
        </p:blipFill>
        <p:spPr>
          <a:xfrm>
            <a:off x="7722963" y="1744184"/>
            <a:ext cx="2487837" cy="295223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79EAC9-F3E0-4C3E-BC1B-5F1B39189169}"/>
              </a:ext>
            </a:extLst>
          </p:cNvPr>
          <p:cNvCxnSpPr>
            <a:cxnSpLocks/>
          </p:cNvCxnSpPr>
          <p:nvPr/>
        </p:nvCxnSpPr>
        <p:spPr>
          <a:xfrm flipV="1">
            <a:off x="5126867" y="2775098"/>
            <a:ext cx="2206470" cy="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Chart, line chart&#10;&#10;Description automatically generated">
            <a:extLst>
              <a:ext uri="{FF2B5EF4-FFF2-40B4-BE49-F238E27FC236}">
                <a16:creationId xmlns:a16="http://schemas.microsoft.com/office/drawing/2014/main" id="{DE6CF0D5-C8A6-48C6-AB7D-A0DCAC0028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" t="10185" r="7854" b="7651"/>
          <a:stretch/>
        </p:blipFill>
        <p:spPr>
          <a:xfrm>
            <a:off x="2216151" y="4793908"/>
            <a:ext cx="2462602" cy="2936592"/>
          </a:xfrm>
          <a:prstGeom prst="rect">
            <a:avLst/>
          </a:prstGeom>
        </p:spPr>
      </p:pic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686F6505-0137-42A2-BEE8-A9DF00A228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" t="10185" r="7885" b="7651"/>
          <a:stretch/>
        </p:blipFill>
        <p:spPr>
          <a:xfrm>
            <a:off x="4913053" y="4793908"/>
            <a:ext cx="2487837" cy="2967730"/>
          </a:xfrm>
          <a:prstGeom prst="rect">
            <a:avLst/>
          </a:prstGeom>
        </p:spPr>
      </p:pic>
      <p:pic>
        <p:nvPicPr>
          <p:cNvPr id="16" name="Picture 15" descr="Chart, line chart&#10;&#10;Description automatically generated">
            <a:extLst>
              <a:ext uri="{FF2B5EF4-FFF2-40B4-BE49-F238E27FC236}">
                <a16:creationId xmlns:a16="http://schemas.microsoft.com/office/drawing/2014/main" id="{8A83605F-299F-4652-839F-D9D392F678C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" t="10186" r="7756" b="7900"/>
          <a:stretch/>
        </p:blipFill>
        <p:spPr>
          <a:xfrm>
            <a:off x="7722963" y="4793908"/>
            <a:ext cx="2501991" cy="296773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C279C80-8A61-4FC8-ADA8-F1F0A2A537AC}"/>
              </a:ext>
            </a:extLst>
          </p:cNvPr>
          <p:cNvSpPr txBox="1"/>
          <p:nvPr/>
        </p:nvSpPr>
        <p:spPr>
          <a:xfrm>
            <a:off x="-76200" y="5872270"/>
            <a:ext cx="248783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USC</a:t>
            </a:r>
            <a:br>
              <a:rPr lang="en-US" sz="2400" dirty="0"/>
            </a:br>
            <a:r>
              <a:rPr lang="en-US" sz="2400" dirty="0"/>
              <a:t>(in basin)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B81B54-0E78-4A65-8E31-0B218C0C96AC}"/>
              </a:ext>
            </a:extLst>
          </p:cNvPr>
          <p:cNvSpPr txBox="1"/>
          <p:nvPr/>
        </p:nvSpPr>
        <p:spPr>
          <a:xfrm>
            <a:off x="2209800" y="1305257"/>
            <a:ext cx="262311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CVM-S4.26.M01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076DB2-239D-4A2C-9BCF-02766A420B78}"/>
              </a:ext>
            </a:extLst>
          </p:cNvPr>
          <p:cNvSpPr txBox="1"/>
          <p:nvPr/>
        </p:nvSpPr>
        <p:spPr>
          <a:xfrm>
            <a:off x="4876800" y="1305257"/>
            <a:ext cx="262311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700m taper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3D1A49-FFE2-4A3E-8A53-795B5FA80AF2}"/>
              </a:ext>
            </a:extLst>
          </p:cNvPr>
          <p:cNvSpPr txBox="1"/>
          <p:nvPr/>
        </p:nvSpPr>
        <p:spPr>
          <a:xfrm>
            <a:off x="7924800" y="1305257"/>
            <a:ext cx="221929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Merged taper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E12DAF-CB5E-4B76-AC3D-1D0D5D4180A5}"/>
              </a:ext>
            </a:extLst>
          </p:cNvPr>
          <p:cNvSpPr txBox="1"/>
          <p:nvPr/>
        </p:nvSpPr>
        <p:spPr>
          <a:xfrm>
            <a:off x="-76200" y="2841736"/>
            <a:ext cx="248783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LAPD</a:t>
            </a:r>
            <a:br>
              <a:rPr lang="en-US" sz="2400" dirty="0"/>
            </a:br>
            <a:r>
              <a:rPr lang="en-US" sz="2400" dirty="0"/>
              <a:t>(outside basin)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47FA53A-B187-4092-B0D9-AF67C97E2B11}"/>
              </a:ext>
            </a:extLst>
          </p:cNvPr>
          <p:cNvSpPr txBox="1"/>
          <p:nvPr/>
        </p:nvSpPr>
        <p:spPr>
          <a:xfrm>
            <a:off x="10515600" y="2131874"/>
            <a:ext cx="39337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Taper is selected at all depths to 700m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Vs30: 2573 m/s -&gt; 400 m/s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Z1.0: 0m -&gt; 110m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C17FEEA-D26F-4267-8B77-43D527137FBC}"/>
              </a:ext>
            </a:extLst>
          </p:cNvPr>
          <p:cNvCxnSpPr>
            <a:cxnSpLocks/>
          </p:cNvCxnSpPr>
          <p:nvPr/>
        </p:nvCxnSpPr>
        <p:spPr>
          <a:xfrm flipV="1">
            <a:off x="2439810" y="2764839"/>
            <a:ext cx="2206470" cy="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4DCBCA8-EF65-4BFB-8B8D-6C2C6DC624C2}"/>
              </a:ext>
            </a:extLst>
          </p:cNvPr>
          <p:cNvCxnSpPr>
            <a:cxnSpLocks/>
          </p:cNvCxnSpPr>
          <p:nvPr/>
        </p:nvCxnSpPr>
        <p:spPr>
          <a:xfrm flipV="1">
            <a:off x="7903534" y="2764466"/>
            <a:ext cx="2206470" cy="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6FCBA72-B46E-40FD-B962-67BA3612A7B9}"/>
              </a:ext>
            </a:extLst>
          </p:cNvPr>
          <p:cNvCxnSpPr>
            <a:cxnSpLocks/>
          </p:cNvCxnSpPr>
          <p:nvPr/>
        </p:nvCxnSpPr>
        <p:spPr>
          <a:xfrm flipV="1">
            <a:off x="7896339" y="5812466"/>
            <a:ext cx="2206470" cy="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2A7254F-D45C-42D7-B58D-576BF18F9176}"/>
              </a:ext>
            </a:extLst>
          </p:cNvPr>
          <p:cNvCxnSpPr>
            <a:cxnSpLocks/>
          </p:cNvCxnSpPr>
          <p:nvPr/>
        </p:nvCxnSpPr>
        <p:spPr>
          <a:xfrm flipV="1">
            <a:off x="2404732" y="5791200"/>
            <a:ext cx="2206470" cy="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BB5A0F5-355A-4CA5-B573-EE43E332D24D}"/>
              </a:ext>
            </a:extLst>
          </p:cNvPr>
          <p:cNvCxnSpPr>
            <a:cxnSpLocks/>
          </p:cNvCxnSpPr>
          <p:nvPr/>
        </p:nvCxnSpPr>
        <p:spPr>
          <a:xfrm flipV="1">
            <a:off x="5125312" y="5812466"/>
            <a:ext cx="2206470" cy="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B9D5B128-80F3-47FD-B4DE-FAC734400870}"/>
              </a:ext>
            </a:extLst>
          </p:cNvPr>
          <p:cNvSpPr txBox="1"/>
          <p:nvPr/>
        </p:nvSpPr>
        <p:spPr>
          <a:xfrm>
            <a:off x="10515600" y="5102316"/>
            <a:ext cx="39337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Taper is only selected at surface point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Vs30: 500 m/s -&gt; 500 m/s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Z1.0: 580m -&gt; 580m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3A0C081-E8BF-45BC-9F7E-E5DA4DC3DE53}"/>
              </a:ext>
            </a:extLst>
          </p:cNvPr>
          <p:cNvSpPr/>
          <p:nvPr/>
        </p:nvSpPr>
        <p:spPr>
          <a:xfrm>
            <a:off x="3117536" y="1729989"/>
            <a:ext cx="533400" cy="364582"/>
          </a:xfrm>
          <a:prstGeom prst="ellipse">
            <a:avLst/>
          </a:prstGeom>
          <a:noFill/>
          <a:ln w="3810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8FA513A-5F98-410B-BA76-50369F832140}"/>
              </a:ext>
            </a:extLst>
          </p:cNvPr>
          <p:cNvCxnSpPr>
            <a:cxnSpLocks/>
          </p:cNvCxnSpPr>
          <p:nvPr/>
        </p:nvCxnSpPr>
        <p:spPr>
          <a:xfrm flipV="1">
            <a:off x="3207378" y="2108766"/>
            <a:ext cx="164907" cy="79508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79790B59-A91A-4B08-AD5C-A2C1E944BFC5}"/>
              </a:ext>
            </a:extLst>
          </p:cNvPr>
          <p:cNvSpPr txBox="1"/>
          <p:nvPr/>
        </p:nvSpPr>
        <p:spPr>
          <a:xfrm>
            <a:off x="2517461" y="2872002"/>
            <a:ext cx="164408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~2500 m/s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BA8CD83-2865-42B5-910E-6A319E404A51}"/>
              </a:ext>
            </a:extLst>
          </p:cNvPr>
          <p:cNvSpPr/>
          <p:nvPr/>
        </p:nvSpPr>
        <p:spPr>
          <a:xfrm>
            <a:off x="5065003" y="1669381"/>
            <a:ext cx="533400" cy="364582"/>
          </a:xfrm>
          <a:prstGeom prst="ellipse">
            <a:avLst/>
          </a:prstGeom>
          <a:noFill/>
          <a:ln w="3810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51526FA-4ED0-43C5-8D2F-23A287D7F4A6}"/>
              </a:ext>
            </a:extLst>
          </p:cNvPr>
          <p:cNvSpPr txBox="1"/>
          <p:nvPr/>
        </p:nvSpPr>
        <p:spPr>
          <a:xfrm>
            <a:off x="5161186" y="2848139"/>
            <a:ext cx="164408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~400 m/s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458FF63-162A-4586-91EC-159B2F7F9B44}"/>
              </a:ext>
            </a:extLst>
          </p:cNvPr>
          <p:cNvCxnSpPr>
            <a:cxnSpLocks/>
          </p:cNvCxnSpPr>
          <p:nvPr/>
        </p:nvCxnSpPr>
        <p:spPr>
          <a:xfrm flipH="1" flipV="1">
            <a:off x="5331703" y="2044312"/>
            <a:ext cx="314217" cy="82452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B5388909-CEC7-4363-B1AB-6551B81348EF}"/>
              </a:ext>
            </a:extLst>
          </p:cNvPr>
          <p:cNvSpPr/>
          <p:nvPr/>
        </p:nvSpPr>
        <p:spPr>
          <a:xfrm>
            <a:off x="5108699" y="1813822"/>
            <a:ext cx="2232327" cy="947081"/>
          </a:xfrm>
          <a:prstGeom prst="rect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24229B6-12BB-4AA6-93D9-BF27985AC4D7}"/>
              </a:ext>
            </a:extLst>
          </p:cNvPr>
          <p:cNvSpPr/>
          <p:nvPr/>
        </p:nvSpPr>
        <p:spPr>
          <a:xfrm>
            <a:off x="7391400" y="1981200"/>
            <a:ext cx="437291" cy="593746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7BFA8DF-7CDB-486C-8942-A4E365BBD7A0}"/>
              </a:ext>
            </a:extLst>
          </p:cNvPr>
          <p:cNvSpPr/>
          <p:nvPr/>
        </p:nvSpPr>
        <p:spPr>
          <a:xfrm>
            <a:off x="7890605" y="1813040"/>
            <a:ext cx="2232327" cy="947081"/>
          </a:xfrm>
          <a:prstGeom prst="rect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3E96D65-296F-44FC-8D76-455EC420FDE4}"/>
              </a:ext>
            </a:extLst>
          </p:cNvPr>
          <p:cNvSpPr/>
          <p:nvPr/>
        </p:nvSpPr>
        <p:spPr>
          <a:xfrm>
            <a:off x="2411637" y="4724145"/>
            <a:ext cx="533400" cy="364582"/>
          </a:xfrm>
          <a:prstGeom prst="ellipse">
            <a:avLst/>
          </a:prstGeom>
          <a:noFill/>
          <a:ln w="3810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B3850EC-539E-4066-ADF2-D5B316AA17EA}"/>
              </a:ext>
            </a:extLst>
          </p:cNvPr>
          <p:cNvCxnSpPr>
            <a:cxnSpLocks/>
          </p:cNvCxnSpPr>
          <p:nvPr/>
        </p:nvCxnSpPr>
        <p:spPr>
          <a:xfrm flipH="1" flipV="1">
            <a:off x="2819400" y="5105400"/>
            <a:ext cx="255852" cy="78755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847D36BA-251F-40D5-B1B6-1C6C0F4E13A7}"/>
              </a:ext>
            </a:extLst>
          </p:cNvPr>
          <p:cNvSpPr txBox="1"/>
          <p:nvPr/>
        </p:nvSpPr>
        <p:spPr>
          <a:xfrm>
            <a:off x="2467788" y="5873653"/>
            <a:ext cx="164408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500 m/s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DB74759-A1FE-422D-81D2-2F5AE1A7153B}"/>
              </a:ext>
            </a:extLst>
          </p:cNvPr>
          <p:cNvSpPr/>
          <p:nvPr/>
        </p:nvSpPr>
        <p:spPr>
          <a:xfrm>
            <a:off x="5129361" y="4714884"/>
            <a:ext cx="533400" cy="364582"/>
          </a:xfrm>
          <a:prstGeom prst="ellipse">
            <a:avLst/>
          </a:prstGeom>
          <a:noFill/>
          <a:ln w="3810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F27359E-3019-49AC-9150-F9E783B3DC31}"/>
              </a:ext>
            </a:extLst>
          </p:cNvPr>
          <p:cNvSpPr txBox="1"/>
          <p:nvPr/>
        </p:nvSpPr>
        <p:spPr>
          <a:xfrm>
            <a:off x="5161185" y="5812466"/>
            <a:ext cx="164408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&lt;500 m/s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081FB8C-1A79-42A0-952E-ADC5BC9E5FFC}"/>
              </a:ext>
            </a:extLst>
          </p:cNvPr>
          <p:cNvCxnSpPr>
            <a:cxnSpLocks/>
          </p:cNvCxnSpPr>
          <p:nvPr/>
        </p:nvCxnSpPr>
        <p:spPr>
          <a:xfrm flipH="1" flipV="1">
            <a:off x="5389226" y="5084211"/>
            <a:ext cx="255852" cy="78755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A2745D2F-E921-4E5B-B6AC-C467A6D8C3D2}"/>
              </a:ext>
            </a:extLst>
          </p:cNvPr>
          <p:cNvSpPr/>
          <p:nvPr/>
        </p:nvSpPr>
        <p:spPr>
          <a:xfrm>
            <a:off x="2375343" y="4930169"/>
            <a:ext cx="2232327" cy="861031"/>
          </a:xfrm>
          <a:prstGeom prst="rect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E796C3B-3F8B-4433-B573-79464A2F69D5}"/>
              </a:ext>
            </a:extLst>
          </p:cNvPr>
          <p:cNvSpPr/>
          <p:nvPr/>
        </p:nvSpPr>
        <p:spPr>
          <a:xfrm>
            <a:off x="5108699" y="4876801"/>
            <a:ext cx="2232327" cy="76200"/>
          </a:xfrm>
          <a:prstGeom prst="rect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2AD9553-BBF9-459F-B686-16A47C53F743}"/>
              </a:ext>
            </a:extLst>
          </p:cNvPr>
          <p:cNvSpPr/>
          <p:nvPr/>
        </p:nvSpPr>
        <p:spPr>
          <a:xfrm>
            <a:off x="7912664" y="4876800"/>
            <a:ext cx="2232327" cy="947081"/>
          </a:xfrm>
          <a:prstGeom prst="rect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8" name="Arrow: Right 57">
            <a:extLst>
              <a:ext uri="{FF2B5EF4-FFF2-40B4-BE49-F238E27FC236}">
                <a16:creationId xmlns:a16="http://schemas.microsoft.com/office/drawing/2014/main" id="{1E3F1024-2C79-43AB-B839-D6B063412CD4}"/>
              </a:ext>
            </a:extLst>
          </p:cNvPr>
          <p:cNvSpPr/>
          <p:nvPr/>
        </p:nvSpPr>
        <p:spPr>
          <a:xfrm>
            <a:off x="7432317" y="4769280"/>
            <a:ext cx="437291" cy="314333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FB9AC35F-8A7B-4F71-BF84-ECCBC9556D39}"/>
              </a:ext>
            </a:extLst>
          </p:cNvPr>
          <p:cNvSpPr/>
          <p:nvPr/>
        </p:nvSpPr>
        <p:spPr>
          <a:xfrm>
            <a:off x="4695078" y="5145680"/>
            <a:ext cx="3174530" cy="593746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E3C6235-C793-4A73-BCA8-43B65F8DD47B}"/>
              </a:ext>
            </a:extLst>
          </p:cNvPr>
          <p:cNvCxnSpPr/>
          <p:nvPr/>
        </p:nvCxnSpPr>
        <p:spPr>
          <a:xfrm>
            <a:off x="7918274" y="4947391"/>
            <a:ext cx="22102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84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1" grpId="0"/>
      <p:bldP spid="52" grpId="0" animBg="1"/>
      <p:bldP spid="55" grpId="0"/>
      <p:bldP spid="10" grpId="0" animBg="1"/>
      <p:bldP spid="12" grpId="0" animBg="1"/>
      <p:bldP spid="35" grpId="0" animBg="1"/>
      <p:bldP spid="37" grpId="0" animBg="1"/>
      <p:bldP spid="44" grpId="0"/>
      <p:bldP spid="47" grpId="0" animBg="1"/>
      <p:bldP spid="48" grpId="0"/>
      <p:bldP spid="53" grpId="0" animBg="1"/>
      <p:bldP spid="54" grpId="0" animBg="1"/>
      <p:bldP spid="57" grpId="0" animBg="1"/>
      <p:bldP spid="58" grpId="0" animBg="1"/>
      <p:bldP spid="5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1234A-159D-4A6F-A2AC-78677F9C2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Merged Taper Cross-sections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672E40-9A43-4518-909D-6BAE7927A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11/7/2023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6A872-2873-4762-9F45-B01176653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Statewide California Earthquake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9E0EF-7864-4695-9944-C0896F8B3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10</a:t>
            </a:fld>
            <a:endParaRPr lang="uk-UA" dirty="0"/>
          </a:p>
        </p:txBody>
      </p:sp>
      <p:pic>
        <p:nvPicPr>
          <p:cNvPr id="8" name="Picture 7" descr="Chart, surface chart&#10;&#10;Description automatically generated">
            <a:extLst>
              <a:ext uri="{FF2B5EF4-FFF2-40B4-BE49-F238E27FC236}">
                <a16:creationId xmlns:a16="http://schemas.microsoft.com/office/drawing/2014/main" id="{6AC21FBA-A0FC-4B9D-9637-DC651CA63F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10417" r="7500" b="4166"/>
          <a:stretch/>
        </p:blipFill>
        <p:spPr>
          <a:xfrm>
            <a:off x="1265699" y="1437874"/>
            <a:ext cx="3509670" cy="2877929"/>
          </a:xfrm>
          <a:prstGeom prst="rect">
            <a:avLst/>
          </a:prstGeom>
        </p:spPr>
      </p:pic>
      <p:pic>
        <p:nvPicPr>
          <p:cNvPr id="10" name="Picture 9" descr="Chart, surface chart&#10;&#10;Description automatically generated">
            <a:extLst>
              <a:ext uri="{FF2B5EF4-FFF2-40B4-BE49-F238E27FC236}">
                <a16:creationId xmlns:a16="http://schemas.microsoft.com/office/drawing/2014/main" id="{B7C3147C-61D6-49A4-8DD1-ADCB0EFBAC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10417" r="7500" b="4166"/>
          <a:stretch/>
        </p:blipFill>
        <p:spPr>
          <a:xfrm>
            <a:off x="5321301" y="1443370"/>
            <a:ext cx="3509670" cy="2877930"/>
          </a:xfrm>
          <a:prstGeom prst="rect">
            <a:avLst/>
          </a:prstGeom>
        </p:spPr>
      </p:pic>
      <p:pic>
        <p:nvPicPr>
          <p:cNvPr id="12" name="Picture 11" descr="Chart, surface chart&#10;&#10;Description automatically generated">
            <a:extLst>
              <a:ext uri="{FF2B5EF4-FFF2-40B4-BE49-F238E27FC236}">
                <a16:creationId xmlns:a16="http://schemas.microsoft.com/office/drawing/2014/main" id="{C343DA1D-5C68-443F-ACDF-A8AFF7E2B4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10417" r="8334" b="4166"/>
          <a:stretch/>
        </p:blipFill>
        <p:spPr>
          <a:xfrm>
            <a:off x="9408787" y="1437874"/>
            <a:ext cx="3474573" cy="2877929"/>
          </a:xfrm>
          <a:prstGeom prst="rect">
            <a:avLst/>
          </a:prstGeom>
        </p:spPr>
      </p:pic>
      <p:pic>
        <p:nvPicPr>
          <p:cNvPr id="14" name="Picture 13" descr="Chart, surface chart&#10;&#10;Description automatically generated">
            <a:extLst>
              <a:ext uri="{FF2B5EF4-FFF2-40B4-BE49-F238E27FC236}">
                <a16:creationId xmlns:a16="http://schemas.microsoft.com/office/drawing/2014/main" id="{B2295B69-352B-4336-89DE-0F6B59E604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9599" r="9167" b="4166"/>
          <a:stretch/>
        </p:blipFill>
        <p:spPr>
          <a:xfrm>
            <a:off x="1191062" y="4602480"/>
            <a:ext cx="3553838" cy="2971800"/>
          </a:xfrm>
          <a:prstGeom prst="rect">
            <a:avLst/>
          </a:prstGeom>
        </p:spPr>
      </p:pic>
      <p:pic>
        <p:nvPicPr>
          <p:cNvPr id="16" name="Picture 15" descr="Chart, surface chart&#10;&#10;Description automatically generated">
            <a:extLst>
              <a:ext uri="{FF2B5EF4-FFF2-40B4-BE49-F238E27FC236}">
                <a16:creationId xmlns:a16="http://schemas.microsoft.com/office/drawing/2014/main" id="{BEEF0539-8C74-4F47-A64B-63729B826E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9599" r="8334" b="4166"/>
          <a:stretch/>
        </p:blipFill>
        <p:spPr>
          <a:xfrm>
            <a:off x="5285362" y="4602480"/>
            <a:ext cx="3553838" cy="2971800"/>
          </a:xfrm>
          <a:prstGeom prst="rect">
            <a:avLst/>
          </a:prstGeom>
        </p:spPr>
      </p:pic>
      <p:pic>
        <p:nvPicPr>
          <p:cNvPr id="18" name="Picture 17" descr="Chart, surface chart&#10;&#10;Description automatically generated">
            <a:extLst>
              <a:ext uri="{FF2B5EF4-FFF2-40B4-BE49-F238E27FC236}">
                <a16:creationId xmlns:a16="http://schemas.microsoft.com/office/drawing/2014/main" id="{C8F0D291-F579-4B02-B66C-EB9B8CE624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9599" r="9167" b="4166"/>
          <a:stretch/>
        </p:blipFill>
        <p:spPr>
          <a:xfrm>
            <a:off x="9296400" y="4572000"/>
            <a:ext cx="3567091" cy="30133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DB7A336-9D9D-4F6B-9C3B-376A91DCB255}"/>
              </a:ext>
            </a:extLst>
          </p:cNvPr>
          <p:cNvSpPr txBox="1"/>
          <p:nvPr/>
        </p:nvSpPr>
        <p:spPr>
          <a:xfrm>
            <a:off x="63653" y="2470868"/>
            <a:ext cx="1371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Surface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7AC69F-BA5B-4DF9-AA66-472107562555}"/>
              </a:ext>
            </a:extLst>
          </p:cNvPr>
          <p:cNvSpPr txBox="1"/>
          <p:nvPr/>
        </p:nvSpPr>
        <p:spPr>
          <a:xfrm>
            <a:off x="152400" y="5841310"/>
            <a:ext cx="111763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300m</a:t>
            </a:r>
            <a:br>
              <a:rPr lang="en-US" sz="2400" dirty="0"/>
            </a:br>
            <a:r>
              <a:rPr lang="en-US" sz="2400" dirty="0"/>
              <a:t>depth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ACCD8C-AF33-42A8-A3CD-F04FC9D5DF64}"/>
              </a:ext>
            </a:extLst>
          </p:cNvPr>
          <p:cNvSpPr txBox="1"/>
          <p:nvPr/>
        </p:nvSpPr>
        <p:spPr>
          <a:xfrm>
            <a:off x="1747040" y="1046617"/>
            <a:ext cx="25201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CVM-S4.26.M01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991E81-AA93-4165-A765-04D6266686A9}"/>
              </a:ext>
            </a:extLst>
          </p:cNvPr>
          <p:cNvSpPr txBox="1"/>
          <p:nvPr/>
        </p:nvSpPr>
        <p:spPr>
          <a:xfrm>
            <a:off x="5867400" y="1046617"/>
            <a:ext cx="25201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Merged Taper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2C501C-B597-4361-9126-DD9F32027CA6}"/>
              </a:ext>
            </a:extLst>
          </p:cNvPr>
          <p:cNvSpPr txBox="1"/>
          <p:nvPr/>
        </p:nvSpPr>
        <p:spPr>
          <a:xfrm>
            <a:off x="9976640" y="1046617"/>
            <a:ext cx="25201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% difference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9AC08C-4B18-450D-A3FA-5C9A9E290499}"/>
              </a:ext>
            </a:extLst>
          </p:cNvPr>
          <p:cNvSpPr txBox="1"/>
          <p:nvPr/>
        </p:nvSpPr>
        <p:spPr>
          <a:xfrm>
            <a:off x="1138324" y="426627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500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E6F4CF-E353-4FFC-9637-24EB9909A384}"/>
              </a:ext>
            </a:extLst>
          </p:cNvPr>
          <p:cNvSpPr txBox="1"/>
          <p:nvPr/>
        </p:nvSpPr>
        <p:spPr>
          <a:xfrm>
            <a:off x="2421230" y="42672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1000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D8933F-4F8F-4446-8C31-88816BB3592D}"/>
              </a:ext>
            </a:extLst>
          </p:cNvPr>
          <p:cNvSpPr txBox="1"/>
          <p:nvPr/>
        </p:nvSpPr>
        <p:spPr>
          <a:xfrm>
            <a:off x="4268813" y="4259347"/>
            <a:ext cx="760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2500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E7B2A3-4850-453B-9D40-9D00729C7B6C}"/>
              </a:ext>
            </a:extLst>
          </p:cNvPr>
          <p:cNvSpPr txBox="1"/>
          <p:nvPr/>
        </p:nvSpPr>
        <p:spPr>
          <a:xfrm>
            <a:off x="5181600" y="427412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500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12EC0A-93BF-4A55-838C-FD1A6602B30F}"/>
              </a:ext>
            </a:extLst>
          </p:cNvPr>
          <p:cNvSpPr txBox="1"/>
          <p:nvPr/>
        </p:nvSpPr>
        <p:spPr>
          <a:xfrm>
            <a:off x="6554813" y="427505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1000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10FE62-F3FA-4DE4-871C-7D03B0368F48}"/>
              </a:ext>
            </a:extLst>
          </p:cNvPr>
          <p:cNvSpPr txBox="1"/>
          <p:nvPr/>
        </p:nvSpPr>
        <p:spPr>
          <a:xfrm>
            <a:off x="8307413" y="4267200"/>
            <a:ext cx="760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2500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DD81C84-69FE-427B-8358-0E660EA38B33}"/>
              </a:ext>
            </a:extLst>
          </p:cNvPr>
          <p:cNvSpPr txBox="1"/>
          <p:nvPr/>
        </p:nvSpPr>
        <p:spPr>
          <a:xfrm>
            <a:off x="9126983" y="4274125"/>
            <a:ext cx="931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-100%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DE38BFA-D290-4FB9-8957-A3A3B8F53AF5}"/>
              </a:ext>
            </a:extLst>
          </p:cNvPr>
          <p:cNvSpPr txBox="1"/>
          <p:nvPr/>
        </p:nvSpPr>
        <p:spPr>
          <a:xfrm>
            <a:off x="10744200" y="427412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0%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9E9759E-E3BE-4645-B56A-B01E9B751123}"/>
              </a:ext>
            </a:extLst>
          </p:cNvPr>
          <p:cNvSpPr txBox="1"/>
          <p:nvPr/>
        </p:nvSpPr>
        <p:spPr>
          <a:xfrm>
            <a:off x="12377012" y="4281361"/>
            <a:ext cx="911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100%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A76B11B-E046-49D1-9D13-45F19DD57AE8}"/>
              </a:ext>
            </a:extLst>
          </p:cNvPr>
          <p:cNvSpPr txBox="1"/>
          <p:nvPr/>
        </p:nvSpPr>
        <p:spPr>
          <a:xfrm>
            <a:off x="1141372" y="755072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500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3426B9-49E2-4D3F-8247-D68614656790}"/>
              </a:ext>
            </a:extLst>
          </p:cNvPr>
          <p:cNvSpPr txBox="1"/>
          <p:nvPr/>
        </p:nvSpPr>
        <p:spPr>
          <a:xfrm>
            <a:off x="2424278" y="755165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1000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20AC385-8A4B-4417-81EE-03790FA1DEDD}"/>
              </a:ext>
            </a:extLst>
          </p:cNvPr>
          <p:cNvSpPr txBox="1"/>
          <p:nvPr/>
        </p:nvSpPr>
        <p:spPr>
          <a:xfrm>
            <a:off x="4268813" y="7543800"/>
            <a:ext cx="760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2500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974638-D639-4945-B80E-AB6F7D1ABBDE}"/>
              </a:ext>
            </a:extLst>
          </p:cNvPr>
          <p:cNvSpPr txBox="1"/>
          <p:nvPr/>
        </p:nvSpPr>
        <p:spPr>
          <a:xfrm>
            <a:off x="5137954" y="755072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500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3296F02-9DCF-497E-B53F-6AA3A53D94CC}"/>
              </a:ext>
            </a:extLst>
          </p:cNvPr>
          <p:cNvSpPr txBox="1"/>
          <p:nvPr/>
        </p:nvSpPr>
        <p:spPr>
          <a:xfrm>
            <a:off x="6420860" y="755165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1000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5865053-6325-49CF-B973-5B2795E66DA1}"/>
              </a:ext>
            </a:extLst>
          </p:cNvPr>
          <p:cNvSpPr txBox="1"/>
          <p:nvPr/>
        </p:nvSpPr>
        <p:spPr>
          <a:xfrm>
            <a:off x="8268443" y="7543800"/>
            <a:ext cx="760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2500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AF92D4D-A9F7-4F08-B35A-75A4A8FECC79}"/>
              </a:ext>
            </a:extLst>
          </p:cNvPr>
          <p:cNvSpPr txBox="1"/>
          <p:nvPr/>
        </p:nvSpPr>
        <p:spPr>
          <a:xfrm>
            <a:off x="9094381" y="7548232"/>
            <a:ext cx="931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-100%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FF65E92-D2BA-45FD-960A-6C9F00405185}"/>
              </a:ext>
            </a:extLst>
          </p:cNvPr>
          <p:cNvSpPr txBox="1"/>
          <p:nvPr/>
        </p:nvSpPr>
        <p:spPr>
          <a:xfrm>
            <a:off x="10711598" y="754823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0%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1A4E55D-0A34-43BB-825D-7A3CCB31BDA5}"/>
              </a:ext>
            </a:extLst>
          </p:cNvPr>
          <p:cNvSpPr txBox="1"/>
          <p:nvPr/>
        </p:nvSpPr>
        <p:spPr>
          <a:xfrm>
            <a:off x="12344410" y="7555468"/>
            <a:ext cx="911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100%</a:t>
            </a:r>
          </a:p>
        </p:txBody>
      </p:sp>
    </p:spTree>
    <p:extLst>
      <p:ext uri="{BB962C8B-B14F-4D97-AF65-F5344CB8AC3E}">
        <p14:creationId xmlns:p14="http://schemas.microsoft.com/office/powerpoint/2010/main" val="1080046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5B332-18AB-42A2-A695-78E996933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Updates to Rupture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08B58-29DF-4C60-8ED6-73D79F2E7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New version of GP generator (v5.5.2, same as in latest BBP release)</a:t>
            </a:r>
          </a:p>
          <a:p>
            <a:pPr lvl="1"/>
            <a:r>
              <a:rPr lang="en-US" dirty="0"/>
              <a:t>Reduced correlation between slip and</a:t>
            </a:r>
            <a:br>
              <a:rPr lang="en-US" dirty="0"/>
            </a:br>
            <a:r>
              <a:rPr lang="en-US" dirty="0"/>
              <a:t>risetime</a:t>
            </a:r>
          </a:p>
          <a:p>
            <a:pPr lvl="1"/>
            <a:r>
              <a:rPr lang="en-US" dirty="0"/>
              <a:t>Reduced shallow fault rupture speed</a:t>
            </a:r>
          </a:p>
          <a:p>
            <a:pPr lvl="1"/>
            <a:r>
              <a:rPr lang="en-US" dirty="0"/>
              <a:t>Slightly weaker directivity</a:t>
            </a:r>
          </a:p>
          <a:p>
            <a:pPr lvl="1"/>
            <a:r>
              <a:rPr lang="en-US" dirty="0"/>
              <a:t>Variable strike &amp; dip</a:t>
            </a:r>
          </a:p>
          <a:p>
            <a:pPr lvl="1"/>
            <a:r>
              <a:rPr lang="en-US" dirty="0"/>
              <a:t>Increased energy at 2-3 sec</a:t>
            </a:r>
          </a:p>
          <a:p>
            <a:r>
              <a:rPr lang="en-US" dirty="0"/>
              <a:t>Rupture velocity is no longer fixed</a:t>
            </a:r>
          </a:p>
          <a:p>
            <a:pPr lvl="1"/>
            <a:r>
              <a:rPr lang="en-US" dirty="0"/>
              <a:t>67.5%-87.5% of shear wave velocity</a:t>
            </a:r>
          </a:p>
          <a:p>
            <a:r>
              <a:rPr lang="en-US" dirty="0"/>
              <a:t>Denser </a:t>
            </a:r>
            <a:r>
              <a:rPr lang="en-US" dirty="0" err="1"/>
              <a:t>hypocentral</a:t>
            </a:r>
            <a:r>
              <a:rPr lang="en-US" dirty="0"/>
              <a:t> spacing</a:t>
            </a:r>
          </a:p>
          <a:p>
            <a:pPr lvl="1"/>
            <a:r>
              <a:rPr lang="en-US" dirty="0"/>
              <a:t>4.5 km -&gt; 4 km</a:t>
            </a:r>
          </a:p>
          <a:p>
            <a:pPr lvl="1"/>
            <a:r>
              <a:rPr lang="en-US" dirty="0"/>
              <a:t>~31% increase in rupture variations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21DA4-4C11-45DC-A775-71523C2D8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11/7/2023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614A20-E6A9-41D3-A214-ABF14A33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Statewide California Earthquake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72BB9-64D6-4E4D-B7BB-8DEB22F32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11</a:t>
            </a:fld>
            <a:endParaRPr lang="uk-UA" dirty="0"/>
          </a:p>
        </p:txBody>
      </p:sp>
      <p:pic>
        <p:nvPicPr>
          <p:cNvPr id="8" name="Picture 7" descr="A picture containing map&#10;&#10;Description automatically generated">
            <a:extLst>
              <a:ext uri="{FF2B5EF4-FFF2-40B4-BE49-F238E27FC236}">
                <a16:creationId xmlns:a16="http://schemas.microsoft.com/office/drawing/2014/main" id="{CD956D93-9098-4BB6-9908-E76632D7F6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10000" r="16072" b="30415"/>
          <a:stretch/>
        </p:blipFill>
        <p:spPr>
          <a:xfrm>
            <a:off x="7696200" y="1904341"/>
            <a:ext cx="6624500" cy="2133600"/>
          </a:xfrm>
          <a:prstGeom prst="rect">
            <a:avLst/>
          </a:prstGeom>
        </p:spPr>
      </p:pic>
      <p:pic>
        <p:nvPicPr>
          <p:cNvPr id="10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45876E68-0CC3-4D4F-A955-606C8B99C5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9295" r="16072" b="9681"/>
          <a:stretch/>
        </p:blipFill>
        <p:spPr>
          <a:xfrm>
            <a:off x="7713918" y="4114800"/>
            <a:ext cx="6624503" cy="29013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D951AA-036A-46D7-86B5-BC0B9E692A0D}"/>
              </a:ext>
            </a:extLst>
          </p:cNvPr>
          <p:cNvSpPr txBox="1"/>
          <p:nvPr/>
        </p:nvSpPr>
        <p:spPr>
          <a:xfrm>
            <a:off x="8458200" y="7092503"/>
            <a:ext cx="545742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Slip plot, v3.3.1 from Study 15.4 (top); v5.5.2 from Study 22.12 (bottom)</a:t>
            </a:r>
          </a:p>
        </p:txBody>
      </p:sp>
    </p:spTree>
    <p:extLst>
      <p:ext uri="{BB962C8B-B14F-4D97-AF65-F5344CB8AC3E}">
        <p14:creationId xmlns:p14="http://schemas.microsoft.com/office/powerpoint/2010/main" val="3469395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0513B-6DF2-4F6A-A939-1DA740909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47" y="330918"/>
            <a:ext cx="13902505" cy="767714"/>
          </a:xfrm>
        </p:spPr>
        <p:txBody>
          <a:bodyPr>
            <a:normAutofit fontScale="90000"/>
          </a:bodyPr>
          <a:lstStyle/>
          <a:p>
            <a:r>
              <a:rPr lang="en-US" dirty="0"/>
              <a:t>Rupture Generator Impact on Ground Motions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C720D-30E0-4E7C-8461-ADCB1242D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11/7/2023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D10D0-F8C6-4988-8F9F-19F6B0B38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62C2E-71F1-4CEB-94EF-74C5DC7B8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12</a:t>
            </a:fld>
            <a:endParaRPr lang="uk-U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9E8B8E-CD13-4EC1-AC1D-15DA6DCAAD26}"/>
              </a:ext>
            </a:extLst>
          </p:cNvPr>
          <p:cNvSpPr txBox="1"/>
          <p:nvPr/>
        </p:nvSpPr>
        <p:spPr>
          <a:xfrm>
            <a:off x="304800" y="2851869"/>
            <a:ext cx="1371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WNGC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CE55A5-2065-4AE5-B7B7-39EBCE07309E}"/>
              </a:ext>
            </a:extLst>
          </p:cNvPr>
          <p:cNvSpPr txBox="1"/>
          <p:nvPr/>
        </p:nvSpPr>
        <p:spPr>
          <a:xfrm>
            <a:off x="424659" y="5934096"/>
            <a:ext cx="94694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PAS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2B1B5C-D1D7-4C33-86CF-D943D04D57C6}"/>
              </a:ext>
            </a:extLst>
          </p:cNvPr>
          <p:cNvSpPr txBox="1"/>
          <p:nvPr/>
        </p:nvSpPr>
        <p:spPr>
          <a:xfrm>
            <a:off x="2667001" y="1175468"/>
            <a:ext cx="1371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/>
              <a:t>10 sec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AEDF61-0882-42CB-8235-5005209AD1DB}"/>
              </a:ext>
            </a:extLst>
          </p:cNvPr>
          <p:cNvSpPr txBox="1"/>
          <p:nvPr/>
        </p:nvSpPr>
        <p:spPr>
          <a:xfrm>
            <a:off x="5791201" y="1175468"/>
            <a:ext cx="1371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/>
              <a:t>5 sec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A47983-2EFD-4E5D-81C4-3660D0B5DCF4}"/>
              </a:ext>
            </a:extLst>
          </p:cNvPr>
          <p:cNvSpPr txBox="1"/>
          <p:nvPr/>
        </p:nvSpPr>
        <p:spPr>
          <a:xfrm>
            <a:off x="8839200" y="1175468"/>
            <a:ext cx="1371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/>
              <a:t>3 sec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CFD2A8-9CA0-4393-9A6C-56E4A8B60DBA}"/>
              </a:ext>
            </a:extLst>
          </p:cNvPr>
          <p:cNvSpPr txBox="1"/>
          <p:nvPr/>
        </p:nvSpPr>
        <p:spPr>
          <a:xfrm>
            <a:off x="12115800" y="1175468"/>
            <a:ext cx="1371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/>
              <a:t>2 sec</a:t>
            </a:r>
          </a:p>
        </p:txBody>
      </p:sp>
      <p:pic>
        <p:nvPicPr>
          <p:cNvPr id="7" name="Picture 6" descr="A graph with a line of numbers&#10;&#10;Description automatically generated with medium confidence">
            <a:extLst>
              <a:ext uri="{FF2B5EF4-FFF2-40B4-BE49-F238E27FC236}">
                <a16:creationId xmlns:a16="http://schemas.microsoft.com/office/drawing/2014/main" id="{069329BF-766A-4368-B6E9-45613E3D8D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7"/>
          <a:stretch/>
        </p:blipFill>
        <p:spPr>
          <a:xfrm>
            <a:off x="1602358" y="1676401"/>
            <a:ext cx="3124880" cy="2971798"/>
          </a:xfrm>
          <a:prstGeom prst="rect">
            <a:avLst/>
          </a:prstGeom>
        </p:spPr>
      </p:pic>
      <p:pic>
        <p:nvPicPr>
          <p:cNvPr id="15" name="Picture 14" descr="A graph with a line of colored dots&#10;&#10;Description automatically generated with medium confidence">
            <a:extLst>
              <a:ext uri="{FF2B5EF4-FFF2-40B4-BE49-F238E27FC236}">
                <a16:creationId xmlns:a16="http://schemas.microsoft.com/office/drawing/2014/main" id="{62BC906F-1F2B-4223-8EAF-A361F0DD9E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2"/>
          <a:stretch/>
        </p:blipFill>
        <p:spPr>
          <a:xfrm>
            <a:off x="4762153" y="1676400"/>
            <a:ext cx="3091043" cy="2971799"/>
          </a:xfrm>
          <a:prstGeom prst="rect">
            <a:avLst/>
          </a:prstGeom>
        </p:spPr>
      </p:pic>
      <p:pic>
        <p:nvPicPr>
          <p:cNvPr id="17" name="Picture 16" descr="A graph with a line of colored dots&#10;&#10;Description automatically generated with medium confidence">
            <a:extLst>
              <a:ext uri="{FF2B5EF4-FFF2-40B4-BE49-F238E27FC236}">
                <a16:creationId xmlns:a16="http://schemas.microsoft.com/office/drawing/2014/main" id="{B141DAB0-B083-4101-B319-4C562F9F47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9"/>
          <a:stretch/>
        </p:blipFill>
        <p:spPr>
          <a:xfrm>
            <a:off x="7918066" y="1676401"/>
            <a:ext cx="3089357" cy="2971800"/>
          </a:xfrm>
          <a:prstGeom prst="rect">
            <a:avLst/>
          </a:prstGeom>
        </p:spPr>
      </p:pic>
      <p:pic>
        <p:nvPicPr>
          <p:cNvPr id="19" name="Picture 18" descr="A graph with a line graph&#10;&#10;Description automatically generated with medium confidence">
            <a:extLst>
              <a:ext uri="{FF2B5EF4-FFF2-40B4-BE49-F238E27FC236}">
                <a16:creationId xmlns:a16="http://schemas.microsoft.com/office/drawing/2014/main" id="{A7F1BDAB-9E18-46DE-BCEC-5CF14BE1DD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8"/>
          <a:stretch/>
        </p:blipFill>
        <p:spPr>
          <a:xfrm>
            <a:off x="11097018" y="1676401"/>
            <a:ext cx="3085160" cy="2971800"/>
          </a:xfrm>
          <a:prstGeom prst="rect">
            <a:avLst/>
          </a:prstGeom>
        </p:spPr>
      </p:pic>
      <p:pic>
        <p:nvPicPr>
          <p:cNvPr id="29" name="Picture 28" descr="A graph with numbers and a line of colored dots&#10;&#10;Description automatically generated with medium confidence">
            <a:extLst>
              <a:ext uri="{FF2B5EF4-FFF2-40B4-BE49-F238E27FC236}">
                <a16:creationId xmlns:a16="http://schemas.microsoft.com/office/drawing/2014/main" id="{44CF1A07-5CB9-4151-BC2A-783BA99D4A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2" t="16826" r="66604" b="60351"/>
          <a:stretch/>
        </p:blipFill>
        <p:spPr>
          <a:xfrm>
            <a:off x="240027" y="3756127"/>
            <a:ext cx="1207964" cy="1680233"/>
          </a:xfrm>
          <a:prstGeom prst="rect">
            <a:avLst/>
          </a:prstGeom>
        </p:spPr>
      </p:pic>
      <p:pic>
        <p:nvPicPr>
          <p:cNvPr id="31" name="Picture 30" descr="A graph with a line of colored lines&#10;&#10;Description automatically generated with medium confidence">
            <a:extLst>
              <a:ext uri="{FF2B5EF4-FFF2-40B4-BE49-F238E27FC236}">
                <a16:creationId xmlns:a16="http://schemas.microsoft.com/office/drawing/2014/main" id="{A6258E27-20FB-489C-B793-8A86A9ACA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 t="3157" r="1"/>
          <a:stretch/>
        </p:blipFill>
        <p:spPr>
          <a:xfrm>
            <a:off x="1552981" y="4724399"/>
            <a:ext cx="3163748" cy="2971798"/>
          </a:xfrm>
          <a:prstGeom prst="rect">
            <a:avLst/>
          </a:prstGeom>
        </p:spPr>
      </p:pic>
      <p:pic>
        <p:nvPicPr>
          <p:cNvPr id="33" name="Picture 32" descr="A graph with a line of colored dots&#10;&#10;Description automatically generated with medium confidence">
            <a:extLst>
              <a:ext uri="{FF2B5EF4-FFF2-40B4-BE49-F238E27FC236}">
                <a16:creationId xmlns:a16="http://schemas.microsoft.com/office/drawing/2014/main" id="{CADCDD37-1B9F-45BE-B9A5-A7ADBE96319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1"/>
          <a:stretch/>
        </p:blipFill>
        <p:spPr>
          <a:xfrm>
            <a:off x="4737908" y="4704485"/>
            <a:ext cx="3110084" cy="2991712"/>
          </a:xfrm>
          <a:prstGeom prst="rect">
            <a:avLst/>
          </a:prstGeom>
        </p:spPr>
      </p:pic>
      <p:pic>
        <p:nvPicPr>
          <p:cNvPr id="35" name="Picture 34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9CD625F0-EFD0-43CB-976D-279838ABF3A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"/>
          <a:stretch/>
        </p:blipFill>
        <p:spPr>
          <a:xfrm>
            <a:off x="7952982" y="4758190"/>
            <a:ext cx="3096018" cy="2982059"/>
          </a:xfrm>
          <a:prstGeom prst="rect">
            <a:avLst/>
          </a:prstGeom>
        </p:spPr>
      </p:pic>
      <p:pic>
        <p:nvPicPr>
          <p:cNvPr id="37" name="Picture 36" descr="A graph with a line of colored dots&#10;&#10;Description automatically generated with medium confidence">
            <a:extLst>
              <a:ext uri="{FF2B5EF4-FFF2-40B4-BE49-F238E27FC236}">
                <a16:creationId xmlns:a16="http://schemas.microsoft.com/office/drawing/2014/main" id="{7D5808EC-7AFC-424D-AEEF-FAB3BE681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1"/>
          <a:stretch/>
        </p:blipFill>
        <p:spPr>
          <a:xfrm>
            <a:off x="11125200" y="4804664"/>
            <a:ext cx="3085159" cy="296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665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7B94D-7B17-4CD2-8ED9-600076F0D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Rupture Generator Impact on Hazard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8B1E8-F414-49B9-86B8-311A40F5C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11/8/2023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64FB1-15E6-4BF9-A996-80B42D646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7DEEB-4E0B-4C6E-A5DA-62F27166A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13</a:t>
            </a:fld>
            <a:endParaRPr lang="uk-U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68D908-1E36-44B4-BFE3-1714E151A944}"/>
              </a:ext>
            </a:extLst>
          </p:cNvPr>
          <p:cNvSpPr txBox="1"/>
          <p:nvPr/>
        </p:nvSpPr>
        <p:spPr>
          <a:xfrm>
            <a:off x="152400" y="2884513"/>
            <a:ext cx="1371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WNGC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29FFA5-610C-4572-B7A3-93727A8B1B02}"/>
              </a:ext>
            </a:extLst>
          </p:cNvPr>
          <p:cNvSpPr txBox="1"/>
          <p:nvPr/>
        </p:nvSpPr>
        <p:spPr>
          <a:xfrm>
            <a:off x="272259" y="6162169"/>
            <a:ext cx="94694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PAS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944134-CD0B-4C04-A94E-696520880822}"/>
              </a:ext>
            </a:extLst>
          </p:cNvPr>
          <p:cNvSpPr txBox="1"/>
          <p:nvPr/>
        </p:nvSpPr>
        <p:spPr>
          <a:xfrm>
            <a:off x="2667001" y="1298037"/>
            <a:ext cx="1371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/>
              <a:t>10 sec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548C2B-53DC-4595-B67F-4BED75356AB7}"/>
              </a:ext>
            </a:extLst>
          </p:cNvPr>
          <p:cNvSpPr txBox="1"/>
          <p:nvPr/>
        </p:nvSpPr>
        <p:spPr>
          <a:xfrm>
            <a:off x="5791201" y="1298037"/>
            <a:ext cx="1371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/>
              <a:t>5 sec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6A667B-4612-49F8-A521-3D5048450766}"/>
              </a:ext>
            </a:extLst>
          </p:cNvPr>
          <p:cNvSpPr txBox="1"/>
          <p:nvPr/>
        </p:nvSpPr>
        <p:spPr>
          <a:xfrm>
            <a:off x="8839200" y="1298037"/>
            <a:ext cx="1371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/>
              <a:t>3 sec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D0DDFC-9791-4397-803A-7A0C9F6D3494}"/>
              </a:ext>
            </a:extLst>
          </p:cNvPr>
          <p:cNvSpPr txBox="1"/>
          <p:nvPr/>
        </p:nvSpPr>
        <p:spPr>
          <a:xfrm>
            <a:off x="12115800" y="1298037"/>
            <a:ext cx="1371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/>
              <a:t>2 sec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897EE0A-82BC-4002-9B25-3F2AF56BB63D}"/>
              </a:ext>
            </a:extLst>
          </p:cNvPr>
          <p:cNvSpPr txBox="1"/>
          <p:nvPr/>
        </p:nvSpPr>
        <p:spPr>
          <a:xfrm>
            <a:off x="152400" y="4396470"/>
            <a:ext cx="434340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b="1" dirty="0">
                <a:solidFill>
                  <a:srgbClr val="172D69"/>
                </a:solidFill>
              </a:rPr>
              <a:t>Study 15.4 rupture generator (v3.3.1)</a:t>
            </a:r>
          </a:p>
          <a:p>
            <a:pPr>
              <a:lnSpc>
                <a:spcPct val="90000"/>
              </a:lnSpc>
            </a:pPr>
            <a:r>
              <a:rPr lang="en-US" sz="1800" b="1" dirty="0">
                <a:solidFill>
                  <a:srgbClr val="FF0000"/>
                </a:solidFill>
              </a:rPr>
              <a:t>Study 22.12 rupture generator (v5.5.2)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B562840-D08E-4841-B7E6-A79723D8CE58}"/>
              </a:ext>
            </a:extLst>
          </p:cNvPr>
          <p:cNvSpPr/>
          <p:nvPr/>
        </p:nvSpPr>
        <p:spPr>
          <a:xfrm>
            <a:off x="7391400" y="1920602"/>
            <a:ext cx="457200" cy="228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420D4C9-6C98-4C88-B865-72BAF9CB4622}"/>
              </a:ext>
            </a:extLst>
          </p:cNvPr>
          <p:cNvSpPr/>
          <p:nvPr/>
        </p:nvSpPr>
        <p:spPr>
          <a:xfrm>
            <a:off x="10687866" y="1939653"/>
            <a:ext cx="457200" cy="228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E2BF52E-C00D-48F2-8007-932160368BD8}"/>
              </a:ext>
            </a:extLst>
          </p:cNvPr>
          <p:cNvSpPr/>
          <p:nvPr/>
        </p:nvSpPr>
        <p:spPr>
          <a:xfrm>
            <a:off x="14037854" y="1951903"/>
            <a:ext cx="457200" cy="228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B67F9E4-1BA2-49AE-ABC2-76D98CFD2993}"/>
              </a:ext>
            </a:extLst>
          </p:cNvPr>
          <p:cNvSpPr/>
          <p:nvPr/>
        </p:nvSpPr>
        <p:spPr>
          <a:xfrm>
            <a:off x="14039566" y="5153647"/>
            <a:ext cx="457200" cy="26925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111D4BC-2579-4566-8F1A-C0A01474084B}"/>
              </a:ext>
            </a:extLst>
          </p:cNvPr>
          <p:cNvCxnSpPr/>
          <p:nvPr/>
        </p:nvCxnSpPr>
        <p:spPr>
          <a:xfrm>
            <a:off x="13828304" y="5395239"/>
            <a:ext cx="685800" cy="0"/>
          </a:xfrm>
          <a:prstGeom prst="line">
            <a:avLst/>
          </a:prstGeom>
          <a:ln w="6350">
            <a:solidFill>
              <a:srgbClr val="CAC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F6F6D936-20AD-4EF2-A504-388C65F4EDC0}"/>
              </a:ext>
            </a:extLst>
          </p:cNvPr>
          <p:cNvSpPr/>
          <p:nvPr/>
        </p:nvSpPr>
        <p:spPr>
          <a:xfrm>
            <a:off x="10707464" y="5134943"/>
            <a:ext cx="457200" cy="23749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9CC94E6-8DAA-4932-AACB-6503EB3D4515}"/>
              </a:ext>
            </a:extLst>
          </p:cNvPr>
          <p:cNvCxnSpPr/>
          <p:nvPr/>
        </p:nvCxnSpPr>
        <p:spPr>
          <a:xfrm>
            <a:off x="10500360" y="5372717"/>
            <a:ext cx="685800" cy="0"/>
          </a:xfrm>
          <a:prstGeom prst="line">
            <a:avLst/>
          </a:prstGeom>
          <a:ln w="6350">
            <a:solidFill>
              <a:srgbClr val="CAC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A7198FAA-D881-48E6-979C-CC679F4E7B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4" t="6513" r="11368" b="5390"/>
          <a:stretch/>
        </p:blipFill>
        <p:spPr>
          <a:xfrm>
            <a:off x="4643519" y="1797627"/>
            <a:ext cx="3281281" cy="2567670"/>
          </a:xfrm>
          <a:prstGeom prst="rect">
            <a:avLst/>
          </a:prstGeom>
        </p:spPr>
      </p:pic>
      <p:pic>
        <p:nvPicPr>
          <p:cNvPr id="61" name="Picture 60" descr="A graph with a red and blue line&#10;&#10;Description automatically generated">
            <a:extLst>
              <a:ext uri="{FF2B5EF4-FFF2-40B4-BE49-F238E27FC236}">
                <a16:creationId xmlns:a16="http://schemas.microsoft.com/office/drawing/2014/main" id="{AD0089CC-B0B7-42A4-9231-FD80A1DFF5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6" t="7087" r="10519" b="5709"/>
          <a:stretch/>
        </p:blipFill>
        <p:spPr>
          <a:xfrm>
            <a:off x="7961142" y="1828800"/>
            <a:ext cx="3306127" cy="2551693"/>
          </a:xfrm>
          <a:prstGeom prst="rect">
            <a:avLst/>
          </a:prstGeom>
        </p:spPr>
      </p:pic>
      <p:pic>
        <p:nvPicPr>
          <p:cNvPr id="63" name="Picture 62" descr="A graph with a red line&#10;&#10;Description automatically generated">
            <a:extLst>
              <a:ext uri="{FF2B5EF4-FFF2-40B4-BE49-F238E27FC236}">
                <a16:creationId xmlns:a16="http://schemas.microsoft.com/office/drawing/2014/main" id="{294C4C66-3453-4A68-8C35-CF9DE090F1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0" t="6762" r="11469" b="5975"/>
          <a:stretch/>
        </p:blipFill>
        <p:spPr>
          <a:xfrm>
            <a:off x="11267269" y="1847387"/>
            <a:ext cx="3286931" cy="2519850"/>
          </a:xfrm>
          <a:prstGeom prst="rect">
            <a:avLst/>
          </a:prstGeom>
        </p:spPr>
      </p:pic>
      <p:pic>
        <p:nvPicPr>
          <p:cNvPr id="69" name="Picture 68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15C61D74-3A63-4DD7-A789-60AAAEE62B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" t="7308" r="11525" b="5709"/>
          <a:stretch/>
        </p:blipFill>
        <p:spPr>
          <a:xfrm>
            <a:off x="1409937" y="1807425"/>
            <a:ext cx="3233582" cy="2578907"/>
          </a:xfrm>
          <a:prstGeom prst="rect">
            <a:avLst/>
          </a:prstGeom>
        </p:spPr>
      </p:pic>
      <p:pic>
        <p:nvPicPr>
          <p:cNvPr id="71" name="Picture 70" descr="A graph with a red line&#10;&#10;Description automatically generated">
            <a:extLst>
              <a:ext uri="{FF2B5EF4-FFF2-40B4-BE49-F238E27FC236}">
                <a16:creationId xmlns:a16="http://schemas.microsoft.com/office/drawing/2014/main" id="{6A4605C0-C91F-4750-B10B-B523DE9EFE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8" t="7023" r="11013" b="6079"/>
          <a:stretch/>
        </p:blipFill>
        <p:spPr>
          <a:xfrm>
            <a:off x="1366919" y="5040928"/>
            <a:ext cx="3281281" cy="2633964"/>
          </a:xfrm>
          <a:prstGeom prst="rect">
            <a:avLst/>
          </a:prstGeom>
        </p:spPr>
      </p:pic>
      <p:pic>
        <p:nvPicPr>
          <p:cNvPr id="73" name="Picture 72" descr="A graph with a red line&#10;&#10;Description automatically generated">
            <a:extLst>
              <a:ext uri="{FF2B5EF4-FFF2-40B4-BE49-F238E27FC236}">
                <a16:creationId xmlns:a16="http://schemas.microsoft.com/office/drawing/2014/main" id="{400724D2-31C2-4D3C-8C97-6A8172C4FA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8" t="6852" r="11468" b="5871"/>
          <a:stretch/>
        </p:blipFill>
        <p:spPr>
          <a:xfrm>
            <a:off x="4605141" y="5016684"/>
            <a:ext cx="3319659" cy="2658208"/>
          </a:xfrm>
          <a:prstGeom prst="rect">
            <a:avLst/>
          </a:prstGeom>
        </p:spPr>
      </p:pic>
      <p:pic>
        <p:nvPicPr>
          <p:cNvPr id="75" name="Picture 74" descr="A graph with a red line&#10;&#10;Description automatically generated">
            <a:extLst>
              <a:ext uri="{FF2B5EF4-FFF2-40B4-BE49-F238E27FC236}">
                <a16:creationId xmlns:a16="http://schemas.microsoft.com/office/drawing/2014/main" id="{23B3E1CF-349A-404A-A7C1-DB2AA09439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9" t="7046" r="10097" b="5512"/>
          <a:stretch/>
        </p:blipFill>
        <p:spPr>
          <a:xfrm>
            <a:off x="7982130" y="5054194"/>
            <a:ext cx="3306127" cy="2620695"/>
          </a:xfrm>
          <a:prstGeom prst="rect">
            <a:avLst/>
          </a:prstGeom>
        </p:spPr>
      </p:pic>
      <p:pic>
        <p:nvPicPr>
          <p:cNvPr id="77" name="Picture 76" descr="A graph with a red line&#10;&#10;Description automatically generated">
            <a:extLst>
              <a:ext uri="{FF2B5EF4-FFF2-40B4-BE49-F238E27FC236}">
                <a16:creationId xmlns:a16="http://schemas.microsoft.com/office/drawing/2014/main" id="{B6DE2781-B1A9-48B7-A150-CEC153FFC16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4" t="6172" r="11107" b="6172"/>
          <a:stretch/>
        </p:blipFill>
        <p:spPr>
          <a:xfrm>
            <a:off x="11201401" y="5040928"/>
            <a:ext cx="3352800" cy="262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414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3124E-760E-434B-AA2A-F9A4EEB0B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Study 22.12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78FB1-BAD8-4C1E-9EBB-F83EE1F7D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335 sites around SoCal</a:t>
            </a:r>
          </a:p>
          <a:p>
            <a:r>
              <a:rPr lang="en-US" dirty="0"/>
              <a:t>Study performed over 76 days</a:t>
            </a:r>
          </a:p>
          <a:p>
            <a:r>
              <a:rPr lang="en-US" dirty="0"/>
              <a:t>772,000 node-</a:t>
            </a:r>
            <a:r>
              <a:rPr lang="en-US" dirty="0" err="1"/>
              <a:t>hrs</a:t>
            </a:r>
            <a:r>
              <a:rPr lang="en-US" dirty="0"/>
              <a:t> on OLCF </a:t>
            </a:r>
            <a:r>
              <a:rPr lang="en-US" i="1" dirty="0"/>
              <a:t>Summit</a:t>
            </a:r>
            <a:endParaRPr lang="en-US" dirty="0"/>
          </a:p>
          <a:p>
            <a:pPr lvl="1"/>
            <a:r>
              <a:rPr lang="en-US" dirty="0"/>
              <a:t>Averaged 422 nodes</a:t>
            </a:r>
          </a:p>
          <a:p>
            <a:pPr lvl="1"/>
            <a:r>
              <a:rPr lang="en-US" dirty="0"/>
              <a:t>Max of 3382 (73% of </a:t>
            </a:r>
            <a:r>
              <a:rPr lang="en-US" i="1" dirty="0"/>
              <a:t>Summit</a:t>
            </a:r>
            <a:r>
              <a:rPr lang="en-US" dirty="0"/>
              <a:t>)</a:t>
            </a:r>
          </a:p>
          <a:p>
            <a:r>
              <a:rPr lang="en-US" dirty="0"/>
              <a:t>Managed ~2.5 PB of data</a:t>
            </a:r>
          </a:p>
          <a:p>
            <a:r>
              <a:rPr lang="en-US" dirty="0"/>
              <a:t>74 TB of data staged back to archival storage</a:t>
            </a:r>
          </a:p>
          <a:p>
            <a:pPr lvl="1"/>
            <a:r>
              <a:rPr lang="en-US" dirty="0"/>
              <a:t>420 million two-component low-frequency and broadband seismograms</a:t>
            </a:r>
          </a:p>
          <a:p>
            <a:pPr lvl="1"/>
            <a:r>
              <a:rPr lang="en-US" dirty="0"/>
              <a:t>83 billion intensity measures and durations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76F4B-0A55-41FC-A3EB-DF99DA50B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11/7/2023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97A04-0ED2-4ED6-A613-869B14765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Statewide California Earthquake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1D8AA-EB81-4C76-B0E0-2B8385EB9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14</a:t>
            </a:fld>
            <a:endParaRPr lang="uk-UA" dirty="0"/>
          </a:p>
        </p:txBody>
      </p:sp>
      <p:pic>
        <p:nvPicPr>
          <p:cNvPr id="8" name="Picture 7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B37D0AAB-18BA-425B-9C83-91EE59F64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675" y="1561114"/>
            <a:ext cx="6655879" cy="34680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A629F3-700C-42E5-A2C9-1729BF5F2C62}"/>
              </a:ext>
            </a:extLst>
          </p:cNvPr>
          <p:cNvSpPr txBox="1"/>
          <p:nvPr/>
        </p:nvSpPr>
        <p:spPr>
          <a:xfrm>
            <a:off x="9448800" y="5061668"/>
            <a:ext cx="30480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Study 22.12 site map</a:t>
            </a:r>
          </a:p>
        </p:txBody>
      </p:sp>
    </p:spTree>
    <p:extLst>
      <p:ext uri="{BB962C8B-B14F-4D97-AF65-F5344CB8AC3E}">
        <p14:creationId xmlns:p14="http://schemas.microsoft.com/office/powerpoint/2010/main" val="3690146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69F9D180-BA35-4B54-929E-5C32DB2859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9" r="5249" b="5442"/>
          <a:stretch/>
        </p:blipFill>
        <p:spPr>
          <a:xfrm>
            <a:off x="272534" y="1084218"/>
            <a:ext cx="1853059" cy="21072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BED8B1-6656-4B96-A969-8C089F4D2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Change in Hazard, non-basin sites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74C0B-107A-4EAF-91BF-A13955B6C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11/7/2023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F64DF-F8FB-494B-9C67-82C8A1CBF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05218-216B-441F-8D7A-1E9EAD2D6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15</a:t>
            </a:fld>
            <a:endParaRPr lang="uk-UA" dirty="0"/>
          </a:p>
        </p:txBody>
      </p:sp>
      <p:pic>
        <p:nvPicPr>
          <p:cNvPr id="8" name="Picture 7" descr="A map of land with red and yellow lines&#10;&#10;Description automatically generated">
            <a:extLst>
              <a:ext uri="{FF2B5EF4-FFF2-40B4-BE49-F238E27FC236}">
                <a16:creationId xmlns:a16="http://schemas.microsoft.com/office/drawing/2014/main" id="{D98C322E-1CE8-4637-BB13-F6FF68873E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6" t="31482" r="13881" b="11111"/>
          <a:stretch/>
        </p:blipFill>
        <p:spPr>
          <a:xfrm>
            <a:off x="7239000" y="3525328"/>
            <a:ext cx="7391400" cy="4323272"/>
          </a:xfrm>
          <a:prstGeom prst="rect">
            <a:avLst/>
          </a:prstGeom>
        </p:spPr>
      </p:pic>
      <p:pic>
        <p:nvPicPr>
          <p:cNvPr id="15" name="Picture 14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5B93B2EA-CC06-4758-BB44-46EE78841A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5" r="6019" b="7408"/>
          <a:stretch/>
        </p:blipFill>
        <p:spPr>
          <a:xfrm>
            <a:off x="2057400" y="1140862"/>
            <a:ext cx="1841685" cy="2018595"/>
          </a:xfrm>
          <a:prstGeom prst="rect">
            <a:avLst/>
          </a:prstGeom>
        </p:spPr>
      </p:pic>
      <p:pic>
        <p:nvPicPr>
          <p:cNvPr id="17" name="Picture 16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FB93893C-04C7-42C4-8674-0CB36786A7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3" t="6249" r="6249" b="15618"/>
          <a:stretch/>
        </p:blipFill>
        <p:spPr>
          <a:xfrm>
            <a:off x="3886812" y="1162981"/>
            <a:ext cx="2209188" cy="19964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4E81E7-2720-47F9-BA2E-F28CA80772AD}"/>
              </a:ext>
            </a:extLst>
          </p:cNvPr>
          <p:cNvSpPr txBox="1"/>
          <p:nvPr/>
        </p:nvSpPr>
        <p:spPr>
          <a:xfrm>
            <a:off x="5088939" y="1160114"/>
            <a:ext cx="102291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LAPD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6460BE8-9E77-4B59-B07B-CAB5DE3786F4}"/>
              </a:ext>
            </a:extLst>
          </p:cNvPr>
          <p:cNvSpPr/>
          <p:nvPr/>
        </p:nvSpPr>
        <p:spPr>
          <a:xfrm>
            <a:off x="179580" y="1089372"/>
            <a:ext cx="6101134" cy="2120507"/>
          </a:xfrm>
          <a:prstGeom prst="round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4" name="Picture 23" descr="A graph with lines and numbers&#10;&#10;Description automatically generated with medium confidence">
            <a:extLst>
              <a:ext uri="{FF2B5EF4-FFF2-40B4-BE49-F238E27FC236}">
                <a16:creationId xmlns:a16="http://schemas.microsoft.com/office/drawing/2014/main" id="{4837567E-4F9A-489F-8958-613975E2D3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4" r="7176" b="8033"/>
          <a:stretch/>
        </p:blipFill>
        <p:spPr>
          <a:xfrm>
            <a:off x="281652" y="3352800"/>
            <a:ext cx="1798937" cy="1981199"/>
          </a:xfrm>
          <a:prstGeom prst="rect">
            <a:avLst/>
          </a:prstGeom>
        </p:spPr>
      </p:pic>
      <p:pic>
        <p:nvPicPr>
          <p:cNvPr id="26" name="Picture 25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F095D857-41CA-416B-80FE-F4A757F9594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4" r="7389" b="8033"/>
          <a:stretch/>
        </p:blipFill>
        <p:spPr>
          <a:xfrm>
            <a:off x="2057400" y="3372134"/>
            <a:ext cx="1777294" cy="1961866"/>
          </a:xfrm>
          <a:prstGeom prst="rect">
            <a:avLst/>
          </a:prstGeom>
        </p:spPr>
      </p:pic>
      <p:pic>
        <p:nvPicPr>
          <p:cNvPr id="28" name="Picture 27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F890DC09-614A-459B-A84C-1D6211507A2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" t="6249" r="6250" b="15268"/>
          <a:stretch/>
        </p:blipFill>
        <p:spPr>
          <a:xfrm>
            <a:off x="3886200" y="3360210"/>
            <a:ext cx="2181403" cy="19737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D57B0D-1099-4C6E-8B99-8D0BCB9CF19E}"/>
              </a:ext>
            </a:extLst>
          </p:cNvPr>
          <p:cNvSpPr txBox="1"/>
          <p:nvPr/>
        </p:nvSpPr>
        <p:spPr>
          <a:xfrm>
            <a:off x="5199974" y="3366421"/>
            <a:ext cx="102291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s035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E1CFEBD-05F1-4BA5-86A7-A197C538BC6B}"/>
              </a:ext>
            </a:extLst>
          </p:cNvPr>
          <p:cNvSpPr/>
          <p:nvPr/>
        </p:nvSpPr>
        <p:spPr>
          <a:xfrm>
            <a:off x="179580" y="3263316"/>
            <a:ext cx="6101134" cy="2193403"/>
          </a:xfrm>
          <a:prstGeom prst="round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2" name="Picture 31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8D16A964-40DC-443E-AAB3-B0C9C7D7716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5" r="7389" b="7408"/>
          <a:stretch/>
        </p:blipFill>
        <p:spPr>
          <a:xfrm>
            <a:off x="2055489" y="5608286"/>
            <a:ext cx="1811900" cy="2015338"/>
          </a:xfrm>
          <a:prstGeom prst="rect">
            <a:avLst/>
          </a:prstGeom>
        </p:spPr>
      </p:pic>
      <p:pic>
        <p:nvPicPr>
          <p:cNvPr id="30" name="Picture 29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5CC49AF8-5959-4E20-8E63-0D9DFE3F76D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5" r="6574" b="7408"/>
          <a:stretch/>
        </p:blipFill>
        <p:spPr>
          <a:xfrm>
            <a:off x="272486" y="5594919"/>
            <a:ext cx="1859821" cy="2050593"/>
          </a:xfrm>
          <a:prstGeom prst="rect">
            <a:avLst/>
          </a:prstGeom>
        </p:spPr>
      </p:pic>
      <p:pic>
        <p:nvPicPr>
          <p:cNvPr id="34" name="Picture 33" descr="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3776E2A2-E49D-4956-A3D3-D766298A2EF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" t="6249" r="7034" b="15554"/>
          <a:stretch/>
        </p:blipFill>
        <p:spPr>
          <a:xfrm>
            <a:off x="3899848" y="5630174"/>
            <a:ext cx="2216409" cy="2015337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D0770D5-B2D3-4560-92B8-BCAA9FE1509B}"/>
              </a:ext>
            </a:extLst>
          </p:cNvPr>
          <p:cNvSpPr/>
          <p:nvPr/>
        </p:nvSpPr>
        <p:spPr>
          <a:xfrm>
            <a:off x="179579" y="5521656"/>
            <a:ext cx="6101135" cy="2275774"/>
          </a:xfrm>
          <a:prstGeom prst="round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E0102-969B-4F4F-84AB-382A43D34948}"/>
              </a:ext>
            </a:extLst>
          </p:cNvPr>
          <p:cNvSpPr txBox="1"/>
          <p:nvPr/>
        </p:nvSpPr>
        <p:spPr>
          <a:xfrm>
            <a:off x="5170631" y="5678198"/>
            <a:ext cx="102291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s764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3BC6BD9-DDEC-4AB3-89E4-9C00CD87B2EB}"/>
              </a:ext>
            </a:extLst>
          </p:cNvPr>
          <p:cNvSpPr/>
          <p:nvPr/>
        </p:nvSpPr>
        <p:spPr>
          <a:xfrm>
            <a:off x="10032674" y="4639063"/>
            <a:ext cx="228600" cy="228600"/>
          </a:xfrm>
          <a:prstGeom prst="ellipse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5811E52-1452-4BFB-A4E7-9196C2425CE0}"/>
              </a:ext>
            </a:extLst>
          </p:cNvPr>
          <p:cNvCxnSpPr>
            <a:cxnSpLocks/>
            <a:stCxn id="35" idx="1"/>
            <a:endCxn id="20" idx="3"/>
          </p:cNvCxnSpPr>
          <p:nvPr/>
        </p:nvCxnSpPr>
        <p:spPr>
          <a:xfrm flipH="1" flipV="1">
            <a:off x="6280714" y="2149626"/>
            <a:ext cx="3785438" cy="2522915"/>
          </a:xfrm>
          <a:prstGeom prst="straightConnector1">
            <a:avLst/>
          </a:prstGeom>
          <a:ln w="38100">
            <a:solidFill>
              <a:srgbClr val="FF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98E98903-FBDA-4899-9A22-6E43526D9ADF}"/>
              </a:ext>
            </a:extLst>
          </p:cNvPr>
          <p:cNvSpPr/>
          <p:nvPr/>
        </p:nvSpPr>
        <p:spPr>
          <a:xfrm>
            <a:off x="8744397" y="4205841"/>
            <a:ext cx="228600" cy="228600"/>
          </a:xfrm>
          <a:prstGeom prst="ellipse">
            <a:avLst/>
          </a:prstGeom>
          <a:noFill/>
          <a:ln w="50800">
            <a:solidFill>
              <a:srgbClr val="5BFD35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2B1E5FB-ADC9-425C-91D5-D8D1AD611BFF}"/>
              </a:ext>
            </a:extLst>
          </p:cNvPr>
          <p:cNvCxnSpPr>
            <a:cxnSpLocks/>
            <a:stCxn id="38" idx="2"/>
            <a:endCxn id="21" idx="3"/>
          </p:cNvCxnSpPr>
          <p:nvPr/>
        </p:nvCxnSpPr>
        <p:spPr>
          <a:xfrm flipH="1">
            <a:off x="6280714" y="4320141"/>
            <a:ext cx="2463683" cy="39877"/>
          </a:xfrm>
          <a:prstGeom prst="straightConnector1">
            <a:avLst/>
          </a:prstGeom>
          <a:ln w="38100">
            <a:solidFill>
              <a:srgbClr val="5BFD3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4DDE8C12-7CD8-4E1D-AA42-F0D4517E965B}"/>
              </a:ext>
            </a:extLst>
          </p:cNvPr>
          <p:cNvSpPr/>
          <p:nvPr/>
        </p:nvSpPr>
        <p:spPr>
          <a:xfrm>
            <a:off x="11410071" y="6728985"/>
            <a:ext cx="228600" cy="228600"/>
          </a:xfrm>
          <a:prstGeom prst="ellipse">
            <a:avLst/>
          </a:prstGeom>
          <a:noFill/>
          <a:ln w="50800">
            <a:solidFill>
              <a:srgbClr val="3FCD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F4B0F3B-A999-47D4-9D29-3EEC18F01559}"/>
              </a:ext>
            </a:extLst>
          </p:cNvPr>
          <p:cNvCxnSpPr>
            <a:stCxn id="41" idx="2"/>
            <a:endCxn id="22" idx="3"/>
          </p:cNvCxnSpPr>
          <p:nvPr/>
        </p:nvCxnSpPr>
        <p:spPr>
          <a:xfrm flipH="1" flipV="1">
            <a:off x="6280714" y="6659543"/>
            <a:ext cx="5129357" cy="183742"/>
          </a:xfrm>
          <a:prstGeom prst="straightConnector1">
            <a:avLst/>
          </a:prstGeom>
          <a:ln w="38100">
            <a:solidFill>
              <a:srgbClr val="3FCD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573B6B9-2E27-4899-926E-691854E05523}"/>
              </a:ext>
            </a:extLst>
          </p:cNvPr>
          <p:cNvSpPr/>
          <p:nvPr/>
        </p:nvSpPr>
        <p:spPr>
          <a:xfrm>
            <a:off x="8376866" y="1038729"/>
            <a:ext cx="6101134" cy="2120507"/>
          </a:xfrm>
          <a:prstGeom prst="round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7" name="Picture 46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9894EFCF-38C1-4CB3-B8B0-D6D1C9D3072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5" r="7330" b="7363"/>
          <a:stretch/>
        </p:blipFill>
        <p:spPr>
          <a:xfrm>
            <a:off x="8519491" y="1138979"/>
            <a:ext cx="1741783" cy="1937138"/>
          </a:xfrm>
          <a:prstGeom prst="rect">
            <a:avLst/>
          </a:prstGeom>
        </p:spPr>
      </p:pic>
      <p:pic>
        <p:nvPicPr>
          <p:cNvPr id="49" name="Picture 48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D88237D9-5CE0-4386-9FED-AE0A397D1FF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5" r="6890" b="7363"/>
          <a:stretch/>
        </p:blipFill>
        <p:spPr>
          <a:xfrm>
            <a:off x="10363538" y="1130805"/>
            <a:ext cx="1752262" cy="1939593"/>
          </a:xfrm>
          <a:prstGeom prst="rect">
            <a:avLst/>
          </a:prstGeom>
        </p:spPr>
      </p:pic>
      <p:pic>
        <p:nvPicPr>
          <p:cNvPr id="51" name="Picture 50" descr="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44D609C8-7269-4F47-B10D-A0F2FB4AF03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6250" r="6346" b="15214"/>
          <a:stretch/>
        </p:blipFill>
        <p:spPr>
          <a:xfrm>
            <a:off x="12187029" y="1130805"/>
            <a:ext cx="2138571" cy="19279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6FE4EC-BAEE-4AAF-9263-A8EA740356DD}"/>
              </a:ext>
            </a:extLst>
          </p:cNvPr>
          <p:cNvSpPr txBox="1"/>
          <p:nvPr/>
        </p:nvSpPr>
        <p:spPr>
          <a:xfrm>
            <a:off x="13490701" y="1138979"/>
            <a:ext cx="102291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s211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82150CB-5547-4C50-BABA-297EAAE0E4D3}"/>
              </a:ext>
            </a:extLst>
          </p:cNvPr>
          <p:cNvSpPr/>
          <p:nvPr/>
        </p:nvSpPr>
        <p:spPr>
          <a:xfrm>
            <a:off x="9670424" y="4173611"/>
            <a:ext cx="228600" cy="228600"/>
          </a:xfrm>
          <a:prstGeom prst="ellipse">
            <a:avLst/>
          </a:prstGeom>
          <a:noFill/>
          <a:ln w="508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9EB9EE3-5337-4E69-972F-080B3737187D}"/>
              </a:ext>
            </a:extLst>
          </p:cNvPr>
          <p:cNvCxnSpPr>
            <a:cxnSpLocks/>
            <a:stCxn id="53" idx="7"/>
            <a:endCxn id="44" idx="2"/>
          </p:cNvCxnSpPr>
          <p:nvPr/>
        </p:nvCxnSpPr>
        <p:spPr>
          <a:xfrm flipV="1">
            <a:off x="9865546" y="3159236"/>
            <a:ext cx="1561887" cy="1047853"/>
          </a:xfrm>
          <a:prstGeom prst="straightConnector1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EE61CF90-F432-447E-B0DA-C7AADA7978A0}"/>
              </a:ext>
            </a:extLst>
          </p:cNvPr>
          <p:cNvSpPr txBox="1"/>
          <p:nvPr/>
        </p:nvSpPr>
        <p:spPr>
          <a:xfrm>
            <a:off x="6373668" y="1167045"/>
            <a:ext cx="190103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3 sec curves</a:t>
            </a:r>
          </a:p>
          <a:p>
            <a:pPr algn="ctr">
              <a:lnSpc>
                <a:spcPct val="90000"/>
              </a:lnSpc>
            </a:pPr>
            <a:r>
              <a:rPr lang="en-US" sz="2400" b="1" dirty="0"/>
              <a:t>Study 15.4</a:t>
            </a:r>
          </a:p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Study 22.12</a:t>
            </a:r>
          </a:p>
        </p:txBody>
      </p:sp>
    </p:spTree>
    <p:extLst>
      <p:ext uri="{BB962C8B-B14F-4D97-AF65-F5344CB8AC3E}">
        <p14:creationId xmlns:p14="http://schemas.microsoft.com/office/powerpoint/2010/main" val="27057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 animBg="1"/>
      <p:bldP spid="9" grpId="0"/>
      <p:bldP spid="21" grpId="0" animBg="1"/>
      <p:bldP spid="22" grpId="0" animBg="1"/>
      <p:bldP spid="10" grpId="0"/>
      <p:bldP spid="35" grpId="0" animBg="1"/>
      <p:bldP spid="38" grpId="0" animBg="1"/>
      <p:bldP spid="41" grpId="0" animBg="1"/>
      <p:bldP spid="44" grpId="0" animBg="1"/>
      <p:bldP spid="11" grpId="0"/>
      <p:bldP spid="53" grpId="0" animBg="1"/>
      <p:bldP spid="6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ED8B1-6656-4B96-A969-8C089F4D2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Change in Hazard, basin sites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74C0B-107A-4EAF-91BF-A13955B6C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11/7/2023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F64DF-F8FB-494B-9C67-82C8A1CBF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05218-216B-441F-8D7A-1E9EAD2D6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16</a:t>
            </a:fld>
            <a:endParaRPr lang="uk-UA" dirty="0"/>
          </a:p>
        </p:txBody>
      </p:sp>
      <p:pic>
        <p:nvPicPr>
          <p:cNvPr id="8" name="Picture 7" descr="A map of land with red and yellow lines&#10;&#10;Description automatically generated">
            <a:extLst>
              <a:ext uri="{FF2B5EF4-FFF2-40B4-BE49-F238E27FC236}">
                <a16:creationId xmlns:a16="http://schemas.microsoft.com/office/drawing/2014/main" id="{D98C322E-1CE8-4637-BB13-F6FF68873E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6" t="31482" r="13881" b="11111"/>
          <a:stretch/>
        </p:blipFill>
        <p:spPr>
          <a:xfrm>
            <a:off x="7239000" y="3525328"/>
            <a:ext cx="7391400" cy="4323272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D0770D5-B2D3-4560-92B8-BCAA9FE1509B}"/>
              </a:ext>
            </a:extLst>
          </p:cNvPr>
          <p:cNvSpPr/>
          <p:nvPr/>
        </p:nvSpPr>
        <p:spPr>
          <a:xfrm>
            <a:off x="179579" y="5521656"/>
            <a:ext cx="6101135" cy="2275774"/>
          </a:xfrm>
          <a:prstGeom prst="round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3BC6BD9-DDEC-4AB3-89E4-9C00CD87B2EB}"/>
              </a:ext>
            </a:extLst>
          </p:cNvPr>
          <p:cNvSpPr/>
          <p:nvPr/>
        </p:nvSpPr>
        <p:spPr>
          <a:xfrm>
            <a:off x="8845392" y="4822798"/>
            <a:ext cx="228600" cy="228600"/>
          </a:xfrm>
          <a:prstGeom prst="ellipse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5811E52-1452-4BFB-A4E7-9196C2425CE0}"/>
              </a:ext>
            </a:extLst>
          </p:cNvPr>
          <p:cNvCxnSpPr>
            <a:cxnSpLocks/>
            <a:stCxn id="35" idx="1"/>
            <a:endCxn id="20" idx="3"/>
          </p:cNvCxnSpPr>
          <p:nvPr/>
        </p:nvCxnSpPr>
        <p:spPr>
          <a:xfrm flipH="1" flipV="1">
            <a:off x="6280714" y="2149626"/>
            <a:ext cx="2598156" cy="2706650"/>
          </a:xfrm>
          <a:prstGeom prst="straightConnector1">
            <a:avLst/>
          </a:prstGeom>
          <a:ln w="38100">
            <a:solidFill>
              <a:srgbClr val="FF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98E98903-FBDA-4899-9A22-6E43526D9ADF}"/>
              </a:ext>
            </a:extLst>
          </p:cNvPr>
          <p:cNvSpPr/>
          <p:nvPr/>
        </p:nvSpPr>
        <p:spPr>
          <a:xfrm>
            <a:off x="10117457" y="5776264"/>
            <a:ext cx="228600" cy="228600"/>
          </a:xfrm>
          <a:prstGeom prst="ellipse">
            <a:avLst/>
          </a:prstGeom>
          <a:noFill/>
          <a:ln w="50800">
            <a:solidFill>
              <a:srgbClr val="5BFD35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2B1E5FB-ADC9-425C-91D5-D8D1AD611BFF}"/>
              </a:ext>
            </a:extLst>
          </p:cNvPr>
          <p:cNvCxnSpPr>
            <a:cxnSpLocks/>
            <a:endCxn id="21" idx="3"/>
          </p:cNvCxnSpPr>
          <p:nvPr/>
        </p:nvCxnSpPr>
        <p:spPr>
          <a:xfrm flipH="1" flipV="1">
            <a:off x="6280714" y="4360018"/>
            <a:ext cx="3836743" cy="1513894"/>
          </a:xfrm>
          <a:prstGeom prst="straightConnector1">
            <a:avLst/>
          </a:prstGeom>
          <a:ln w="38100">
            <a:solidFill>
              <a:srgbClr val="5BFD3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4DDE8C12-7CD8-4E1D-AA42-F0D4517E965B}"/>
              </a:ext>
            </a:extLst>
          </p:cNvPr>
          <p:cNvSpPr/>
          <p:nvPr/>
        </p:nvSpPr>
        <p:spPr>
          <a:xfrm>
            <a:off x="9728271" y="5824549"/>
            <a:ext cx="228600" cy="228600"/>
          </a:xfrm>
          <a:prstGeom prst="ellipse">
            <a:avLst/>
          </a:prstGeom>
          <a:noFill/>
          <a:ln w="50800">
            <a:solidFill>
              <a:srgbClr val="3FCD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F4B0F3B-A999-47D4-9D29-3EEC18F01559}"/>
              </a:ext>
            </a:extLst>
          </p:cNvPr>
          <p:cNvCxnSpPr>
            <a:stCxn id="41" idx="2"/>
            <a:endCxn id="22" idx="3"/>
          </p:cNvCxnSpPr>
          <p:nvPr/>
        </p:nvCxnSpPr>
        <p:spPr>
          <a:xfrm flipH="1">
            <a:off x="6280714" y="5938849"/>
            <a:ext cx="3447557" cy="720694"/>
          </a:xfrm>
          <a:prstGeom prst="straightConnector1">
            <a:avLst/>
          </a:prstGeom>
          <a:ln w="38100">
            <a:solidFill>
              <a:srgbClr val="3FCD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582150CB-5547-4C50-BABA-297EAAE0E4D3}"/>
              </a:ext>
            </a:extLst>
          </p:cNvPr>
          <p:cNvSpPr/>
          <p:nvPr/>
        </p:nvSpPr>
        <p:spPr>
          <a:xfrm>
            <a:off x="11748606" y="6043975"/>
            <a:ext cx="228600" cy="228600"/>
          </a:xfrm>
          <a:prstGeom prst="ellipse">
            <a:avLst/>
          </a:prstGeom>
          <a:noFill/>
          <a:ln w="508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9EB9EE3-5337-4E69-972F-080B3737187D}"/>
              </a:ext>
            </a:extLst>
          </p:cNvPr>
          <p:cNvCxnSpPr>
            <a:cxnSpLocks/>
            <a:stCxn id="53" idx="0"/>
            <a:endCxn id="44" idx="2"/>
          </p:cNvCxnSpPr>
          <p:nvPr/>
        </p:nvCxnSpPr>
        <p:spPr>
          <a:xfrm flipH="1" flipV="1">
            <a:off x="11427433" y="3159236"/>
            <a:ext cx="435473" cy="2884739"/>
          </a:xfrm>
          <a:prstGeom prst="straightConnector1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EE61CF90-F432-447E-B0DA-C7AADA7978A0}"/>
              </a:ext>
            </a:extLst>
          </p:cNvPr>
          <p:cNvSpPr txBox="1"/>
          <p:nvPr/>
        </p:nvSpPr>
        <p:spPr>
          <a:xfrm>
            <a:off x="6373668" y="1167045"/>
            <a:ext cx="190103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3 sec curves</a:t>
            </a:r>
          </a:p>
          <a:p>
            <a:pPr algn="ctr">
              <a:lnSpc>
                <a:spcPct val="90000"/>
              </a:lnSpc>
            </a:pPr>
            <a:r>
              <a:rPr lang="en-US" sz="2400" b="1" dirty="0"/>
              <a:t>Study 15.4</a:t>
            </a:r>
          </a:p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Study 22.12</a:t>
            </a:r>
          </a:p>
        </p:txBody>
      </p:sp>
      <p:pic>
        <p:nvPicPr>
          <p:cNvPr id="25" name="Picture 24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0C967EEF-3DB0-4F4B-8535-1817E8829B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9" b="7408"/>
          <a:stretch/>
        </p:blipFill>
        <p:spPr>
          <a:xfrm>
            <a:off x="272486" y="1115308"/>
            <a:ext cx="1893259" cy="1972145"/>
          </a:xfrm>
          <a:prstGeom prst="rect">
            <a:avLst/>
          </a:prstGeom>
        </p:spPr>
      </p:pic>
      <p:pic>
        <p:nvPicPr>
          <p:cNvPr id="29" name="Picture 28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A948162C-C07B-40B4-BF1A-319433453C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5" r="7330" b="7408"/>
          <a:stretch/>
        </p:blipFill>
        <p:spPr>
          <a:xfrm>
            <a:off x="2003360" y="1147641"/>
            <a:ext cx="1761876" cy="1958437"/>
          </a:xfrm>
          <a:prstGeom prst="rect">
            <a:avLst/>
          </a:prstGeom>
        </p:spPr>
      </p:pic>
      <p:pic>
        <p:nvPicPr>
          <p:cNvPr id="33" name="Picture 3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1A49FA13-E163-4C58-838A-F4944553FF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6" t="6250" r="7292" b="15214"/>
          <a:stretch/>
        </p:blipFill>
        <p:spPr>
          <a:xfrm>
            <a:off x="3849501" y="1152721"/>
            <a:ext cx="2158003" cy="19651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4E81E7-2720-47F9-BA2E-F28CA80772AD}"/>
              </a:ext>
            </a:extLst>
          </p:cNvPr>
          <p:cNvSpPr txBox="1"/>
          <p:nvPr/>
        </p:nvSpPr>
        <p:spPr>
          <a:xfrm>
            <a:off x="5088939" y="1160114"/>
            <a:ext cx="102291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s117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6460BE8-9E77-4B59-B07B-CAB5DE3786F4}"/>
              </a:ext>
            </a:extLst>
          </p:cNvPr>
          <p:cNvSpPr/>
          <p:nvPr/>
        </p:nvSpPr>
        <p:spPr>
          <a:xfrm>
            <a:off x="179580" y="1089372"/>
            <a:ext cx="6101134" cy="2120507"/>
          </a:xfrm>
          <a:prstGeom prst="round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9" name="Picture 38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E26DC332-40B3-4975-8296-3C125B4045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5" r="6507" b="7408"/>
          <a:stretch/>
        </p:blipFill>
        <p:spPr>
          <a:xfrm>
            <a:off x="217141" y="3364993"/>
            <a:ext cx="1813815" cy="1998427"/>
          </a:xfrm>
          <a:prstGeom prst="rect">
            <a:avLst/>
          </a:prstGeom>
        </p:spPr>
      </p:pic>
      <p:pic>
        <p:nvPicPr>
          <p:cNvPr id="45" name="Picture 44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4E386171-02AB-43D6-AED2-598200B672B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5" r="7330" b="7408"/>
          <a:stretch/>
        </p:blipFill>
        <p:spPr>
          <a:xfrm>
            <a:off x="1976798" y="3364354"/>
            <a:ext cx="1813815" cy="2016171"/>
          </a:xfrm>
          <a:prstGeom prst="rect">
            <a:avLst/>
          </a:prstGeom>
        </p:spPr>
      </p:pic>
      <p:pic>
        <p:nvPicPr>
          <p:cNvPr id="48" name="Picture 47" descr="A graph of a number of numbers&#10;&#10;Description automatically generated">
            <a:extLst>
              <a:ext uri="{FF2B5EF4-FFF2-40B4-BE49-F238E27FC236}">
                <a16:creationId xmlns:a16="http://schemas.microsoft.com/office/drawing/2014/main" id="{B5920D11-0530-4BE9-BE0B-E3CC7573CEE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" t="6250" r="6250" b="15214"/>
          <a:stretch/>
        </p:blipFill>
        <p:spPr>
          <a:xfrm>
            <a:off x="3810000" y="3364354"/>
            <a:ext cx="2239956" cy="20095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D57B0D-1099-4C6E-8B99-8D0BCB9CF19E}"/>
              </a:ext>
            </a:extLst>
          </p:cNvPr>
          <p:cNvSpPr txBox="1"/>
          <p:nvPr/>
        </p:nvSpPr>
        <p:spPr>
          <a:xfrm>
            <a:off x="4876800" y="3366421"/>
            <a:ext cx="119368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WNGC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E1CFEBD-05F1-4BA5-86A7-A197C538BC6B}"/>
              </a:ext>
            </a:extLst>
          </p:cNvPr>
          <p:cNvSpPr/>
          <p:nvPr/>
        </p:nvSpPr>
        <p:spPr>
          <a:xfrm>
            <a:off x="179580" y="3263316"/>
            <a:ext cx="6101134" cy="2193403"/>
          </a:xfrm>
          <a:prstGeom prst="round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2" name="Picture 51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58DEDD93-FCA9-44B1-8698-4E1774BFAC4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" t="10185" r="6507" b="7408"/>
          <a:stretch/>
        </p:blipFill>
        <p:spPr>
          <a:xfrm>
            <a:off x="304800" y="5656078"/>
            <a:ext cx="1736428" cy="2036224"/>
          </a:xfrm>
          <a:prstGeom prst="rect">
            <a:avLst/>
          </a:prstGeom>
        </p:spPr>
      </p:pic>
      <p:pic>
        <p:nvPicPr>
          <p:cNvPr id="55" name="Picture 54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785D9C6C-BCC7-42EB-BB3E-292114217DE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" t="10185" r="6507" b="7408"/>
          <a:stretch/>
        </p:blipFill>
        <p:spPr>
          <a:xfrm>
            <a:off x="2075587" y="5656078"/>
            <a:ext cx="1753317" cy="2048666"/>
          </a:xfrm>
          <a:prstGeom prst="rect">
            <a:avLst/>
          </a:prstGeom>
        </p:spPr>
      </p:pic>
      <p:pic>
        <p:nvPicPr>
          <p:cNvPr id="57" name="Picture 56" descr="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4A3D0C79-0C05-49E3-9312-C142FFFDC7D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8" t="6250" r="7293" b="15214"/>
          <a:stretch/>
        </p:blipFill>
        <p:spPr>
          <a:xfrm>
            <a:off x="3799354" y="5643347"/>
            <a:ext cx="2264895" cy="20613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BE0102-969B-4F4F-84AB-382A43D34948}"/>
              </a:ext>
            </a:extLst>
          </p:cNvPr>
          <p:cNvSpPr txBox="1"/>
          <p:nvPr/>
        </p:nvSpPr>
        <p:spPr>
          <a:xfrm>
            <a:off x="5170631" y="5678198"/>
            <a:ext cx="102291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USC</a:t>
            </a:r>
          </a:p>
        </p:txBody>
      </p:sp>
      <p:pic>
        <p:nvPicPr>
          <p:cNvPr id="60" name="Picture 59" descr="A graph of a number of lines&#10;&#10;Description automatically generated with medium confidence">
            <a:extLst>
              <a:ext uri="{FF2B5EF4-FFF2-40B4-BE49-F238E27FC236}">
                <a16:creationId xmlns:a16="http://schemas.microsoft.com/office/drawing/2014/main" id="{7A1E2222-405D-438A-AB96-DEC08539509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5" r="7330" b="7408"/>
          <a:stretch/>
        </p:blipFill>
        <p:spPr>
          <a:xfrm>
            <a:off x="8483666" y="1087815"/>
            <a:ext cx="1803334" cy="2004521"/>
          </a:xfrm>
          <a:prstGeom prst="rect">
            <a:avLst/>
          </a:prstGeom>
        </p:spPr>
      </p:pic>
      <p:pic>
        <p:nvPicPr>
          <p:cNvPr id="63" name="Picture 62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1130A316-3A7C-4951-9879-489FD199ADD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5" r="6507" b="7408"/>
          <a:stretch/>
        </p:blipFill>
        <p:spPr>
          <a:xfrm>
            <a:off x="10255411" y="1128454"/>
            <a:ext cx="1784189" cy="1965788"/>
          </a:xfrm>
          <a:prstGeom prst="rect">
            <a:avLst/>
          </a:prstGeom>
        </p:spPr>
      </p:pic>
      <p:pic>
        <p:nvPicPr>
          <p:cNvPr id="65" name="Picture 64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EFDCBD8A-B7FF-448F-B9C4-5FDBC2B24C2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6250" r="7022" b="15214"/>
          <a:stretch/>
        </p:blipFill>
        <p:spPr>
          <a:xfrm>
            <a:off x="12090772" y="1115308"/>
            <a:ext cx="2201529" cy="20047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6FE4EC-BAEE-4AAF-9263-A8EA740356DD}"/>
              </a:ext>
            </a:extLst>
          </p:cNvPr>
          <p:cNvSpPr txBox="1"/>
          <p:nvPr/>
        </p:nvSpPr>
        <p:spPr>
          <a:xfrm>
            <a:off x="13223185" y="1138979"/>
            <a:ext cx="110241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SBSM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573B6B9-2E27-4899-926E-691854E05523}"/>
              </a:ext>
            </a:extLst>
          </p:cNvPr>
          <p:cNvSpPr/>
          <p:nvPr/>
        </p:nvSpPr>
        <p:spPr>
          <a:xfrm>
            <a:off x="8376866" y="1038729"/>
            <a:ext cx="6101134" cy="2120507"/>
          </a:xfrm>
          <a:prstGeom prst="round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19401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5" grpId="0" animBg="1"/>
      <p:bldP spid="38" grpId="0" animBg="1"/>
      <p:bldP spid="41" grpId="0" animBg="1"/>
      <p:bldP spid="53" grpId="0" animBg="1"/>
      <p:bldP spid="62" grpId="0"/>
      <p:bldP spid="3" grpId="0"/>
      <p:bldP spid="20" grpId="0" animBg="1"/>
      <p:bldP spid="9" grpId="0"/>
      <p:bldP spid="21" grpId="0" animBg="1"/>
      <p:bldP spid="10" grpId="0"/>
      <p:bldP spid="11" grpId="0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454F5-2699-4872-A9C5-314B6BE2E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Study 22.12: Low-Frequency Curves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39599-AEE1-4007-B652-B986647AA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11/7/2023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8DA8B-55B3-4780-BC79-AFE02B094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Statewide California Earthquake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7BCC9-629C-47E5-BB3F-F3AC6A13A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17</a:t>
            </a:fld>
            <a:endParaRPr lang="uk-UA" dirty="0"/>
          </a:p>
        </p:txBody>
      </p:sp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D9EE6617-02D0-4AB8-8DCC-1E8B064BEE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" t="5712" r="8536" b="12869"/>
          <a:stretch/>
        </p:blipFill>
        <p:spPr>
          <a:xfrm>
            <a:off x="1428652" y="1600200"/>
            <a:ext cx="3040745" cy="2819588"/>
          </a:xfrm>
          <a:prstGeom prst="rect">
            <a:avLst/>
          </a:prstGeom>
        </p:spPr>
      </p:pic>
      <p:pic>
        <p:nvPicPr>
          <p:cNvPr id="14" name="Picture 13" descr="Chart, line chart&#10;&#10;Description automatically generated">
            <a:extLst>
              <a:ext uri="{FF2B5EF4-FFF2-40B4-BE49-F238E27FC236}">
                <a16:creationId xmlns:a16="http://schemas.microsoft.com/office/drawing/2014/main" id="{DFA6E27F-C4F2-4486-85E9-1C2FE2EC13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5" t="5776" r="6761" b="15457"/>
          <a:stretch/>
        </p:blipFill>
        <p:spPr>
          <a:xfrm>
            <a:off x="4700409" y="1606085"/>
            <a:ext cx="2995791" cy="2726940"/>
          </a:xfrm>
          <a:prstGeom prst="rect">
            <a:avLst/>
          </a:prstGeom>
        </p:spPr>
      </p:pic>
      <p:pic>
        <p:nvPicPr>
          <p:cNvPr id="16" name="Picture 15" descr="Chart, line chart&#10;&#10;Description automatically generated">
            <a:extLst>
              <a:ext uri="{FF2B5EF4-FFF2-40B4-BE49-F238E27FC236}">
                <a16:creationId xmlns:a16="http://schemas.microsoft.com/office/drawing/2014/main" id="{9F466C7A-546D-4C61-9B0F-681E24DCEB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3" t="5709" r="6400" b="15593"/>
          <a:stretch/>
        </p:blipFill>
        <p:spPr>
          <a:xfrm>
            <a:off x="7897341" y="1600200"/>
            <a:ext cx="3049534" cy="2774913"/>
          </a:xfrm>
          <a:prstGeom prst="rect">
            <a:avLst/>
          </a:prstGeom>
        </p:spPr>
      </p:pic>
      <p:pic>
        <p:nvPicPr>
          <p:cNvPr id="18" name="Picture 17" descr="Chart, line chart&#10;&#10;Description automatically generated">
            <a:extLst>
              <a:ext uri="{FF2B5EF4-FFF2-40B4-BE49-F238E27FC236}">
                <a16:creationId xmlns:a16="http://schemas.microsoft.com/office/drawing/2014/main" id="{1558B991-9668-44D7-A378-7D3BB5B8E5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9" t="6667" r="8307" b="15200"/>
          <a:stretch/>
        </p:blipFill>
        <p:spPr>
          <a:xfrm>
            <a:off x="11191668" y="1622994"/>
            <a:ext cx="3049535" cy="2796794"/>
          </a:xfrm>
          <a:prstGeom prst="rect">
            <a:avLst/>
          </a:prstGeom>
        </p:spPr>
      </p:pic>
      <p:pic>
        <p:nvPicPr>
          <p:cNvPr id="20" name="Picture 19" descr="Chart, line chart&#10;&#10;Description automatically generated">
            <a:extLst>
              <a:ext uri="{FF2B5EF4-FFF2-40B4-BE49-F238E27FC236}">
                <a16:creationId xmlns:a16="http://schemas.microsoft.com/office/drawing/2014/main" id="{A15BC418-B6B8-46D6-91AB-A9FE48A38F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" t="6320" r="6581" b="15458"/>
          <a:stretch/>
        </p:blipFill>
        <p:spPr>
          <a:xfrm>
            <a:off x="1548839" y="4512076"/>
            <a:ext cx="3023162" cy="2732809"/>
          </a:xfrm>
          <a:prstGeom prst="rect">
            <a:avLst/>
          </a:prstGeom>
        </p:spPr>
      </p:pic>
      <p:pic>
        <p:nvPicPr>
          <p:cNvPr id="22" name="Picture 21" descr="Chart, line chart&#10;&#10;Description automatically generated">
            <a:extLst>
              <a:ext uri="{FF2B5EF4-FFF2-40B4-BE49-F238E27FC236}">
                <a16:creationId xmlns:a16="http://schemas.microsoft.com/office/drawing/2014/main" id="{447BCE59-C5E9-4B81-9038-131E589E5A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6822" r="7725" b="15252"/>
          <a:stretch/>
        </p:blipFill>
        <p:spPr>
          <a:xfrm>
            <a:off x="4661484" y="4532857"/>
            <a:ext cx="3024365" cy="2753591"/>
          </a:xfrm>
          <a:prstGeom prst="rect">
            <a:avLst/>
          </a:prstGeom>
        </p:spPr>
      </p:pic>
      <p:pic>
        <p:nvPicPr>
          <p:cNvPr id="24" name="Picture 23" descr="Chart, line chart&#10;&#10;Description automatically generated">
            <a:extLst>
              <a:ext uri="{FF2B5EF4-FFF2-40B4-BE49-F238E27FC236}">
                <a16:creationId xmlns:a16="http://schemas.microsoft.com/office/drawing/2014/main" id="{CED7C2D0-6EC9-4CC4-A40D-2CDDBBDA419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8" t="6569" r="8753" b="14989"/>
          <a:stretch/>
        </p:blipFill>
        <p:spPr>
          <a:xfrm>
            <a:off x="7855526" y="4500429"/>
            <a:ext cx="3041073" cy="2829791"/>
          </a:xfrm>
          <a:prstGeom prst="rect">
            <a:avLst/>
          </a:prstGeom>
        </p:spPr>
      </p:pic>
      <p:pic>
        <p:nvPicPr>
          <p:cNvPr id="26" name="Picture 25" descr="Chart, line chart&#10;&#10;Description automatically generated">
            <a:extLst>
              <a:ext uri="{FF2B5EF4-FFF2-40B4-BE49-F238E27FC236}">
                <a16:creationId xmlns:a16="http://schemas.microsoft.com/office/drawing/2014/main" id="{381446BA-0B5C-466C-805D-A949C210944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2" t="5618" r="7361" b="15485"/>
          <a:stretch/>
        </p:blipFill>
        <p:spPr>
          <a:xfrm>
            <a:off x="11180618" y="4459934"/>
            <a:ext cx="3111689" cy="286115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7375998-5A6B-4922-9CC9-93F1E99FC993}"/>
              </a:ext>
            </a:extLst>
          </p:cNvPr>
          <p:cNvSpPr txBox="1"/>
          <p:nvPr/>
        </p:nvSpPr>
        <p:spPr>
          <a:xfrm>
            <a:off x="149764" y="5692271"/>
            <a:ext cx="122939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USC</a:t>
            </a:r>
            <a:br>
              <a:rPr lang="en-US" sz="2400" b="1" dirty="0"/>
            </a:br>
            <a:r>
              <a:rPr lang="en-US" sz="2400" b="1" dirty="0"/>
              <a:t>(inside basin)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9DBBBBA-3711-49BD-9FAA-2EBBB086D3F0}"/>
              </a:ext>
            </a:extLst>
          </p:cNvPr>
          <p:cNvSpPr txBox="1"/>
          <p:nvPr/>
        </p:nvSpPr>
        <p:spPr>
          <a:xfrm>
            <a:off x="134823" y="2614043"/>
            <a:ext cx="1380129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LBUT</a:t>
            </a:r>
            <a:br>
              <a:rPr lang="en-US" sz="2400" b="1" dirty="0"/>
            </a:br>
            <a:r>
              <a:rPr lang="en-US" sz="2400" b="1" dirty="0"/>
              <a:t>(outside basin)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6EBBE6-4B7D-421B-A6F0-FDDB1239600F}"/>
              </a:ext>
            </a:extLst>
          </p:cNvPr>
          <p:cNvSpPr txBox="1"/>
          <p:nvPr/>
        </p:nvSpPr>
        <p:spPr>
          <a:xfrm>
            <a:off x="8277733" y="1219200"/>
            <a:ext cx="219665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5 sec RotD50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F75289-4512-427D-8D13-CBBA17D26981}"/>
              </a:ext>
            </a:extLst>
          </p:cNvPr>
          <p:cNvSpPr txBox="1"/>
          <p:nvPr/>
        </p:nvSpPr>
        <p:spPr>
          <a:xfrm>
            <a:off x="5075337" y="1219200"/>
            <a:ext cx="219665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3 sec RotD50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909EB25-6CFF-4239-AFC1-660A18C4AA6F}"/>
              </a:ext>
            </a:extLst>
          </p:cNvPr>
          <p:cNvSpPr txBox="1"/>
          <p:nvPr/>
        </p:nvSpPr>
        <p:spPr>
          <a:xfrm>
            <a:off x="2132006" y="1219200"/>
            <a:ext cx="219665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2 sec RotD50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51A373-56CA-484E-8AB7-38B40E6270FF}"/>
              </a:ext>
            </a:extLst>
          </p:cNvPr>
          <p:cNvSpPr txBox="1"/>
          <p:nvPr/>
        </p:nvSpPr>
        <p:spPr>
          <a:xfrm>
            <a:off x="11582401" y="1219200"/>
            <a:ext cx="241186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10 sec RotD50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496F65-0CF8-40F3-A894-1672360F7942}"/>
              </a:ext>
            </a:extLst>
          </p:cNvPr>
          <p:cNvSpPr txBox="1"/>
          <p:nvPr/>
        </p:nvSpPr>
        <p:spPr>
          <a:xfrm>
            <a:off x="3292325" y="7370083"/>
            <a:ext cx="273831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Red: Study 15.4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61B9E1E-A969-4484-BB5B-21B793588190}"/>
              </a:ext>
            </a:extLst>
          </p:cNvPr>
          <p:cNvSpPr txBox="1"/>
          <p:nvPr/>
        </p:nvSpPr>
        <p:spPr>
          <a:xfrm>
            <a:off x="9577716" y="7354653"/>
            <a:ext cx="291908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Black: Study 22.12</a:t>
            </a:r>
          </a:p>
        </p:txBody>
      </p:sp>
    </p:spTree>
    <p:extLst>
      <p:ext uri="{BB962C8B-B14F-4D97-AF65-F5344CB8AC3E}">
        <p14:creationId xmlns:p14="http://schemas.microsoft.com/office/powerpoint/2010/main" val="1847862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62F48-D7B1-43EB-AB12-4FBE5EA19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49" y="318933"/>
            <a:ext cx="13902505" cy="767714"/>
          </a:xfrm>
        </p:spPr>
        <p:txBody>
          <a:bodyPr>
            <a:normAutofit fontScale="90000"/>
          </a:bodyPr>
          <a:lstStyle/>
          <a:p>
            <a:r>
              <a:rPr lang="en-US" dirty="0"/>
              <a:t>Low-Frequency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894C9-6DA9-4B9B-B65A-D52A22929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11/7/2023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4D7E1-FC63-483D-9AB5-CBD3AE432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Statewide California Earthquake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4F153-03DE-4D88-A392-19211AD5E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18</a:t>
            </a:fld>
            <a:endParaRPr lang="uk-UA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3AA7B68E-F9A9-4F41-9ADB-B5C48EFED0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" t="1852" r="6938" b="10911"/>
          <a:stretch/>
        </p:blipFill>
        <p:spPr>
          <a:xfrm>
            <a:off x="2691826" y="1558765"/>
            <a:ext cx="3124291" cy="3034613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E6312C4F-6E59-4024-B263-96112837D1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" t="1851" r="6022" b="10100"/>
          <a:stretch/>
        </p:blipFill>
        <p:spPr>
          <a:xfrm>
            <a:off x="10515600" y="1558765"/>
            <a:ext cx="3238791" cy="3142724"/>
          </a:xfrm>
          <a:prstGeom prst="rect">
            <a:avLst/>
          </a:prstGeom>
        </p:spPr>
      </p:pic>
      <p:pic>
        <p:nvPicPr>
          <p:cNvPr id="12" name="Picture 11" descr="Chart, surface chart&#10;&#10;Description automatically generated">
            <a:extLst>
              <a:ext uri="{FF2B5EF4-FFF2-40B4-BE49-F238E27FC236}">
                <a16:creationId xmlns:a16="http://schemas.microsoft.com/office/drawing/2014/main" id="{22215F78-5012-412D-8C6D-CA8DEDC54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" t="1852" r="3273" b="10185"/>
          <a:stretch/>
        </p:blipFill>
        <p:spPr>
          <a:xfrm>
            <a:off x="6625607" y="1558765"/>
            <a:ext cx="3280393" cy="3085518"/>
          </a:xfrm>
          <a:prstGeom prst="rect">
            <a:avLst/>
          </a:prstGeom>
        </p:spPr>
      </p:pic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853E641-B817-4986-BC25-323A0369DD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" t="1852" r="6938" b="10185"/>
          <a:stretch/>
        </p:blipFill>
        <p:spPr>
          <a:xfrm>
            <a:off x="2667000" y="4682204"/>
            <a:ext cx="3185430" cy="3119752"/>
          </a:xfrm>
          <a:prstGeom prst="rect">
            <a:avLst/>
          </a:prstGeom>
        </p:spPr>
      </p:pic>
      <p:pic>
        <p:nvPicPr>
          <p:cNvPr id="18" name="Picture 17" descr="Chart, surface chart&#10;&#10;Description automatically generated">
            <a:extLst>
              <a:ext uri="{FF2B5EF4-FFF2-40B4-BE49-F238E27FC236}">
                <a16:creationId xmlns:a16="http://schemas.microsoft.com/office/drawing/2014/main" id="{5ABAA334-7061-4128-80CC-92EEDF5DC8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" t="1852" r="6938" b="10185"/>
          <a:stretch/>
        </p:blipFill>
        <p:spPr>
          <a:xfrm>
            <a:off x="10577774" y="4682204"/>
            <a:ext cx="3186173" cy="3120479"/>
          </a:xfrm>
          <a:prstGeom prst="rect">
            <a:avLst/>
          </a:prstGeom>
        </p:spPr>
      </p:pic>
      <p:pic>
        <p:nvPicPr>
          <p:cNvPr id="20" name="Picture 19" descr="Chart, surface chart&#10;&#10;Description automatically generated">
            <a:extLst>
              <a:ext uri="{FF2B5EF4-FFF2-40B4-BE49-F238E27FC236}">
                <a16:creationId xmlns:a16="http://schemas.microsoft.com/office/drawing/2014/main" id="{D291373E-5BFC-4D4E-8F0B-15D6D46BCAB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" t="1852" r="6938" b="10185"/>
          <a:stretch/>
        </p:blipFill>
        <p:spPr>
          <a:xfrm>
            <a:off x="6583816" y="4682204"/>
            <a:ext cx="3185430" cy="311975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E5925A2-9D85-4501-BA89-ABEA9906BB88}"/>
              </a:ext>
            </a:extLst>
          </p:cNvPr>
          <p:cNvSpPr txBox="1"/>
          <p:nvPr/>
        </p:nvSpPr>
        <p:spPr>
          <a:xfrm>
            <a:off x="223562" y="2699468"/>
            <a:ext cx="221483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2 sec, RotD50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4B87B6-DEB9-4298-BFF9-10D7D4FA4AE1}"/>
              </a:ext>
            </a:extLst>
          </p:cNvPr>
          <p:cNvSpPr txBox="1"/>
          <p:nvPr/>
        </p:nvSpPr>
        <p:spPr>
          <a:xfrm>
            <a:off x="147362" y="5823668"/>
            <a:ext cx="251963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10 sec, RotD50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D0607C-C674-4607-8780-5F41E45332A8}"/>
              </a:ext>
            </a:extLst>
          </p:cNvPr>
          <p:cNvSpPr txBox="1"/>
          <p:nvPr/>
        </p:nvSpPr>
        <p:spPr>
          <a:xfrm>
            <a:off x="3332454" y="1173248"/>
            <a:ext cx="193731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Study 22.12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11CF24-CC73-4900-A98A-ED3AEB640F9B}"/>
              </a:ext>
            </a:extLst>
          </p:cNvPr>
          <p:cNvSpPr txBox="1"/>
          <p:nvPr/>
        </p:nvSpPr>
        <p:spPr>
          <a:xfrm>
            <a:off x="6978582" y="1173248"/>
            <a:ext cx="268273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Ratio, 22.12/15.4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8E9605-4763-41E4-BED6-774272D71C91}"/>
              </a:ext>
            </a:extLst>
          </p:cNvPr>
          <p:cNvSpPr txBox="1"/>
          <p:nvPr/>
        </p:nvSpPr>
        <p:spPr>
          <a:xfrm>
            <a:off x="10741048" y="1168929"/>
            <a:ext cx="296092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Ratio, 22.12/GMMs</a:t>
            </a:r>
          </a:p>
        </p:txBody>
      </p:sp>
    </p:spTree>
    <p:extLst>
      <p:ext uri="{BB962C8B-B14F-4D97-AF65-F5344CB8AC3E}">
        <p14:creationId xmlns:p14="http://schemas.microsoft.com/office/powerpoint/2010/main" val="2095713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CyberShake</a:t>
            </a:r>
            <a:r>
              <a:rPr lang="en-US" dirty="0"/>
              <a:t>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49" y="1280160"/>
            <a:ext cx="8865297" cy="6492240"/>
          </a:xfrm>
        </p:spPr>
        <p:txBody>
          <a:bodyPr>
            <a:normAutofit fontScale="92500"/>
          </a:bodyPr>
          <a:lstStyle/>
          <a:p>
            <a:r>
              <a:rPr lang="en-US" dirty="0"/>
              <a:t>SCEC’s 3D physics-based probabilistic seismic hazard analysis (PSHA) platform</a:t>
            </a:r>
          </a:p>
          <a:p>
            <a:r>
              <a:rPr lang="en-US" dirty="0"/>
              <a:t>Earthquake Rupture Forecast (ERF) provides list of relevant events with probabilities</a:t>
            </a:r>
          </a:p>
          <a:p>
            <a:pPr lvl="1"/>
            <a:r>
              <a:rPr lang="en-US" dirty="0"/>
              <a:t>625,000 events per site</a:t>
            </a:r>
          </a:p>
          <a:p>
            <a:r>
              <a:rPr lang="en-US" dirty="0"/>
              <a:t>Reciprocity-based approach to simulate low-frequency seismograms</a:t>
            </a:r>
          </a:p>
          <a:p>
            <a:r>
              <a:rPr lang="en-US" dirty="0"/>
              <a:t>Intensity measures derived from seismograms</a:t>
            </a:r>
          </a:p>
          <a:p>
            <a:r>
              <a:rPr lang="en-US" dirty="0"/>
              <a:t>Hazard results from individual sites interpolated with GMM </a:t>
            </a:r>
            <a:r>
              <a:rPr lang="en-US" dirty="0" err="1"/>
              <a:t>basemap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Statewide California Earthquake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</a:t>
            </a:fld>
            <a:endParaRPr lang="uk-UA" dirty="0"/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0C86C275-0AB5-4D58-892E-95B49F16C8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1068198"/>
            <a:ext cx="5858354" cy="706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592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14D9E-449D-46F4-BCB2-CCF9B3447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Study 22.12: Broadband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2C1C4-E31F-4FEB-AABE-BB42E4440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11/7/2023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3C85B-1B14-4C7D-9586-62669B96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Statewide California Earthquake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1E752-8C34-4234-B370-EB1BB5DB0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19</a:t>
            </a:fld>
            <a:endParaRPr lang="uk-UA" dirty="0"/>
          </a:p>
        </p:txBody>
      </p:sp>
      <p:pic>
        <p:nvPicPr>
          <p:cNvPr id="8" name="Picture 7" descr="A picture containing map&#10;&#10;Description automatically generated">
            <a:extLst>
              <a:ext uri="{FF2B5EF4-FFF2-40B4-BE49-F238E27FC236}">
                <a16:creationId xmlns:a16="http://schemas.microsoft.com/office/drawing/2014/main" id="{C479D994-9E71-4E8C-B319-563274EB5B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" t="1852" r="6938" b="10185"/>
          <a:stretch/>
        </p:blipFill>
        <p:spPr>
          <a:xfrm>
            <a:off x="1752600" y="1456623"/>
            <a:ext cx="3292363" cy="3191577"/>
          </a:xfrm>
          <a:prstGeom prst="rect">
            <a:avLst/>
          </a:prstGeom>
        </p:spPr>
      </p:pic>
      <p:pic>
        <p:nvPicPr>
          <p:cNvPr id="10" name="Picture 9" descr="Chart, surface chart&#10;&#10;Description automatically generated">
            <a:extLst>
              <a:ext uri="{FF2B5EF4-FFF2-40B4-BE49-F238E27FC236}">
                <a16:creationId xmlns:a16="http://schemas.microsoft.com/office/drawing/2014/main" id="{8D888444-0E79-447C-807F-76BDED02D7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" t="1851" r="6938" b="11112"/>
          <a:stretch/>
        </p:blipFill>
        <p:spPr>
          <a:xfrm>
            <a:off x="5172802" y="1424940"/>
            <a:ext cx="3304283" cy="3202089"/>
          </a:xfrm>
          <a:prstGeom prst="rect">
            <a:avLst/>
          </a:prstGeom>
        </p:spPr>
      </p:pic>
      <p:pic>
        <p:nvPicPr>
          <p:cNvPr id="16" name="Picture 15" descr="Chart, histogram&#10;&#10;Description automatically generated">
            <a:extLst>
              <a:ext uri="{FF2B5EF4-FFF2-40B4-BE49-F238E27FC236}">
                <a16:creationId xmlns:a16="http://schemas.microsoft.com/office/drawing/2014/main" id="{D56D32FC-0963-46D4-9626-6A09E29BC0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" b="50266"/>
          <a:stretch/>
        </p:blipFill>
        <p:spPr>
          <a:xfrm>
            <a:off x="8783872" y="1773073"/>
            <a:ext cx="2783977" cy="4399128"/>
          </a:xfrm>
          <a:prstGeom prst="rect">
            <a:avLst/>
          </a:prstGeom>
        </p:spPr>
      </p:pic>
      <p:pic>
        <p:nvPicPr>
          <p:cNvPr id="17" name="Picture 16" descr="Chart, histogram&#10;&#10;Description automatically generated">
            <a:extLst>
              <a:ext uri="{FF2B5EF4-FFF2-40B4-BE49-F238E27FC236}">
                <a16:creationId xmlns:a16="http://schemas.microsoft.com/office/drawing/2014/main" id="{762E6126-AE87-49E6-AA67-FB164EFC0B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95" b="2385"/>
          <a:stretch/>
        </p:blipFill>
        <p:spPr>
          <a:xfrm>
            <a:off x="11658600" y="1752601"/>
            <a:ext cx="2783977" cy="439912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D4BE5AF-DF22-49A6-A5D7-DCD4DC6C87BF}"/>
              </a:ext>
            </a:extLst>
          </p:cNvPr>
          <p:cNvSpPr txBox="1"/>
          <p:nvPr/>
        </p:nvSpPr>
        <p:spPr>
          <a:xfrm>
            <a:off x="363949" y="2209800"/>
            <a:ext cx="131301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0.1 sec,</a:t>
            </a:r>
            <a:br>
              <a:rPr lang="en-US" sz="2400" b="1" dirty="0"/>
            </a:br>
            <a:r>
              <a:rPr lang="en-US" sz="2400" b="1" dirty="0"/>
              <a:t>RotD50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37A900-DE67-4D1C-B22D-F70F77806626}"/>
              </a:ext>
            </a:extLst>
          </p:cNvPr>
          <p:cNvSpPr txBox="1"/>
          <p:nvPr/>
        </p:nvSpPr>
        <p:spPr>
          <a:xfrm>
            <a:off x="386916" y="5729350"/>
            <a:ext cx="131301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0.5 sec,</a:t>
            </a:r>
            <a:br>
              <a:rPr lang="en-US" sz="2400" b="1" dirty="0"/>
            </a:br>
            <a:r>
              <a:rPr lang="en-US" sz="2400" b="1" dirty="0"/>
              <a:t>RotD50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445232-9E1D-472F-8458-1011CEA9B771}"/>
              </a:ext>
            </a:extLst>
          </p:cNvPr>
          <p:cNvSpPr txBox="1"/>
          <p:nvPr/>
        </p:nvSpPr>
        <p:spPr>
          <a:xfrm>
            <a:off x="2539332" y="1010444"/>
            <a:ext cx="230634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Study 22.12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E03FCC-0656-4222-8C06-5D7D90432112}"/>
              </a:ext>
            </a:extLst>
          </p:cNvPr>
          <p:cNvSpPr txBox="1"/>
          <p:nvPr/>
        </p:nvSpPr>
        <p:spPr>
          <a:xfrm>
            <a:off x="5488548" y="1000208"/>
            <a:ext cx="276462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Ratio, 22.12/15.12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CDACB2-20EB-4162-B1CE-46BE787C4DE7}"/>
              </a:ext>
            </a:extLst>
          </p:cNvPr>
          <p:cNvSpPr txBox="1"/>
          <p:nvPr/>
        </p:nvSpPr>
        <p:spPr>
          <a:xfrm>
            <a:off x="9296400" y="6324600"/>
            <a:ext cx="48006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Distribution of z-scores between 22.12 BB and ASK2014</a:t>
            </a:r>
          </a:p>
        </p:txBody>
      </p:sp>
      <p:pic>
        <p:nvPicPr>
          <p:cNvPr id="27" name="Picture 26" descr="Chart, surface chart&#10;&#10;Description automatically generated">
            <a:extLst>
              <a:ext uri="{FF2B5EF4-FFF2-40B4-BE49-F238E27FC236}">
                <a16:creationId xmlns:a16="http://schemas.microsoft.com/office/drawing/2014/main" id="{2689249D-4B1E-4277-8431-65B47835AC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" t="1852" r="6022" b="11111"/>
          <a:stretch/>
        </p:blipFill>
        <p:spPr>
          <a:xfrm>
            <a:off x="5195548" y="4686873"/>
            <a:ext cx="3276600" cy="3142861"/>
          </a:xfrm>
          <a:prstGeom prst="rect">
            <a:avLst/>
          </a:prstGeom>
        </p:spPr>
      </p:pic>
      <p:pic>
        <p:nvPicPr>
          <p:cNvPr id="29" name="Picture 28" descr="Map&#10;&#10;Description automatically generated">
            <a:extLst>
              <a:ext uri="{FF2B5EF4-FFF2-40B4-BE49-F238E27FC236}">
                <a16:creationId xmlns:a16="http://schemas.microsoft.com/office/drawing/2014/main" id="{68808AEC-DA3C-45C3-8FEA-5305A76DCE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" t="1852" r="6938" b="10185"/>
          <a:stretch/>
        </p:blipFill>
        <p:spPr>
          <a:xfrm>
            <a:off x="1752600" y="4648200"/>
            <a:ext cx="3330783" cy="322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8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04DCE-B230-4342-92D2-FD18E4DA4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Study 22.12: Data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D519F-F27E-47E3-B16C-8785FB51C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Developed CyberShake data access tool</a:t>
            </a:r>
          </a:p>
          <a:p>
            <a:pPr lvl="1"/>
            <a:r>
              <a:rPr lang="en-US" dirty="0"/>
              <a:t>Python-based</a:t>
            </a:r>
          </a:p>
          <a:p>
            <a:pPr lvl="1"/>
            <a:r>
              <a:rPr lang="en-US" dirty="0"/>
              <a:t>Asks user series of questions</a:t>
            </a:r>
          </a:p>
          <a:p>
            <a:pPr lvl="1"/>
            <a:r>
              <a:rPr lang="en-US" dirty="0"/>
              <a:t>Applies filters to select subset</a:t>
            </a:r>
          </a:p>
          <a:p>
            <a:r>
              <a:rPr lang="en-US" dirty="0"/>
              <a:t>Simplifies access to variety of</a:t>
            </a:r>
            <a:br>
              <a:rPr lang="en-US" dirty="0"/>
            </a:br>
            <a:r>
              <a:rPr lang="en-US" dirty="0"/>
              <a:t>CyberShake data products</a:t>
            </a:r>
          </a:p>
          <a:p>
            <a:pPr lvl="1"/>
            <a:r>
              <a:rPr lang="en-US" dirty="0"/>
              <a:t>Site metadata</a:t>
            </a:r>
          </a:p>
          <a:p>
            <a:pPr lvl="1"/>
            <a:r>
              <a:rPr lang="en-US" dirty="0"/>
              <a:t>Event metadata</a:t>
            </a:r>
          </a:p>
          <a:p>
            <a:pPr lvl="1"/>
            <a:r>
              <a:rPr lang="en-US" dirty="0"/>
              <a:t>Intensity measures</a:t>
            </a:r>
          </a:p>
          <a:p>
            <a:pPr lvl="1"/>
            <a:r>
              <a:rPr lang="en-US" dirty="0"/>
              <a:t>Seismograms</a:t>
            </a:r>
          </a:p>
          <a:p>
            <a:r>
              <a:rPr lang="en-US" dirty="0"/>
              <a:t>Available on </a:t>
            </a:r>
            <a:r>
              <a:rPr lang="en-US" dirty="0" err="1"/>
              <a:t>github</a:t>
            </a:r>
            <a:r>
              <a:rPr lang="en-US" dirty="0"/>
              <a:t>: https://github.com/SCECcode/cs-data-tools/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3D13C-C0FF-4E38-99B9-51040F6A9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11/7/2023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ECD1A-A5AA-44BA-ABF2-F4D6E4726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Statewide California Earthquake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2759F-49F1-4705-BC48-35FF5D8B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20</a:t>
            </a:fld>
            <a:endParaRPr lang="uk-UA" dirty="0"/>
          </a:p>
        </p:txBody>
      </p:sp>
      <p:pic>
        <p:nvPicPr>
          <p:cNvPr id="10" name="Picture 9" descr="A diagram of data processing&#10;&#10;Description automatically generated">
            <a:extLst>
              <a:ext uri="{FF2B5EF4-FFF2-40B4-BE49-F238E27FC236}">
                <a16:creationId xmlns:a16="http://schemas.microsoft.com/office/drawing/2014/main" id="{90C14702-49DA-466B-9567-98861C739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1" y="1371600"/>
            <a:ext cx="7010400" cy="541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45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E8452-1972-4CFC-B71C-F953C4090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Next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27A74-524B-4F75-A16A-9694AFC6C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Preparing for Study 24.1</a:t>
            </a:r>
          </a:p>
          <a:p>
            <a:pPr lvl="1"/>
            <a:r>
              <a:rPr lang="en-US" dirty="0"/>
              <a:t>Greater Bay Area</a:t>
            </a:r>
          </a:p>
          <a:p>
            <a:pPr lvl="1"/>
            <a:r>
              <a:rPr lang="en-US" dirty="0"/>
              <a:t>Similar to Study 22.12</a:t>
            </a:r>
          </a:p>
          <a:p>
            <a:pPr lvl="1"/>
            <a:r>
              <a:rPr lang="en-US" dirty="0"/>
              <a:t>Just got the compute time this week!</a:t>
            </a:r>
          </a:p>
          <a:p>
            <a:r>
              <a:rPr lang="en-US" dirty="0"/>
              <a:t>Currently evaluating 3D velocity</a:t>
            </a:r>
            <a:br>
              <a:rPr lang="en-US" dirty="0"/>
            </a:br>
            <a:r>
              <a:rPr lang="en-US" dirty="0"/>
              <a:t>models</a:t>
            </a:r>
          </a:p>
          <a:p>
            <a:r>
              <a:rPr lang="en-US" dirty="0"/>
              <a:t>Will validate with Central and</a:t>
            </a:r>
            <a:br>
              <a:rPr lang="en-US" dirty="0"/>
            </a:br>
            <a:r>
              <a:rPr lang="en-US" dirty="0"/>
              <a:t>Northern CA BBP validation events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BC9E6-266E-4578-9356-C6E72CD05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11/7/2023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BF081-27DF-4FD2-BB3A-42753638D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487AA-2754-451F-BF0F-D4E04F1EF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21</a:t>
            </a:fld>
            <a:endParaRPr lang="uk-UA" dirty="0"/>
          </a:p>
        </p:txBody>
      </p:sp>
      <p:pic>
        <p:nvPicPr>
          <p:cNvPr id="8" name="Picture 7" descr="A map of a region with orange and purple dots&#10;&#10;Description automatically generated with medium confidence">
            <a:extLst>
              <a:ext uri="{FF2B5EF4-FFF2-40B4-BE49-F238E27FC236}">
                <a16:creationId xmlns:a16="http://schemas.microsoft.com/office/drawing/2014/main" id="{DA8A6F94-01DE-40AF-9CA3-21F693DDA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170" y="1332592"/>
            <a:ext cx="5840030" cy="58122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939086-1A83-4804-BC46-4BDA075245F3}"/>
              </a:ext>
            </a:extLst>
          </p:cNvPr>
          <p:cNvSpPr txBox="1"/>
          <p:nvPr/>
        </p:nvSpPr>
        <p:spPr>
          <a:xfrm>
            <a:off x="9372600" y="7243406"/>
            <a:ext cx="3124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Study 24.1 site map</a:t>
            </a:r>
          </a:p>
        </p:txBody>
      </p:sp>
    </p:spTree>
    <p:extLst>
      <p:ext uri="{BB962C8B-B14F-4D97-AF65-F5344CB8AC3E}">
        <p14:creationId xmlns:p14="http://schemas.microsoft.com/office/powerpoint/2010/main" val="41806942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DCBD0-BE52-4D01-88FA-ADA54C089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Future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B4995-A025-49AE-93E0-29ABD2CD63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Increase deterministic frequency to 2 Hz</a:t>
            </a:r>
          </a:p>
          <a:p>
            <a:pPr lvl="1"/>
            <a:r>
              <a:rPr lang="en-US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Frequency-dependent attenuation</a:t>
            </a:r>
          </a:p>
          <a:p>
            <a:pPr lvl="1"/>
            <a:r>
              <a:rPr lang="en-US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Small-scale velocity heterogeneities</a:t>
            </a:r>
          </a:p>
          <a:p>
            <a:r>
              <a:rPr lang="en-US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Include nonlinear simulations</a:t>
            </a:r>
          </a:p>
          <a:p>
            <a:pPr lvl="1"/>
            <a:r>
              <a:rPr lang="en-US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Reciprocity is by definition linear</a:t>
            </a:r>
          </a:p>
          <a:p>
            <a:pPr lvl="1"/>
            <a:r>
              <a:rPr lang="en-US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Identify subset of events for full nonlinear simulations</a:t>
            </a:r>
          </a:p>
          <a:p>
            <a:pPr lvl="1"/>
            <a:r>
              <a:rPr lang="en-US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Apply pseudo-nonlinearity to reciprocity results</a:t>
            </a:r>
          </a:p>
          <a:p>
            <a:r>
              <a:rPr lang="en-US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Streamline process of integrating new codes and models</a:t>
            </a:r>
          </a:p>
          <a:p>
            <a:pPr lvl="1"/>
            <a:r>
              <a:rPr lang="en-US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Goal is to support multiple codes for each stage</a:t>
            </a:r>
          </a:p>
          <a:p>
            <a:pPr lvl="1"/>
            <a:r>
              <a:rPr lang="en-US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Supports improved quantification of uncertainty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38314-C9A5-4DBD-B57F-F85205BCD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11/7/2023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7BA93-7ED6-499C-B8B1-EE4BBF852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1B337-A5CD-47C3-9CAA-1DAA1B2BD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66018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Thanks!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1C048E5-7251-4C0F-BC4B-B6B113B643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79" y="6624844"/>
            <a:ext cx="5715000" cy="962025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Statewide California Earthquake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23</a:t>
            </a:fld>
            <a:endParaRPr lang="uk-UA" dirty="0"/>
          </a:p>
        </p:txBody>
      </p:sp>
      <p:pic>
        <p:nvPicPr>
          <p:cNvPr id="8" name="Picture 7" descr="bigusg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9" y="1508817"/>
            <a:ext cx="2292123" cy="846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5115" y="1425258"/>
            <a:ext cx="3158885" cy="8818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4" name="Picture 9" descr="isi_logo_red_lar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05684" y="3317591"/>
            <a:ext cx="1953997" cy="124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8763000" y="5379923"/>
            <a:ext cx="3389164" cy="1085128"/>
            <a:chOff x="-914400" y="852134"/>
            <a:chExt cx="6515100" cy="2085976"/>
          </a:xfrm>
        </p:grpSpPr>
        <p:sp>
          <p:nvSpPr>
            <p:cNvPr id="19" name="Rectangle 18"/>
            <p:cNvSpPr/>
            <p:nvPr/>
          </p:nvSpPr>
          <p:spPr bwMode="auto">
            <a:xfrm>
              <a:off x="-914400" y="852134"/>
              <a:ext cx="6172200" cy="1774030"/>
            </a:xfrm>
            <a:prstGeom prst="rect">
              <a:avLst/>
            </a:prstGeom>
            <a:solidFill>
              <a:srgbClr val="3366CC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20" name="Picture 2" descr="https://pegasus.isi.edu/wordpress/wp-content/uploads/2015/10/logo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0" y="852134"/>
              <a:ext cx="6362700" cy="2085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554" y="3120436"/>
            <a:ext cx="2770846" cy="1486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doe-logo-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08717"/>
            <a:ext cx="3637743" cy="9145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CDEACE-CEBD-4B8D-9FEC-7F1E65E9E8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858" y="6968722"/>
            <a:ext cx="6856863" cy="84119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00228842-C24A-48CB-87B2-45BB25CFC5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933824" y="1279442"/>
            <a:ext cx="1238250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9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5CEBE2ED-70C9-4A8C-BFE1-2DFBED0DF6F7}"/>
              </a:ext>
            </a:extLst>
          </p:cNvPr>
          <p:cNvGrpSpPr/>
          <p:nvPr/>
        </p:nvGrpSpPr>
        <p:grpSpPr>
          <a:xfrm>
            <a:off x="133894" y="608170"/>
            <a:ext cx="14362612" cy="6993670"/>
            <a:chOff x="76200" y="609600"/>
            <a:chExt cx="14362612" cy="699367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929DC3CE-EF24-4B12-95FF-707008C2EE53}"/>
                </a:ext>
              </a:extLst>
            </p:cNvPr>
            <p:cNvSpPr/>
            <p:nvPr/>
          </p:nvSpPr>
          <p:spPr>
            <a:xfrm>
              <a:off x="76201" y="609600"/>
              <a:ext cx="7099418" cy="4338257"/>
            </a:xfrm>
            <a:prstGeom prst="roundRect">
              <a:avLst>
                <a:gd name="adj" fmla="val 13593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EBF72AF7-609C-4B6A-8185-5D04B4B90B2A}"/>
                </a:ext>
              </a:extLst>
            </p:cNvPr>
            <p:cNvSpPr/>
            <p:nvPr/>
          </p:nvSpPr>
          <p:spPr>
            <a:xfrm>
              <a:off x="76200" y="3950252"/>
              <a:ext cx="14362612" cy="3653018"/>
            </a:xfrm>
            <a:prstGeom prst="roundRect">
              <a:avLst>
                <a:gd name="adj" fmla="val 13936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2D29690-BD3E-4321-92A9-6028DEC47A9E}"/>
                </a:ext>
              </a:extLst>
            </p:cNvPr>
            <p:cNvSpPr/>
            <p:nvPr/>
          </p:nvSpPr>
          <p:spPr>
            <a:xfrm>
              <a:off x="99255" y="3633189"/>
              <a:ext cx="7058239" cy="14994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1BF5BAD-347E-4457-B198-CFD2923E8363}"/>
                </a:ext>
              </a:extLst>
            </p:cNvPr>
            <p:cNvSpPr/>
            <p:nvPr/>
          </p:nvSpPr>
          <p:spPr>
            <a:xfrm>
              <a:off x="6169909" y="3968593"/>
              <a:ext cx="2124416" cy="10799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DB930-8CC0-4F33-8112-C5B68E843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11/7/2023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0C0BE-B92B-4111-B571-34073247B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Statewide California Earthquake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D521D-7DEA-4DBE-A7A7-E0B8BE261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</a:t>
            </a:fld>
            <a:endParaRPr lang="uk-UA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798E84D-28EA-4A4E-A7F9-D4A2E47EAB0C}"/>
              </a:ext>
            </a:extLst>
          </p:cNvPr>
          <p:cNvGrpSpPr/>
          <p:nvPr/>
        </p:nvGrpSpPr>
        <p:grpSpPr>
          <a:xfrm>
            <a:off x="335045" y="781323"/>
            <a:ext cx="2331954" cy="3334868"/>
            <a:chOff x="2296" y="2967470"/>
            <a:chExt cx="1943294" cy="2779051"/>
          </a:xfrm>
        </p:grpSpPr>
        <p:pic>
          <p:nvPicPr>
            <p:cNvPr id="8" name="Picture 2" descr="04-UCERF-FaultProbs.png">
              <a:extLst>
                <a:ext uri="{FF2B5EF4-FFF2-40B4-BE49-F238E27FC236}">
                  <a16:creationId xmlns:a16="http://schemas.microsoft.com/office/drawing/2014/main" id="{D8A98B0D-51DB-46B6-B11B-0FFB646D2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296" y="3038933"/>
              <a:ext cx="1828800" cy="2092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8BDBC56-5A71-42B6-8F33-7939BC81D9B0}"/>
                </a:ext>
              </a:extLst>
            </p:cNvPr>
            <p:cNvSpPr/>
            <p:nvPr/>
          </p:nvSpPr>
          <p:spPr bwMode="auto">
            <a:xfrm>
              <a:off x="1183590" y="2967470"/>
              <a:ext cx="762000" cy="99493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1095574" eaLnBrk="0" hangingPunct="0">
                <a:spcBef>
                  <a:spcPct val="50000"/>
                </a:spcBef>
              </a:pPr>
              <a:endParaRPr lang="en-US" sz="1600">
                <a:solidFill>
                  <a:schemeClr val="bg1"/>
                </a:solidFill>
                <a:latin typeface="Arial" pitchFamily="-65" charset="0"/>
              </a:endParaRPr>
            </a:p>
          </p:txBody>
        </p:sp>
        <p:sp>
          <p:nvSpPr>
            <p:cNvPr id="10" name="Text Box 21">
              <a:extLst>
                <a:ext uri="{FF2B5EF4-FFF2-40B4-BE49-F238E27FC236}">
                  <a16:creationId xmlns:a16="http://schemas.microsoft.com/office/drawing/2014/main" id="{9D8E8913-059E-4F04-86A8-80204DD2D2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6" y="5130969"/>
              <a:ext cx="1640790" cy="615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70000"/>
                </a:spcBef>
                <a:defRPr/>
              </a:pPr>
              <a:r>
                <a:rPr lang="en-US" sz="1400" b="1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Uniform California Earthquake Rupture Forecast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4325D-3BFC-4018-AD74-C022E7B31184}"/>
              </a:ext>
            </a:extLst>
          </p:cNvPr>
          <p:cNvSpPr/>
          <p:nvPr/>
        </p:nvSpPr>
        <p:spPr>
          <a:xfrm>
            <a:off x="609600" y="4208413"/>
            <a:ext cx="1393726" cy="838200"/>
          </a:xfrm>
          <a:prstGeom prst="rect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727F47-40F4-4A99-9624-A90494FCD806}"/>
              </a:ext>
            </a:extLst>
          </p:cNvPr>
          <p:cNvSpPr txBox="1"/>
          <p:nvPr/>
        </p:nvSpPr>
        <p:spPr>
          <a:xfrm>
            <a:off x="859507" y="4456697"/>
            <a:ext cx="91440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UCVM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6FFEC4-A908-4E5B-B829-9C1D03A14DD1}"/>
              </a:ext>
            </a:extLst>
          </p:cNvPr>
          <p:cNvSpPr/>
          <p:nvPr/>
        </p:nvSpPr>
        <p:spPr>
          <a:xfrm>
            <a:off x="2600022" y="4216720"/>
            <a:ext cx="1945931" cy="838200"/>
          </a:xfrm>
          <a:prstGeom prst="rect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203636-754E-4C9A-8BE4-54DEC4136BFD}"/>
              </a:ext>
            </a:extLst>
          </p:cNvPr>
          <p:cNvSpPr txBox="1"/>
          <p:nvPr/>
        </p:nvSpPr>
        <p:spPr>
          <a:xfrm>
            <a:off x="2484120" y="4338557"/>
            <a:ext cx="224028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AWP-ODC-SGT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wave propagation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4BCF04C-A084-46BA-8AA0-1A5CDFE5337D}"/>
              </a:ext>
            </a:extLst>
          </p:cNvPr>
          <p:cNvSpPr/>
          <p:nvPr/>
        </p:nvSpPr>
        <p:spPr>
          <a:xfrm>
            <a:off x="5138727" y="4216720"/>
            <a:ext cx="1697525" cy="838200"/>
          </a:xfrm>
          <a:prstGeom prst="rect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F3A9A7-7D68-4625-BF37-284116938908}"/>
              </a:ext>
            </a:extLst>
          </p:cNvPr>
          <p:cNvSpPr txBox="1"/>
          <p:nvPr/>
        </p:nvSpPr>
        <p:spPr>
          <a:xfrm>
            <a:off x="5160474" y="4265569"/>
            <a:ext cx="169752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Low-frequency seismogram synthesis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CD4100-89B2-4698-9318-5BE221410FBE}"/>
              </a:ext>
            </a:extLst>
          </p:cNvPr>
          <p:cNvSpPr txBox="1"/>
          <p:nvPr/>
        </p:nvSpPr>
        <p:spPr>
          <a:xfrm>
            <a:off x="7829062" y="1200489"/>
            <a:ext cx="1776765" cy="7571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High-frequency seismogram synthesis (BBP)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653317-F5C1-4517-9F67-15A40FEEA165}"/>
              </a:ext>
            </a:extLst>
          </p:cNvPr>
          <p:cNvSpPr txBox="1"/>
          <p:nvPr/>
        </p:nvSpPr>
        <p:spPr>
          <a:xfrm>
            <a:off x="10287000" y="1292056"/>
            <a:ext cx="13716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Merge and combine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6BD51F-18A6-4B4F-9B4C-69040BA39DD2}"/>
              </a:ext>
            </a:extLst>
          </p:cNvPr>
          <p:cNvSpPr txBox="1"/>
          <p:nvPr/>
        </p:nvSpPr>
        <p:spPr>
          <a:xfrm>
            <a:off x="9375738" y="4343400"/>
            <a:ext cx="170329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Aggregate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data products</a:t>
            </a:r>
          </a:p>
        </p:txBody>
      </p:sp>
      <p:pic>
        <p:nvPicPr>
          <p:cNvPr id="21" name="Picture 20" descr="A picture containing chart&#10;&#10;Description automatically generated">
            <a:extLst>
              <a:ext uri="{FF2B5EF4-FFF2-40B4-BE49-F238E27FC236}">
                <a16:creationId xmlns:a16="http://schemas.microsoft.com/office/drawing/2014/main" id="{FE085C2F-679F-4750-8903-65B44965E0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9295" r="17348" b="9681"/>
          <a:stretch/>
        </p:blipFill>
        <p:spPr>
          <a:xfrm>
            <a:off x="4817246" y="1161161"/>
            <a:ext cx="2368300" cy="105766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6D00F7F-6615-459E-B258-263CB8CB6230}"/>
              </a:ext>
            </a:extLst>
          </p:cNvPr>
          <p:cNvSpPr/>
          <p:nvPr/>
        </p:nvSpPr>
        <p:spPr>
          <a:xfrm>
            <a:off x="7831194" y="1168421"/>
            <a:ext cx="1770006" cy="838200"/>
          </a:xfrm>
          <a:prstGeom prst="rect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9573D7-9A87-4914-BB25-7D0D9C57B31B}"/>
              </a:ext>
            </a:extLst>
          </p:cNvPr>
          <p:cNvSpPr/>
          <p:nvPr/>
        </p:nvSpPr>
        <p:spPr>
          <a:xfrm>
            <a:off x="10210800" y="1168421"/>
            <a:ext cx="1524000" cy="838200"/>
          </a:xfrm>
          <a:prstGeom prst="rect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5E709A0-7160-441F-B760-10D6365C1F68}"/>
              </a:ext>
            </a:extLst>
          </p:cNvPr>
          <p:cNvSpPr/>
          <p:nvPr/>
        </p:nvSpPr>
        <p:spPr>
          <a:xfrm>
            <a:off x="9431394" y="4234038"/>
            <a:ext cx="1568665" cy="838200"/>
          </a:xfrm>
          <a:prstGeom prst="rect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5" name="Picture 24" descr="Chart, surface chart&#10;&#10;Description automatically generated">
            <a:extLst>
              <a:ext uri="{FF2B5EF4-FFF2-40B4-BE49-F238E27FC236}">
                <a16:creationId xmlns:a16="http://schemas.microsoft.com/office/drawing/2014/main" id="{602E8750-071E-4506-8969-208A1015BC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10417" r="7500" b="4166"/>
          <a:stretch/>
        </p:blipFill>
        <p:spPr>
          <a:xfrm>
            <a:off x="407176" y="5791200"/>
            <a:ext cx="1731145" cy="1419539"/>
          </a:xfrm>
          <a:prstGeom prst="rect">
            <a:avLst/>
          </a:prstGeom>
        </p:spPr>
      </p:pic>
      <p:sp>
        <p:nvSpPr>
          <p:cNvPr id="27" name="Text Box 21">
            <a:extLst>
              <a:ext uri="{FF2B5EF4-FFF2-40B4-BE49-F238E27FC236}">
                <a16:creationId xmlns:a16="http://schemas.microsoft.com/office/drawing/2014/main" id="{55F0DA43-7D38-4A56-A895-0D395B1EB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897" y="7240407"/>
            <a:ext cx="196894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70000"/>
              </a:spcBef>
              <a:defRPr/>
            </a:pP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Velocity Mesh</a:t>
            </a:r>
          </a:p>
        </p:txBody>
      </p:sp>
      <p:sp>
        <p:nvSpPr>
          <p:cNvPr id="28" name="Text Box 21">
            <a:extLst>
              <a:ext uri="{FF2B5EF4-FFF2-40B4-BE49-F238E27FC236}">
                <a16:creationId xmlns:a16="http://schemas.microsoft.com/office/drawing/2014/main" id="{BF7F0A0E-D050-441F-A505-1304075A1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2624" y="2209800"/>
            <a:ext cx="196894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70000"/>
              </a:spcBef>
              <a:defRPr/>
            </a:pP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600,000+ events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98AE6E6-7353-4154-B6E4-7981C812D5FE}"/>
              </a:ext>
            </a:extLst>
          </p:cNvPr>
          <p:cNvSpPr txBox="1"/>
          <p:nvPr/>
        </p:nvSpPr>
        <p:spPr>
          <a:xfrm>
            <a:off x="2302040" y="1200489"/>
            <a:ext cx="194593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Graves &amp; </a:t>
            </a:r>
            <a:r>
              <a:rPr lang="en-US" sz="1600" b="1" dirty="0" err="1">
                <a:solidFill>
                  <a:schemeClr val="bg1"/>
                </a:solidFill>
              </a:rPr>
              <a:t>Pitarka</a:t>
            </a:r>
            <a:r>
              <a:rPr lang="en-US" sz="1600" b="1" dirty="0">
                <a:solidFill>
                  <a:schemeClr val="bg1"/>
                </a:solidFill>
              </a:rPr>
              <a:t> kinematic rupture generator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D3F0DF-E2CA-4B41-AFE5-59827FB770E5}"/>
              </a:ext>
            </a:extLst>
          </p:cNvPr>
          <p:cNvSpPr txBox="1"/>
          <p:nvPr/>
        </p:nvSpPr>
        <p:spPr>
          <a:xfrm>
            <a:off x="7162800" y="4363131"/>
            <a:ext cx="190186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Intensity measures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3B88818-B045-461C-BD98-2C89400A2C03}"/>
              </a:ext>
            </a:extLst>
          </p:cNvPr>
          <p:cNvSpPr/>
          <p:nvPr/>
        </p:nvSpPr>
        <p:spPr>
          <a:xfrm>
            <a:off x="7427931" y="4216720"/>
            <a:ext cx="1359190" cy="838200"/>
          </a:xfrm>
          <a:prstGeom prst="rect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F44373F-0048-483B-AB9A-E97D6F9D5AF5}"/>
              </a:ext>
            </a:extLst>
          </p:cNvPr>
          <p:cNvSpPr/>
          <p:nvPr/>
        </p:nvSpPr>
        <p:spPr>
          <a:xfrm>
            <a:off x="2326549" y="1143000"/>
            <a:ext cx="1921421" cy="838200"/>
          </a:xfrm>
          <a:prstGeom prst="rect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E7B0121-756F-47BA-9E89-070BDCF28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t="4534" r="6082"/>
          <a:stretch/>
        </p:blipFill>
        <p:spPr bwMode="auto">
          <a:xfrm>
            <a:off x="7260221" y="5867400"/>
            <a:ext cx="1770006" cy="963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5A6D115-2D62-4EB4-8907-699CEA827C98}"/>
              </a:ext>
            </a:extLst>
          </p:cNvPr>
          <p:cNvCxnSpPr>
            <a:cxnSpLocks/>
          </p:cNvCxnSpPr>
          <p:nvPr/>
        </p:nvCxnSpPr>
        <p:spPr>
          <a:xfrm>
            <a:off x="1295400" y="5181600"/>
            <a:ext cx="0" cy="52170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Box 21">
            <a:extLst>
              <a:ext uri="{FF2B5EF4-FFF2-40B4-BE49-F238E27FC236}">
                <a16:creationId xmlns:a16="http://schemas.microsoft.com/office/drawing/2014/main" id="{409BEEC6-328C-4DB3-A4C7-DA0591E0D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3745" y="6871075"/>
            <a:ext cx="19689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70000"/>
              </a:spcBef>
              <a:defRPr/>
            </a:pP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0-1 Hz low-frequency seismograms</a:t>
            </a:r>
          </a:p>
        </p:txBody>
      </p:sp>
      <p:sp>
        <p:nvSpPr>
          <p:cNvPr id="41" name="Text Box 21">
            <a:extLst>
              <a:ext uri="{FF2B5EF4-FFF2-40B4-BE49-F238E27FC236}">
                <a16:creationId xmlns:a16="http://schemas.microsoft.com/office/drawing/2014/main" id="{25E60206-F15A-41FA-B11A-313D54554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051" y="6871075"/>
            <a:ext cx="196894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70000"/>
              </a:spcBef>
              <a:defRPr/>
            </a:pP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RotD50, PGA, PGV</a:t>
            </a: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1AEFB66D-4F1C-43C3-A0AF-9C9B5DB438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82642" y="5784223"/>
            <a:ext cx="2009693" cy="1031290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302ACCC-982A-4162-8B9F-497D63D5F1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22326" y="2399737"/>
            <a:ext cx="1977861" cy="100200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6B177D3A-D345-4586-B159-CAC1E558FF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420600" y="464503"/>
            <a:ext cx="1826761" cy="930295"/>
          </a:xfrm>
          <a:prstGeom prst="rect">
            <a:avLst/>
          </a:prstGeom>
        </p:spPr>
      </p:pic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EA2E3FCC-4E58-4D53-8BBA-03AB4F042437}"/>
              </a:ext>
            </a:extLst>
          </p:cNvPr>
          <p:cNvSpPr/>
          <p:nvPr/>
        </p:nvSpPr>
        <p:spPr>
          <a:xfrm>
            <a:off x="43171" y="152400"/>
            <a:ext cx="14554199" cy="7682278"/>
          </a:xfrm>
          <a:prstGeom prst="roundRect">
            <a:avLst>
              <a:gd name="adj" fmla="val 11762"/>
            </a:avLst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7B537B1-AAF5-462E-8FAA-10C1EB2C969F}"/>
              </a:ext>
            </a:extLst>
          </p:cNvPr>
          <p:cNvSpPr txBox="1"/>
          <p:nvPr/>
        </p:nvSpPr>
        <p:spPr>
          <a:xfrm>
            <a:off x="1600200" y="633664"/>
            <a:ext cx="4737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00B050"/>
                </a:solidFill>
              </a:rPr>
              <a:t>Low-frequency </a:t>
            </a:r>
            <a:r>
              <a:rPr lang="en-US" sz="2000" b="1" dirty="0" err="1">
                <a:solidFill>
                  <a:srgbClr val="00B050"/>
                </a:solidFill>
              </a:rPr>
              <a:t>CyberShake</a:t>
            </a:r>
            <a:r>
              <a:rPr lang="en-US" sz="2000" b="1" dirty="0">
                <a:solidFill>
                  <a:srgbClr val="00B050"/>
                </a:solidFill>
              </a:rPr>
              <a:t> workflow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BDEEB55-C913-4476-9B99-4BD55F9A0A98}"/>
              </a:ext>
            </a:extLst>
          </p:cNvPr>
          <p:cNvSpPr txBox="1"/>
          <p:nvPr/>
        </p:nvSpPr>
        <p:spPr>
          <a:xfrm>
            <a:off x="2050923" y="176464"/>
            <a:ext cx="456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Broadband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</a:rPr>
              <a:t>CyberShake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 workflow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C037FAF-AFB1-4A8D-A31B-97E9AA1E8CBD}"/>
              </a:ext>
            </a:extLst>
          </p:cNvPr>
          <p:cNvCxnSpPr>
            <a:cxnSpLocks/>
          </p:cNvCxnSpPr>
          <p:nvPr/>
        </p:nvCxnSpPr>
        <p:spPr>
          <a:xfrm>
            <a:off x="2050923" y="4648200"/>
            <a:ext cx="500633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CFA2287-3898-40A8-B1EB-3E903FBF56D6}"/>
              </a:ext>
            </a:extLst>
          </p:cNvPr>
          <p:cNvCxnSpPr>
            <a:cxnSpLocks/>
          </p:cNvCxnSpPr>
          <p:nvPr/>
        </p:nvCxnSpPr>
        <p:spPr>
          <a:xfrm>
            <a:off x="4604767" y="4636178"/>
            <a:ext cx="500633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CAD43036-04B3-4B54-A800-B6D329AE2A74}"/>
              </a:ext>
            </a:extLst>
          </p:cNvPr>
          <p:cNvCxnSpPr>
            <a:cxnSpLocks/>
          </p:cNvCxnSpPr>
          <p:nvPr/>
        </p:nvCxnSpPr>
        <p:spPr>
          <a:xfrm>
            <a:off x="6889135" y="4648200"/>
            <a:ext cx="500633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AD87603-EF09-4EF7-90C0-9F2E1D39E6EF}"/>
              </a:ext>
            </a:extLst>
          </p:cNvPr>
          <p:cNvCxnSpPr>
            <a:cxnSpLocks/>
          </p:cNvCxnSpPr>
          <p:nvPr/>
        </p:nvCxnSpPr>
        <p:spPr>
          <a:xfrm>
            <a:off x="1698115" y="1505289"/>
            <a:ext cx="500633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0B9747D9-455D-4ACA-88B3-84608ACC5D9C}"/>
              </a:ext>
            </a:extLst>
          </p:cNvPr>
          <p:cNvCxnSpPr>
            <a:cxnSpLocks/>
          </p:cNvCxnSpPr>
          <p:nvPr/>
        </p:nvCxnSpPr>
        <p:spPr>
          <a:xfrm>
            <a:off x="4316418" y="1506114"/>
            <a:ext cx="500633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22CF67E-A7D6-4647-B8F9-4D50D7C2AC5D}"/>
              </a:ext>
            </a:extLst>
          </p:cNvPr>
          <p:cNvCxnSpPr>
            <a:cxnSpLocks/>
          </p:cNvCxnSpPr>
          <p:nvPr/>
        </p:nvCxnSpPr>
        <p:spPr>
          <a:xfrm>
            <a:off x="6057099" y="2515946"/>
            <a:ext cx="3463" cy="167005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BA7D27F4-122C-43F2-87FB-3B93BB91C855}"/>
              </a:ext>
            </a:extLst>
          </p:cNvPr>
          <p:cNvCxnSpPr>
            <a:cxnSpLocks/>
          </p:cNvCxnSpPr>
          <p:nvPr/>
        </p:nvCxnSpPr>
        <p:spPr>
          <a:xfrm>
            <a:off x="8853342" y="4627418"/>
            <a:ext cx="500633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 Box 21">
            <a:extLst>
              <a:ext uri="{FF2B5EF4-FFF2-40B4-BE49-F238E27FC236}">
                <a16:creationId xmlns:a16="http://schemas.microsoft.com/office/drawing/2014/main" id="{2EFD6E43-F41B-4F69-B2C8-5D476D749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4879" y="7098376"/>
            <a:ext cx="196894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70000"/>
              </a:spcBef>
              <a:defRPr/>
            </a:pP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Hazard Map</a:t>
            </a:r>
          </a:p>
        </p:txBody>
      </p:sp>
      <p:sp>
        <p:nvSpPr>
          <p:cNvPr id="67" name="Text Box 21">
            <a:extLst>
              <a:ext uri="{FF2B5EF4-FFF2-40B4-BE49-F238E27FC236}">
                <a16:creationId xmlns:a16="http://schemas.microsoft.com/office/drawing/2014/main" id="{4235DC5C-4DCC-4179-B056-82C1D8865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3405447"/>
            <a:ext cx="20437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70000"/>
              </a:spcBef>
              <a:defRPr/>
            </a:pP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1-50 Hz seismograms</a:t>
            </a:r>
          </a:p>
        </p:txBody>
      </p:sp>
      <p:sp>
        <p:nvSpPr>
          <p:cNvPr id="68" name="Text Box 21">
            <a:extLst>
              <a:ext uri="{FF2B5EF4-FFF2-40B4-BE49-F238E27FC236}">
                <a16:creationId xmlns:a16="http://schemas.microsoft.com/office/drawing/2014/main" id="{91FADBB7-55B1-41E5-84FD-687102348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44400" y="1447800"/>
            <a:ext cx="20437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70000"/>
              </a:spcBef>
              <a:defRPr/>
            </a:pP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0-50 Hz broadband data products</a:t>
            </a:r>
          </a:p>
        </p:txBody>
      </p:sp>
      <p:pic>
        <p:nvPicPr>
          <p:cNvPr id="69" name="Picture 2">
            <a:extLst>
              <a:ext uri="{FF2B5EF4-FFF2-40B4-BE49-F238E27FC236}">
                <a16:creationId xmlns:a16="http://schemas.microsoft.com/office/drawing/2014/main" id="{C3E5D2CE-8C04-4792-A628-B38685AC95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t="4534" r="6082"/>
          <a:stretch/>
        </p:blipFill>
        <p:spPr bwMode="auto">
          <a:xfrm>
            <a:off x="10117194" y="2438400"/>
            <a:ext cx="1770006" cy="963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" name="Text Box 21">
            <a:extLst>
              <a:ext uri="{FF2B5EF4-FFF2-40B4-BE49-F238E27FC236}">
                <a16:creationId xmlns:a16="http://schemas.microsoft.com/office/drawing/2014/main" id="{550832A5-7710-4088-875E-7644BABB0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4451" y="3407100"/>
            <a:ext cx="196894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70000"/>
              </a:spcBef>
              <a:defRPr/>
            </a:pP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RotD50, PGA, PGV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7B87EF97-C09A-4C73-A882-5D9D70A946A0}"/>
              </a:ext>
            </a:extLst>
          </p:cNvPr>
          <p:cNvCxnSpPr>
            <a:cxnSpLocks/>
          </p:cNvCxnSpPr>
          <p:nvPr/>
        </p:nvCxnSpPr>
        <p:spPr>
          <a:xfrm>
            <a:off x="7304102" y="1522800"/>
            <a:ext cx="500633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DCDE3CAB-917B-44A3-A195-92E1B03E7C27}"/>
              </a:ext>
            </a:extLst>
          </p:cNvPr>
          <p:cNvCxnSpPr>
            <a:cxnSpLocks/>
          </p:cNvCxnSpPr>
          <p:nvPr/>
        </p:nvCxnSpPr>
        <p:spPr>
          <a:xfrm>
            <a:off x="9677400" y="1524000"/>
            <a:ext cx="500633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4BE654FD-27A1-4837-AAF4-880184206250}"/>
              </a:ext>
            </a:extLst>
          </p:cNvPr>
          <p:cNvCxnSpPr>
            <a:cxnSpLocks/>
          </p:cNvCxnSpPr>
          <p:nvPr/>
        </p:nvCxnSpPr>
        <p:spPr>
          <a:xfrm>
            <a:off x="11828897" y="1524000"/>
            <a:ext cx="500633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B524EFC2-E892-4478-A21D-A7562621EF7D}"/>
              </a:ext>
            </a:extLst>
          </p:cNvPr>
          <p:cNvCxnSpPr>
            <a:cxnSpLocks/>
          </p:cNvCxnSpPr>
          <p:nvPr/>
        </p:nvCxnSpPr>
        <p:spPr>
          <a:xfrm>
            <a:off x="8159525" y="5129596"/>
            <a:ext cx="0" cy="60362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B4E55848-5478-444B-998D-1B163283FF8E}"/>
              </a:ext>
            </a:extLst>
          </p:cNvPr>
          <p:cNvCxnSpPr>
            <a:cxnSpLocks/>
          </p:cNvCxnSpPr>
          <p:nvPr/>
        </p:nvCxnSpPr>
        <p:spPr>
          <a:xfrm>
            <a:off x="6057098" y="5151679"/>
            <a:ext cx="0" cy="58154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 descr="Chart, surface chart&#10;&#10;Description automatically generated">
            <a:extLst>
              <a:ext uri="{FF2B5EF4-FFF2-40B4-BE49-F238E27FC236}">
                <a16:creationId xmlns:a16="http://schemas.microsoft.com/office/drawing/2014/main" id="{4379F9B8-C661-433B-93BC-F043D885147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" t="2525" r="7096" b="6439"/>
          <a:stretch/>
        </p:blipFill>
        <p:spPr>
          <a:xfrm>
            <a:off x="11449231" y="4178692"/>
            <a:ext cx="2952569" cy="2984108"/>
          </a:xfrm>
          <a:prstGeom prst="rect">
            <a:avLst/>
          </a:prstGeom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2C055A5A-51C9-4EA2-B3EB-5789568CA94B}"/>
              </a:ext>
            </a:extLst>
          </p:cNvPr>
          <p:cNvCxnSpPr>
            <a:cxnSpLocks/>
          </p:cNvCxnSpPr>
          <p:nvPr/>
        </p:nvCxnSpPr>
        <p:spPr>
          <a:xfrm>
            <a:off x="11079035" y="4627418"/>
            <a:ext cx="500633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9FFE758-234D-15C5-0E91-763756085846}"/>
              </a:ext>
            </a:extLst>
          </p:cNvPr>
          <p:cNvCxnSpPr>
            <a:cxnSpLocks/>
          </p:cNvCxnSpPr>
          <p:nvPr/>
        </p:nvCxnSpPr>
        <p:spPr>
          <a:xfrm>
            <a:off x="8709721" y="2049409"/>
            <a:ext cx="6532" cy="34287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4BBC381-F908-5487-6C3E-A974917E38D1}"/>
              </a:ext>
            </a:extLst>
          </p:cNvPr>
          <p:cNvCxnSpPr>
            <a:cxnSpLocks/>
          </p:cNvCxnSpPr>
          <p:nvPr/>
        </p:nvCxnSpPr>
        <p:spPr>
          <a:xfrm>
            <a:off x="10995721" y="2055940"/>
            <a:ext cx="6532" cy="34287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5" descr="Chart, line chart, histogram&#10;&#10;Description automatically generated">
            <a:extLst>
              <a:ext uri="{FF2B5EF4-FFF2-40B4-BE49-F238E27FC236}">
                <a16:creationId xmlns:a16="http://schemas.microsoft.com/office/drawing/2014/main" id="{6024124C-DD51-198C-DE59-9EC80B5BA0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80863" y="5770085"/>
            <a:ext cx="1685580" cy="1459735"/>
          </a:xfrm>
          <a:prstGeom prst="rect">
            <a:avLst/>
          </a:prstGeom>
        </p:spPr>
      </p:pic>
      <p:sp>
        <p:nvSpPr>
          <p:cNvPr id="34" name="Text Box 21">
            <a:extLst>
              <a:ext uri="{FF2B5EF4-FFF2-40B4-BE49-F238E27FC236}">
                <a16:creationId xmlns:a16="http://schemas.microsoft.com/office/drawing/2014/main" id="{46E2713C-2F97-728D-41F2-75991E76F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1306" y="7212598"/>
            <a:ext cx="196894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ct val="70000"/>
              </a:spcBef>
              <a:defRPr/>
            </a:pP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Hazard Curve</a:t>
            </a:r>
            <a:endParaRPr lang="en-US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6D6240F-DF27-EF0C-BFA2-D4C51E4ADC17}"/>
              </a:ext>
            </a:extLst>
          </p:cNvPr>
          <p:cNvCxnSpPr>
            <a:cxnSpLocks/>
          </p:cNvCxnSpPr>
          <p:nvPr/>
        </p:nvCxnSpPr>
        <p:spPr>
          <a:xfrm flipH="1">
            <a:off x="10231073" y="5140662"/>
            <a:ext cx="4484" cy="56321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A picture containing text, screenshot, map&#10;&#10;Description automatically generated">
            <a:extLst>
              <a:ext uri="{FF2B5EF4-FFF2-40B4-BE49-F238E27FC236}">
                <a16:creationId xmlns:a16="http://schemas.microsoft.com/office/drawing/2014/main" id="{667209EF-C232-450D-BBA9-AA94ADECC55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" r="6519" b="21832"/>
          <a:stretch/>
        </p:blipFill>
        <p:spPr>
          <a:xfrm>
            <a:off x="12268200" y="1942031"/>
            <a:ext cx="2072270" cy="179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0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  <p:bldP spid="18" grpId="0"/>
      <p:bldP spid="19" grpId="0"/>
      <p:bldP spid="20" grpId="0"/>
      <p:bldP spid="22" grpId="0" animBg="1"/>
      <p:bldP spid="23" grpId="0" animBg="1"/>
      <p:bldP spid="24" grpId="0" animBg="1"/>
      <p:bldP spid="27" grpId="0"/>
      <p:bldP spid="28" grpId="0"/>
      <p:bldP spid="29" grpId="0"/>
      <p:bldP spid="30" grpId="0"/>
      <p:bldP spid="31" grpId="0" animBg="1"/>
      <p:bldP spid="32" grpId="0" animBg="1"/>
      <p:bldP spid="40" grpId="0"/>
      <p:bldP spid="41" grpId="0"/>
      <p:bldP spid="49" grpId="0" animBg="1"/>
      <p:bldP spid="53" grpId="0"/>
      <p:bldP spid="54" grpId="0"/>
      <p:bldP spid="66" grpId="0"/>
      <p:bldP spid="67" grpId="0"/>
      <p:bldP spid="68" grpId="0"/>
      <p:bldP spid="70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0C0BC-2F41-4C09-9312-BD0597EA6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 Features in </a:t>
            </a:r>
            <a:r>
              <a:rPr lang="en-US" dirty="0" err="1"/>
              <a:t>CyberShake</a:t>
            </a:r>
            <a:r>
              <a:rPr lang="en-US" dirty="0"/>
              <a:t> Study 22.12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10208-C192-4CA8-AB43-AB07F73C1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Update to Study 15.4 and 15.12</a:t>
            </a:r>
          </a:p>
          <a:p>
            <a:r>
              <a:rPr lang="en-US" dirty="0"/>
              <a:t>Broadband simulations</a:t>
            </a:r>
          </a:p>
          <a:p>
            <a:pPr lvl="1"/>
            <a:r>
              <a:rPr lang="en-US" dirty="0"/>
              <a:t>Validated against historic events</a:t>
            </a:r>
          </a:p>
          <a:p>
            <a:r>
              <a:rPr lang="en-US" dirty="0"/>
              <a:t>Modifications to 3D velocity model</a:t>
            </a:r>
          </a:p>
          <a:p>
            <a:pPr lvl="1"/>
            <a:r>
              <a:rPr lang="en-US" dirty="0"/>
              <a:t>Goal is to resolve issues with high velocities at the surface</a:t>
            </a:r>
          </a:p>
          <a:p>
            <a:r>
              <a:rPr lang="en-US" dirty="0"/>
              <a:t>Updates to rupture generation for individual events</a:t>
            </a:r>
          </a:p>
          <a:p>
            <a:pPr lvl="1"/>
            <a:r>
              <a:rPr lang="en-US" dirty="0"/>
              <a:t>Migration to more recent kinematic rupture code</a:t>
            </a:r>
          </a:p>
          <a:p>
            <a:pPr lvl="1"/>
            <a:r>
              <a:rPr lang="en-US" dirty="0"/>
              <a:t>Sampling of additional variability</a:t>
            </a:r>
          </a:p>
          <a:p>
            <a:pPr marL="280081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23009-0725-4C25-A168-F309CAE53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11/7/2023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E587A-7866-4564-BA8E-2C4C75552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Statewide California Earthquake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2984A-D9AC-4F5E-A487-092615651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3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98543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F0B71-9820-4820-B8FA-E551662DDA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Selected validation events from the SCEC Broadband Platform</a:t>
            </a:r>
          </a:p>
          <a:p>
            <a:pPr lvl="1"/>
            <a:r>
              <a:rPr lang="en-US" dirty="0"/>
              <a:t>Northridge, Whittier, Chino Hills, Landers</a:t>
            </a:r>
          </a:p>
          <a:p>
            <a:r>
              <a:rPr lang="en-US" dirty="0"/>
              <a:t>64 realizations created for each event</a:t>
            </a:r>
          </a:p>
          <a:p>
            <a:pPr lvl="1"/>
            <a:r>
              <a:rPr lang="en-US" dirty="0"/>
              <a:t>Hypocenter and magnitude preserved</a:t>
            </a:r>
          </a:p>
          <a:p>
            <a:pPr lvl="1"/>
            <a:r>
              <a:rPr lang="en-US" dirty="0"/>
              <a:t>Different slip realizations</a:t>
            </a:r>
          </a:p>
          <a:p>
            <a:pPr lvl="1"/>
            <a:r>
              <a:rPr lang="en-US" dirty="0"/>
              <a:t>GP rupture generator used</a:t>
            </a:r>
          </a:p>
          <a:p>
            <a:r>
              <a:rPr lang="en-US" dirty="0"/>
              <a:t>CyberShake pipeline run for</a:t>
            </a:r>
            <a:br>
              <a:rPr lang="en-US" dirty="0"/>
            </a:br>
            <a:r>
              <a:rPr lang="en-US" dirty="0"/>
              <a:t>sites with recordings in BBP</a:t>
            </a:r>
          </a:p>
          <a:p>
            <a:pPr lvl="1"/>
            <a:r>
              <a:rPr lang="en-US" dirty="0"/>
              <a:t>Usually ~40 stations per event</a:t>
            </a:r>
          </a:p>
          <a:p>
            <a:r>
              <a:rPr lang="en-US" dirty="0"/>
              <a:t>Calculate metrics</a:t>
            </a:r>
          </a:p>
          <a:p>
            <a:pPr lvl="1"/>
            <a:endParaRPr lang="en-US" dirty="0"/>
          </a:p>
        </p:txBody>
      </p:sp>
      <p:pic>
        <p:nvPicPr>
          <p:cNvPr id="9" name="Picture 8" descr="A picture containing Word&#10;&#10;Description automatically generated">
            <a:extLst>
              <a:ext uri="{FF2B5EF4-FFF2-40B4-BE49-F238E27FC236}">
                <a16:creationId xmlns:a16="http://schemas.microsoft.com/office/drawing/2014/main" id="{5069B49E-2292-47F5-BBCF-CA876C9E7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6" t="9062" r="36414" b="30194"/>
          <a:stretch/>
        </p:blipFill>
        <p:spPr>
          <a:xfrm>
            <a:off x="6705600" y="4010891"/>
            <a:ext cx="2629911" cy="3195063"/>
          </a:xfrm>
          <a:prstGeom prst="rect">
            <a:avLst/>
          </a:prstGeom>
        </p:spPr>
      </p:pic>
      <p:pic>
        <p:nvPicPr>
          <p:cNvPr id="8" name="Picture 7" descr="A picture containing Word&#10;&#10;Description automatically generated">
            <a:extLst>
              <a:ext uri="{FF2B5EF4-FFF2-40B4-BE49-F238E27FC236}">
                <a16:creationId xmlns:a16="http://schemas.microsoft.com/office/drawing/2014/main" id="{220768C6-79FA-46C9-8118-9344A4E5B5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3" t="8945" r="36616" b="29389"/>
          <a:stretch/>
        </p:blipFill>
        <p:spPr>
          <a:xfrm>
            <a:off x="9144000" y="3995444"/>
            <a:ext cx="2629911" cy="32435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2258E6-E60A-4AEC-8B4D-38678A63D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Broadband Validation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F1DD0-8435-4475-A079-182A7BDCC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11/7/2023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E0193-A574-4568-AB97-0D2750072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DAE37-7CE9-4791-AA57-5A18DE564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4</a:t>
            </a:fld>
            <a:endParaRPr lang="uk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637B8A-C63A-49DD-97F4-C3388A90B62C}"/>
              </a:ext>
            </a:extLst>
          </p:cNvPr>
          <p:cNvSpPr txBox="1"/>
          <p:nvPr/>
        </p:nvSpPr>
        <p:spPr>
          <a:xfrm>
            <a:off x="7963911" y="7242373"/>
            <a:ext cx="56388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3 slip realizations for 1994 Northridge</a:t>
            </a: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28EC32-AB2F-4A62-87C9-E25260F66D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9" t="9727" r="36151" b="30273"/>
          <a:stretch/>
        </p:blipFill>
        <p:spPr>
          <a:xfrm>
            <a:off x="11658600" y="4055712"/>
            <a:ext cx="2652741" cy="318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17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2C4BD-191C-4604-ADF1-F65565744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Validation 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78CB6-3C7B-4CAB-98C2-7854FB097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Looking at BBP goodness-of-fit metric</a:t>
            </a:r>
          </a:p>
          <a:p>
            <a:pPr lvl="1"/>
            <a:r>
              <a:rPr lang="en-US" dirty="0"/>
              <a:t>Both overall </a:t>
            </a:r>
            <a:r>
              <a:rPr lang="en-US" dirty="0" err="1"/>
              <a:t>GoF</a:t>
            </a:r>
            <a:r>
              <a:rPr lang="en-US" dirty="0"/>
              <a:t> (all sites, all realizations) and best realization</a:t>
            </a:r>
          </a:p>
          <a:p>
            <a:pPr lvl="1"/>
            <a:r>
              <a:rPr lang="en-US" dirty="0"/>
              <a:t>Compare 3D CyberShake, 1D BBP, and GMMs to observations</a:t>
            </a:r>
          </a:p>
          <a:p>
            <a:r>
              <a:rPr lang="en-US" dirty="0"/>
              <a:t>Show that CyberShake works</a:t>
            </a:r>
          </a:p>
          <a:p>
            <a:pPr lvl="1"/>
            <a:r>
              <a:rPr lang="en-US" dirty="0"/>
              <a:t>Reasonable ground motions for both historic and hypothetical events</a:t>
            </a:r>
          </a:p>
          <a:p>
            <a:r>
              <a:rPr lang="en-US" dirty="0"/>
              <a:t>Wiggle-to-wiggle agreement not the goal</a:t>
            </a:r>
          </a:p>
          <a:p>
            <a:pPr lvl="1"/>
            <a:r>
              <a:rPr lang="en-US" dirty="0"/>
              <a:t>Can get very good low-frequency agreement with tuning</a:t>
            </a:r>
          </a:p>
          <a:p>
            <a:pPr lvl="1"/>
            <a:r>
              <a:rPr lang="en-US" dirty="0"/>
              <a:t>Here, want to validate entire method on known and unknown events</a:t>
            </a:r>
          </a:p>
          <a:p>
            <a:pPr lvl="1"/>
            <a:r>
              <a:rPr lang="en-US" dirty="0"/>
              <a:t>Goal is to get reasonable results on realization sweeps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4AE6F-0CCD-4C2C-9965-B2D3EE634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11/7/2023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5A43C-9272-4E62-B4C0-C440618CB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B4058-3926-4BC3-B8EB-36C6799D4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5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72644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FE91B-C8B7-4F39-BF5B-05D98B13F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Northridge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E837F-9837-4A5A-9987-B8359E1E3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11/7/2023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EEBA4-A156-4AB4-88FA-33524F4E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804B1-7236-4A61-AFC7-3FB05077A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6</a:t>
            </a:fld>
            <a:endParaRPr lang="uk-UA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33F55E8-2AA7-4B20-A6C2-1D06684E12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4957"/>
          <a:stretch/>
        </p:blipFill>
        <p:spPr>
          <a:xfrm>
            <a:off x="1884644" y="1620606"/>
            <a:ext cx="3692294" cy="14636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498CF3-B6E2-478D-A1B1-CC5C5726170D}"/>
              </a:ext>
            </a:extLst>
          </p:cNvPr>
          <p:cNvSpPr txBox="1"/>
          <p:nvPr/>
        </p:nvSpPr>
        <p:spPr>
          <a:xfrm>
            <a:off x="2680856" y="1164687"/>
            <a:ext cx="2438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3D CyberShake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315656-B4E5-4CFC-8848-9828EDC01FCE}"/>
              </a:ext>
            </a:extLst>
          </p:cNvPr>
          <p:cNvSpPr txBox="1"/>
          <p:nvPr/>
        </p:nvSpPr>
        <p:spPr>
          <a:xfrm>
            <a:off x="6858000" y="1157458"/>
            <a:ext cx="2438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1D BBP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B04B48-86C7-498F-BB67-155E9E1BF22A}"/>
              </a:ext>
            </a:extLst>
          </p:cNvPr>
          <p:cNvSpPr txBox="1"/>
          <p:nvPr/>
        </p:nvSpPr>
        <p:spPr>
          <a:xfrm>
            <a:off x="11319190" y="1164687"/>
            <a:ext cx="2438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GMMs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046D7A2-5DAE-4E31-BC83-370D63F05D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4805"/>
          <a:stretch/>
        </p:blipFill>
        <p:spPr>
          <a:xfrm>
            <a:off x="6082728" y="1605884"/>
            <a:ext cx="3692294" cy="146630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536F75B-E998-4784-B4FA-485C1947E5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6371"/>
          <a:stretch/>
        </p:blipFill>
        <p:spPr>
          <a:xfrm>
            <a:off x="10439400" y="1710171"/>
            <a:ext cx="3933654" cy="613842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172E133-CBE2-453F-8A29-BA1A75866919}"/>
              </a:ext>
            </a:extLst>
          </p:cNvPr>
          <p:cNvSpPr txBox="1"/>
          <p:nvPr/>
        </p:nvSpPr>
        <p:spPr>
          <a:xfrm>
            <a:off x="54860" y="1991402"/>
            <a:ext cx="1696427" cy="767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Overall </a:t>
            </a:r>
            <a:r>
              <a:rPr lang="en-US" sz="2400" dirty="0" err="1"/>
              <a:t>GoF</a:t>
            </a:r>
            <a:endParaRPr lang="en-US" sz="240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E91B1CF-8B8C-4210-B93E-B45925FC0DA8}"/>
              </a:ext>
            </a:extLst>
          </p:cNvPr>
          <p:cNvCxnSpPr/>
          <p:nvPr/>
        </p:nvCxnSpPr>
        <p:spPr>
          <a:xfrm>
            <a:off x="10287000" y="1048790"/>
            <a:ext cx="0" cy="66844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8CF7562-F10A-4613-9D33-0491AB4B5D46}"/>
              </a:ext>
            </a:extLst>
          </p:cNvPr>
          <p:cNvSpPr txBox="1"/>
          <p:nvPr/>
        </p:nvSpPr>
        <p:spPr>
          <a:xfrm>
            <a:off x="152400" y="5029200"/>
            <a:ext cx="1752600" cy="767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Best Realization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8A93F8DD-219D-4779-BFC9-C712BB470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7541"/>
          <a:stretch/>
        </p:blipFill>
        <p:spPr>
          <a:xfrm>
            <a:off x="1766936" y="3245537"/>
            <a:ext cx="3919418" cy="4609546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B62BB5B9-609A-4164-B5D6-7A636BD6569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7181"/>
          <a:stretch/>
        </p:blipFill>
        <p:spPr>
          <a:xfrm>
            <a:off x="5957938" y="3202395"/>
            <a:ext cx="3919418" cy="4638085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D635AE9-5F5F-41E8-990A-16FE86EEE537}"/>
              </a:ext>
            </a:extLst>
          </p:cNvPr>
          <p:cNvCxnSpPr>
            <a:cxnSpLocks/>
          </p:cNvCxnSpPr>
          <p:nvPr/>
        </p:nvCxnSpPr>
        <p:spPr>
          <a:xfrm>
            <a:off x="272486" y="3136232"/>
            <a:ext cx="978591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2606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FE91B-C8B7-4F39-BF5B-05D98B13F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Landers (multi-segment)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E837F-9837-4A5A-9987-B8359E1E3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11/7/2023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EEBA4-A156-4AB4-88FA-33524F4E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804B1-7236-4A61-AFC7-3FB05077A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7</a:t>
            </a:fld>
            <a:endParaRPr lang="uk-U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498CF3-B6E2-478D-A1B1-CC5C5726170D}"/>
              </a:ext>
            </a:extLst>
          </p:cNvPr>
          <p:cNvSpPr txBox="1"/>
          <p:nvPr/>
        </p:nvSpPr>
        <p:spPr>
          <a:xfrm>
            <a:off x="2680856" y="1164687"/>
            <a:ext cx="2438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3D CyberShake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315656-B4E5-4CFC-8848-9828EDC01FCE}"/>
              </a:ext>
            </a:extLst>
          </p:cNvPr>
          <p:cNvSpPr txBox="1"/>
          <p:nvPr/>
        </p:nvSpPr>
        <p:spPr>
          <a:xfrm>
            <a:off x="6858000" y="1157458"/>
            <a:ext cx="2438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1D BBP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B04B48-86C7-498F-BB67-155E9E1BF22A}"/>
              </a:ext>
            </a:extLst>
          </p:cNvPr>
          <p:cNvSpPr txBox="1"/>
          <p:nvPr/>
        </p:nvSpPr>
        <p:spPr>
          <a:xfrm>
            <a:off x="11319190" y="1164687"/>
            <a:ext cx="2438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GMMs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72E133-CBE2-453F-8A29-BA1A75866919}"/>
              </a:ext>
            </a:extLst>
          </p:cNvPr>
          <p:cNvSpPr txBox="1"/>
          <p:nvPr/>
        </p:nvSpPr>
        <p:spPr>
          <a:xfrm>
            <a:off x="54860" y="1991402"/>
            <a:ext cx="1696427" cy="767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Overall </a:t>
            </a:r>
            <a:r>
              <a:rPr lang="en-US" sz="2400" dirty="0" err="1"/>
              <a:t>GoF</a:t>
            </a:r>
            <a:endParaRPr lang="en-US" sz="240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E91B1CF-8B8C-4210-B93E-B45925FC0DA8}"/>
              </a:ext>
            </a:extLst>
          </p:cNvPr>
          <p:cNvCxnSpPr/>
          <p:nvPr/>
        </p:nvCxnSpPr>
        <p:spPr>
          <a:xfrm>
            <a:off x="10287000" y="1048790"/>
            <a:ext cx="0" cy="66844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8CF7562-F10A-4613-9D33-0491AB4B5D46}"/>
              </a:ext>
            </a:extLst>
          </p:cNvPr>
          <p:cNvSpPr txBox="1"/>
          <p:nvPr/>
        </p:nvSpPr>
        <p:spPr>
          <a:xfrm>
            <a:off x="131618" y="5029200"/>
            <a:ext cx="1752600" cy="767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Best Realization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D635AE9-5F5F-41E8-990A-16FE86EEE537}"/>
              </a:ext>
            </a:extLst>
          </p:cNvPr>
          <p:cNvCxnSpPr>
            <a:cxnSpLocks/>
          </p:cNvCxnSpPr>
          <p:nvPr/>
        </p:nvCxnSpPr>
        <p:spPr>
          <a:xfrm>
            <a:off x="272486" y="3136232"/>
            <a:ext cx="978591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FE8220FB-AB72-4301-B380-8572414082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527"/>
          <a:stretch/>
        </p:blipFill>
        <p:spPr>
          <a:xfrm>
            <a:off x="1944211" y="1600200"/>
            <a:ext cx="3585031" cy="145084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4ED9CCF-AAA6-42FD-87EE-28FC71E7FA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4377"/>
          <a:stretch/>
        </p:blipFill>
        <p:spPr>
          <a:xfrm>
            <a:off x="6148775" y="1583285"/>
            <a:ext cx="3635949" cy="145698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23C2B654-B367-4DC6-9FB0-F2A7E3BFAA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7469"/>
          <a:stretch/>
        </p:blipFill>
        <p:spPr>
          <a:xfrm>
            <a:off x="1752600" y="3265854"/>
            <a:ext cx="3893634" cy="4582746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D212E106-DFD4-42A6-BDAA-313F17541AA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7121"/>
          <a:stretch/>
        </p:blipFill>
        <p:spPr>
          <a:xfrm>
            <a:off x="5962940" y="3200400"/>
            <a:ext cx="3943060" cy="4669054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21A24163-1A13-4421-A586-A129699C14D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6206" b="-1"/>
          <a:stretch/>
        </p:blipFill>
        <p:spPr>
          <a:xfrm>
            <a:off x="10458740" y="1703438"/>
            <a:ext cx="3943060" cy="616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01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471541F-C73C-407F-AAFA-92E81FD27640}"/>
              </a:ext>
            </a:extLst>
          </p:cNvPr>
          <p:cNvGrpSpPr/>
          <p:nvPr/>
        </p:nvGrpSpPr>
        <p:grpSpPr>
          <a:xfrm>
            <a:off x="8865810" y="1676401"/>
            <a:ext cx="6027459" cy="4952999"/>
            <a:chOff x="9978368" y="1116571"/>
            <a:chExt cx="4499632" cy="3775179"/>
          </a:xfrm>
        </p:grpSpPr>
        <p:pic>
          <p:nvPicPr>
            <p:cNvPr id="8" name="Picture 7" descr="Chart, surface chart&#10;&#10;Description automatically generated">
              <a:extLst>
                <a:ext uri="{FF2B5EF4-FFF2-40B4-BE49-F238E27FC236}">
                  <a16:creationId xmlns:a16="http://schemas.microsoft.com/office/drawing/2014/main" id="{5E2A42CA-0C7F-4C11-A187-9A673E2DBD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0" t="8750" r="5834" b="3952"/>
            <a:stretch/>
          </p:blipFill>
          <p:spPr>
            <a:xfrm>
              <a:off x="9978371" y="1116571"/>
              <a:ext cx="4288080" cy="345542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C59DCD1-470B-4883-AE6D-C99CE288906A}"/>
                </a:ext>
              </a:extLst>
            </p:cNvPr>
            <p:cNvSpPr txBox="1"/>
            <p:nvPr/>
          </p:nvSpPr>
          <p:spPr>
            <a:xfrm>
              <a:off x="9978368" y="4550118"/>
              <a:ext cx="762000" cy="3416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dirty="0"/>
                <a:t>500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6133C92-5620-464B-859E-BCDA34C73640}"/>
                </a:ext>
              </a:extLst>
            </p:cNvPr>
            <p:cNvSpPr txBox="1"/>
            <p:nvPr/>
          </p:nvSpPr>
          <p:spPr>
            <a:xfrm>
              <a:off x="11506200" y="4550118"/>
              <a:ext cx="762000" cy="3416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dirty="0"/>
                <a:t>1000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4742B06-2EDD-48A2-8C71-3005C78C9725}"/>
                </a:ext>
              </a:extLst>
            </p:cNvPr>
            <p:cNvSpPr txBox="1"/>
            <p:nvPr/>
          </p:nvSpPr>
          <p:spPr>
            <a:xfrm>
              <a:off x="13716000" y="4550118"/>
              <a:ext cx="762000" cy="3416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dirty="0"/>
                <a:t>2500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11A95A3-639B-4DCA-9A47-B6F8F4D35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Velocity Model Merged Taper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2EE0E-ED8B-461B-A39E-986CAD0B6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49" y="1188720"/>
            <a:ext cx="13902505" cy="6355080"/>
          </a:xfrm>
        </p:spPr>
        <p:txBody>
          <a:bodyPr>
            <a:normAutofit/>
          </a:bodyPr>
          <a:lstStyle/>
          <a:p>
            <a:r>
              <a:rPr lang="en-US" dirty="0"/>
              <a:t>Previous studies used CVM-S4.26.M01</a:t>
            </a:r>
          </a:p>
          <a:p>
            <a:pPr lvl="1"/>
            <a:r>
              <a:rPr lang="en-US" dirty="0"/>
              <a:t>Tomography model + near-surface layer</a:t>
            </a:r>
          </a:p>
          <a:p>
            <a:pPr lvl="1"/>
            <a:r>
              <a:rPr lang="en-US" dirty="0"/>
              <a:t>High Vs values outside of basins</a:t>
            </a:r>
          </a:p>
          <a:p>
            <a:r>
              <a:rPr lang="en-US" dirty="0"/>
              <a:t>Used Ely-Jordan approach to apply Vs30-</a:t>
            </a:r>
            <a:br>
              <a:rPr lang="en-US" dirty="0"/>
            </a:br>
            <a:r>
              <a:rPr lang="en-US" dirty="0"/>
              <a:t>based taper down to 700m (</a:t>
            </a:r>
            <a:r>
              <a:rPr lang="en-US" i="1" dirty="0"/>
              <a:t>Hu et al. 2022</a:t>
            </a:r>
            <a:r>
              <a:rPr lang="en-US" dirty="0"/>
              <a:t>)</a:t>
            </a:r>
          </a:p>
          <a:p>
            <a:pPr marL="794431" lvl="1" indent="-514350">
              <a:buFont typeface="+mj-lt"/>
              <a:buAutoNum type="arabicPeriod"/>
            </a:pPr>
            <a:r>
              <a:rPr lang="en-US" dirty="0"/>
              <a:t>Using taper, determine </a:t>
            </a:r>
            <a:r>
              <a:rPr lang="en-US" dirty="0" err="1"/>
              <a:t>Vp</a:t>
            </a:r>
            <a:r>
              <a:rPr lang="en-US" dirty="0"/>
              <a:t>, Vs, rho values at</a:t>
            </a:r>
            <a:br>
              <a:rPr lang="en-US" dirty="0"/>
            </a:br>
            <a:r>
              <a:rPr lang="en-US" dirty="0"/>
              <a:t>each grid point in the mesh</a:t>
            </a:r>
          </a:p>
          <a:p>
            <a:pPr marL="794431" lvl="1" indent="-514350">
              <a:buFont typeface="+mj-lt"/>
              <a:buAutoNum type="arabicPeriod"/>
            </a:pPr>
            <a:r>
              <a:rPr lang="en-US" dirty="0"/>
              <a:t>Compare taper and non-taper Vs value</a:t>
            </a:r>
          </a:p>
          <a:p>
            <a:pPr marL="794431" lvl="1" indent="-514350">
              <a:buFont typeface="+mj-lt"/>
              <a:buAutoNum type="arabicPeriod"/>
            </a:pPr>
            <a:r>
              <a:rPr lang="en-US" dirty="0"/>
              <a:t>Select smaller Vs value (and corresponding</a:t>
            </a:r>
            <a:br>
              <a:rPr lang="en-US" dirty="0"/>
            </a:br>
            <a:r>
              <a:rPr lang="en-US" dirty="0" err="1"/>
              <a:t>Vp</a:t>
            </a:r>
            <a:r>
              <a:rPr lang="en-US" dirty="0"/>
              <a:t> and rho) to preserve basins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67804-1164-4F52-8526-8F2A0A94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11/7/2023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BB9F4-B200-4D26-8D86-162E770CD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Statewide California Earthquake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88D8A-1A14-43EC-B9A9-8A047BEA7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8</a:t>
            </a:fld>
            <a:endParaRPr lang="uk-U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7FE900-3C7F-44FE-86B0-4CD046035FFE}"/>
              </a:ext>
            </a:extLst>
          </p:cNvPr>
          <p:cNvSpPr txBox="1"/>
          <p:nvPr/>
        </p:nvSpPr>
        <p:spPr>
          <a:xfrm>
            <a:off x="9753600" y="1383268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/>
              <a:t>CVM-S4.26.M01, surface Vs</a:t>
            </a: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5391F4A6-E008-4E86-9172-7B518E88D948}"/>
              </a:ext>
            </a:extLst>
          </p:cNvPr>
          <p:cNvSpPr/>
          <p:nvPr/>
        </p:nvSpPr>
        <p:spPr>
          <a:xfrm>
            <a:off x="11734800" y="2895600"/>
            <a:ext cx="228600" cy="228600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1074DE8C-0618-4448-B523-DFFBF73E9215}"/>
              </a:ext>
            </a:extLst>
          </p:cNvPr>
          <p:cNvSpPr/>
          <p:nvPr/>
        </p:nvSpPr>
        <p:spPr>
          <a:xfrm>
            <a:off x="11430000" y="3352800"/>
            <a:ext cx="228600" cy="228600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C31D24-3F22-476D-9CDB-85DA311C045E}"/>
              </a:ext>
            </a:extLst>
          </p:cNvPr>
          <p:cNvSpPr txBox="1"/>
          <p:nvPr/>
        </p:nvSpPr>
        <p:spPr>
          <a:xfrm>
            <a:off x="11629107" y="3358908"/>
            <a:ext cx="68580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/>
              <a:t>USC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269E59-DE6D-4339-8C24-14770694A384}"/>
              </a:ext>
            </a:extLst>
          </p:cNvPr>
          <p:cNvSpPr txBox="1"/>
          <p:nvPr/>
        </p:nvSpPr>
        <p:spPr>
          <a:xfrm>
            <a:off x="11963399" y="2895600"/>
            <a:ext cx="76200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/>
              <a:t>LAPD</a:t>
            </a:r>
          </a:p>
        </p:txBody>
      </p:sp>
    </p:spTree>
    <p:extLst>
      <p:ext uri="{BB962C8B-B14F-4D97-AF65-F5344CB8AC3E}">
        <p14:creationId xmlns:p14="http://schemas.microsoft.com/office/powerpoint/2010/main" val="241479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/>
      <p:bldP spid="16" grpId="0"/>
    </p:bldLst>
  </p:timing>
</p:sld>
</file>

<file path=ppt/theme/theme1.xml><?xml version="1.0" encoding="utf-8"?>
<a:theme xmlns:a="http://schemas.openxmlformats.org/drawingml/2006/main" name="Continental North America 16x9">
  <a:themeElements>
    <a:clrScheme name="Custom 8">
      <a:dk1>
        <a:srgbClr val="000000"/>
      </a:dk1>
      <a:lt1>
        <a:srgbClr val="990000"/>
      </a:lt1>
      <a:dk2>
        <a:srgbClr val="DDDDBE"/>
      </a:dk2>
      <a:lt2>
        <a:srgbClr val="AAB9C3"/>
      </a:lt2>
      <a:accent1>
        <a:srgbClr val="561643"/>
      </a:accent1>
      <a:accent2>
        <a:srgbClr val="2076FF"/>
      </a:accent2>
      <a:accent3>
        <a:srgbClr val="8EA604"/>
      </a:accent3>
      <a:accent4>
        <a:srgbClr val="F4B841"/>
      </a:accent4>
      <a:accent5>
        <a:srgbClr val="D17422"/>
      </a:accent5>
      <a:accent6>
        <a:srgbClr val="F75C03"/>
      </a:accent6>
      <a:hlink>
        <a:srgbClr val="2075FF"/>
      </a:hlink>
      <a:folHlink>
        <a:srgbClr val="AAB9C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WorldMapSeries-NorthAmerica_Tan" id="{8CFAC0C2-7596-8141-AC09-7B1BE1AF27ED}" vid="{D2FAE4A1-1E70-C04D-8AB3-03C38252D52D}"/>
    </a:ext>
  </a:extLst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1380830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This template - appropriate for students, teachers, or businesses -  features a title slide with a map of the North American continent in a gray-on-gray color scheme. It's one of a related series of templates, each featuring a different continent.  This template is compatible with PowerPoint 2013 and later, and offers a variety of slide layouts including title slides, bulleted lists, photo with captions, a sample chart, and blank slide, all in a widescreen (16X9) format.
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2011-12-19T18:35:00+00:00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TP102804878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725058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REDMOND\v-vaddu</DisplayName>
        <AccountId>2567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EDA4BDDA-73A5-4604-9F26-B2277CE31D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E6EE188-8C78-4767-B50A-130BE28738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DA6411-895A-4DF5-A580-370C32B8C9B0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www.w3.org/XML/1998/namespace"/>
    <ds:schemaRef ds:uri="http://schemas.openxmlformats.org/package/2006/metadata/core-properties"/>
    <ds:schemaRef ds:uri="http://purl.org/dc/terms/"/>
    <ds:schemaRef ds:uri="4873beb7-5857-4685-be1f-d57550cc96cc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1227</Words>
  <Application>Microsoft Office PowerPoint</Application>
  <PresentationFormat>Custom</PresentationFormat>
  <Paragraphs>306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Century Gothic</vt:lpstr>
      <vt:lpstr>Times</vt:lpstr>
      <vt:lpstr>Continental North America 16x9</vt:lpstr>
      <vt:lpstr>Updates on CyberShake Ground Motion Simulations for Southern California</vt:lpstr>
      <vt:lpstr>CyberShake Overview</vt:lpstr>
      <vt:lpstr>PowerPoint Presentation</vt:lpstr>
      <vt:lpstr>New Features in CyberShake Study 22.12</vt:lpstr>
      <vt:lpstr>Broadband Validation</vt:lpstr>
      <vt:lpstr>Validation Metrics</vt:lpstr>
      <vt:lpstr>Northridge</vt:lpstr>
      <vt:lpstr>Landers (multi-segment)</vt:lpstr>
      <vt:lpstr>Velocity Model Merged Taper</vt:lpstr>
      <vt:lpstr>Site Velocity Profiles</vt:lpstr>
      <vt:lpstr>Merged Taper Cross-sections</vt:lpstr>
      <vt:lpstr>Updates to Rupture Generation</vt:lpstr>
      <vt:lpstr>Rupture Generator Impact on Ground Motions</vt:lpstr>
      <vt:lpstr>Rupture Generator Impact on Hazard</vt:lpstr>
      <vt:lpstr>Study 22.12 Statistics</vt:lpstr>
      <vt:lpstr>Change in Hazard, non-basin sites</vt:lpstr>
      <vt:lpstr>Change in Hazard, basin sites</vt:lpstr>
      <vt:lpstr>Study 22.12: Low-Frequency Curves</vt:lpstr>
      <vt:lpstr>Low-Frequency Results</vt:lpstr>
      <vt:lpstr>Study 22.12: Broadband Results</vt:lpstr>
      <vt:lpstr>Study 22.12: Data Access</vt:lpstr>
      <vt:lpstr>Next Study</vt:lpstr>
      <vt:lpstr>Future Plans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cp:lastPrinted>2017-06-20T22:47:00Z</cp:lastPrinted>
  <dcterms:created xsi:type="dcterms:W3CDTF">2017-06-20T22:12:15Z</dcterms:created>
  <dcterms:modified xsi:type="dcterms:W3CDTF">2023-11-09T06:38:12Z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