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08" r:id="rId5"/>
    <p:sldId id="336" r:id="rId6"/>
    <p:sldId id="355" r:id="rId7"/>
    <p:sldId id="356" r:id="rId8"/>
    <p:sldId id="357" r:id="rId9"/>
    <p:sldId id="358" r:id="rId10"/>
  </p:sldIdLst>
  <p:sldSz cx="14630400" cy="8229600"/>
  <p:notesSz cx="7315200" cy="9601200"/>
  <p:defaultTextStyle>
    <a:defPPr>
      <a:defRPr lang="en-US"/>
    </a:defPPr>
    <a:lvl1pPr marL="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0000FF"/>
    <a:srgbClr val="800000"/>
    <a:srgbClr val="9D171E"/>
    <a:srgbClr val="9E1C1F"/>
    <a:srgbClr val="B5B79A"/>
    <a:srgbClr val="F4FF52"/>
    <a:srgbClr val="F9D691"/>
    <a:srgbClr val="FDF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383"/>
  </p:normalViewPr>
  <p:slideViewPr>
    <p:cSldViewPr>
      <p:cViewPr varScale="1">
        <p:scale>
          <a:sx n="93" d="100"/>
          <a:sy n="93" d="100"/>
        </p:scale>
        <p:origin x="420" y="66"/>
      </p:cViewPr>
      <p:guideLst>
        <p:guide pos="3839"/>
        <p:guide orient="horz" pos="2160"/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400"/>
            </a:lvl1pPr>
          </a:lstStyle>
          <a:p>
            <a:fld id="{128FCA9C-FF92-4024-BDEC-A6D3B663DC09}" type="datetimeFigureOut">
              <a:rPr lang="en-US"/>
              <a:t>7/30/2018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4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400"/>
            </a:lvl1pPr>
          </a:lstStyle>
          <a:p>
            <a:fld id="{772AB877-E7B1-4681-847E-D0918612832B}" type="datetimeFigureOut">
              <a:rPr lang="en-US"/>
              <a:t>7/30/2018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2313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6" rIns="96649" bIns="4832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9" tIns="48326" rIns="96649" bIns="4832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4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8" y="246751"/>
            <a:ext cx="1576836" cy="804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61516" y="2560321"/>
            <a:ext cx="11707369" cy="1920241"/>
          </a:xfrm>
        </p:spPr>
        <p:txBody>
          <a:bodyPr>
            <a:normAutofit/>
          </a:bodyPr>
          <a:lstStyle>
            <a:lvl1pPr algn="ctr">
              <a:lnSpc>
                <a:spcPts val="6601"/>
              </a:lnSpc>
              <a:defRPr sz="5300" b="1" i="0" cap="none" baseline="0">
                <a:solidFill>
                  <a:srgbClr val="9D171E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2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61517" y="4846320"/>
            <a:ext cx="11707368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9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0" name="Footer Placeholder 19"/>
          <p:cNvSpPr>
            <a:spLocks noGrp="1"/>
          </p:cNvSpPr>
          <p:nvPr userDrawn="1">
            <p:ph type="ftr" sz="quarter" idx="11"/>
          </p:nvPr>
        </p:nvSpPr>
        <p:spPr>
          <a:xfrm>
            <a:off x="9053012" y="7774490"/>
            <a:ext cx="4939046" cy="4381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Southern California Earthquake Center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940725" y="9236805"/>
            <a:ext cx="221735" cy="509678"/>
          </a:xfrm>
          <a:prstGeom prst="rect">
            <a:avLst/>
          </a:prstGeom>
          <a:noFill/>
        </p:spPr>
        <p:txBody>
          <a:bodyPr wrap="none" lIns="109746" tIns="54873" rIns="109746" bIns="54873" rtlCol="0">
            <a:spAutoFit/>
          </a:bodyPr>
          <a:lstStyle/>
          <a:p>
            <a:pPr>
              <a:lnSpc>
                <a:spcPct val="90000"/>
              </a:lnSpc>
            </a:pPr>
            <a:endParaRPr lang="en-US" sz="2900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9" y="1188720"/>
            <a:ext cx="13902505" cy="64922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950" y="1188720"/>
            <a:ext cx="6768324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 baseline="0"/>
            </a:lvl7pPr>
            <a:lvl8pPr>
              <a:defRPr sz="1900" baseline="0"/>
            </a:lvl8pPr>
            <a:lvl9pPr>
              <a:defRPr sz="1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6932" y="1188720"/>
            <a:ext cx="6749522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2669-E835-224C-A4FB-E230BDF9E72D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3949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949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6422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6422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FF26-A8E4-414A-8E66-6412DFAC93C0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F229-4F64-DF42-8714-B47E434B5860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0F0A-C9FE-4240-9713-B9651F67AA84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84" y="2500860"/>
            <a:ext cx="10734194" cy="1967789"/>
          </a:xfrm>
          <a:prstGeom prst="rect">
            <a:avLst/>
          </a:prstGeom>
        </p:spPr>
      </p:pic>
      <p:sp>
        <p:nvSpPr>
          <p:cNvPr id="2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9235940" y="7735825"/>
            <a:ext cx="4939046" cy="438150"/>
          </a:xfrm>
        </p:spPr>
        <p:txBody>
          <a:bodyPr/>
          <a:lstStyle>
            <a:lvl1pPr>
              <a:defRPr sz="2200" b="1" i="1"/>
            </a:lvl1pPr>
          </a:lstStyle>
          <a:p>
            <a:r>
              <a:rPr lang="en-US" dirty="0" err="1"/>
              <a:t>www.SCEC.org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949" y="329566"/>
            <a:ext cx="13902505" cy="767714"/>
          </a:xfrm>
          <a:prstGeom prst="rect">
            <a:avLst/>
          </a:prstGeom>
        </p:spPr>
        <p:txBody>
          <a:bodyPr vert="horz" lIns="109746" tIns="54873" rIns="109746" bIns="5487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949" y="1188720"/>
            <a:ext cx="13902505" cy="64922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6" y="7945169"/>
            <a:ext cx="167594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l">
              <a:defRPr sz="170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8D8011A-9C5E-E94F-9F56-DB8DA800CF19}" type="datetime1">
              <a:rPr lang="en-US" smtClean="0"/>
              <a:pPr/>
              <a:t>7/30/2018</a:t>
            </a:fld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77421" y="7945169"/>
            <a:ext cx="137195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r">
              <a:defRPr sz="1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845678" y="7834678"/>
            <a:ext cx="4939046" cy="438150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ctr">
              <a:defRPr sz="1700" b="1" i="1">
                <a:solidFill>
                  <a:srgbClr val="FFFFFF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Southern California Earthquake Center</a:t>
            </a:r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0" r:id="rId7"/>
  </p:sldLayoutIdLst>
  <p:hf hdr="0"/>
  <p:txStyles>
    <p:titleStyle>
      <a:lvl1pPr algn="ctr" defTabSz="1097463" rtl="0" eaLnBrk="1" latinLnBrk="0" hangingPunct="1">
        <a:lnSpc>
          <a:spcPct val="90000"/>
        </a:lnSpc>
        <a:spcBef>
          <a:spcPct val="0"/>
        </a:spcBef>
        <a:buNone/>
        <a:defRPr sz="5300" b="1" i="1" kern="1200" cap="none" baseline="0">
          <a:solidFill>
            <a:srgbClr val="9D171E"/>
          </a:solidFill>
          <a:latin typeface="Times" charset="0"/>
          <a:ea typeface="Times" charset="0"/>
          <a:cs typeface="Times" charset="0"/>
        </a:defRPr>
      </a:lvl1pPr>
    </p:titleStyle>
    <p:bodyStyle>
      <a:lvl1pPr marL="280082" indent="-270555" algn="l" defTabSz="1097463" rtl="0" eaLnBrk="1" latinLnBrk="0" hangingPunct="1">
        <a:lnSpc>
          <a:spcPct val="100000"/>
        </a:lnSpc>
        <a:spcBef>
          <a:spcPts val="2160"/>
        </a:spcBef>
        <a:buClr>
          <a:schemeClr val="tx1"/>
        </a:buClr>
        <a:buSzPct val="90000"/>
        <a:buFont typeface="Arial" pitchFamily="34" charset="0"/>
        <a:buChar char="•"/>
        <a:tabLst/>
        <a:defRPr sz="3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1pPr>
      <a:lvl2pPr marL="483951" indent="-203870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charset="0"/>
        <a:buChar char="•"/>
        <a:tabLst/>
        <a:defRPr sz="29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2pPr>
      <a:lvl3pPr marL="825003" indent="-22292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3pPr>
      <a:lvl4pPr marL="1105084" indent="-228638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4pPr>
      <a:lvl5pPr marL="1377545" indent="-22673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5pPr>
      <a:lvl6pPr marL="1701067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75433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99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524165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516" y="2362200"/>
            <a:ext cx="11707369" cy="1920241"/>
          </a:xfrm>
        </p:spPr>
        <p:txBody>
          <a:bodyPr>
            <a:normAutofit/>
          </a:bodyPr>
          <a:lstStyle/>
          <a:p>
            <a:r>
              <a:rPr lang="en-US" dirty="0" err="1"/>
              <a:t>CyberShake</a:t>
            </a:r>
            <a:r>
              <a:rPr lang="en-US" dirty="0"/>
              <a:t> Study 18.8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1517" y="4648200"/>
            <a:ext cx="11707368" cy="1630680"/>
          </a:xfrm>
        </p:spPr>
        <p:txBody>
          <a:bodyPr>
            <a:normAutofit/>
          </a:bodyPr>
          <a:lstStyle/>
          <a:p>
            <a:r>
              <a:rPr lang="en-US" dirty="0"/>
              <a:t>Scott Callaghan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3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E181A-D5BD-4F52-83F5-5B02A492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18.8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B8574-B0D1-4FEA-B450-1106E617C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physics-based seismic hazard analysis in the extended San Francisco Bay Area</a:t>
            </a:r>
          </a:p>
          <a:p>
            <a:r>
              <a:rPr lang="en-US" dirty="0"/>
              <a:t>Will perform </a:t>
            </a:r>
            <a:r>
              <a:rPr lang="en-US" dirty="0" err="1"/>
              <a:t>CyberShake</a:t>
            </a:r>
            <a:r>
              <a:rPr lang="en-US" dirty="0"/>
              <a:t> calculations for 869 locations</a:t>
            </a:r>
          </a:p>
          <a:p>
            <a:r>
              <a:rPr lang="en-US" dirty="0"/>
              <a:t>New combination of velocity models</a:t>
            </a:r>
          </a:p>
          <a:p>
            <a:r>
              <a:rPr lang="en-US" dirty="0"/>
              <a:t>Area of overlap with previous studies</a:t>
            </a:r>
            <a:br>
              <a:rPr lang="en-US" dirty="0"/>
            </a:br>
            <a:r>
              <a:rPr lang="en-US" dirty="0"/>
              <a:t>to examine model impact</a:t>
            </a:r>
          </a:p>
          <a:p>
            <a:r>
              <a:rPr lang="en-US" dirty="0"/>
              <a:t>We anticipate this will be the largest</a:t>
            </a:r>
            <a:br>
              <a:rPr lang="en-US" dirty="0"/>
            </a:br>
            <a:r>
              <a:rPr lang="en-US" dirty="0" err="1"/>
              <a:t>CyberShake</a:t>
            </a:r>
            <a:r>
              <a:rPr lang="en-US" dirty="0"/>
              <a:t> study to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E4387-9B75-44F8-A05C-314A29C5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40C93-FC6D-4E21-966E-B808DEB4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DEE3B-24B7-4D78-B7EC-915480C4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</a:t>
            </a:fld>
            <a:endParaRPr lang="uk-UA" dirty="0"/>
          </a:p>
        </p:txBody>
      </p:sp>
      <p:pic>
        <p:nvPicPr>
          <p:cNvPr id="7" name="Picture 2" descr="http://scec.usc.edu/scecwiki/images/1/1a/Study_18_3_sites.png">
            <a:extLst>
              <a:ext uri="{FF2B5EF4-FFF2-40B4-BE49-F238E27FC236}">
                <a16:creationId xmlns:a16="http://schemas.microsoft.com/office/drawing/2014/main" id="{DA497288-FEAB-461D-893D-2F644E51B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88" y="3352800"/>
            <a:ext cx="6062263" cy="432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21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0A6B5-C5B3-40A7-80A5-F505F18A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29A6A-D291-4248-902C-34A7B3A3C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CyberShake</a:t>
            </a:r>
            <a:r>
              <a:rPr lang="en-US" dirty="0"/>
              <a:t> consists of two parts:</a:t>
            </a:r>
          </a:p>
          <a:p>
            <a:pPr lvl="1"/>
            <a:r>
              <a:rPr lang="en-US" dirty="0"/>
              <a:t>Strain Green Tensor (SGT) workflow</a:t>
            </a:r>
          </a:p>
          <a:p>
            <a:pPr lvl="2"/>
            <a:r>
              <a:rPr lang="en-US" dirty="0"/>
              <a:t>Dominated by 2 MPI GPU jobs, 40-80 minutes on 800 nodes</a:t>
            </a:r>
          </a:p>
          <a:p>
            <a:pPr lvl="2"/>
            <a:r>
              <a:rPr lang="en-US" dirty="0"/>
              <a:t>1600 node-</a:t>
            </a:r>
            <a:r>
              <a:rPr lang="en-US" dirty="0" err="1"/>
              <a:t>hrs</a:t>
            </a:r>
            <a:r>
              <a:rPr lang="en-US" dirty="0"/>
              <a:t> total</a:t>
            </a:r>
          </a:p>
          <a:p>
            <a:pPr lvl="1"/>
            <a:r>
              <a:rPr lang="en-US" dirty="0"/>
              <a:t>Post-processing workflow</a:t>
            </a:r>
          </a:p>
          <a:p>
            <a:pPr lvl="2"/>
            <a:r>
              <a:rPr lang="en-US" dirty="0"/>
              <a:t>Dominated by master/worker MPI CPU job, 2-13 hours on 120 nodes	</a:t>
            </a:r>
          </a:p>
          <a:p>
            <a:r>
              <a:rPr lang="en-US" dirty="0"/>
              <a:t>More heterogeneity than in previous studies due to volume sizes</a:t>
            </a:r>
          </a:p>
          <a:p>
            <a:r>
              <a:rPr lang="en-US" dirty="0"/>
              <a:t>In 2017, ran both workflows on both Blue Waters and Titan</a:t>
            </a:r>
          </a:p>
          <a:p>
            <a:r>
              <a:rPr lang="en-US" dirty="0"/>
              <a:t>Plan to use similar plan for 2018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FFF57-DC67-4906-AB32-813F403A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44CE-0CA0-48BD-8696-721F6B08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472FB-402E-4A35-AD6D-5BE8DD7CA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032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8684-770E-482D-8448-AA285E45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Execution Plan,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6D060-B99F-4488-A4F3-938E8F6DE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Goals are to minimize </a:t>
            </a:r>
            <a:r>
              <a:rPr lang="en-US" dirty="0" err="1"/>
              <a:t>makespan</a:t>
            </a:r>
            <a:r>
              <a:rPr lang="en-US" dirty="0"/>
              <a:t> and human involvement</a:t>
            </a:r>
          </a:p>
          <a:p>
            <a:r>
              <a:rPr lang="en-US" dirty="0"/>
              <a:t>Recognize Blue Waters allocation is expiring on 8/31</a:t>
            </a:r>
          </a:p>
          <a:p>
            <a:pPr lvl="1"/>
            <a:r>
              <a:rPr lang="en-US" dirty="0"/>
              <a:t>75% on Blue Waters, 25% on Titan: 1.8M node-hours</a:t>
            </a:r>
          </a:p>
          <a:p>
            <a:r>
              <a:rPr lang="en-US" dirty="0"/>
              <a:t>Plan to use standard workflow software stack</a:t>
            </a:r>
          </a:p>
          <a:p>
            <a:pPr lvl="1"/>
            <a:r>
              <a:rPr lang="en-US" dirty="0"/>
              <a:t>Pegasus, </a:t>
            </a:r>
            <a:r>
              <a:rPr lang="en-US" dirty="0" err="1"/>
              <a:t>HTCondor</a:t>
            </a:r>
            <a:r>
              <a:rPr lang="en-US" dirty="0"/>
              <a:t>, GRAM job submission</a:t>
            </a:r>
          </a:p>
          <a:p>
            <a:r>
              <a:rPr lang="en-US" dirty="0"/>
              <a:t>Estimated duration of 4 weeks</a:t>
            </a:r>
          </a:p>
          <a:p>
            <a:r>
              <a:rPr lang="en-US" dirty="0"/>
              <a:t>Data transfer</a:t>
            </a:r>
          </a:p>
          <a:p>
            <a:pPr lvl="1"/>
            <a:r>
              <a:rPr lang="en-US" dirty="0"/>
              <a:t>54 TB Titan SGTs archived on Blue Waters</a:t>
            </a:r>
          </a:p>
          <a:p>
            <a:pPr lvl="1"/>
            <a:r>
              <a:rPr lang="en-US" dirty="0"/>
              <a:t>9 TB output data transferred to SCEC storage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5CCA9-EB36-4685-BA3D-D450C986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CDB53-5A74-46B0-AF5F-A87584AA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2141F-6F52-470A-A934-24C8ACF1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555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3AAEE-D132-45AD-B54B-393C70D6E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AA919-5706-4019-AEA2-377650E39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SCEC Staff</a:t>
            </a:r>
          </a:p>
          <a:p>
            <a:pPr lvl="1"/>
            <a:r>
              <a:rPr lang="en-US" dirty="0"/>
              <a:t>Scott Callaghan</a:t>
            </a:r>
          </a:p>
          <a:p>
            <a:pPr lvl="1"/>
            <a:r>
              <a:rPr lang="en-US" dirty="0"/>
              <a:t>Phil </a:t>
            </a:r>
            <a:r>
              <a:rPr lang="en-US" dirty="0" err="1"/>
              <a:t>Maechling</a:t>
            </a:r>
            <a:endParaRPr lang="en-US" dirty="0"/>
          </a:p>
          <a:p>
            <a:pPr lvl="1"/>
            <a:r>
              <a:rPr lang="en-US" dirty="0"/>
              <a:t>Christine Goulet</a:t>
            </a:r>
          </a:p>
          <a:p>
            <a:pPr lvl="1"/>
            <a:r>
              <a:rPr lang="en-US" dirty="0"/>
              <a:t>Mei-Hui Su</a:t>
            </a:r>
          </a:p>
          <a:p>
            <a:pPr lvl="1"/>
            <a:r>
              <a:rPr lang="en-US" dirty="0"/>
              <a:t>Kevin Milner </a:t>
            </a:r>
          </a:p>
          <a:p>
            <a:pPr lvl="1"/>
            <a:r>
              <a:rPr lang="en-US" dirty="0"/>
              <a:t>John Yu</a:t>
            </a:r>
          </a:p>
          <a:p>
            <a:r>
              <a:rPr lang="en-US" dirty="0"/>
              <a:t>Pegasus Staff</a:t>
            </a:r>
          </a:p>
          <a:p>
            <a:pPr lvl="1"/>
            <a:r>
              <a:rPr lang="en-US" dirty="0"/>
              <a:t>Karan </a:t>
            </a:r>
            <a:r>
              <a:rPr lang="en-US" dirty="0" err="1"/>
              <a:t>Vahi</a:t>
            </a:r>
            <a:endParaRPr lang="en-US" dirty="0"/>
          </a:p>
          <a:p>
            <a:pPr lvl="1"/>
            <a:r>
              <a:rPr lang="en-US" dirty="0"/>
              <a:t>Mats </a:t>
            </a:r>
            <a:r>
              <a:rPr lang="en-US" dirty="0" err="1"/>
              <a:t>Rynge</a:t>
            </a:r>
            <a:endParaRPr lang="en-US" dirty="0"/>
          </a:p>
          <a:p>
            <a:r>
              <a:rPr lang="en-US" dirty="0"/>
              <a:t>NCSA Staff</a:t>
            </a:r>
          </a:p>
          <a:p>
            <a:pPr lvl="1"/>
            <a:r>
              <a:rPr lang="en-US" dirty="0"/>
              <a:t>Tim Bouvet</a:t>
            </a:r>
          </a:p>
          <a:p>
            <a:pPr lvl="1"/>
            <a:r>
              <a:rPr lang="en-US" dirty="0"/>
              <a:t>Greg Bauer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46C5E-E9FF-48EB-B517-6109C394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B8887-7DAD-4909-871F-E7BB96AC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AFA35-25E6-4995-BFEE-F4FB8CDA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797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F982-2DB6-492C-AEC5-A92F305E2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439ED-8031-47D3-B4EE-E8C20B70B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Reservation on XK nodes</a:t>
            </a:r>
          </a:p>
          <a:p>
            <a:pPr lvl="1"/>
            <a:r>
              <a:rPr lang="en-US" dirty="0"/>
              <a:t>2400 nodes, to run 3 SGT jobs concurrently</a:t>
            </a:r>
          </a:p>
          <a:p>
            <a:r>
              <a:rPr lang="en-US" dirty="0"/>
              <a:t>Reservation on XE nodes</a:t>
            </a:r>
          </a:p>
          <a:p>
            <a:pPr lvl="1"/>
            <a:r>
              <a:rPr lang="en-US" dirty="0"/>
              <a:t>1000 nodes, to process SGTs at the rate the XK nodes are producing them</a:t>
            </a:r>
          </a:p>
          <a:p>
            <a:r>
              <a:rPr lang="en-US" dirty="0"/>
              <a:t>Disk usage OK</a:t>
            </a:r>
          </a:p>
          <a:p>
            <a:pPr lvl="1"/>
            <a:r>
              <a:rPr lang="en-US" dirty="0"/>
              <a:t>Cumulative disk usage of 600 TB, will clean up as we go</a:t>
            </a:r>
          </a:p>
          <a:p>
            <a:r>
              <a:rPr lang="en-US"/>
              <a:t>Scheduled downtime?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42574-F1D9-4645-A737-D5B4ABC5E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B8F46-042A-4A1C-BDBA-47B955A3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EF88A-A243-461C-ABD2-CD744300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5521665"/>
      </p:ext>
    </p:extLst>
  </p:cSld>
  <p:clrMapOvr>
    <a:masterClrMapping/>
  </p:clrMapOvr>
</p:sld>
</file>

<file path=ppt/theme/theme1.xml><?xml version="1.0" encoding="utf-8"?>
<a:theme xmlns:a="http://schemas.openxmlformats.org/drawingml/2006/main" name="Continental North America 16x9">
  <a:themeElements>
    <a:clrScheme name="Custom 8">
      <a:dk1>
        <a:srgbClr val="000000"/>
      </a:dk1>
      <a:lt1>
        <a:srgbClr val="990000"/>
      </a:lt1>
      <a:dk2>
        <a:srgbClr val="DDDDBE"/>
      </a:dk2>
      <a:lt2>
        <a:srgbClr val="AAB9C3"/>
      </a:lt2>
      <a:accent1>
        <a:srgbClr val="561643"/>
      </a:accent1>
      <a:accent2>
        <a:srgbClr val="2076FF"/>
      </a:accent2>
      <a:accent3>
        <a:srgbClr val="8EA604"/>
      </a:accent3>
      <a:accent4>
        <a:srgbClr val="F4B841"/>
      </a:accent4>
      <a:accent5>
        <a:srgbClr val="D17422"/>
      </a:accent5>
      <a:accent6>
        <a:srgbClr val="F75C03"/>
      </a:accent6>
      <a:hlink>
        <a:srgbClr val="2075FF"/>
      </a:hlink>
      <a:folHlink>
        <a:srgbClr val="AAB9C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MapSeries-NorthAmerica_Tan" id="{8CFAC0C2-7596-8141-AC09-7B1BE1AF27ED}" vid="{D2FAE4A1-1E70-C04D-8AB3-03C38252D52D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1380830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template - appropriate for students, teachers, or businesses -  features a title slide with a map of the North American continent in a gray-on-gray color scheme. It's one of a related series of templates, each featuring a different continent.  This template is compatible with PowerPoint 2013 and later, and offers a variety of slide layouts including title slides, bulleted lists, photo with captions, a sample chart, and blank slide, all in a widescreen (16X9) format.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2011-12-19T18:35:00+00:00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TP102804878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725058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DA6411-895A-4DF5-A580-370C32B8C9B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DA4BDDA-73A5-4604-9F26-B2277CE31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269</Words>
  <Application>Microsoft Office PowerPoint</Application>
  <PresentationFormat>Custom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Times</vt:lpstr>
      <vt:lpstr>Continental North America 16x9</vt:lpstr>
      <vt:lpstr>CyberShake Study 18.8 Planning</vt:lpstr>
      <vt:lpstr>Study 18.8 Goals</vt:lpstr>
      <vt:lpstr>Execution Plan</vt:lpstr>
      <vt:lpstr>Execution Plan, cont.</vt:lpstr>
      <vt:lpstr>Staff</vt:lpstr>
      <vt:lpstr>Requests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2017-06-20T22:47:00Z</cp:lastPrinted>
  <dcterms:created xsi:type="dcterms:W3CDTF">2017-06-20T22:12:15Z</dcterms:created>
  <dcterms:modified xsi:type="dcterms:W3CDTF">2018-07-30T20:46:23Z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